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3" r:id="rId5"/>
    <p:sldId id="260" r:id="rId6"/>
    <p:sldId id="264" r:id="rId7"/>
    <p:sldId id="267" r:id="rId8"/>
    <p:sldId id="271" r:id="rId9"/>
    <p:sldId id="269" r:id="rId10"/>
    <p:sldId id="265"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BFB"/>
    <a:srgbClr val="4CBB38"/>
    <a:srgbClr val="5AC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a Curtopelle" userId="e2d88d6bb85d9655" providerId="LiveId" clId="{BB93B966-C5B8-425C-B388-543223467872}"/>
    <pc:docChg chg="custSel modSld">
      <pc:chgData name="Mia Curtopelle" userId="e2d88d6bb85d9655" providerId="LiveId" clId="{BB93B966-C5B8-425C-B388-543223467872}" dt="2020-07-25T19:24:12.660" v="6" actId="14100"/>
      <pc:docMkLst>
        <pc:docMk/>
      </pc:docMkLst>
      <pc:sldChg chg="addSp delSp modSp mod">
        <pc:chgData name="Mia Curtopelle" userId="e2d88d6bb85d9655" providerId="LiveId" clId="{BB93B966-C5B8-425C-B388-543223467872}" dt="2020-07-25T19:24:12.660" v="6" actId="14100"/>
        <pc:sldMkLst>
          <pc:docMk/>
          <pc:sldMk cId="2047011490" sldId="266"/>
        </pc:sldMkLst>
        <pc:picChg chg="add mod">
          <ac:chgData name="Mia Curtopelle" userId="e2d88d6bb85d9655" providerId="LiveId" clId="{BB93B966-C5B8-425C-B388-543223467872}" dt="2020-07-25T19:24:12.660" v="6" actId="14100"/>
          <ac:picMkLst>
            <pc:docMk/>
            <pc:sldMk cId="2047011490" sldId="266"/>
            <ac:picMk id="5" creationId="{78003776-B776-4AA4-A6AE-7E200A1DE17F}"/>
          </ac:picMkLst>
        </pc:picChg>
        <pc:picChg chg="del">
          <ac:chgData name="Mia Curtopelle" userId="e2d88d6bb85d9655" providerId="LiveId" clId="{BB93B966-C5B8-425C-B388-543223467872}" dt="2020-07-25T19:23:43.309" v="0" actId="478"/>
          <ac:picMkLst>
            <pc:docMk/>
            <pc:sldMk cId="2047011490" sldId="266"/>
            <ac:picMk id="6" creationId="{D4110231-D85A-4199-B30E-7522AEB75B9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Saturday, July 25,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76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Saturday, July 25,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2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Saturday, July 25,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51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Saturday, July 25,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06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Saturday, July 25,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Saturday, July 25,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03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Saturday, July 25,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Saturday, July 25,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112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Saturday, July 25,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751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Saturday, July 25,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2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Saturday, July 25,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422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Saturday, July 25,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898814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643DF-9BA3-43EB-BD39-4C6AF3213AFF}"/>
              </a:ext>
            </a:extLst>
          </p:cNvPr>
          <p:cNvPicPr>
            <a:picLocks noChangeAspect="1"/>
          </p:cNvPicPr>
          <p:nvPr/>
        </p:nvPicPr>
        <p:blipFill rotWithShape="1">
          <a:blip r:embed="rId2"/>
          <a:srcRect t="14028"/>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D85345-0ECA-4BBC-9273-B4122B93B36A}"/>
              </a:ext>
            </a:extLst>
          </p:cNvPr>
          <p:cNvSpPr>
            <a:spLocks noGrp="1"/>
          </p:cNvSpPr>
          <p:nvPr>
            <p:ph type="ctrTitle"/>
          </p:nvPr>
        </p:nvSpPr>
        <p:spPr>
          <a:xfrm>
            <a:off x="751114" y="709684"/>
            <a:ext cx="8588092" cy="1927695"/>
          </a:xfrm>
        </p:spPr>
        <p:txBody>
          <a:bodyPr anchor="b">
            <a:normAutofit/>
          </a:bodyPr>
          <a:lstStyle/>
          <a:p>
            <a:pPr algn="l"/>
            <a:r>
              <a:rPr lang="en-US" dirty="0">
                <a:solidFill>
                  <a:schemeClr val="bg1"/>
                </a:solidFill>
              </a:rPr>
              <a:t>Final Project</a:t>
            </a:r>
            <a:br>
              <a:rPr lang="en-US" dirty="0">
                <a:solidFill>
                  <a:schemeClr val="bg1"/>
                </a:solidFill>
              </a:rPr>
            </a:br>
            <a:r>
              <a:rPr lang="en-US" dirty="0">
                <a:solidFill>
                  <a:schemeClr val="bg1"/>
                </a:solidFill>
              </a:rPr>
              <a:t>bank customer data</a:t>
            </a:r>
          </a:p>
        </p:txBody>
      </p:sp>
      <p:sp>
        <p:nvSpPr>
          <p:cNvPr id="3" name="Subtitle 2">
            <a:extLst>
              <a:ext uri="{FF2B5EF4-FFF2-40B4-BE49-F238E27FC236}">
                <a16:creationId xmlns:a16="http://schemas.microsoft.com/office/drawing/2014/main" id="{69CCFA4B-F192-4845-B15F-372A7DDAA79A}"/>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Mia </a:t>
            </a:r>
            <a:r>
              <a:rPr lang="en-US" dirty="0" err="1">
                <a:solidFill>
                  <a:schemeClr val="bg1"/>
                </a:solidFill>
              </a:rPr>
              <a:t>curtopelle</a:t>
            </a:r>
            <a:endParaRPr lang="en-US" dirty="0">
              <a:solidFill>
                <a:schemeClr val="bg1"/>
              </a:solidFill>
            </a:endParaRPr>
          </a:p>
          <a:p>
            <a:pPr algn="l"/>
            <a:r>
              <a:rPr lang="en-US" dirty="0">
                <a:solidFill>
                  <a:schemeClr val="bg1"/>
                </a:solidFill>
              </a:rPr>
              <a:t>Kirsten Fischl</a:t>
            </a:r>
          </a:p>
          <a:p>
            <a:pPr algn="l"/>
            <a:r>
              <a:rPr lang="en-US" dirty="0" err="1">
                <a:solidFill>
                  <a:schemeClr val="bg1"/>
                </a:solidFill>
              </a:rPr>
              <a:t>Tajahnei</a:t>
            </a:r>
            <a:r>
              <a:rPr lang="en-US" dirty="0">
                <a:solidFill>
                  <a:schemeClr val="bg1"/>
                </a:solidFill>
              </a:rPr>
              <a:t> </a:t>
            </a:r>
            <a:r>
              <a:rPr lang="en-US" dirty="0" err="1">
                <a:solidFill>
                  <a:schemeClr val="bg1"/>
                </a:solidFill>
              </a:rPr>
              <a:t>williams</a:t>
            </a:r>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95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E4FF-7C33-4BA7-AF0A-7B82B1A7B82D}"/>
              </a:ext>
            </a:extLst>
          </p:cNvPr>
          <p:cNvSpPr>
            <a:spLocks noGrp="1"/>
          </p:cNvSpPr>
          <p:nvPr>
            <p:ph type="title"/>
          </p:nvPr>
        </p:nvSpPr>
        <p:spPr>
          <a:xfrm>
            <a:off x="419483" y="-328719"/>
            <a:ext cx="11023834" cy="1556725"/>
          </a:xfrm>
        </p:spPr>
        <p:txBody>
          <a:bodyPr vert="horz" lIns="0" tIns="0" rIns="0" bIns="0" rtlCol="0" anchor="b">
            <a:normAutofit/>
          </a:bodyPr>
          <a:lstStyle/>
          <a:p>
            <a:r>
              <a:rPr lang="en-US" sz="3600" dirty="0"/>
              <a:t>Random Forest classification</a:t>
            </a:r>
          </a:p>
        </p:txBody>
      </p:sp>
      <p:sp>
        <p:nvSpPr>
          <p:cNvPr id="4" name="TextBox 3">
            <a:extLst>
              <a:ext uri="{FF2B5EF4-FFF2-40B4-BE49-F238E27FC236}">
                <a16:creationId xmlns:a16="http://schemas.microsoft.com/office/drawing/2014/main" id="{711E739A-AAF6-4112-BEEE-2C3B3C5B63F8}"/>
              </a:ext>
            </a:extLst>
          </p:cNvPr>
          <p:cNvSpPr txBox="1"/>
          <p:nvPr/>
        </p:nvSpPr>
        <p:spPr>
          <a:xfrm>
            <a:off x="731318" y="1629387"/>
            <a:ext cx="4906002" cy="3599226"/>
          </a:xfrm>
          <a:prstGeom prst="rect">
            <a:avLst/>
          </a:prstGeom>
        </p:spPr>
        <p:txBody>
          <a:bodyPr vert="horz" lIns="0" tIns="0" rIns="0" bIns="0" rtlCol="0">
            <a:normAutofit/>
          </a:bodyPr>
          <a:lstStyle/>
          <a:p>
            <a:pPr indent="-228600">
              <a:lnSpc>
                <a:spcPct val="120000"/>
              </a:lnSpc>
              <a:spcAft>
                <a:spcPts val="600"/>
              </a:spcAft>
              <a:buFont typeface="Arial" panose="020B0604020202020204" pitchFamily="34" charset="0"/>
              <a:buChar char="•"/>
            </a:pPr>
            <a:r>
              <a:rPr lang="en-US" dirty="0"/>
              <a:t>The first model was trained using 1,000 decision trees on scaled, but imbalanced data. It reached an accuracy score of 76%.</a:t>
            </a:r>
          </a:p>
        </p:txBody>
      </p:sp>
      <p:pic>
        <p:nvPicPr>
          <p:cNvPr id="8" name="Picture 7" descr="A screenshot of a cell phone&#10;&#10;Description automatically generated">
            <a:extLst>
              <a:ext uri="{FF2B5EF4-FFF2-40B4-BE49-F238E27FC236}">
                <a16:creationId xmlns:a16="http://schemas.microsoft.com/office/drawing/2014/main" id="{99CB41B2-54BF-4A4B-9E14-C38AD6505D5F}"/>
              </a:ext>
            </a:extLst>
          </p:cNvPr>
          <p:cNvPicPr>
            <a:picLocks noChangeAspect="1"/>
          </p:cNvPicPr>
          <p:nvPr/>
        </p:nvPicPr>
        <p:blipFill>
          <a:blip r:embed="rId2"/>
          <a:stretch>
            <a:fillRect/>
          </a:stretch>
        </p:blipFill>
        <p:spPr>
          <a:xfrm>
            <a:off x="6096000" y="2990855"/>
            <a:ext cx="5390458" cy="2872287"/>
          </a:xfrm>
          <a:prstGeom prst="rect">
            <a:avLst/>
          </a:prstGeom>
        </p:spPr>
      </p:pic>
      <p:pic>
        <p:nvPicPr>
          <p:cNvPr id="20" name="Picture 19">
            <a:extLst>
              <a:ext uri="{FF2B5EF4-FFF2-40B4-BE49-F238E27FC236}">
                <a16:creationId xmlns:a16="http://schemas.microsoft.com/office/drawing/2014/main" id="{7C72B2CD-7228-47EA-9E5A-2CE9CE8F0128}"/>
              </a:ext>
            </a:extLst>
          </p:cNvPr>
          <p:cNvPicPr>
            <a:picLocks noChangeAspect="1"/>
          </p:cNvPicPr>
          <p:nvPr/>
        </p:nvPicPr>
        <p:blipFill>
          <a:blip r:embed="rId3"/>
          <a:stretch>
            <a:fillRect/>
          </a:stretch>
        </p:blipFill>
        <p:spPr>
          <a:xfrm>
            <a:off x="665098" y="3550330"/>
            <a:ext cx="4708851" cy="1487006"/>
          </a:xfrm>
          <a:prstGeom prst="rect">
            <a:avLst/>
          </a:prstGeom>
        </p:spPr>
      </p:pic>
      <p:sp>
        <p:nvSpPr>
          <p:cNvPr id="3" name="Rectangle 2">
            <a:extLst>
              <a:ext uri="{FF2B5EF4-FFF2-40B4-BE49-F238E27FC236}">
                <a16:creationId xmlns:a16="http://schemas.microsoft.com/office/drawing/2014/main" id="{4C39F812-8EA8-4187-BCC4-F270381FE69E}"/>
              </a:ext>
            </a:extLst>
          </p:cNvPr>
          <p:cNvSpPr/>
          <p:nvPr/>
        </p:nvSpPr>
        <p:spPr>
          <a:xfrm>
            <a:off x="6260602" y="1629387"/>
            <a:ext cx="5225856" cy="1063561"/>
          </a:xfrm>
          <a:prstGeom prst="rect">
            <a:avLst/>
          </a:prstGeom>
        </p:spPr>
        <p:txBody>
          <a:bodyPr wrap="square">
            <a:spAutoFit/>
          </a:bodyPr>
          <a:lstStyle/>
          <a:p>
            <a:pPr indent="-228600">
              <a:lnSpc>
                <a:spcPct val="120000"/>
              </a:lnSpc>
              <a:spcAft>
                <a:spcPts val="600"/>
              </a:spcAft>
              <a:buFont typeface="Arial" panose="020B0604020202020204" pitchFamily="34" charset="0"/>
              <a:buChar char="•"/>
            </a:pPr>
            <a:r>
              <a:rPr lang="en-US" dirty="0"/>
              <a:t>To improve the model, we compared the importance of the features to find out which ones could be dropped.</a:t>
            </a:r>
          </a:p>
        </p:txBody>
      </p:sp>
    </p:spTree>
    <p:extLst>
      <p:ext uri="{BB962C8B-B14F-4D97-AF65-F5344CB8AC3E}">
        <p14:creationId xmlns:p14="http://schemas.microsoft.com/office/powerpoint/2010/main" val="220532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CC41D-AC39-4F58-B8F1-CCFA8CF00050}"/>
              </a:ext>
            </a:extLst>
          </p:cNvPr>
          <p:cNvSpPr txBox="1"/>
          <p:nvPr/>
        </p:nvSpPr>
        <p:spPr>
          <a:xfrm>
            <a:off x="990600" y="904876"/>
            <a:ext cx="4680235" cy="2470100"/>
          </a:xfrm>
          <a:prstGeom prst="rect">
            <a:avLst/>
          </a:prstGeom>
          <a:noFill/>
        </p:spPr>
        <p:txBody>
          <a:bodyPr wrap="square" rtlCol="0">
            <a:spAutoFit/>
          </a:bodyPr>
          <a:lstStyle/>
          <a:p>
            <a:pPr indent="-228600">
              <a:lnSpc>
                <a:spcPct val="120000"/>
              </a:lnSpc>
              <a:spcAft>
                <a:spcPts val="600"/>
              </a:spcAft>
              <a:buFont typeface="Arial" panose="020B0604020202020204" pitchFamily="34" charset="0"/>
              <a:buChar char="•"/>
            </a:pPr>
            <a:r>
              <a:rPr lang="en-US" dirty="0"/>
              <a:t>The least significant columns were dropped and by using the </a:t>
            </a:r>
            <a:r>
              <a:rPr lang="en-US" dirty="0" err="1"/>
              <a:t>RandomOverSampler</a:t>
            </a:r>
            <a:r>
              <a:rPr lang="en-US" dirty="0"/>
              <a:t> method, the data was balanced.</a:t>
            </a:r>
          </a:p>
          <a:p>
            <a:pPr indent="-228600">
              <a:lnSpc>
                <a:spcPct val="120000"/>
              </a:lnSpc>
              <a:spcAft>
                <a:spcPts val="600"/>
              </a:spcAft>
              <a:buFont typeface="Arial" panose="020B0604020202020204" pitchFamily="34" charset="0"/>
              <a:buChar char="•"/>
            </a:pPr>
            <a:r>
              <a:rPr lang="en-US" dirty="0"/>
              <a:t>The second model trained with 3,000 decision trees, balanced data, and less features reached an accuracy score of 87%.</a:t>
            </a:r>
          </a:p>
        </p:txBody>
      </p:sp>
      <p:pic>
        <p:nvPicPr>
          <p:cNvPr id="4" name="Picture 3">
            <a:extLst>
              <a:ext uri="{FF2B5EF4-FFF2-40B4-BE49-F238E27FC236}">
                <a16:creationId xmlns:a16="http://schemas.microsoft.com/office/drawing/2014/main" id="{5A142BCC-5867-47AE-AD49-B6C3B97D3B65}"/>
              </a:ext>
            </a:extLst>
          </p:cNvPr>
          <p:cNvPicPr>
            <a:picLocks noChangeAspect="1"/>
          </p:cNvPicPr>
          <p:nvPr/>
        </p:nvPicPr>
        <p:blipFill>
          <a:blip r:embed="rId2"/>
          <a:stretch>
            <a:fillRect/>
          </a:stretch>
        </p:blipFill>
        <p:spPr>
          <a:xfrm>
            <a:off x="6096000" y="767179"/>
            <a:ext cx="4680235" cy="1487749"/>
          </a:xfrm>
          <a:prstGeom prst="rect">
            <a:avLst/>
          </a:prstGeom>
        </p:spPr>
      </p:pic>
      <p:pic>
        <p:nvPicPr>
          <p:cNvPr id="5" name="Picture 4">
            <a:extLst>
              <a:ext uri="{FF2B5EF4-FFF2-40B4-BE49-F238E27FC236}">
                <a16:creationId xmlns:a16="http://schemas.microsoft.com/office/drawing/2014/main" id="{78003776-B776-4AA4-A6AE-7E200A1DE17F}"/>
              </a:ext>
            </a:extLst>
          </p:cNvPr>
          <p:cNvPicPr>
            <a:picLocks noChangeAspect="1"/>
          </p:cNvPicPr>
          <p:nvPr/>
        </p:nvPicPr>
        <p:blipFill>
          <a:blip r:embed="rId3"/>
          <a:stretch>
            <a:fillRect/>
          </a:stretch>
        </p:blipFill>
        <p:spPr>
          <a:xfrm>
            <a:off x="6618914" y="2716845"/>
            <a:ext cx="4228051" cy="3239338"/>
          </a:xfrm>
          <a:prstGeom prst="rect">
            <a:avLst/>
          </a:prstGeom>
        </p:spPr>
      </p:pic>
    </p:spTree>
    <p:extLst>
      <p:ext uri="{BB962C8B-B14F-4D97-AF65-F5344CB8AC3E}">
        <p14:creationId xmlns:p14="http://schemas.microsoft.com/office/powerpoint/2010/main" val="204701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E4BB64-552E-4E54-BEE1-DF9E7E480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05DB9-051A-6442-89DC-D686BE6B8A2E}"/>
              </a:ext>
            </a:extLst>
          </p:cNvPr>
          <p:cNvSpPr>
            <a:spLocks noGrp="1"/>
          </p:cNvSpPr>
          <p:nvPr>
            <p:ph type="title"/>
          </p:nvPr>
        </p:nvSpPr>
        <p:spPr>
          <a:xfrm>
            <a:off x="1371600" y="1028700"/>
            <a:ext cx="4432151" cy="4843464"/>
          </a:xfrm>
        </p:spPr>
        <p:txBody>
          <a:bodyPr>
            <a:normAutofit/>
          </a:bodyPr>
          <a:lstStyle/>
          <a:p>
            <a:r>
              <a:rPr lang="en-US" sz="3700"/>
              <a:t>Bias </a:t>
            </a:r>
            <a:br>
              <a:rPr lang="en-US" sz="3700"/>
            </a:br>
            <a:r>
              <a:rPr lang="en-US" sz="3700"/>
              <a:t>in</a:t>
            </a:r>
            <a:br>
              <a:rPr lang="en-US" sz="3700"/>
            </a:br>
            <a:r>
              <a:rPr lang="en-US" sz="3700"/>
              <a:t>artificial</a:t>
            </a:r>
            <a:br>
              <a:rPr lang="en-US" sz="3700"/>
            </a:br>
            <a:r>
              <a:rPr lang="en-US" sz="3700"/>
              <a:t>intelligence</a:t>
            </a:r>
          </a:p>
        </p:txBody>
      </p:sp>
      <p:sp>
        <p:nvSpPr>
          <p:cNvPr id="3" name="Content Placeholder 2">
            <a:extLst>
              <a:ext uri="{FF2B5EF4-FFF2-40B4-BE49-F238E27FC236}">
                <a16:creationId xmlns:a16="http://schemas.microsoft.com/office/drawing/2014/main" id="{79862EC9-E89C-304C-84F4-B3918B532463}"/>
              </a:ext>
            </a:extLst>
          </p:cNvPr>
          <p:cNvSpPr>
            <a:spLocks noGrp="1"/>
          </p:cNvSpPr>
          <p:nvPr>
            <p:ph idx="1"/>
          </p:nvPr>
        </p:nvSpPr>
        <p:spPr>
          <a:xfrm>
            <a:off x="6388249" y="1028700"/>
            <a:ext cx="4432151" cy="4786314"/>
          </a:xfrm>
        </p:spPr>
        <p:txBody>
          <a:bodyPr>
            <a:normAutofit/>
          </a:bodyPr>
          <a:lstStyle/>
          <a:p>
            <a:r>
              <a:rPr lang="en-US" sz="1700"/>
              <a:t>While it may be a significant improvement on making decisions through pure human subjectivity, banks still need to be concerned with the prevention of bias on the part of the programmer that may be intentional or unintentional </a:t>
            </a:r>
          </a:p>
          <a:p>
            <a:r>
              <a:rPr lang="en-US" sz="1700"/>
              <a:t>Steps like omitting unnecessary attributes like sex and foreign worker status can possibly prevent the algorithm from making a biased decision</a:t>
            </a:r>
          </a:p>
          <a:p>
            <a:r>
              <a:rPr lang="en-US" sz="1700"/>
              <a:t>A human review should be conducted of the predictions made by the machine learning algorithm to ensure fairness and protection against bias decisions.</a:t>
            </a:r>
          </a:p>
        </p:txBody>
      </p:sp>
      <p:sp>
        <p:nvSpPr>
          <p:cNvPr id="10" name="Rectangle 9">
            <a:extLst>
              <a:ext uri="{FF2B5EF4-FFF2-40B4-BE49-F238E27FC236}">
                <a16:creationId xmlns:a16="http://schemas.microsoft.com/office/drawing/2014/main" id="{0AC71E46-E2E1-4E45-A872-06D90B5F3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1000"/>
                </a:schemeClr>
              </a:gs>
              <a:gs pos="5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A2FC3-465C-4FF6-865B-E7357D277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5">
                  <a:alpha val="0"/>
                </a:schemeClr>
              </a:gs>
              <a:gs pos="74000">
                <a:schemeClr val="accent2">
                  <a:alpha val="48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77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0A5C98-BCE7-474A-B1A0-9B9674551C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About the dataset</a:t>
            </a:r>
          </a:p>
        </p:txBody>
      </p:sp>
      <p:sp>
        <p:nvSpPr>
          <p:cNvPr id="3" name="Content Placeholder 2">
            <a:extLst>
              <a:ext uri="{FF2B5EF4-FFF2-40B4-BE49-F238E27FC236}">
                <a16:creationId xmlns:a16="http://schemas.microsoft.com/office/drawing/2014/main" id="{40D9CB5E-3756-49BC-B087-034F35881B63}"/>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t>Dataset from a German bank regarding customers applying for a loan</a:t>
            </a:r>
          </a:p>
          <a:p>
            <a:pPr>
              <a:lnSpc>
                <a:spcPct val="110000"/>
              </a:lnSpc>
            </a:pPr>
            <a:r>
              <a:rPr lang="en-US" sz="1800" dirty="0"/>
              <a:t>N = 1,000</a:t>
            </a:r>
          </a:p>
          <a:p>
            <a:pPr>
              <a:lnSpc>
                <a:spcPct val="110000"/>
              </a:lnSpc>
            </a:pPr>
            <a:r>
              <a:rPr lang="en-US" sz="1800" dirty="0"/>
              <a:t>20 attributes (numerical and qualitative)</a:t>
            </a:r>
          </a:p>
          <a:p>
            <a:pPr lvl="1">
              <a:lnSpc>
                <a:spcPct val="110000"/>
              </a:lnSpc>
            </a:pPr>
            <a:r>
              <a:rPr lang="en-US" sz="1800" dirty="0"/>
              <a:t>Status of existing checking account, duration of checking account life, credit history, purpose of application, credit amount, savings account/bonds, employment, installment rate in percentage of disposable income, personal status and sex, other debtors, present resident since, property, age, other installment plans, housing, existing credits at this bank, job, number of people liable to provide maintenance for, telephone, and foreign worker</a:t>
            </a:r>
          </a:p>
          <a:p>
            <a:pPr>
              <a:lnSpc>
                <a:spcPct val="110000"/>
              </a:lnSpc>
            </a:pPr>
            <a:r>
              <a:rPr lang="en-US" sz="1800" dirty="0"/>
              <a:t>Two outcome classes (good or bad customer)</a:t>
            </a:r>
          </a:p>
        </p:txBody>
      </p:sp>
    </p:spTree>
    <p:extLst>
      <p:ext uri="{BB962C8B-B14F-4D97-AF65-F5344CB8AC3E}">
        <p14:creationId xmlns:p14="http://schemas.microsoft.com/office/powerpoint/2010/main" val="8683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6340A-127C-4617-8F36-F3430252326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approach</a:t>
            </a:r>
          </a:p>
        </p:txBody>
      </p:sp>
      <p:sp>
        <p:nvSpPr>
          <p:cNvPr id="3" name="Content Placeholder 2">
            <a:extLst>
              <a:ext uri="{FF2B5EF4-FFF2-40B4-BE49-F238E27FC236}">
                <a16:creationId xmlns:a16="http://schemas.microsoft.com/office/drawing/2014/main" id="{0CAE652E-AA26-4448-8683-DAA3CCAFD89F}"/>
              </a:ext>
            </a:extLst>
          </p:cNvPr>
          <p:cNvSpPr>
            <a:spLocks noGrp="1"/>
          </p:cNvSpPr>
          <p:nvPr>
            <p:ph idx="1"/>
          </p:nvPr>
        </p:nvSpPr>
        <p:spPr>
          <a:xfrm>
            <a:off x="4777409" y="1028702"/>
            <a:ext cx="6273972" cy="4843462"/>
          </a:xfrm>
        </p:spPr>
        <p:txBody>
          <a:bodyPr anchor="ctr">
            <a:normAutofit/>
          </a:bodyPr>
          <a:lstStyle/>
          <a:p>
            <a:r>
              <a:rPr lang="en-US" sz="2800" dirty="0"/>
              <a:t>Supervised</a:t>
            </a:r>
          </a:p>
          <a:p>
            <a:r>
              <a:rPr lang="en-US" sz="2800" dirty="0"/>
              <a:t>Binary classification</a:t>
            </a:r>
          </a:p>
          <a:p>
            <a:r>
              <a:rPr lang="en-US" sz="2800" dirty="0"/>
              <a:t>Three tested models</a:t>
            </a:r>
          </a:p>
          <a:p>
            <a:pPr lvl="1"/>
            <a:r>
              <a:rPr lang="en-US" sz="2800" dirty="0"/>
              <a:t>Support vector model (linear)</a:t>
            </a:r>
          </a:p>
          <a:p>
            <a:pPr lvl="1"/>
            <a:r>
              <a:rPr lang="en-US" sz="2800" dirty="0"/>
              <a:t>Logistic regression</a:t>
            </a:r>
          </a:p>
          <a:p>
            <a:pPr lvl="1"/>
            <a:r>
              <a:rPr lang="en-US" sz="2800" dirty="0"/>
              <a:t>Random forest</a:t>
            </a:r>
          </a:p>
        </p:txBody>
      </p:sp>
    </p:spTree>
    <p:extLst>
      <p:ext uri="{BB962C8B-B14F-4D97-AF65-F5344CB8AC3E}">
        <p14:creationId xmlns:p14="http://schemas.microsoft.com/office/powerpoint/2010/main" val="12163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59EC0-8C1F-49CF-989C-23B0EA71EBD4}"/>
              </a:ext>
            </a:extLst>
          </p:cNvPr>
          <p:cNvSpPr>
            <a:spLocks noGrp="1"/>
          </p:cNvSpPr>
          <p:nvPr>
            <p:ph type="title"/>
          </p:nvPr>
        </p:nvSpPr>
        <p:spPr>
          <a:xfrm>
            <a:off x="1371600" y="3022410"/>
            <a:ext cx="5868785" cy="1556724"/>
          </a:xfrm>
        </p:spPr>
        <p:txBody>
          <a:bodyPr anchor="b">
            <a:normAutofit/>
          </a:bodyPr>
          <a:lstStyle/>
          <a:p>
            <a:r>
              <a:rPr lang="en-US" dirty="0"/>
              <a:t>sampling</a:t>
            </a:r>
          </a:p>
        </p:txBody>
      </p:sp>
      <p:pic>
        <p:nvPicPr>
          <p:cNvPr id="19" name="Graphic 6" descr="Group">
            <a:extLst>
              <a:ext uri="{FF2B5EF4-FFF2-40B4-BE49-F238E27FC236}">
                <a16:creationId xmlns:a16="http://schemas.microsoft.com/office/drawing/2014/main" id="{7634B987-A9F1-4489-989B-04B1922A8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8737" y="3321758"/>
            <a:ext cx="3581400" cy="3581400"/>
          </a:xfrm>
          <a:prstGeom prst="rect">
            <a:avLst/>
          </a:prstGeom>
        </p:spPr>
      </p:pic>
      <p:sp>
        <p:nvSpPr>
          <p:cNvPr id="20"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 name="Table 4">
            <a:extLst>
              <a:ext uri="{FF2B5EF4-FFF2-40B4-BE49-F238E27FC236}">
                <a16:creationId xmlns:a16="http://schemas.microsoft.com/office/drawing/2014/main" id="{5C048303-FE87-4DC0-B81F-13D0CE79E76C}"/>
              </a:ext>
            </a:extLst>
          </p:cNvPr>
          <p:cNvGraphicFramePr>
            <a:graphicFrameLocks noGrp="1"/>
          </p:cNvGraphicFramePr>
          <p:nvPr>
            <p:extLst>
              <p:ext uri="{D42A27DB-BD31-4B8C-83A1-F6EECF244321}">
                <p14:modId xmlns:p14="http://schemas.microsoft.com/office/powerpoint/2010/main" val="3218864077"/>
              </p:ext>
            </p:extLst>
          </p:nvPr>
        </p:nvGraphicFramePr>
        <p:xfrm>
          <a:off x="1371600" y="4694155"/>
          <a:ext cx="8647836" cy="1371600"/>
        </p:xfrm>
        <a:graphic>
          <a:graphicData uri="http://schemas.openxmlformats.org/drawingml/2006/table">
            <a:tbl>
              <a:tblPr firstRow="1" bandRow="1">
                <a:tableStyleId>{EB9631B5-78F2-41C9-869B-9F39066F8104}</a:tableStyleId>
              </a:tblPr>
              <a:tblGrid>
                <a:gridCol w="2882612">
                  <a:extLst>
                    <a:ext uri="{9D8B030D-6E8A-4147-A177-3AD203B41FA5}">
                      <a16:colId xmlns:a16="http://schemas.microsoft.com/office/drawing/2014/main" val="3936090327"/>
                    </a:ext>
                  </a:extLst>
                </a:gridCol>
                <a:gridCol w="2882612">
                  <a:extLst>
                    <a:ext uri="{9D8B030D-6E8A-4147-A177-3AD203B41FA5}">
                      <a16:colId xmlns:a16="http://schemas.microsoft.com/office/drawing/2014/main" val="3057817450"/>
                    </a:ext>
                  </a:extLst>
                </a:gridCol>
                <a:gridCol w="2882612">
                  <a:extLst>
                    <a:ext uri="{9D8B030D-6E8A-4147-A177-3AD203B41FA5}">
                      <a16:colId xmlns:a16="http://schemas.microsoft.com/office/drawing/2014/main" val="1141435056"/>
                    </a:ext>
                  </a:extLst>
                </a:gridCol>
              </a:tblGrid>
              <a:tr h="291436">
                <a:tc>
                  <a:txBody>
                    <a:bodyPr/>
                    <a:lstStyle/>
                    <a:p>
                      <a:endParaRPr lang="en-US" sz="1800" dirty="0"/>
                    </a:p>
                  </a:txBody>
                  <a:tcPr>
                    <a:solidFill>
                      <a:schemeClr val="accent1">
                        <a:lumMod val="60000"/>
                        <a:lumOff val="40000"/>
                      </a:schemeClr>
                    </a:solidFill>
                  </a:tcPr>
                </a:tc>
                <a:tc>
                  <a:txBody>
                    <a:bodyPr/>
                    <a:lstStyle/>
                    <a:p>
                      <a:pPr algn="ctr"/>
                      <a:r>
                        <a:rPr lang="en-US" sz="1800" dirty="0">
                          <a:solidFill>
                            <a:schemeClr val="tx1"/>
                          </a:solidFill>
                        </a:rPr>
                        <a:t>Original Dataset</a:t>
                      </a:r>
                    </a:p>
                  </a:txBody>
                  <a:tcPr anchor="ctr">
                    <a:solidFill>
                      <a:schemeClr val="accent1">
                        <a:lumMod val="60000"/>
                        <a:lumOff val="40000"/>
                      </a:schemeClr>
                    </a:solidFill>
                  </a:tcPr>
                </a:tc>
                <a:tc>
                  <a:txBody>
                    <a:bodyPr/>
                    <a:lstStyle/>
                    <a:p>
                      <a:pPr algn="ctr"/>
                      <a:r>
                        <a:rPr lang="en-US" sz="1800" dirty="0">
                          <a:solidFill>
                            <a:schemeClr val="tx1"/>
                          </a:solidFill>
                        </a:rPr>
                        <a:t>Training Dataset </a:t>
                      </a:r>
                    </a:p>
                    <a:p>
                      <a:pPr algn="ctr"/>
                      <a:r>
                        <a:rPr lang="en-US" sz="1800" dirty="0">
                          <a:solidFill>
                            <a:schemeClr val="tx1"/>
                          </a:solidFill>
                        </a:rPr>
                        <a:t>(imblearn.over_sampling)</a:t>
                      </a:r>
                    </a:p>
                  </a:txBody>
                  <a:tcPr anchor="ctr">
                    <a:solidFill>
                      <a:schemeClr val="accent1">
                        <a:lumMod val="60000"/>
                        <a:lumOff val="40000"/>
                      </a:schemeClr>
                    </a:solidFill>
                  </a:tcPr>
                </a:tc>
                <a:extLst>
                  <a:ext uri="{0D108BD9-81ED-4DB2-BD59-A6C34878D82A}">
                    <a16:rowId xmlns:a16="http://schemas.microsoft.com/office/drawing/2014/main" val="3204913181"/>
                  </a:ext>
                </a:extLst>
              </a:tr>
              <a:tr h="180413">
                <a:tc>
                  <a:txBody>
                    <a:bodyPr/>
                    <a:lstStyle/>
                    <a:p>
                      <a:r>
                        <a:rPr lang="en-US" sz="1800" b="1" dirty="0"/>
                        <a:t>Bad customers </a:t>
                      </a:r>
                      <a:r>
                        <a:rPr lang="en-US" sz="1800" dirty="0"/>
                        <a:t>(0)</a:t>
                      </a:r>
                    </a:p>
                  </a:txBody>
                  <a:tcPr anchor="ctr"/>
                </a:tc>
                <a:tc>
                  <a:txBody>
                    <a:bodyPr/>
                    <a:lstStyle/>
                    <a:p>
                      <a:pPr algn="ctr"/>
                      <a:r>
                        <a:rPr lang="en-US" sz="1800" dirty="0"/>
                        <a:t>300</a:t>
                      </a:r>
                    </a:p>
                  </a:txBody>
                  <a:tcPr anchor="ctr"/>
                </a:tc>
                <a:tc>
                  <a:txBody>
                    <a:bodyPr/>
                    <a:lstStyle/>
                    <a:p>
                      <a:pPr algn="ctr"/>
                      <a:r>
                        <a:rPr lang="en-US" sz="1800" dirty="0"/>
                        <a:t>527</a:t>
                      </a:r>
                    </a:p>
                  </a:txBody>
                  <a:tcPr anchor="ctr"/>
                </a:tc>
                <a:extLst>
                  <a:ext uri="{0D108BD9-81ED-4DB2-BD59-A6C34878D82A}">
                    <a16:rowId xmlns:a16="http://schemas.microsoft.com/office/drawing/2014/main" val="1725896782"/>
                  </a:ext>
                </a:extLst>
              </a:tr>
              <a:tr h="180413">
                <a:tc>
                  <a:txBody>
                    <a:bodyPr/>
                    <a:lstStyle/>
                    <a:p>
                      <a:r>
                        <a:rPr lang="en-US" sz="1800" b="1" dirty="0"/>
                        <a:t>Good customers </a:t>
                      </a:r>
                      <a:r>
                        <a:rPr lang="en-US" sz="1800" dirty="0"/>
                        <a:t>(1)</a:t>
                      </a:r>
                    </a:p>
                  </a:txBody>
                  <a:tcPr anchor="ctr"/>
                </a:tc>
                <a:tc>
                  <a:txBody>
                    <a:bodyPr/>
                    <a:lstStyle/>
                    <a:p>
                      <a:pPr algn="ctr"/>
                      <a:r>
                        <a:rPr lang="en-US" sz="1800" dirty="0"/>
                        <a:t>700</a:t>
                      </a:r>
                    </a:p>
                  </a:txBody>
                  <a:tcPr anchor="ctr"/>
                </a:tc>
                <a:tc>
                  <a:txBody>
                    <a:bodyPr/>
                    <a:lstStyle/>
                    <a:p>
                      <a:pPr algn="ctr"/>
                      <a:r>
                        <a:rPr lang="en-US" sz="1800" dirty="0"/>
                        <a:t>523</a:t>
                      </a:r>
                    </a:p>
                  </a:txBody>
                  <a:tcPr anchor="ctr"/>
                </a:tc>
                <a:extLst>
                  <a:ext uri="{0D108BD9-81ED-4DB2-BD59-A6C34878D82A}">
                    <a16:rowId xmlns:a16="http://schemas.microsoft.com/office/drawing/2014/main" val="3480402118"/>
                  </a:ext>
                </a:extLst>
              </a:tr>
            </a:tbl>
          </a:graphicData>
        </a:graphic>
      </p:graphicFrame>
      <p:sp>
        <p:nvSpPr>
          <p:cNvPr id="8" name="Title 1">
            <a:extLst>
              <a:ext uri="{FF2B5EF4-FFF2-40B4-BE49-F238E27FC236}">
                <a16:creationId xmlns:a16="http://schemas.microsoft.com/office/drawing/2014/main" id="{43D2D92A-89AE-4A60-9581-065F6A19E5C9}"/>
              </a:ext>
            </a:extLst>
          </p:cNvPr>
          <p:cNvSpPr txBox="1">
            <a:spLocks/>
          </p:cNvSpPr>
          <p:nvPr/>
        </p:nvSpPr>
        <p:spPr>
          <a:xfrm>
            <a:off x="1371600" y="619005"/>
            <a:ext cx="10240903" cy="65226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Model performance</a:t>
            </a:r>
          </a:p>
        </p:txBody>
      </p:sp>
      <p:graphicFrame>
        <p:nvGraphicFramePr>
          <p:cNvPr id="9" name="Table 4">
            <a:extLst>
              <a:ext uri="{FF2B5EF4-FFF2-40B4-BE49-F238E27FC236}">
                <a16:creationId xmlns:a16="http://schemas.microsoft.com/office/drawing/2014/main" id="{83EEB234-6EE3-4E8E-943F-4DB2F6787143}"/>
              </a:ext>
            </a:extLst>
          </p:cNvPr>
          <p:cNvGraphicFramePr>
            <a:graphicFrameLocks noGrp="1"/>
          </p:cNvGraphicFramePr>
          <p:nvPr>
            <p:ph idx="1"/>
            <p:extLst>
              <p:ext uri="{D42A27DB-BD31-4B8C-83A1-F6EECF244321}">
                <p14:modId xmlns:p14="http://schemas.microsoft.com/office/powerpoint/2010/main" val="2253909796"/>
              </p:ext>
            </p:extLst>
          </p:nvPr>
        </p:nvGraphicFramePr>
        <p:xfrm>
          <a:off x="1371599" y="2298765"/>
          <a:ext cx="10240902" cy="421387"/>
        </p:xfrm>
        <a:graphic>
          <a:graphicData uri="http://schemas.openxmlformats.org/drawingml/2006/table">
            <a:tbl>
              <a:tblPr firstRow="1" bandRow="1">
                <a:tableStyleId>{5C22544A-7EE6-4342-B048-85BDC9FD1C3A}</a:tableStyleId>
              </a:tblPr>
              <a:tblGrid>
                <a:gridCol w="3413634">
                  <a:extLst>
                    <a:ext uri="{9D8B030D-6E8A-4147-A177-3AD203B41FA5}">
                      <a16:colId xmlns:a16="http://schemas.microsoft.com/office/drawing/2014/main" val="4118802158"/>
                    </a:ext>
                  </a:extLst>
                </a:gridCol>
                <a:gridCol w="3413634">
                  <a:extLst>
                    <a:ext uri="{9D8B030D-6E8A-4147-A177-3AD203B41FA5}">
                      <a16:colId xmlns:a16="http://schemas.microsoft.com/office/drawing/2014/main" val="2110544152"/>
                    </a:ext>
                  </a:extLst>
                </a:gridCol>
                <a:gridCol w="3413634">
                  <a:extLst>
                    <a:ext uri="{9D8B030D-6E8A-4147-A177-3AD203B41FA5}">
                      <a16:colId xmlns:a16="http://schemas.microsoft.com/office/drawing/2014/main" val="445697095"/>
                    </a:ext>
                  </a:extLst>
                </a:gridCol>
              </a:tblGrid>
              <a:tr h="421387">
                <a:tc>
                  <a:txBody>
                    <a:bodyPr/>
                    <a:lstStyle/>
                    <a:p>
                      <a:pPr algn="ctr"/>
                      <a:r>
                        <a:rPr lang="en-US" dirty="0">
                          <a:solidFill>
                            <a:schemeClr val="tx1"/>
                          </a:solidFill>
                          <a:latin typeface="Calibri" panose="020F0502020204030204" pitchFamily="34" charset="0"/>
                          <a:cs typeface="Calibri" panose="020F0502020204030204" pitchFamily="34" charset="0"/>
                        </a:rPr>
                        <a:t>Support Vector Model</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Logistic Regression</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noFill/>
                  </a:tcPr>
                </a:tc>
                <a:extLst>
                  <a:ext uri="{0D108BD9-81ED-4DB2-BD59-A6C34878D82A}">
                    <a16:rowId xmlns:a16="http://schemas.microsoft.com/office/drawing/2014/main" val="2740388139"/>
                  </a:ext>
                </a:extLst>
              </a:tr>
            </a:tbl>
          </a:graphicData>
        </a:graphic>
      </p:graphicFrame>
      <p:sp>
        <p:nvSpPr>
          <p:cNvPr id="10" name="Arrow: Left-Right 9">
            <a:extLst>
              <a:ext uri="{FF2B5EF4-FFF2-40B4-BE49-F238E27FC236}">
                <a16:creationId xmlns:a16="http://schemas.microsoft.com/office/drawing/2014/main" id="{6FEBB20B-7C35-4A9C-B2F9-4255B11B5C67}"/>
              </a:ext>
            </a:extLst>
          </p:cNvPr>
          <p:cNvSpPr/>
          <p:nvPr/>
        </p:nvSpPr>
        <p:spPr>
          <a:xfrm>
            <a:off x="1371600" y="1855388"/>
            <a:ext cx="10240904" cy="369331"/>
          </a:xfrm>
          <a:prstGeom prst="leftRightArrow">
            <a:avLst/>
          </a:prstGeom>
          <a:gradFill flip="none" rotWithShape="1">
            <a:gsLst>
              <a:gs pos="0">
                <a:srgbClr val="5AC1C8"/>
              </a:gs>
              <a:gs pos="50000">
                <a:schemeClr val="accent1">
                  <a:tint val="44500"/>
                  <a:satMod val="160000"/>
                </a:schemeClr>
              </a:gs>
              <a:gs pos="100000">
                <a:srgbClr val="4CBB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6C635EE-CD56-4DCB-A7CA-31DD32DC96D3}"/>
              </a:ext>
            </a:extLst>
          </p:cNvPr>
          <p:cNvSpPr txBox="1"/>
          <p:nvPr/>
        </p:nvSpPr>
        <p:spPr>
          <a:xfrm>
            <a:off x="1371597" y="1472892"/>
            <a:ext cx="2021150" cy="369332"/>
          </a:xfrm>
          <a:prstGeom prst="rect">
            <a:avLst/>
          </a:prstGeom>
          <a:noFill/>
        </p:spPr>
        <p:txBody>
          <a:bodyPr wrap="square" rtlCol="0">
            <a:spAutoFit/>
          </a:bodyPr>
          <a:lstStyle/>
          <a:p>
            <a:r>
              <a:rPr lang="en-US" dirty="0"/>
              <a:t>Weaker</a:t>
            </a:r>
          </a:p>
        </p:txBody>
      </p:sp>
      <p:sp>
        <p:nvSpPr>
          <p:cNvPr id="13" name="TextBox 12">
            <a:extLst>
              <a:ext uri="{FF2B5EF4-FFF2-40B4-BE49-F238E27FC236}">
                <a16:creationId xmlns:a16="http://schemas.microsoft.com/office/drawing/2014/main" id="{ED644B71-B453-4A13-AADD-792E80AD8255}"/>
              </a:ext>
            </a:extLst>
          </p:cNvPr>
          <p:cNvSpPr txBox="1"/>
          <p:nvPr/>
        </p:nvSpPr>
        <p:spPr>
          <a:xfrm>
            <a:off x="10340619" y="1472892"/>
            <a:ext cx="2021150" cy="369332"/>
          </a:xfrm>
          <a:prstGeom prst="rect">
            <a:avLst/>
          </a:prstGeom>
          <a:noFill/>
        </p:spPr>
        <p:txBody>
          <a:bodyPr wrap="square" rtlCol="0">
            <a:spAutoFit/>
          </a:bodyPr>
          <a:lstStyle/>
          <a:p>
            <a:r>
              <a:rPr lang="en-US" dirty="0"/>
              <a:t>Stronger</a:t>
            </a:r>
          </a:p>
        </p:txBody>
      </p:sp>
    </p:spTree>
    <p:extLst>
      <p:ext uri="{BB962C8B-B14F-4D97-AF65-F5344CB8AC3E}">
        <p14:creationId xmlns:p14="http://schemas.microsoft.com/office/powerpoint/2010/main" val="153084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792104" y="793080"/>
            <a:ext cx="10240903" cy="1233488"/>
          </a:xfrm>
        </p:spPr>
        <p:txBody>
          <a:bodyPr/>
          <a:lstStyle/>
          <a:p>
            <a:r>
              <a:rPr lang="en-US" dirty="0"/>
              <a:t>Support vector model</a:t>
            </a:r>
          </a:p>
        </p:txBody>
      </p:sp>
      <p:sp>
        <p:nvSpPr>
          <p:cNvPr id="5" name="TextBox 4">
            <a:extLst>
              <a:ext uri="{FF2B5EF4-FFF2-40B4-BE49-F238E27FC236}">
                <a16:creationId xmlns:a16="http://schemas.microsoft.com/office/drawing/2014/main" id="{8CFF3603-6CA2-41C3-AF24-5F55251F8FC1}"/>
              </a:ext>
            </a:extLst>
          </p:cNvPr>
          <p:cNvSpPr txBox="1"/>
          <p:nvPr/>
        </p:nvSpPr>
        <p:spPr>
          <a:xfrm>
            <a:off x="792104" y="2310341"/>
            <a:ext cx="3086100" cy="369332"/>
          </a:xfrm>
          <a:prstGeom prst="rect">
            <a:avLst/>
          </a:prstGeom>
          <a:noFill/>
        </p:spPr>
        <p:txBody>
          <a:bodyPr wrap="square" rtlCol="0">
            <a:spAutoFit/>
          </a:bodyPr>
          <a:lstStyle/>
          <a:p>
            <a:r>
              <a:rPr lang="en-US" b="1" dirty="0"/>
              <a:t>Classification Report</a:t>
            </a:r>
          </a:p>
        </p:txBody>
      </p:sp>
      <p:sp>
        <p:nvSpPr>
          <p:cNvPr id="6" name="Arrow: Right 5">
            <a:extLst>
              <a:ext uri="{FF2B5EF4-FFF2-40B4-BE49-F238E27FC236}">
                <a16:creationId xmlns:a16="http://schemas.microsoft.com/office/drawing/2014/main" id="{73F4CB72-C8C3-4478-824B-A934BCBFAC3E}"/>
              </a:ext>
            </a:extLst>
          </p:cNvPr>
          <p:cNvSpPr/>
          <p:nvPr/>
        </p:nvSpPr>
        <p:spPr>
          <a:xfrm>
            <a:off x="6325297" y="3984401"/>
            <a:ext cx="721877" cy="452520"/>
          </a:xfrm>
          <a:prstGeom prst="right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C101C4-46C4-4236-9527-99E6281074FE}"/>
              </a:ext>
            </a:extLst>
          </p:cNvPr>
          <p:cNvSpPr txBox="1"/>
          <p:nvPr/>
        </p:nvSpPr>
        <p:spPr>
          <a:xfrm>
            <a:off x="7100375" y="2310341"/>
            <a:ext cx="5227697" cy="369332"/>
          </a:xfrm>
          <a:prstGeom prst="rect">
            <a:avLst/>
          </a:prstGeom>
          <a:noFill/>
        </p:spPr>
        <p:txBody>
          <a:bodyPr wrap="square" rtlCol="0">
            <a:spAutoFit/>
          </a:bodyPr>
          <a:lstStyle/>
          <a:p>
            <a:r>
              <a:rPr lang="en-US" b="1" dirty="0" err="1"/>
              <a:t>GridSearch</a:t>
            </a:r>
            <a:r>
              <a:rPr lang="en-US" b="1" dirty="0"/>
              <a:t> Optimization</a:t>
            </a:r>
          </a:p>
        </p:txBody>
      </p:sp>
      <p:graphicFrame>
        <p:nvGraphicFramePr>
          <p:cNvPr id="8" name="Table 7">
            <a:extLst>
              <a:ext uri="{FF2B5EF4-FFF2-40B4-BE49-F238E27FC236}">
                <a16:creationId xmlns:a16="http://schemas.microsoft.com/office/drawing/2014/main" id="{D9600F87-D711-4CBE-9CEC-B5D33B331418}"/>
              </a:ext>
            </a:extLst>
          </p:cNvPr>
          <p:cNvGraphicFramePr>
            <a:graphicFrameLocks noGrp="1"/>
          </p:cNvGraphicFramePr>
          <p:nvPr>
            <p:extLst>
              <p:ext uri="{D42A27DB-BD31-4B8C-83A1-F6EECF244321}">
                <p14:modId xmlns:p14="http://schemas.microsoft.com/office/powerpoint/2010/main" val="975362587"/>
              </p:ext>
            </p:extLst>
          </p:nvPr>
        </p:nvGraphicFramePr>
        <p:xfrm>
          <a:off x="792104" y="3098016"/>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0.69</a:t>
                      </a:r>
                    </a:p>
                  </a:txBody>
                  <a:tcPr anchor="ctr"/>
                </a:tc>
                <a:tc>
                  <a:txBody>
                    <a:bodyPr/>
                    <a:lstStyle/>
                    <a:p>
                      <a:pPr algn="ctr"/>
                      <a:r>
                        <a:rPr lang="en-US" sz="1400" dirty="0"/>
                        <a:t>0.76</a:t>
                      </a:r>
                    </a:p>
                  </a:txBody>
                  <a:tcPr anchor="ctr"/>
                </a:tc>
                <a:tc>
                  <a:txBody>
                    <a:bodyPr/>
                    <a:lstStyle/>
                    <a:p>
                      <a:pPr algn="ctr"/>
                      <a:r>
                        <a:rPr lang="en-US" sz="1400" dirty="0"/>
                        <a:t>0.72</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0.74</a:t>
                      </a:r>
                    </a:p>
                  </a:txBody>
                  <a:tcPr anchor="ctr"/>
                </a:tc>
                <a:tc>
                  <a:txBody>
                    <a:bodyPr/>
                    <a:lstStyle/>
                    <a:p>
                      <a:pPr algn="ctr"/>
                      <a:r>
                        <a:rPr lang="en-US" sz="1400" dirty="0"/>
                        <a:t>0.67</a:t>
                      </a:r>
                    </a:p>
                  </a:txBody>
                  <a:tcPr anchor="ctr"/>
                </a:tc>
                <a:tc>
                  <a:txBody>
                    <a:bodyPr/>
                    <a:lstStyle/>
                    <a:p>
                      <a:pPr algn="ctr"/>
                      <a:r>
                        <a:rPr lang="en-US" sz="1400" dirty="0"/>
                        <a:t>0.70</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9" name="Table 8">
            <a:extLst>
              <a:ext uri="{FF2B5EF4-FFF2-40B4-BE49-F238E27FC236}">
                <a16:creationId xmlns:a16="http://schemas.microsoft.com/office/drawing/2014/main" id="{778CD386-D762-4864-8344-A8442347E313}"/>
              </a:ext>
            </a:extLst>
          </p:cNvPr>
          <p:cNvGraphicFramePr>
            <a:graphicFrameLocks noGrp="1"/>
          </p:cNvGraphicFramePr>
          <p:nvPr>
            <p:extLst>
              <p:ext uri="{D42A27DB-BD31-4B8C-83A1-F6EECF244321}">
                <p14:modId xmlns:p14="http://schemas.microsoft.com/office/powerpoint/2010/main" val="2578207362"/>
              </p:ext>
            </p:extLst>
          </p:nvPr>
        </p:nvGraphicFramePr>
        <p:xfrm>
          <a:off x="7186170" y="3098016"/>
          <a:ext cx="4213726" cy="1080312"/>
        </p:xfrm>
        <a:graphic>
          <a:graphicData uri="http://schemas.openxmlformats.org/drawingml/2006/table">
            <a:tbl>
              <a:tblPr firstRow="1" bandRow="1">
                <a:tableStyleId>{74C1A8A3-306A-4EB7-A6B1-4F7E0EB9C5D6}</a:tableStyleId>
              </a:tblPr>
              <a:tblGrid>
                <a:gridCol w="1071286">
                  <a:extLst>
                    <a:ext uri="{9D8B030D-6E8A-4147-A177-3AD203B41FA5}">
                      <a16:colId xmlns:a16="http://schemas.microsoft.com/office/drawing/2014/main" val="3561920289"/>
                    </a:ext>
                  </a:extLst>
                </a:gridCol>
                <a:gridCol w="785610">
                  <a:extLst>
                    <a:ext uri="{9D8B030D-6E8A-4147-A177-3AD203B41FA5}">
                      <a16:colId xmlns:a16="http://schemas.microsoft.com/office/drawing/2014/main" val="3075658774"/>
                    </a:ext>
                  </a:extLst>
                </a:gridCol>
                <a:gridCol w="785610">
                  <a:extLst>
                    <a:ext uri="{9D8B030D-6E8A-4147-A177-3AD203B41FA5}">
                      <a16:colId xmlns:a16="http://schemas.microsoft.com/office/drawing/2014/main" val="402872021"/>
                    </a:ext>
                  </a:extLst>
                </a:gridCol>
                <a:gridCol w="785610">
                  <a:extLst>
                    <a:ext uri="{9D8B030D-6E8A-4147-A177-3AD203B41FA5}">
                      <a16:colId xmlns:a16="http://schemas.microsoft.com/office/drawing/2014/main" val="1336959234"/>
                    </a:ext>
                  </a:extLst>
                </a:gridCol>
                <a:gridCol w="785610">
                  <a:extLst>
                    <a:ext uri="{9D8B030D-6E8A-4147-A177-3AD203B41FA5}">
                      <a16:colId xmlns:a16="http://schemas.microsoft.com/office/drawing/2014/main" val="181199538"/>
                    </a:ext>
                  </a:extLst>
                </a:gridCol>
              </a:tblGrid>
              <a:tr h="360104">
                <a:tc gridSpan="2">
                  <a:txBody>
                    <a:bodyPr/>
                    <a:lstStyle/>
                    <a:p>
                      <a:r>
                        <a:rPr lang="en-US" sz="1400" dirty="0">
                          <a:solidFill>
                            <a:schemeClr val="tx1"/>
                          </a:solidFill>
                        </a:rPr>
                        <a:t>Tested Parameters</a:t>
                      </a:r>
                    </a:p>
                  </a:txBody>
                  <a:tcPr>
                    <a:solidFill>
                      <a:schemeClr val="accent2">
                        <a:lumMod val="20000"/>
                        <a:lumOff val="80000"/>
                      </a:schemeClr>
                    </a:solidFill>
                  </a:tcPr>
                </a:tc>
                <a:tc hMerge="1">
                  <a:txBody>
                    <a:bodyPr/>
                    <a:lstStyle/>
                    <a:p>
                      <a:pPr algn="ctr"/>
                      <a:endParaRPr lang="en-US" sz="1400" dirty="0">
                        <a:solidFill>
                          <a:schemeClr val="tx1"/>
                        </a:solidFill>
                      </a:endParaRPr>
                    </a:p>
                  </a:txBody>
                  <a:tcPr anchor="ctr">
                    <a:solidFill>
                      <a:srgbClr val="DCEBFB"/>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C</a:t>
                      </a:r>
                    </a:p>
                  </a:txBody>
                  <a:tcPr anchor="ctr"/>
                </a:tc>
                <a:tc>
                  <a:txBody>
                    <a:bodyPr/>
                    <a:lstStyle/>
                    <a:p>
                      <a:pPr algn="ctr"/>
                      <a:r>
                        <a:rPr lang="en-US" sz="1400" dirty="0"/>
                        <a:t>1</a:t>
                      </a:r>
                    </a:p>
                  </a:txBody>
                  <a:tcPr anchor="ctr"/>
                </a:tc>
                <a:tc>
                  <a:txBody>
                    <a:bodyPr/>
                    <a:lstStyle/>
                    <a:p>
                      <a:pPr algn="ctr"/>
                      <a:r>
                        <a:rPr lang="en-US" sz="1400" dirty="0"/>
                        <a:t>5</a:t>
                      </a:r>
                    </a:p>
                  </a:txBody>
                  <a:tcPr anchor="ctr"/>
                </a:tc>
                <a:tc>
                  <a:txBody>
                    <a:bodyPr/>
                    <a:lstStyle/>
                    <a:p>
                      <a:pPr algn="ctr"/>
                      <a:r>
                        <a:rPr lang="en-US" sz="1400" dirty="0"/>
                        <a:t>10</a:t>
                      </a:r>
                    </a:p>
                  </a:txBody>
                  <a:tcPr anchor="ctr"/>
                </a:tc>
                <a:tc>
                  <a:txBody>
                    <a:bodyPr/>
                    <a:lstStyle/>
                    <a:p>
                      <a:pPr algn="ctr"/>
                      <a:r>
                        <a:rPr lang="en-US" sz="1400" dirty="0"/>
                        <a:t>50</a:t>
                      </a:r>
                    </a:p>
                  </a:txBody>
                  <a:tcPr anchor="ctr"/>
                </a:tc>
                <a:extLst>
                  <a:ext uri="{0D108BD9-81ED-4DB2-BD59-A6C34878D82A}">
                    <a16:rowId xmlns:a16="http://schemas.microsoft.com/office/drawing/2014/main" val="2320730729"/>
                  </a:ext>
                </a:extLst>
              </a:tr>
              <a:tr h="360104">
                <a:tc>
                  <a:txBody>
                    <a:bodyPr/>
                    <a:lstStyle/>
                    <a:p>
                      <a:r>
                        <a:rPr lang="en-US" sz="1400" dirty="0"/>
                        <a:t>gamma</a:t>
                      </a:r>
                    </a:p>
                  </a:txBody>
                  <a:tcPr anchor="ctr"/>
                </a:tc>
                <a:tc>
                  <a:txBody>
                    <a:bodyPr/>
                    <a:lstStyle/>
                    <a:p>
                      <a:pPr algn="ctr"/>
                      <a:r>
                        <a:rPr lang="en-US" sz="1400" dirty="0"/>
                        <a:t>0.0001</a:t>
                      </a:r>
                    </a:p>
                  </a:txBody>
                  <a:tcPr anchor="ctr"/>
                </a:tc>
                <a:tc>
                  <a:txBody>
                    <a:bodyPr/>
                    <a:lstStyle/>
                    <a:p>
                      <a:pPr algn="ctr"/>
                      <a:r>
                        <a:rPr lang="en-US" sz="1400" dirty="0"/>
                        <a:t>0.005</a:t>
                      </a:r>
                    </a:p>
                  </a:txBody>
                  <a:tcPr anchor="ctr"/>
                </a:tc>
                <a:tc>
                  <a:txBody>
                    <a:bodyPr/>
                    <a:lstStyle/>
                    <a:p>
                      <a:pPr algn="ctr"/>
                      <a:r>
                        <a:rPr lang="en-US" sz="1400" dirty="0"/>
                        <a:t>0.001</a:t>
                      </a:r>
                    </a:p>
                  </a:txBody>
                  <a:tcPr anchor="ctr"/>
                </a:tc>
                <a:tc>
                  <a:txBody>
                    <a:bodyPr/>
                    <a:lstStyle/>
                    <a:p>
                      <a:pPr algn="ctr"/>
                      <a:r>
                        <a:rPr lang="en-US" sz="1400" dirty="0"/>
                        <a:t>0.005</a:t>
                      </a:r>
                    </a:p>
                  </a:txBody>
                  <a:tcPr anchor="ctr"/>
                </a:tc>
                <a:extLst>
                  <a:ext uri="{0D108BD9-81ED-4DB2-BD59-A6C34878D82A}">
                    <a16:rowId xmlns:a16="http://schemas.microsoft.com/office/drawing/2014/main" val="657445043"/>
                  </a:ext>
                </a:extLst>
              </a:tr>
            </a:tbl>
          </a:graphicData>
        </a:graphic>
      </p:graphicFrame>
      <p:graphicFrame>
        <p:nvGraphicFramePr>
          <p:cNvPr id="10" name="Table 9">
            <a:extLst>
              <a:ext uri="{FF2B5EF4-FFF2-40B4-BE49-F238E27FC236}">
                <a16:creationId xmlns:a16="http://schemas.microsoft.com/office/drawing/2014/main" id="{3CC6A05F-8871-467D-9027-3D2D984509E0}"/>
              </a:ext>
            </a:extLst>
          </p:cNvPr>
          <p:cNvGraphicFramePr>
            <a:graphicFrameLocks noGrp="1"/>
          </p:cNvGraphicFramePr>
          <p:nvPr>
            <p:extLst>
              <p:ext uri="{D42A27DB-BD31-4B8C-83A1-F6EECF244321}">
                <p14:modId xmlns:p14="http://schemas.microsoft.com/office/powerpoint/2010/main" val="3801194862"/>
              </p:ext>
            </p:extLst>
          </p:nvPr>
        </p:nvGraphicFramePr>
        <p:xfrm>
          <a:off x="7186170" y="4436921"/>
          <a:ext cx="1856896" cy="1080312"/>
        </p:xfrm>
        <a:graphic>
          <a:graphicData uri="http://schemas.openxmlformats.org/drawingml/2006/table">
            <a:tbl>
              <a:tblPr firstRow="1" bandRow="1">
                <a:tableStyleId>{74C1A8A3-306A-4EB7-A6B1-4F7E0EB9C5D6}</a:tableStyleId>
              </a:tblPr>
              <a:tblGrid>
                <a:gridCol w="1071286">
                  <a:extLst>
                    <a:ext uri="{9D8B030D-6E8A-4147-A177-3AD203B41FA5}">
                      <a16:colId xmlns:a16="http://schemas.microsoft.com/office/drawing/2014/main" val="3561920289"/>
                    </a:ext>
                  </a:extLst>
                </a:gridCol>
                <a:gridCol w="785610">
                  <a:extLst>
                    <a:ext uri="{9D8B030D-6E8A-4147-A177-3AD203B41FA5}">
                      <a16:colId xmlns:a16="http://schemas.microsoft.com/office/drawing/2014/main" val="3075658774"/>
                    </a:ext>
                  </a:extLst>
                </a:gridCol>
              </a:tblGrid>
              <a:tr h="360104">
                <a:tc gridSpan="2">
                  <a:txBody>
                    <a:bodyPr/>
                    <a:lstStyle/>
                    <a:p>
                      <a:r>
                        <a:rPr lang="en-US" sz="1400" dirty="0">
                          <a:solidFill>
                            <a:schemeClr val="tx1"/>
                          </a:solidFill>
                        </a:rPr>
                        <a:t>Best Parameters</a:t>
                      </a:r>
                    </a:p>
                  </a:txBody>
                  <a:tcPr>
                    <a:solidFill>
                      <a:schemeClr val="accent2">
                        <a:lumMod val="20000"/>
                        <a:lumOff val="80000"/>
                      </a:schemeClr>
                    </a:solidFill>
                  </a:tcPr>
                </a:tc>
                <a:tc hMerge="1">
                  <a:txBody>
                    <a:bodyPr/>
                    <a:lstStyle/>
                    <a:p>
                      <a:pPr algn="ctr"/>
                      <a:endParaRPr lang="en-US" sz="1400" dirty="0">
                        <a:solidFill>
                          <a:schemeClr val="tx1"/>
                        </a:solidFill>
                      </a:endParaRP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C</a:t>
                      </a:r>
                    </a:p>
                  </a:txBody>
                  <a:tcPr anchor="ctr"/>
                </a:tc>
                <a:tc>
                  <a:txBody>
                    <a:bodyPr/>
                    <a:lstStyle/>
                    <a:p>
                      <a:pPr algn="ctr"/>
                      <a:r>
                        <a:rPr lang="en-US" sz="1400" dirty="0"/>
                        <a:t>1</a:t>
                      </a:r>
                    </a:p>
                  </a:txBody>
                  <a:tcPr anchor="ctr"/>
                </a:tc>
                <a:extLst>
                  <a:ext uri="{0D108BD9-81ED-4DB2-BD59-A6C34878D82A}">
                    <a16:rowId xmlns:a16="http://schemas.microsoft.com/office/drawing/2014/main" val="2320730729"/>
                  </a:ext>
                </a:extLst>
              </a:tr>
              <a:tr h="360104">
                <a:tc>
                  <a:txBody>
                    <a:bodyPr/>
                    <a:lstStyle/>
                    <a:p>
                      <a:r>
                        <a:rPr lang="en-US" sz="1400" dirty="0"/>
                        <a:t>gamma</a:t>
                      </a:r>
                    </a:p>
                  </a:txBody>
                  <a:tcPr anchor="ctr"/>
                </a:tc>
                <a:tc>
                  <a:txBody>
                    <a:bodyPr/>
                    <a:lstStyle/>
                    <a:p>
                      <a:pPr algn="ctr"/>
                      <a:r>
                        <a:rPr lang="en-US" sz="1400" dirty="0"/>
                        <a:t>0.0001</a:t>
                      </a:r>
                    </a:p>
                  </a:txBody>
                  <a:tcPr anchor="ctr"/>
                </a:tc>
                <a:extLst>
                  <a:ext uri="{0D108BD9-81ED-4DB2-BD59-A6C34878D82A}">
                    <a16:rowId xmlns:a16="http://schemas.microsoft.com/office/drawing/2014/main" val="657445043"/>
                  </a:ext>
                </a:extLst>
              </a:tr>
            </a:tbl>
          </a:graphicData>
        </a:graphic>
      </p:graphicFrame>
      <p:graphicFrame>
        <p:nvGraphicFramePr>
          <p:cNvPr id="11" name="Table 10">
            <a:extLst>
              <a:ext uri="{FF2B5EF4-FFF2-40B4-BE49-F238E27FC236}">
                <a16:creationId xmlns:a16="http://schemas.microsoft.com/office/drawing/2014/main" id="{C44D7AC4-EDEA-4477-9C80-1C14138E2895}"/>
              </a:ext>
            </a:extLst>
          </p:cNvPr>
          <p:cNvGraphicFramePr>
            <a:graphicFrameLocks noGrp="1"/>
          </p:cNvGraphicFramePr>
          <p:nvPr>
            <p:extLst>
              <p:ext uri="{D42A27DB-BD31-4B8C-83A1-F6EECF244321}">
                <p14:modId xmlns:p14="http://schemas.microsoft.com/office/powerpoint/2010/main" val="3496491062"/>
              </p:ext>
            </p:extLst>
          </p:nvPr>
        </p:nvGraphicFramePr>
        <p:xfrm>
          <a:off x="9543000" y="4436921"/>
          <a:ext cx="1856896" cy="720208"/>
        </p:xfrm>
        <a:graphic>
          <a:graphicData uri="http://schemas.openxmlformats.org/drawingml/2006/table">
            <a:tbl>
              <a:tblPr firstRow="1" bandRow="1">
                <a:tableStyleId>{74C1A8A3-306A-4EB7-A6B1-4F7E0EB9C5D6}</a:tableStyleId>
              </a:tblPr>
              <a:tblGrid>
                <a:gridCol w="1856896">
                  <a:extLst>
                    <a:ext uri="{9D8B030D-6E8A-4147-A177-3AD203B41FA5}">
                      <a16:colId xmlns:a16="http://schemas.microsoft.com/office/drawing/2014/main" val="3561920289"/>
                    </a:ext>
                  </a:extLst>
                </a:gridCol>
              </a:tblGrid>
              <a:tr h="360104">
                <a:tc>
                  <a:txBody>
                    <a:bodyPr/>
                    <a:lstStyle/>
                    <a:p>
                      <a:r>
                        <a:rPr lang="en-US" sz="1400" dirty="0">
                          <a:solidFill>
                            <a:schemeClr val="tx1"/>
                          </a:solidFill>
                        </a:rPr>
                        <a:t>Improved Accuracy</a:t>
                      </a:r>
                    </a:p>
                  </a:txBody>
                  <a:tcP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pPr algn="ctr"/>
                      <a:r>
                        <a:rPr lang="en-US" sz="1400" dirty="0"/>
                        <a:t>73.5%</a:t>
                      </a:r>
                    </a:p>
                  </a:txBody>
                  <a:tcPr anchor="ctr"/>
                </a:tc>
                <a:extLst>
                  <a:ext uri="{0D108BD9-81ED-4DB2-BD59-A6C34878D82A}">
                    <a16:rowId xmlns:a16="http://schemas.microsoft.com/office/drawing/2014/main" val="2320730729"/>
                  </a:ext>
                </a:extLst>
              </a:tr>
            </a:tbl>
          </a:graphicData>
        </a:graphic>
      </p:graphicFrame>
    </p:spTree>
    <p:extLst>
      <p:ext uri="{BB962C8B-B14F-4D97-AF65-F5344CB8AC3E}">
        <p14:creationId xmlns:p14="http://schemas.microsoft.com/office/powerpoint/2010/main" val="171498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186431" y="681317"/>
            <a:ext cx="3524425" cy="3406187"/>
          </a:xfrm>
        </p:spPr>
        <p:txBody>
          <a:bodyPr vert="horz" lIns="0" tIns="0" rIns="0" bIns="0" rtlCol="0" anchor="b">
            <a:normAutofit/>
          </a:bodyPr>
          <a:lstStyle/>
          <a:p>
            <a:pPr algn="r"/>
            <a:r>
              <a:rPr lang="en-US" sz="3200" spc="750" dirty="0">
                <a:solidFill>
                  <a:schemeClr val="bg1"/>
                </a:solidFill>
              </a:rPr>
              <a:t>Svm confusion matrix</a:t>
            </a:r>
          </a:p>
        </p:txBody>
      </p:sp>
      <p:pic>
        <p:nvPicPr>
          <p:cNvPr id="1026" name="Picture 2">
            <a:extLst>
              <a:ext uri="{FF2B5EF4-FFF2-40B4-BE49-F238E27FC236}">
                <a16:creationId xmlns:a16="http://schemas.microsoft.com/office/drawing/2014/main" id="{05A1D33E-C096-4B2C-A9C0-B28FB3285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7276" y="457200"/>
            <a:ext cx="7086823" cy="59511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84CB2F51-71FE-404C-B6D5-678A7AC6FEE7}"/>
              </a:ext>
            </a:extLst>
          </p:cNvPr>
          <p:cNvSpPr/>
          <p:nvPr/>
        </p:nvSpPr>
        <p:spPr>
          <a:xfrm>
            <a:off x="6010181" y="3728620"/>
            <a:ext cx="1145220" cy="114522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4B37CF-4299-4C8E-856E-94B6937A65DF}"/>
              </a:ext>
            </a:extLst>
          </p:cNvPr>
          <p:cNvSpPr/>
          <p:nvPr/>
        </p:nvSpPr>
        <p:spPr>
          <a:xfrm>
            <a:off x="8497403" y="1288735"/>
            <a:ext cx="1145220" cy="114522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4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330EBB9-E65C-C044-BA0D-EFCC10C141FF}"/>
              </a:ext>
            </a:extLst>
          </p:cNvPr>
          <p:cNvSpPr txBox="1">
            <a:spLocks/>
          </p:cNvSpPr>
          <p:nvPr/>
        </p:nvSpPr>
        <p:spPr bwMode="black">
          <a:xfrm>
            <a:off x="7350954" y="1159930"/>
            <a:ext cx="3698803" cy="1440394"/>
          </a:xfrm>
          <a:prstGeom prst="rect">
            <a:avLst/>
          </a:prstGeom>
          <a:solidFill>
            <a:schemeClr val="accent2">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9" name="TextBox 18">
            <a:extLst>
              <a:ext uri="{FF2B5EF4-FFF2-40B4-BE49-F238E27FC236}">
                <a16:creationId xmlns:a16="http://schemas.microsoft.com/office/drawing/2014/main" id="{D7447A4C-3A3C-564C-80B4-EFA73ADAB4F4}"/>
              </a:ext>
            </a:extLst>
          </p:cNvPr>
          <p:cNvSpPr txBox="1"/>
          <p:nvPr/>
        </p:nvSpPr>
        <p:spPr>
          <a:xfrm>
            <a:off x="2543175" y="436975"/>
            <a:ext cx="7215188" cy="461665"/>
          </a:xfrm>
          <a:prstGeom prst="rect">
            <a:avLst/>
          </a:prstGeom>
          <a:noFill/>
        </p:spPr>
        <p:txBody>
          <a:bodyPr wrap="square" rtlCol="0">
            <a:spAutoFit/>
          </a:bodyPr>
          <a:lstStyle/>
          <a:p>
            <a:pPr algn="ctr"/>
            <a:r>
              <a:rPr lang="en-US" sz="2400" dirty="0"/>
              <a:t>CLASSIFICATION REPORTS </a:t>
            </a:r>
          </a:p>
        </p:txBody>
      </p:sp>
      <p:sp>
        <p:nvSpPr>
          <p:cNvPr id="9" name="Title 1">
            <a:extLst>
              <a:ext uri="{FF2B5EF4-FFF2-40B4-BE49-F238E27FC236}">
                <a16:creationId xmlns:a16="http://schemas.microsoft.com/office/drawing/2014/main" id="{AA79AD32-F0F9-43D4-A712-12EC72EFAE8E}"/>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graphicFrame>
        <p:nvGraphicFramePr>
          <p:cNvPr id="7" name="Table 7">
            <a:extLst>
              <a:ext uri="{FF2B5EF4-FFF2-40B4-BE49-F238E27FC236}">
                <a16:creationId xmlns:a16="http://schemas.microsoft.com/office/drawing/2014/main" id="{63094297-C904-4AA9-B5B0-4636DD64BB47}"/>
              </a:ext>
            </a:extLst>
          </p:cNvPr>
          <p:cNvGraphicFramePr>
            <a:graphicFrameLocks noGrp="1"/>
          </p:cNvGraphicFramePr>
          <p:nvPr>
            <p:extLst>
              <p:ext uri="{D42A27DB-BD31-4B8C-83A1-F6EECF244321}">
                <p14:modId xmlns:p14="http://schemas.microsoft.com/office/powerpoint/2010/main" val="1020046805"/>
              </p:ext>
            </p:extLst>
          </p:nvPr>
        </p:nvGraphicFramePr>
        <p:xfrm>
          <a:off x="294166"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0.71</a:t>
                      </a:r>
                    </a:p>
                  </a:txBody>
                  <a:tcPr anchor="ctr"/>
                </a:tc>
                <a:tc>
                  <a:txBody>
                    <a:bodyPr/>
                    <a:lstStyle/>
                    <a:p>
                      <a:pPr algn="ctr"/>
                      <a:r>
                        <a:rPr lang="en-US" sz="1400" dirty="0"/>
                        <a:t>0.74</a:t>
                      </a:r>
                    </a:p>
                  </a:txBody>
                  <a:tcPr anchor="ctr"/>
                </a:tc>
                <a:tc>
                  <a:txBody>
                    <a:bodyPr/>
                    <a:lstStyle/>
                    <a:p>
                      <a:pPr algn="ctr"/>
                      <a:r>
                        <a:rPr lang="en-US" sz="1400" dirty="0"/>
                        <a:t>0.72</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0.73</a:t>
                      </a:r>
                    </a:p>
                  </a:txBody>
                  <a:tcPr anchor="ctr"/>
                </a:tc>
                <a:tc>
                  <a:txBody>
                    <a:bodyPr/>
                    <a:lstStyle/>
                    <a:p>
                      <a:pPr algn="ctr"/>
                      <a:r>
                        <a:rPr lang="en-US" sz="1400" dirty="0"/>
                        <a:t>0.70</a:t>
                      </a:r>
                    </a:p>
                  </a:txBody>
                  <a:tcPr anchor="ctr"/>
                </a:tc>
                <a:tc>
                  <a:txBody>
                    <a:bodyPr/>
                    <a:lstStyle/>
                    <a:p>
                      <a:pPr algn="ctr"/>
                      <a:r>
                        <a:rPr lang="en-US" sz="1400" dirty="0"/>
                        <a:t>0.72</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15" name="Table 7">
            <a:extLst>
              <a:ext uri="{FF2B5EF4-FFF2-40B4-BE49-F238E27FC236}">
                <a16:creationId xmlns:a16="http://schemas.microsoft.com/office/drawing/2014/main" id="{B2D15B22-A0D6-493A-8E50-2D96D8872ADE}"/>
              </a:ext>
            </a:extLst>
          </p:cNvPr>
          <p:cNvGraphicFramePr>
            <a:graphicFrameLocks noGrp="1"/>
          </p:cNvGraphicFramePr>
          <p:nvPr>
            <p:extLst>
              <p:ext uri="{D42A27DB-BD31-4B8C-83A1-F6EECF244321}">
                <p14:modId xmlns:p14="http://schemas.microsoft.com/office/powerpoint/2010/main" val="2560976"/>
              </p:ext>
            </p:extLst>
          </p:nvPr>
        </p:nvGraphicFramePr>
        <p:xfrm>
          <a:off x="6502874" y="3046641"/>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chemeClr val="accent2">
                        <a:lumMod val="20000"/>
                        <a:lumOff val="80000"/>
                      </a:schemeClr>
                    </a:solidFill>
                  </a:tcPr>
                </a:tc>
                <a:tc>
                  <a:txBody>
                    <a:bodyPr/>
                    <a:lstStyle/>
                    <a:p>
                      <a:pPr algn="ctr"/>
                      <a:r>
                        <a:rPr lang="en-US" sz="1400" dirty="0">
                          <a:solidFill>
                            <a:schemeClr val="tx1"/>
                          </a:solidFill>
                        </a:rPr>
                        <a:t>Precision</a:t>
                      </a:r>
                    </a:p>
                  </a:txBody>
                  <a:tcPr anchor="ctr">
                    <a:solidFill>
                      <a:schemeClr val="accent2">
                        <a:lumMod val="20000"/>
                        <a:lumOff val="80000"/>
                      </a:schemeClr>
                    </a:solidFill>
                  </a:tcPr>
                </a:tc>
                <a:tc>
                  <a:txBody>
                    <a:bodyPr/>
                    <a:lstStyle/>
                    <a:p>
                      <a:pPr algn="ctr"/>
                      <a:r>
                        <a:rPr lang="en-US" sz="1400" dirty="0">
                          <a:solidFill>
                            <a:schemeClr val="tx1"/>
                          </a:solidFill>
                        </a:rPr>
                        <a:t>Recall</a:t>
                      </a:r>
                    </a:p>
                  </a:txBody>
                  <a:tcPr anchor="ctr">
                    <a:solidFill>
                      <a:schemeClr val="accent2">
                        <a:lumMod val="20000"/>
                        <a:lumOff val="80000"/>
                      </a:schemeClr>
                    </a:solidFill>
                  </a:tcPr>
                </a:tc>
                <a:tc>
                  <a:txBody>
                    <a:bodyPr/>
                    <a:lstStyle/>
                    <a:p>
                      <a:pPr algn="ctr"/>
                      <a:r>
                        <a:rPr lang="en-US" sz="1400" dirty="0">
                          <a:solidFill>
                            <a:schemeClr val="tx1"/>
                          </a:solidFill>
                        </a:rPr>
                        <a:t>F1-score</a:t>
                      </a:r>
                    </a:p>
                  </a:txBody>
                  <a:tcPr anchor="ctr">
                    <a:solidFill>
                      <a:schemeClr val="accent2">
                        <a:lumMod val="20000"/>
                        <a:lumOff val="80000"/>
                      </a:schemeClr>
                    </a:solidFill>
                  </a:tcPr>
                </a:tc>
                <a:tc>
                  <a:txBody>
                    <a:bodyPr/>
                    <a:lstStyle/>
                    <a:p>
                      <a:pPr algn="ctr"/>
                      <a:r>
                        <a:rPr lang="en-US" sz="1400" dirty="0">
                          <a:solidFill>
                            <a:schemeClr val="tx1"/>
                          </a:solidFill>
                        </a:rPr>
                        <a:t>Support</a:t>
                      </a: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0.72</a:t>
                      </a:r>
                    </a:p>
                  </a:txBody>
                  <a:tcPr anchor="ctr"/>
                </a:tc>
                <a:tc>
                  <a:txBody>
                    <a:bodyPr/>
                    <a:lstStyle/>
                    <a:p>
                      <a:pPr algn="ctr"/>
                      <a:r>
                        <a:rPr lang="en-US" sz="1400" dirty="0"/>
                        <a:t>0.75</a:t>
                      </a:r>
                    </a:p>
                  </a:txBody>
                  <a:tcPr anchor="ctr"/>
                </a:tc>
                <a:tc>
                  <a:txBody>
                    <a:bodyPr/>
                    <a:lstStyle/>
                    <a:p>
                      <a:pPr algn="ctr"/>
                      <a:r>
                        <a:rPr lang="en-US" sz="1400" dirty="0"/>
                        <a:t>0.73</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0.71</a:t>
                      </a:r>
                    </a:p>
                  </a:txBody>
                  <a:tcPr anchor="ctr"/>
                </a:tc>
                <a:tc>
                  <a:txBody>
                    <a:bodyPr/>
                    <a:lstStyle/>
                    <a:p>
                      <a:pPr algn="ctr"/>
                      <a:r>
                        <a:rPr lang="en-US" sz="1400" dirty="0"/>
                        <a:t>0.73</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spTree>
    <p:extLst>
      <p:ext uri="{BB962C8B-B14F-4D97-AF65-F5344CB8AC3E}">
        <p14:creationId xmlns:p14="http://schemas.microsoft.com/office/powerpoint/2010/main" val="36263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7447A4C-3A3C-564C-80B4-EFA73ADAB4F4}"/>
              </a:ext>
            </a:extLst>
          </p:cNvPr>
          <p:cNvSpPr txBox="1"/>
          <p:nvPr/>
        </p:nvSpPr>
        <p:spPr>
          <a:xfrm>
            <a:off x="1142243" y="436975"/>
            <a:ext cx="9907512" cy="461665"/>
          </a:xfrm>
          <a:prstGeom prst="rect">
            <a:avLst/>
          </a:prstGeom>
          <a:noFill/>
        </p:spPr>
        <p:txBody>
          <a:bodyPr wrap="square" rtlCol="0">
            <a:spAutoFit/>
          </a:bodyPr>
          <a:lstStyle/>
          <a:p>
            <a:pPr algn="ctr"/>
            <a:r>
              <a:rPr lang="en-US" sz="2400" dirty="0"/>
              <a:t>CLASSIFICATION REPORTS WITH DUMMY ENCODED DATA</a:t>
            </a:r>
          </a:p>
        </p:txBody>
      </p:sp>
      <p:sp>
        <p:nvSpPr>
          <p:cNvPr id="9" name="Title 1">
            <a:extLst>
              <a:ext uri="{FF2B5EF4-FFF2-40B4-BE49-F238E27FC236}">
                <a16:creationId xmlns:a16="http://schemas.microsoft.com/office/drawing/2014/main" id="{AA79AD32-F0F9-43D4-A712-12EC72EFAE8E}"/>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sp>
        <p:nvSpPr>
          <p:cNvPr id="12" name="Title 1">
            <a:extLst>
              <a:ext uri="{FF2B5EF4-FFF2-40B4-BE49-F238E27FC236}">
                <a16:creationId xmlns:a16="http://schemas.microsoft.com/office/drawing/2014/main" id="{9411752A-298B-415A-978B-3677D13E67CF}"/>
              </a:ext>
            </a:extLst>
          </p:cNvPr>
          <p:cNvSpPr txBox="1">
            <a:spLocks/>
          </p:cNvSpPr>
          <p:nvPr/>
        </p:nvSpPr>
        <p:spPr bwMode="black">
          <a:xfrm>
            <a:off x="7350954" y="1159930"/>
            <a:ext cx="3698803" cy="1440394"/>
          </a:xfrm>
          <a:prstGeom prst="rect">
            <a:avLst/>
          </a:prstGeom>
          <a:solidFill>
            <a:schemeClr val="accent2">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3" name="Title 1">
            <a:extLst>
              <a:ext uri="{FF2B5EF4-FFF2-40B4-BE49-F238E27FC236}">
                <a16:creationId xmlns:a16="http://schemas.microsoft.com/office/drawing/2014/main" id="{24EFE506-8156-48A4-AD54-A5A3C8E03DC7}"/>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graphicFrame>
        <p:nvGraphicFramePr>
          <p:cNvPr id="15" name="Table 7">
            <a:extLst>
              <a:ext uri="{FF2B5EF4-FFF2-40B4-BE49-F238E27FC236}">
                <a16:creationId xmlns:a16="http://schemas.microsoft.com/office/drawing/2014/main" id="{E1C3E68A-3708-4B6A-B159-9770368A041F}"/>
              </a:ext>
            </a:extLst>
          </p:cNvPr>
          <p:cNvGraphicFramePr>
            <a:graphicFrameLocks noGrp="1"/>
          </p:cNvGraphicFramePr>
          <p:nvPr>
            <p:extLst>
              <p:ext uri="{D42A27DB-BD31-4B8C-83A1-F6EECF244321}">
                <p14:modId xmlns:p14="http://schemas.microsoft.com/office/powerpoint/2010/main" val="3476378007"/>
              </p:ext>
            </p:extLst>
          </p:nvPr>
        </p:nvGraphicFramePr>
        <p:xfrm>
          <a:off x="294166"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0.72</a:t>
                      </a:r>
                    </a:p>
                  </a:txBody>
                  <a:tcPr anchor="ctr"/>
                </a:tc>
                <a:tc>
                  <a:txBody>
                    <a:bodyPr/>
                    <a:lstStyle/>
                    <a:p>
                      <a:pPr algn="ctr"/>
                      <a:r>
                        <a:rPr lang="en-US" sz="1400" dirty="0"/>
                        <a:t>0.76</a:t>
                      </a:r>
                    </a:p>
                  </a:txBody>
                  <a:tcPr anchor="ctr"/>
                </a:tc>
                <a:tc>
                  <a:txBody>
                    <a:bodyPr/>
                    <a:lstStyle/>
                    <a:p>
                      <a:pPr algn="ctr"/>
                      <a:r>
                        <a:rPr lang="en-US" sz="1400" dirty="0"/>
                        <a:t>0.74</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0.72</a:t>
                      </a:r>
                    </a:p>
                  </a:txBody>
                  <a:tcPr anchor="ctr"/>
                </a:tc>
                <a:tc>
                  <a:txBody>
                    <a:bodyPr/>
                    <a:lstStyle/>
                    <a:p>
                      <a:pPr algn="ctr"/>
                      <a:r>
                        <a:rPr lang="en-US" sz="1400" dirty="0"/>
                        <a:t>0.73</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17" name="Table 7">
            <a:extLst>
              <a:ext uri="{FF2B5EF4-FFF2-40B4-BE49-F238E27FC236}">
                <a16:creationId xmlns:a16="http://schemas.microsoft.com/office/drawing/2014/main" id="{E34658DC-3B5D-4813-BFF8-59B8A0A592C8}"/>
              </a:ext>
            </a:extLst>
          </p:cNvPr>
          <p:cNvGraphicFramePr>
            <a:graphicFrameLocks noGrp="1"/>
          </p:cNvGraphicFramePr>
          <p:nvPr>
            <p:extLst>
              <p:ext uri="{D42A27DB-BD31-4B8C-83A1-F6EECF244321}">
                <p14:modId xmlns:p14="http://schemas.microsoft.com/office/powerpoint/2010/main" val="946560922"/>
              </p:ext>
            </p:extLst>
          </p:nvPr>
        </p:nvGraphicFramePr>
        <p:xfrm>
          <a:off x="6502874"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chemeClr val="accent2">
                        <a:lumMod val="20000"/>
                        <a:lumOff val="80000"/>
                      </a:schemeClr>
                    </a:solidFill>
                  </a:tcPr>
                </a:tc>
                <a:tc>
                  <a:txBody>
                    <a:bodyPr/>
                    <a:lstStyle/>
                    <a:p>
                      <a:pPr algn="ctr"/>
                      <a:r>
                        <a:rPr lang="en-US" sz="1400" dirty="0">
                          <a:solidFill>
                            <a:schemeClr val="tx1"/>
                          </a:solidFill>
                        </a:rPr>
                        <a:t>Precision</a:t>
                      </a:r>
                    </a:p>
                  </a:txBody>
                  <a:tcPr anchor="ctr">
                    <a:solidFill>
                      <a:schemeClr val="accent2">
                        <a:lumMod val="20000"/>
                        <a:lumOff val="80000"/>
                      </a:schemeClr>
                    </a:solidFill>
                  </a:tcPr>
                </a:tc>
                <a:tc>
                  <a:txBody>
                    <a:bodyPr/>
                    <a:lstStyle/>
                    <a:p>
                      <a:pPr algn="ctr"/>
                      <a:r>
                        <a:rPr lang="en-US" sz="1400" dirty="0">
                          <a:solidFill>
                            <a:schemeClr val="tx1"/>
                          </a:solidFill>
                        </a:rPr>
                        <a:t>Recall</a:t>
                      </a:r>
                    </a:p>
                  </a:txBody>
                  <a:tcPr anchor="ctr">
                    <a:solidFill>
                      <a:schemeClr val="accent2">
                        <a:lumMod val="20000"/>
                        <a:lumOff val="80000"/>
                      </a:schemeClr>
                    </a:solidFill>
                  </a:tcPr>
                </a:tc>
                <a:tc>
                  <a:txBody>
                    <a:bodyPr/>
                    <a:lstStyle/>
                    <a:p>
                      <a:pPr algn="ctr"/>
                      <a:r>
                        <a:rPr lang="en-US" sz="1400" dirty="0">
                          <a:solidFill>
                            <a:schemeClr val="tx1"/>
                          </a:solidFill>
                        </a:rPr>
                        <a:t>F1-score</a:t>
                      </a:r>
                    </a:p>
                  </a:txBody>
                  <a:tcPr anchor="ctr">
                    <a:solidFill>
                      <a:schemeClr val="accent2">
                        <a:lumMod val="20000"/>
                        <a:lumOff val="80000"/>
                      </a:schemeClr>
                    </a:solidFill>
                  </a:tcPr>
                </a:tc>
                <a:tc>
                  <a:txBody>
                    <a:bodyPr/>
                    <a:lstStyle/>
                    <a:p>
                      <a:pPr algn="ctr"/>
                      <a:r>
                        <a:rPr lang="en-US" sz="1400" dirty="0">
                          <a:solidFill>
                            <a:schemeClr val="tx1"/>
                          </a:solidFill>
                        </a:rPr>
                        <a:t>Support</a:t>
                      </a: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0.69</a:t>
                      </a:r>
                    </a:p>
                  </a:txBody>
                  <a:tcPr anchor="ctr"/>
                </a:tc>
                <a:tc>
                  <a:txBody>
                    <a:bodyPr/>
                    <a:lstStyle/>
                    <a:p>
                      <a:pPr algn="ctr"/>
                      <a:r>
                        <a:rPr lang="en-US" sz="1400" dirty="0"/>
                        <a:t>0.77</a:t>
                      </a:r>
                    </a:p>
                  </a:txBody>
                  <a:tcPr anchor="ctr"/>
                </a:tc>
                <a:tc>
                  <a:txBody>
                    <a:bodyPr/>
                    <a:lstStyle/>
                    <a:p>
                      <a:pPr algn="ctr"/>
                      <a:r>
                        <a:rPr lang="en-US" sz="1400" dirty="0"/>
                        <a:t>0.73</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0.66</a:t>
                      </a:r>
                    </a:p>
                  </a:txBody>
                  <a:tcPr anchor="ctr"/>
                </a:tc>
                <a:tc>
                  <a:txBody>
                    <a:bodyPr/>
                    <a:lstStyle/>
                    <a:p>
                      <a:pPr algn="ctr"/>
                      <a:r>
                        <a:rPr lang="en-US" sz="1400" dirty="0"/>
                        <a:t>0.70</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spTree>
    <p:extLst>
      <p:ext uri="{BB962C8B-B14F-4D97-AF65-F5344CB8AC3E}">
        <p14:creationId xmlns:p14="http://schemas.microsoft.com/office/powerpoint/2010/main" val="408603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2F700027-5BEE-4340-A8F0-A56D14556C28}"/>
              </a:ext>
            </a:extLst>
          </p:cNvPr>
          <p:cNvSpPr>
            <a:spLocks noGrp="1"/>
          </p:cNvSpPr>
          <p:nvPr>
            <p:ph type="title"/>
          </p:nvPr>
        </p:nvSpPr>
        <p:spPr>
          <a:xfrm>
            <a:off x="474243" y="2751903"/>
            <a:ext cx="3236613" cy="3406187"/>
          </a:xfrm>
        </p:spPr>
        <p:txBody>
          <a:bodyPr vert="horz" lIns="0" tIns="0" rIns="0" bIns="0" rtlCol="0" anchor="b">
            <a:noAutofit/>
          </a:bodyPr>
          <a:lstStyle/>
          <a:p>
            <a:pPr algn="r">
              <a:lnSpc>
                <a:spcPct val="90000"/>
              </a:lnSpc>
            </a:pPr>
            <a:br>
              <a:rPr lang="en-US" sz="1800" spc="750" dirty="0">
                <a:solidFill>
                  <a:schemeClr val="bg1"/>
                </a:solidFill>
              </a:rPr>
            </a:br>
            <a:br>
              <a:rPr lang="en-US" sz="1800" spc="750" dirty="0">
                <a:solidFill>
                  <a:schemeClr val="bg1"/>
                </a:solidFill>
              </a:rPr>
            </a:br>
            <a:r>
              <a:rPr lang="en-US" sz="1800" spc="750" dirty="0">
                <a:solidFill>
                  <a:schemeClr val="bg1"/>
                </a:solidFill>
              </a:rPr>
              <a:t>Confusion matrix</a:t>
            </a:r>
            <a:br>
              <a:rPr lang="en-US" sz="1800" spc="750" dirty="0">
                <a:solidFill>
                  <a:schemeClr val="bg1"/>
                </a:solidFill>
              </a:rPr>
            </a:br>
            <a:br>
              <a:rPr lang="en-US" sz="1800" spc="750" dirty="0">
                <a:solidFill>
                  <a:schemeClr val="bg1"/>
                </a:solidFill>
              </a:rPr>
            </a:br>
            <a:br>
              <a:rPr lang="en-US" sz="1800" spc="750" dirty="0">
                <a:solidFill>
                  <a:schemeClr val="bg1"/>
                </a:solidFill>
              </a:rPr>
            </a:br>
            <a:br>
              <a:rPr lang="en-US" sz="1800" spc="750" dirty="0">
                <a:solidFill>
                  <a:schemeClr val="bg1"/>
                </a:solidFill>
              </a:rPr>
            </a:br>
            <a:r>
              <a:rPr lang="en-US" sz="1800" spc="750" dirty="0">
                <a:solidFill>
                  <a:schemeClr val="bg1"/>
                </a:solidFill>
              </a:rPr>
              <a:t>according to the cost matrix associated with this dataset It is worse to class a customer as good when they are bad, </a:t>
            </a:r>
            <a:br>
              <a:rPr lang="en-US" sz="1800" spc="750" dirty="0">
                <a:solidFill>
                  <a:schemeClr val="bg1"/>
                </a:solidFill>
              </a:rPr>
            </a:br>
            <a:r>
              <a:rPr lang="en-US" sz="1800" spc="750" dirty="0">
                <a:solidFill>
                  <a:schemeClr val="bg1"/>
                </a:solidFill>
              </a:rPr>
              <a:t>than it is to class a customer as bad when they are good .</a:t>
            </a:r>
            <a:br>
              <a:rPr lang="en-US" sz="1800" spc="750" dirty="0">
                <a:solidFill>
                  <a:schemeClr val="bg1"/>
                </a:solidFill>
              </a:rPr>
            </a:br>
            <a:br>
              <a:rPr lang="en-US" sz="1800" spc="750" dirty="0">
                <a:solidFill>
                  <a:schemeClr val="bg1"/>
                </a:solidFill>
              </a:rPr>
            </a:br>
            <a:endParaRPr lang="en-US" sz="1800" spc="750" dirty="0">
              <a:solidFill>
                <a:schemeClr val="bg1"/>
              </a:solidFill>
            </a:endParaRPr>
          </a:p>
        </p:txBody>
      </p:sp>
      <p:pic>
        <p:nvPicPr>
          <p:cNvPr id="15" name="Content Placeholder 14" descr="A screenshot of a cell phone&#10;&#10;Description automatically generated">
            <a:extLst>
              <a:ext uri="{FF2B5EF4-FFF2-40B4-BE49-F238E27FC236}">
                <a16:creationId xmlns:a16="http://schemas.microsoft.com/office/drawing/2014/main" id="{743EA0CB-1139-244B-AEE3-E564A73E32A5}"/>
              </a:ext>
            </a:extLst>
          </p:cNvPr>
          <p:cNvPicPr>
            <a:picLocks noGrp="1" noChangeAspect="1"/>
          </p:cNvPicPr>
          <p:nvPr>
            <p:ph idx="1"/>
          </p:nvPr>
        </p:nvPicPr>
        <p:blipFill>
          <a:blip r:embed="rId2"/>
          <a:stretch>
            <a:fillRect/>
          </a:stretch>
        </p:blipFill>
        <p:spPr>
          <a:xfrm>
            <a:off x="4503619" y="610226"/>
            <a:ext cx="7214138" cy="5645061"/>
          </a:xfrm>
          <a:prstGeom prst="rect">
            <a:avLst/>
          </a:prstGeom>
        </p:spPr>
      </p:pic>
    </p:spTree>
    <p:extLst>
      <p:ext uri="{BB962C8B-B14F-4D97-AF65-F5344CB8AC3E}">
        <p14:creationId xmlns:p14="http://schemas.microsoft.com/office/powerpoint/2010/main" val="2226237066"/>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47</TotalTime>
  <Words>603</Words>
  <Application>Microsoft Office PowerPoint</Application>
  <PresentationFormat>Widescreen</PresentationFormat>
  <Paragraphs>209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Calibri</vt:lpstr>
      <vt:lpstr>GradientRiseVTI</vt:lpstr>
      <vt:lpstr>Final Project bank customer data</vt:lpstr>
      <vt:lpstr>About the dataset</vt:lpstr>
      <vt:lpstr>approach</vt:lpstr>
      <vt:lpstr>sampling</vt:lpstr>
      <vt:lpstr>Support vector model</vt:lpstr>
      <vt:lpstr>Svm confusion matrix</vt:lpstr>
      <vt:lpstr>PowerPoint Presentation</vt:lpstr>
      <vt:lpstr>PowerPoint Presentation</vt:lpstr>
      <vt:lpstr>  Confusion matrix    according to the cost matrix associated with this dataset It is worse to class a customer as good when they are bad,  than it is to class a customer as bad when they are good .  </vt:lpstr>
      <vt:lpstr>Random Forest classification</vt:lpstr>
      <vt:lpstr>PowerPoint Presentation</vt:lpstr>
      <vt:lpstr>Bias  in artificial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customer data</dc:title>
  <dc:creator>Kirsten Fischl</dc:creator>
  <cp:lastModifiedBy>Mia Curtopelle</cp:lastModifiedBy>
  <cp:revision>5</cp:revision>
  <dcterms:created xsi:type="dcterms:W3CDTF">2020-07-25T04:38:31Z</dcterms:created>
  <dcterms:modified xsi:type="dcterms:W3CDTF">2020-07-25T19:24:15Z</dcterms:modified>
</cp:coreProperties>
</file>