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varScale="1">
        <p:scale>
          <a:sx n="90" d="100"/>
          <a:sy n="90" d="100"/>
        </p:scale>
        <p:origin x="23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1CFAB7B-7A0E-344D-985F-44753486BE5B}" type="datetimeFigureOut">
              <a:rPr lang="en-US" smtClean="0"/>
              <a:t>7/24/20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461DE8-C326-964E-9CAC-43C79FAD8518}" type="slidenum">
              <a:rPr lang="en-US" smtClean="0"/>
              <a:t>‹#›</a:t>
            </a:fld>
            <a:endParaRPr lang="en-US"/>
          </a:p>
        </p:txBody>
      </p:sp>
    </p:spTree>
    <p:extLst>
      <p:ext uri="{BB962C8B-B14F-4D97-AF65-F5344CB8AC3E}">
        <p14:creationId xmlns:p14="http://schemas.microsoft.com/office/powerpoint/2010/main" val="35692213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FAB7B-7A0E-344D-985F-44753486BE5B}" type="datetimeFigureOut">
              <a:rPr lang="en-US" smtClean="0"/>
              <a:t>7/24/20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1DE8-C326-964E-9CAC-43C79FAD8518}" type="slidenum">
              <a:rPr lang="en-US" smtClean="0"/>
              <a:t>‹#›</a:t>
            </a:fld>
            <a:endParaRPr lang="en-US"/>
          </a:p>
        </p:txBody>
      </p:sp>
    </p:spTree>
    <p:extLst>
      <p:ext uri="{BB962C8B-B14F-4D97-AF65-F5344CB8AC3E}">
        <p14:creationId xmlns:p14="http://schemas.microsoft.com/office/powerpoint/2010/main" val="43638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FAB7B-7A0E-344D-985F-44753486BE5B}" type="datetimeFigureOut">
              <a:rPr lang="en-US" smtClean="0"/>
              <a:t>7/24/20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1DE8-C326-964E-9CAC-43C79FAD8518}" type="slidenum">
              <a:rPr lang="en-US" smtClean="0"/>
              <a:t>‹#›</a:t>
            </a:fld>
            <a:endParaRPr lang="en-US"/>
          </a:p>
        </p:txBody>
      </p:sp>
    </p:spTree>
    <p:extLst>
      <p:ext uri="{BB962C8B-B14F-4D97-AF65-F5344CB8AC3E}">
        <p14:creationId xmlns:p14="http://schemas.microsoft.com/office/powerpoint/2010/main" val="355515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CFAB7B-7A0E-344D-985F-44753486BE5B}" type="datetimeFigureOut">
              <a:rPr lang="en-US" smtClean="0"/>
              <a:t>7/24/20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461DE8-C326-964E-9CAC-43C79FAD8518}" type="slidenum">
              <a:rPr lang="en-US" smtClean="0"/>
              <a:t>‹#›</a:t>
            </a:fld>
            <a:endParaRPr lang="en-US"/>
          </a:p>
        </p:txBody>
      </p:sp>
    </p:spTree>
    <p:extLst>
      <p:ext uri="{BB962C8B-B14F-4D97-AF65-F5344CB8AC3E}">
        <p14:creationId xmlns:p14="http://schemas.microsoft.com/office/powerpoint/2010/main" val="428749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1CFAB7B-7A0E-344D-985F-44753486BE5B}" type="datetimeFigureOut">
              <a:rPr lang="en-US" smtClean="0"/>
              <a:t>7/24/20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461DE8-C326-964E-9CAC-43C79FAD8518}" type="slidenum">
              <a:rPr lang="en-US" smtClean="0"/>
              <a:t>‹#›</a:t>
            </a:fld>
            <a:endParaRPr lang="en-US"/>
          </a:p>
        </p:txBody>
      </p:sp>
    </p:spTree>
    <p:extLst>
      <p:ext uri="{BB962C8B-B14F-4D97-AF65-F5344CB8AC3E}">
        <p14:creationId xmlns:p14="http://schemas.microsoft.com/office/powerpoint/2010/main" val="1527616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1CFAB7B-7A0E-344D-985F-44753486BE5B}" type="datetimeFigureOut">
              <a:rPr lang="en-US" smtClean="0"/>
              <a:t>7/24/20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E461DE8-C326-964E-9CAC-43C79FAD8518}" type="slidenum">
              <a:rPr lang="en-US" smtClean="0"/>
              <a:t>‹#›</a:t>
            </a:fld>
            <a:endParaRPr lang="en-US"/>
          </a:p>
        </p:txBody>
      </p:sp>
    </p:spTree>
    <p:extLst>
      <p:ext uri="{BB962C8B-B14F-4D97-AF65-F5344CB8AC3E}">
        <p14:creationId xmlns:p14="http://schemas.microsoft.com/office/powerpoint/2010/main" val="316123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1CFAB7B-7A0E-344D-985F-44753486BE5B}" type="datetimeFigureOut">
              <a:rPr lang="en-US" smtClean="0"/>
              <a:t>7/24/20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461DE8-C326-964E-9CAC-43C79FAD851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130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CFAB7B-7A0E-344D-985F-44753486BE5B}" type="datetimeFigureOut">
              <a:rPr lang="en-US" smtClean="0"/>
              <a:t>7/24/20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461DE8-C326-964E-9CAC-43C79FAD8518}" type="slidenum">
              <a:rPr lang="en-US" smtClean="0"/>
              <a:t>‹#›</a:t>
            </a:fld>
            <a:endParaRPr lang="en-US"/>
          </a:p>
        </p:txBody>
      </p:sp>
    </p:spTree>
    <p:extLst>
      <p:ext uri="{BB962C8B-B14F-4D97-AF65-F5344CB8AC3E}">
        <p14:creationId xmlns:p14="http://schemas.microsoft.com/office/powerpoint/2010/main" val="359657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FAB7B-7A0E-344D-985F-44753486BE5B}" type="datetimeFigureOut">
              <a:rPr lang="en-US" smtClean="0"/>
              <a:t>7/24/20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461DE8-C326-964E-9CAC-43C79FAD8518}" type="slidenum">
              <a:rPr lang="en-US" smtClean="0"/>
              <a:t>‹#›</a:t>
            </a:fld>
            <a:endParaRPr lang="en-US"/>
          </a:p>
        </p:txBody>
      </p:sp>
    </p:spTree>
    <p:extLst>
      <p:ext uri="{BB962C8B-B14F-4D97-AF65-F5344CB8AC3E}">
        <p14:creationId xmlns:p14="http://schemas.microsoft.com/office/powerpoint/2010/main" val="35560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1CFAB7B-7A0E-344D-985F-44753486BE5B}" type="datetimeFigureOut">
              <a:rPr lang="en-US" smtClean="0"/>
              <a:t>7/24/20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E461DE8-C326-964E-9CAC-43C79FAD8518}" type="slidenum">
              <a:rPr lang="en-US" smtClean="0"/>
              <a:t>‹#›</a:t>
            </a:fld>
            <a:endParaRPr lang="en-US"/>
          </a:p>
        </p:txBody>
      </p:sp>
    </p:spTree>
    <p:extLst>
      <p:ext uri="{BB962C8B-B14F-4D97-AF65-F5344CB8AC3E}">
        <p14:creationId xmlns:p14="http://schemas.microsoft.com/office/powerpoint/2010/main" val="2807375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1CFAB7B-7A0E-344D-985F-44753486BE5B}" type="datetimeFigureOut">
              <a:rPr lang="en-US" smtClean="0"/>
              <a:t>7/24/20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E461DE8-C326-964E-9CAC-43C79FAD8518}" type="slidenum">
              <a:rPr lang="en-US" smtClean="0"/>
              <a:t>‹#›</a:t>
            </a:fld>
            <a:endParaRPr lang="en-US"/>
          </a:p>
        </p:txBody>
      </p:sp>
    </p:spTree>
    <p:extLst>
      <p:ext uri="{BB962C8B-B14F-4D97-AF65-F5344CB8AC3E}">
        <p14:creationId xmlns:p14="http://schemas.microsoft.com/office/powerpoint/2010/main" val="424386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1CFAB7B-7A0E-344D-985F-44753486BE5B}" type="datetimeFigureOut">
              <a:rPr lang="en-US" smtClean="0"/>
              <a:t>7/24/20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E461DE8-C326-964E-9CAC-43C79FAD8518}" type="slidenum">
              <a:rPr lang="en-US" smtClean="0"/>
              <a:t>‹#›</a:t>
            </a:fld>
            <a:endParaRPr lang="en-US"/>
          </a:p>
        </p:txBody>
      </p:sp>
    </p:spTree>
    <p:extLst>
      <p:ext uri="{BB962C8B-B14F-4D97-AF65-F5344CB8AC3E}">
        <p14:creationId xmlns:p14="http://schemas.microsoft.com/office/powerpoint/2010/main" val="376161297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43EC-17CC-214B-82D6-2FFA1A7D1C2F}"/>
              </a:ext>
            </a:extLst>
          </p:cNvPr>
          <p:cNvSpPr>
            <a:spLocks noGrp="1"/>
          </p:cNvSpPr>
          <p:nvPr>
            <p:ph type="ctrTitle"/>
          </p:nvPr>
        </p:nvSpPr>
        <p:spPr>
          <a:xfrm>
            <a:off x="5498590" y="357188"/>
            <a:ext cx="5888754" cy="4880518"/>
          </a:xfrm>
          <a:noFill/>
          <a:ln>
            <a:noFill/>
          </a:ln>
        </p:spPr>
        <p:txBody>
          <a:bodyPr wrap="square">
            <a:normAutofit/>
          </a:bodyPr>
          <a:lstStyle/>
          <a:p>
            <a:pPr algn="l"/>
            <a:r>
              <a:rPr lang="en-US" sz="4800" dirty="0">
                <a:solidFill>
                  <a:schemeClr val="tx1"/>
                </a:solidFill>
              </a:rPr>
              <a:t>Logistic regression</a:t>
            </a:r>
          </a:p>
        </p:txBody>
      </p:sp>
      <p:sp>
        <p:nvSpPr>
          <p:cNvPr id="5" name="TextBox 4">
            <a:extLst>
              <a:ext uri="{FF2B5EF4-FFF2-40B4-BE49-F238E27FC236}">
                <a16:creationId xmlns:a16="http://schemas.microsoft.com/office/drawing/2014/main" id="{27EC2876-7248-F847-8345-D14FE75E167C}"/>
              </a:ext>
            </a:extLst>
          </p:cNvPr>
          <p:cNvSpPr txBox="1"/>
          <p:nvPr/>
        </p:nvSpPr>
        <p:spPr>
          <a:xfrm>
            <a:off x="471488" y="357188"/>
            <a:ext cx="5514975" cy="5078313"/>
          </a:xfrm>
          <a:prstGeom prst="rect">
            <a:avLst/>
          </a:prstGeom>
          <a:noFill/>
        </p:spPr>
        <p:txBody>
          <a:bodyPr wrap="square" rtlCol="0">
            <a:spAutoFit/>
          </a:bodyPr>
          <a:lstStyle/>
          <a:p>
            <a:r>
              <a:rPr lang="en-US" u="sng" dirty="0"/>
              <a:t>FEATURES</a:t>
            </a:r>
          </a:p>
          <a:p>
            <a:endParaRPr lang="en-US" dirty="0"/>
          </a:p>
          <a:p>
            <a:r>
              <a:rPr lang="en-US" dirty="0"/>
              <a:t>Account Status</a:t>
            </a:r>
          </a:p>
          <a:p>
            <a:r>
              <a:rPr lang="en-US" dirty="0"/>
              <a:t>Duration</a:t>
            </a:r>
          </a:p>
          <a:p>
            <a:r>
              <a:rPr lang="en-US" dirty="0"/>
              <a:t>Credit History</a:t>
            </a:r>
          </a:p>
          <a:p>
            <a:r>
              <a:rPr lang="en-US" dirty="0"/>
              <a:t>Purpose</a:t>
            </a:r>
          </a:p>
          <a:p>
            <a:r>
              <a:rPr lang="en-US" dirty="0"/>
              <a:t>Credit Amount </a:t>
            </a:r>
          </a:p>
          <a:p>
            <a:r>
              <a:rPr lang="en-US" dirty="0"/>
              <a:t>Savings Account</a:t>
            </a:r>
          </a:p>
          <a:p>
            <a:r>
              <a:rPr lang="en-US" dirty="0"/>
              <a:t>Unemployed</a:t>
            </a:r>
          </a:p>
          <a:p>
            <a:r>
              <a:rPr lang="en-US" dirty="0"/>
              <a:t>Installment Rate</a:t>
            </a:r>
          </a:p>
          <a:p>
            <a:r>
              <a:rPr lang="en-US" dirty="0"/>
              <a:t>Debtors/guarantors </a:t>
            </a:r>
          </a:p>
          <a:p>
            <a:r>
              <a:rPr lang="en-US" dirty="0"/>
              <a:t>Present Residence Since</a:t>
            </a:r>
          </a:p>
          <a:p>
            <a:r>
              <a:rPr lang="en-US" dirty="0"/>
              <a:t>Property</a:t>
            </a:r>
          </a:p>
          <a:p>
            <a:r>
              <a:rPr lang="en-US" dirty="0"/>
              <a:t>Age</a:t>
            </a:r>
          </a:p>
          <a:p>
            <a:r>
              <a:rPr lang="en-US" dirty="0"/>
              <a:t>Other Installment Plans</a:t>
            </a:r>
          </a:p>
          <a:p>
            <a:r>
              <a:rPr lang="en-US" dirty="0"/>
              <a:t>Housing</a:t>
            </a:r>
          </a:p>
          <a:p>
            <a:r>
              <a:rPr lang="en-US" dirty="0"/>
              <a:t>Credits</a:t>
            </a:r>
          </a:p>
          <a:p>
            <a:r>
              <a:rPr lang="en-US" dirty="0"/>
              <a:t>Job</a:t>
            </a:r>
          </a:p>
        </p:txBody>
      </p:sp>
    </p:spTree>
    <p:extLst>
      <p:ext uri="{BB962C8B-B14F-4D97-AF65-F5344CB8AC3E}">
        <p14:creationId xmlns:p14="http://schemas.microsoft.com/office/powerpoint/2010/main" val="224736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2B10-8E4B-BC47-B875-FC3DC6BC6A58}"/>
              </a:ext>
            </a:extLst>
          </p:cNvPr>
          <p:cNvSpPr>
            <a:spLocks noGrp="1"/>
          </p:cNvSpPr>
          <p:nvPr>
            <p:ph type="title"/>
          </p:nvPr>
        </p:nvSpPr>
        <p:spPr>
          <a:xfrm>
            <a:off x="676276" y="1159930"/>
            <a:ext cx="3698803" cy="1440394"/>
          </a:xfrm>
          <a:noFill/>
          <a:ln>
            <a:solidFill>
              <a:schemeClr val="tx1"/>
            </a:solidFill>
          </a:ln>
        </p:spPr>
        <p:txBody>
          <a:bodyPr>
            <a:normAutofit/>
          </a:bodyPr>
          <a:lstStyle/>
          <a:p>
            <a:r>
              <a:rPr lang="en-US" sz="2400" dirty="0">
                <a:solidFill>
                  <a:schemeClr val="tx1"/>
                </a:solidFill>
              </a:rPr>
              <a:t>logistic regression</a:t>
            </a:r>
          </a:p>
        </p:txBody>
      </p:sp>
      <p:sp>
        <p:nvSpPr>
          <p:cNvPr id="14" name="Title 1">
            <a:extLst>
              <a:ext uri="{FF2B5EF4-FFF2-40B4-BE49-F238E27FC236}">
                <a16:creationId xmlns:a16="http://schemas.microsoft.com/office/drawing/2014/main" id="{3330EBB9-E65C-C044-BA0D-EFCC10C141FF}"/>
              </a:ext>
            </a:extLst>
          </p:cNvPr>
          <p:cNvSpPr txBox="1">
            <a:spLocks/>
          </p:cNvSpPr>
          <p:nvPr/>
        </p:nvSpPr>
        <p:spPr bwMode="black">
          <a:xfrm>
            <a:off x="7460490" y="1159930"/>
            <a:ext cx="3698803" cy="1440394"/>
          </a:xfrm>
          <a:prstGeom prst="rect">
            <a:avLst/>
          </a:prstGeom>
          <a:no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Grid search</a:t>
            </a:r>
          </a:p>
          <a:p>
            <a:r>
              <a:rPr lang="en-US" sz="2400" dirty="0">
                <a:solidFill>
                  <a:schemeClr val="tx1"/>
                </a:solidFill>
              </a:rPr>
              <a:t>optimization</a:t>
            </a:r>
          </a:p>
        </p:txBody>
      </p:sp>
      <p:sp>
        <p:nvSpPr>
          <p:cNvPr id="16" name="Content Placeholder 15">
            <a:extLst>
              <a:ext uri="{FF2B5EF4-FFF2-40B4-BE49-F238E27FC236}">
                <a16:creationId xmlns:a16="http://schemas.microsoft.com/office/drawing/2014/main" id="{7E9C142A-E3BB-C74B-8197-7F1F2DE872D8}"/>
              </a:ext>
            </a:extLst>
          </p:cNvPr>
          <p:cNvSpPr>
            <a:spLocks noGrp="1"/>
          </p:cNvSpPr>
          <p:nvPr>
            <p:ph idx="1"/>
          </p:nvPr>
        </p:nvSpPr>
        <p:spPr>
          <a:xfrm>
            <a:off x="28576" y="3092446"/>
            <a:ext cx="5408611" cy="2179642"/>
          </a:xfrm>
        </p:spPr>
        <p:txBody>
          <a:bodyPr>
            <a:normAutofit fontScale="92500" lnSpcReduction="10000"/>
          </a:bodyPr>
          <a:lstStyle/>
          <a:p>
            <a:r>
              <a:rPr lang="en-US" dirty="0"/>
              <a:t>                    precision    recall     f1-score     support</a:t>
            </a:r>
          </a:p>
          <a:p>
            <a:r>
              <a:rPr lang="en-US" dirty="0"/>
              <a:t>Bad	         0.71         0.74        0.72            173</a:t>
            </a:r>
          </a:p>
          <a:p>
            <a:r>
              <a:rPr lang="en-US" dirty="0"/>
              <a:t>Good            0.73         0.70        0.72            177</a:t>
            </a:r>
          </a:p>
          <a:p>
            <a:r>
              <a:rPr lang="en-US" dirty="0"/>
              <a:t>Accuracy 		        0.72            350</a:t>
            </a:r>
          </a:p>
          <a:p>
            <a:r>
              <a:rPr lang="en-US" dirty="0"/>
              <a:t>Macro Avg      0.72        0.72        0.72            350</a:t>
            </a:r>
          </a:p>
          <a:p>
            <a:r>
              <a:rPr lang="en-US" dirty="0"/>
              <a:t>Weighted Avg 0.72         0.72       0.72             350</a:t>
            </a:r>
          </a:p>
        </p:txBody>
      </p:sp>
      <p:sp>
        <p:nvSpPr>
          <p:cNvPr id="18" name="Content Placeholder 15">
            <a:extLst>
              <a:ext uri="{FF2B5EF4-FFF2-40B4-BE49-F238E27FC236}">
                <a16:creationId xmlns:a16="http://schemas.microsoft.com/office/drawing/2014/main" id="{458DA081-47FB-E64F-A047-372FCD9298E6}"/>
              </a:ext>
            </a:extLst>
          </p:cNvPr>
          <p:cNvSpPr txBox="1">
            <a:spLocks/>
          </p:cNvSpPr>
          <p:nvPr/>
        </p:nvSpPr>
        <p:spPr>
          <a:xfrm>
            <a:off x="6605587" y="3092446"/>
            <a:ext cx="5408611" cy="21796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                    precision    recall     f1-score     support</a:t>
            </a:r>
          </a:p>
          <a:p>
            <a:r>
              <a:rPr lang="en-US" dirty="0"/>
              <a:t>Bad               0.72           0.75      0.73           173</a:t>
            </a:r>
          </a:p>
          <a:p>
            <a:r>
              <a:rPr lang="en-US" dirty="0"/>
              <a:t>Good            0.75           0.71      0.73           177</a:t>
            </a:r>
          </a:p>
          <a:p>
            <a:r>
              <a:rPr lang="en-US" dirty="0"/>
              <a:t>Accuracy 		        0.73           350</a:t>
            </a:r>
          </a:p>
          <a:p>
            <a:r>
              <a:rPr lang="en-US" dirty="0"/>
              <a:t>Macro Avg     0.73           0.73      0.73           350</a:t>
            </a:r>
          </a:p>
          <a:p>
            <a:r>
              <a:rPr lang="en-US" dirty="0"/>
              <a:t>Weighted Avg 0.73          0.73      0.73            350</a:t>
            </a:r>
          </a:p>
        </p:txBody>
      </p:sp>
      <p:sp>
        <p:nvSpPr>
          <p:cNvPr id="19" name="TextBox 18">
            <a:extLst>
              <a:ext uri="{FF2B5EF4-FFF2-40B4-BE49-F238E27FC236}">
                <a16:creationId xmlns:a16="http://schemas.microsoft.com/office/drawing/2014/main" id="{D7447A4C-3A3C-564C-80B4-EFA73ADAB4F4}"/>
              </a:ext>
            </a:extLst>
          </p:cNvPr>
          <p:cNvSpPr txBox="1"/>
          <p:nvPr/>
        </p:nvSpPr>
        <p:spPr>
          <a:xfrm>
            <a:off x="2543175" y="228600"/>
            <a:ext cx="7215188" cy="461665"/>
          </a:xfrm>
          <a:prstGeom prst="rect">
            <a:avLst/>
          </a:prstGeom>
          <a:noFill/>
        </p:spPr>
        <p:txBody>
          <a:bodyPr wrap="square" rtlCol="0">
            <a:spAutoFit/>
          </a:bodyPr>
          <a:lstStyle/>
          <a:p>
            <a:r>
              <a:rPr lang="en-US" dirty="0"/>
              <a:t>				</a:t>
            </a:r>
            <a:r>
              <a:rPr lang="en-US" sz="2400" dirty="0"/>
              <a:t>CLASSIFICATION REPORTS </a:t>
            </a:r>
          </a:p>
        </p:txBody>
      </p:sp>
    </p:spTree>
    <p:extLst>
      <p:ext uri="{BB962C8B-B14F-4D97-AF65-F5344CB8AC3E}">
        <p14:creationId xmlns:p14="http://schemas.microsoft.com/office/powerpoint/2010/main" val="36263159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2B10-8E4B-BC47-B875-FC3DC6BC6A58}"/>
              </a:ext>
            </a:extLst>
          </p:cNvPr>
          <p:cNvSpPr>
            <a:spLocks noGrp="1"/>
          </p:cNvSpPr>
          <p:nvPr>
            <p:ph type="title"/>
          </p:nvPr>
        </p:nvSpPr>
        <p:spPr>
          <a:xfrm>
            <a:off x="676276" y="1159930"/>
            <a:ext cx="3698803" cy="1440394"/>
          </a:xfrm>
          <a:noFill/>
          <a:ln>
            <a:solidFill>
              <a:schemeClr val="tx1"/>
            </a:solidFill>
          </a:ln>
        </p:spPr>
        <p:txBody>
          <a:bodyPr>
            <a:normAutofit/>
          </a:bodyPr>
          <a:lstStyle/>
          <a:p>
            <a:r>
              <a:rPr lang="en-US" sz="2400" dirty="0">
                <a:solidFill>
                  <a:schemeClr val="tx1"/>
                </a:solidFill>
              </a:rPr>
              <a:t>logistic regression</a:t>
            </a:r>
          </a:p>
        </p:txBody>
      </p:sp>
      <p:sp>
        <p:nvSpPr>
          <p:cNvPr id="14" name="Title 1">
            <a:extLst>
              <a:ext uri="{FF2B5EF4-FFF2-40B4-BE49-F238E27FC236}">
                <a16:creationId xmlns:a16="http://schemas.microsoft.com/office/drawing/2014/main" id="{3330EBB9-E65C-C044-BA0D-EFCC10C141FF}"/>
              </a:ext>
            </a:extLst>
          </p:cNvPr>
          <p:cNvSpPr txBox="1">
            <a:spLocks/>
          </p:cNvSpPr>
          <p:nvPr/>
        </p:nvSpPr>
        <p:spPr bwMode="black">
          <a:xfrm>
            <a:off x="7460490" y="1159930"/>
            <a:ext cx="3698803" cy="1440394"/>
          </a:xfrm>
          <a:prstGeom prst="rect">
            <a:avLst/>
          </a:prstGeom>
          <a:no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Grid search</a:t>
            </a:r>
          </a:p>
          <a:p>
            <a:r>
              <a:rPr lang="en-US" sz="2400" dirty="0">
                <a:solidFill>
                  <a:schemeClr val="tx1"/>
                </a:solidFill>
              </a:rPr>
              <a:t>optimization</a:t>
            </a:r>
          </a:p>
        </p:txBody>
      </p:sp>
      <p:sp>
        <p:nvSpPr>
          <p:cNvPr id="16" name="Content Placeholder 15">
            <a:extLst>
              <a:ext uri="{FF2B5EF4-FFF2-40B4-BE49-F238E27FC236}">
                <a16:creationId xmlns:a16="http://schemas.microsoft.com/office/drawing/2014/main" id="{7E9C142A-E3BB-C74B-8197-7F1F2DE872D8}"/>
              </a:ext>
            </a:extLst>
          </p:cNvPr>
          <p:cNvSpPr>
            <a:spLocks noGrp="1"/>
          </p:cNvSpPr>
          <p:nvPr>
            <p:ph idx="1"/>
          </p:nvPr>
        </p:nvSpPr>
        <p:spPr>
          <a:xfrm>
            <a:off x="28576" y="3092446"/>
            <a:ext cx="5408611" cy="2179642"/>
          </a:xfrm>
        </p:spPr>
        <p:txBody>
          <a:bodyPr>
            <a:normAutofit fontScale="92500" lnSpcReduction="10000"/>
          </a:bodyPr>
          <a:lstStyle/>
          <a:p>
            <a:r>
              <a:rPr lang="en-US" dirty="0"/>
              <a:t>                    precision    recall     f1-score     support</a:t>
            </a:r>
          </a:p>
          <a:p>
            <a:r>
              <a:rPr lang="en-US" dirty="0"/>
              <a:t>Bad	        0.72           0.76       0.74           173</a:t>
            </a:r>
          </a:p>
          <a:p>
            <a:r>
              <a:rPr lang="en-US" dirty="0"/>
              <a:t>Good           0.75           0.72       0.73           177</a:t>
            </a:r>
          </a:p>
          <a:p>
            <a:r>
              <a:rPr lang="en-US" dirty="0"/>
              <a:t>Accuracy 		        0.74           350</a:t>
            </a:r>
          </a:p>
          <a:p>
            <a:r>
              <a:rPr lang="en-US" dirty="0"/>
              <a:t>Macro Avg    0.74           0.74       0.74           350</a:t>
            </a:r>
          </a:p>
          <a:p>
            <a:r>
              <a:rPr lang="en-US" dirty="0"/>
              <a:t>Weighted Avg 0.74         0.74       0.74           350</a:t>
            </a:r>
          </a:p>
        </p:txBody>
      </p:sp>
      <p:sp>
        <p:nvSpPr>
          <p:cNvPr id="18" name="Content Placeholder 15">
            <a:extLst>
              <a:ext uri="{FF2B5EF4-FFF2-40B4-BE49-F238E27FC236}">
                <a16:creationId xmlns:a16="http://schemas.microsoft.com/office/drawing/2014/main" id="{458DA081-47FB-E64F-A047-372FCD9298E6}"/>
              </a:ext>
            </a:extLst>
          </p:cNvPr>
          <p:cNvSpPr txBox="1">
            <a:spLocks/>
          </p:cNvSpPr>
          <p:nvPr/>
        </p:nvSpPr>
        <p:spPr>
          <a:xfrm>
            <a:off x="6605587" y="3092446"/>
            <a:ext cx="5408611" cy="21796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                    precision    recall     f1-score     support</a:t>
            </a:r>
          </a:p>
          <a:p>
            <a:r>
              <a:rPr lang="en-US" dirty="0"/>
              <a:t>Bad              0.69            0.77      0.73           173</a:t>
            </a:r>
          </a:p>
          <a:p>
            <a:r>
              <a:rPr lang="en-US" dirty="0"/>
              <a:t>Good           0.75            0.66      0.70           177</a:t>
            </a:r>
          </a:p>
          <a:p>
            <a:r>
              <a:rPr lang="en-US" dirty="0"/>
              <a:t>Accuracy 		        0.71            350</a:t>
            </a:r>
          </a:p>
          <a:p>
            <a:r>
              <a:rPr lang="en-US" dirty="0"/>
              <a:t>Macro Avg    0.72            0.71      0.71            350</a:t>
            </a:r>
          </a:p>
          <a:p>
            <a:r>
              <a:rPr lang="en-US" dirty="0"/>
              <a:t>Weighted Avg 0.72          0.71      0.71            350</a:t>
            </a:r>
          </a:p>
        </p:txBody>
      </p:sp>
      <p:sp>
        <p:nvSpPr>
          <p:cNvPr id="19" name="TextBox 18">
            <a:extLst>
              <a:ext uri="{FF2B5EF4-FFF2-40B4-BE49-F238E27FC236}">
                <a16:creationId xmlns:a16="http://schemas.microsoft.com/office/drawing/2014/main" id="{D7447A4C-3A3C-564C-80B4-EFA73ADAB4F4}"/>
              </a:ext>
            </a:extLst>
          </p:cNvPr>
          <p:cNvSpPr txBox="1"/>
          <p:nvPr/>
        </p:nvSpPr>
        <p:spPr>
          <a:xfrm>
            <a:off x="419101" y="221372"/>
            <a:ext cx="10868024" cy="461665"/>
          </a:xfrm>
          <a:prstGeom prst="rect">
            <a:avLst/>
          </a:prstGeom>
          <a:noFill/>
        </p:spPr>
        <p:txBody>
          <a:bodyPr wrap="square" rtlCol="0">
            <a:spAutoFit/>
          </a:bodyPr>
          <a:lstStyle/>
          <a:p>
            <a:r>
              <a:rPr lang="en-US" dirty="0"/>
              <a:t>				</a:t>
            </a:r>
            <a:r>
              <a:rPr lang="en-US" sz="2400" dirty="0"/>
              <a:t>CLASSIFICATION REPORTS WITH DUMMY ENCODED DATA </a:t>
            </a:r>
          </a:p>
        </p:txBody>
      </p:sp>
    </p:spTree>
    <p:extLst>
      <p:ext uri="{BB962C8B-B14F-4D97-AF65-F5344CB8AC3E}">
        <p14:creationId xmlns:p14="http://schemas.microsoft.com/office/powerpoint/2010/main" val="31971320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5" name="Content Placeholder 14" descr="A screenshot of a cell phone&#10;&#10;Description automatically generated">
            <a:extLst>
              <a:ext uri="{FF2B5EF4-FFF2-40B4-BE49-F238E27FC236}">
                <a16:creationId xmlns:a16="http://schemas.microsoft.com/office/drawing/2014/main" id="{743EA0CB-1139-244B-AEE3-E564A73E32A5}"/>
              </a:ext>
            </a:extLst>
          </p:cNvPr>
          <p:cNvPicPr>
            <a:picLocks noGrp="1" noChangeAspect="1"/>
          </p:cNvPicPr>
          <p:nvPr>
            <p:ph idx="1"/>
          </p:nvPr>
        </p:nvPicPr>
        <p:blipFill>
          <a:blip r:embed="rId2"/>
          <a:stretch>
            <a:fillRect/>
          </a:stretch>
        </p:blipFill>
        <p:spPr>
          <a:xfrm>
            <a:off x="5193860" y="855663"/>
            <a:ext cx="6576306" cy="5146674"/>
          </a:xfrm>
        </p:spPr>
      </p:pic>
      <p:sp>
        <p:nvSpPr>
          <p:cNvPr id="16" name="Title 1">
            <a:extLst>
              <a:ext uri="{FF2B5EF4-FFF2-40B4-BE49-F238E27FC236}">
                <a16:creationId xmlns:a16="http://schemas.microsoft.com/office/drawing/2014/main" id="{2F700027-5BEE-4340-A8F0-A56D14556C28}"/>
              </a:ext>
            </a:extLst>
          </p:cNvPr>
          <p:cNvSpPr>
            <a:spLocks noGrp="1"/>
          </p:cNvSpPr>
          <p:nvPr>
            <p:ph type="title"/>
          </p:nvPr>
        </p:nvSpPr>
        <p:spPr>
          <a:xfrm>
            <a:off x="533401" y="855664"/>
            <a:ext cx="4024312" cy="5146673"/>
          </a:xfrm>
          <a:noFill/>
          <a:ln>
            <a:solidFill>
              <a:schemeClr val="tx1"/>
            </a:solidFill>
          </a:ln>
        </p:spPr>
        <p:txBody>
          <a:bodyPr>
            <a:normAutofit fontScale="90000"/>
          </a:bodyPr>
          <a:lstStyle/>
          <a:p>
            <a:br>
              <a:rPr lang="en-US" sz="2400" dirty="0">
                <a:solidFill>
                  <a:schemeClr val="tx1"/>
                </a:solidFill>
              </a:rPr>
            </a:br>
            <a:br>
              <a:rPr lang="en-US" sz="2400" dirty="0">
                <a:solidFill>
                  <a:schemeClr val="tx1"/>
                </a:solidFill>
              </a:rPr>
            </a:br>
            <a:r>
              <a:rPr lang="en-US" sz="2400" dirty="0">
                <a:solidFill>
                  <a:schemeClr val="tx1"/>
                </a:solidFill>
              </a:rPr>
              <a:t>Confusion matrix</a:t>
            </a:r>
            <a:br>
              <a:rPr lang="en-US" sz="2400" dirty="0">
                <a:solidFill>
                  <a:schemeClr val="tx1"/>
                </a:solidFill>
              </a:rPr>
            </a:br>
            <a:br>
              <a:rPr lang="en-US" sz="2400" dirty="0">
                <a:solidFill>
                  <a:schemeClr val="tx1"/>
                </a:solidFill>
              </a:rPr>
            </a:br>
            <a:br>
              <a:rPr lang="en-US" sz="2400" dirty="0">
                <a:solidFill>
                  <a:schemeClr val="tx1"/>
                </a:solidFill>
              </a:rPr>
            </a:br>
            <a:br>
              <a:rPr lang="en-US" sz="2400" dirty="0">
                <a:solidFill>
                  <a:schemeClr val="tx1"/>
                </a:solidFill>
              </a:rPr>
            </a:br>
            <a:r>
              <a:rPr lang="en-US" sz="2400" dirty="0">
                <a:solidFill>
                  <a:schemeClr val="tx1"/>
                </a:solidFill>
              </a:rPr>
              <a:t>according the cost matrix associated with this dataset </a:t>
            </a:r>
            <a:r>
              <a:rPr lang="en-US" dirty="0">
                <a:solidFill>
                  <a:schemeClr val="tx1"/>
                </a:solidFill>
              </a:rPr>
              <a:t>It is worse to class a customer as good when they are bad , </a:t>
            </a:r>
            <a:br>
              <a:rPr lang="en-US" dirty="0">
                <a:solidFill>
                  <a:schemeClr val="tx1"/>
                </a:solidFill>
              </a:rPr>
            </a:br>
            <a:r>
              <a:rPr lang="en-US" dirty="0">
                <a:solidFill>
                  <a:schemeClr val="tx1"/>
                </a:solidFill>
              </a:rPr>
              <a:t>than it is to class a customer as bad when they are good .</a:t>
            </a:r>
            <a:br>
              <a:rPr lang="en-US" dirty="0"/>
            </a:br>
            <a:br>
              <a:rPr lang="en-US" dirty="0"/>
            </a:br>
            <a:endParaRPr lang="en-US" sz="2400" dirty="0">
              <a:solidFill>
                <a:schemeClr val="tx1"/>
              </a:solidFill>
            </a:endParaRPr>
          </a:p>
        </p:txBody>
      </p:sp>
      <p:sp>
        <p:nvSpPr>
          <p:cNvPr id="17" name="Frame 16">
            <a:extLst>
              <a:ext uri="{FF2B5EF4-FFF2-40B4-BE49-F238E27FC236}">
                <a16:creationId xmlns:a16="http://schemas.microsoft.com/office/drawing/2014/main" id="{D2724E70-95BA-1F48-824D-C58F2AB2851C}"/>
              </a:ext>
            </a:extLst>
          </p:cNvPr>
          <p:cNvSpPr/>
          <p:nvPr/>
        </p:nvSpPr>
        <p:spPr>
          <a:xfrm>
            <a:off x="800100" y="855663"/>
            <a:ext cx="3429000" cy="501650"/>
          </a:xfrm>
          <a:prstGeom prst="fram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2623706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5DB9-051A-6442-89DC-D686BE6B8A2E}"/>
              </a:ext>
            </a:extLst>
          </p:cNvPr>
          <p:cNvSpPr>
            <a:spLocks noGrp="1"/>
          </p:cNvSpPr>
          <p:nvPr>
            <p:ph type="title"/>
          </p:nvPr>
        </p:nvSpPr>
        <p:spPr>
          <a:xfrm>
            <a:off x="829781" y="2708804"/>
            <a:ext cx="3698803" cy="2506134"/>
          </a:xfrm>
          <a:noFill/>
          <a:ln>
            <a:solidFill>
              <a:schemeClr val="tx1"/>
            </a:solidFill>
          </a:ln>
        </p:spPr>
        <p:txBody>
          <a:bodyPr>
            <a:normAutofit/>
          </a:bodyPr>
          <a:lstStyle/>
          <a:p>
            <a:r>
              <a:rPr lang="en-US" sz="2400" dirty="0">
                <a:solidFill>
                  <a:schemeClr val="tx1"/>
                </a:solidFill>
              </a:rPr>
              <a:t>Bias </a:t>
            </a:r>
            <a:br>
              <a:rPr lang="en-US" sz="2400" dirty="0">
                <a:solidFill>
                  <a:schemeClr val="tx1"/>
                </a:solidFill>
              </a:rPr>
            </a:br>
            <a:r>
              <a:rPr lang="en-US" sz="2400" dirty="0">
                <a:solidFill>
                  <a:schemeClr val="tx1"/>
                </a:solidFill>
              </a:rPr>
              <a:t>in</a:t>
            </a:r>
            <a:br>
              <a:rPr lang="en-US" sz="2400" dirty="0">
                <a:solidFill>
                  <a:schemeClr val="tx1"/>
                </a:solidFill>
              </a:rPr>
            </a:br>
            <a:r>
              <a:rPr lang="en-US" sz="2400" dirty="0">
                <a:solidFill>
                  <a:schemeClr val="tx1"/>
                </a:solidFill>
              </a:rPr>
              <a:t>artificial</a:t>
            </a:r>
            <a:br>
              <a:rPr lang="en-US" sz="2400" dirty="0">
                <a:solidFill>
                  <a:schemeClr val="tx1"/>
                </a:solidFill>
              </a:rPr>
            </a:br>
            <a:r>
              <a:rPr lang="en-US" sz="2400" dirty="0">
                <a:solidFill>
                  <a:schemeClr val="tx1"/>
                </a:solidFill>
              </a:rPr>
              <a:t>intelligence</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862EC9-E89C-304C-84F4-B3918B532463}"/>
              </a:ext>
            </a:extLst>
          </p:cNvPr>
          <p:cNvSpPr>
            <a:spLocks noGrp="1"/>
          </p:cNvSpPr>
          <p:nvPr>
            <p:ph idx="1"/>
          </p:nvPr>
        </p:nvSpPr>
        <p:spPr>
          <a:xfrm>
            <a:off x="6049182" y="802638"/>
            <a:ext cx="5408696" cy="5252722"/>
          </a:xfrm>
        </p:spPr>
        <p:txBody>
          <a:bodyPr anchor="ctr">
            <a:normAutofit/>
          </a:bodyPr>
          <a:lstStyle/>
          <a:p>
            <a:r>
              <a:rPr lang="en-US" dirty="0">
                <a:solidFill>
                  <a:schemeClr val="accent2">
                    <a:lumMod val="50000"/>
                  </a:schemeClr>
                </a:solidFill>
              </a:rPr>
              <a:t>While it may be a significant improvement on making decisions through pure human subjectivity, banks still need to be concerned with the prevention of bias on the part of the programmer that may be intentional or unintentional </a:t>
            </a:r>
          </a:p>
          <a:p>
            <a:r>
              <a:rPr lang="en-US" dirty="0">
                <a:solidFill>
                  <a:schemeClr val="accent2">
                    <a:lumMod val="50000"/>
                  </a:schemeClr>
                </a:solidFill>
              </a:rPr>
              <a:t>Steps like omitting unnecessary attributes like sex and foreign worker status can possibly prevent the algorithm from making a biased decision</a:t>
            </a:r>
          </a:p>
          <a:p>
            <a:r>
              <a:rPr lang="en-US" dirty="0">
                <a:solidFill>
                  <a:schemeClr val="accent2">
                    <a:lumMod val="50000"/>
                  </a:schemeClr>
                </a:solidFill>
              </a:rPr>
              <a:t>A human review should be conducted of the predictions made by the machine learning algorithm to ensure fairness and protection against bias decisions.</a:t>
            </a:r>
          </a:p>
        </p:txBody>
      </p:sp>
    </p:spTree>
    <p:extLst>
      <p:ext uri="{BB962C8B-B14F-4D97-AF65-F5344CB8AC3E}">
        <p14:creationId xmlns:p14="http://schemas.microsoft.com/office/powerpoint/2010/main" val="299277592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305</TotalTime>
  <Words>329</Words>
  <Application>Microsoft Macintosh PowerPoint</Application>
  <PresentationFormat>Widescreen</PresentationFormat>
  <Paragraphs>56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Parcel</vt:lpstr>
      <vt:lpstr>Logistic regression</vt:lpstr>
      <vt:lpstr>logistic regression</vt:lpstr>
      <vt:lpstr>logistic regression</vt:lpstr>
      <vt:lpstr>  Confusion matrix    according the cost matrix associated with this dataset It is worse to class a customer as good when they are bad ,  than it is to class a customer as bad when they are good .  </vt:lpstr>
      <vt:lpstr>Bias  in artificial intelligence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Microsoft Office User</dc:creator>
  <cp:lastModifiedBy>Microsoft Office User</cp:lastModifiedBy>
  <cp:revision>7</cp:revision>
  <dcterms:created xsi:type="dcterms:W3CDTF">2020-07-24T18:17:29Z</dcterms:created>
  <dcterms:modified xsi:type="dcterms:W3CDTF">2020-07-24T23:22:41Z</dcterms:modified>
</cp:coreProperties>
</file>