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77" r:id="rId5"/>
    <p:sldId id="280" r:id="rId6"/>
    <p:sldId id="279"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DE452-8A69-4CB3-9AEE-2DA04AF311BE}" type="datetimeFigureOut">
              <a:rPr lang="fr-FR" smtClean="0"/>
              <a:t>01/04/2020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EB12F-AD1C-4FE6-BF66-A249369AB2B7}" type="slidenum">
              <a:rPr lang="fr-FR" smtClean="0"/>
              <a:t>‹N°›</a:t>
            </a:fld>
            <a:endParaRPr lang="fr-FR"/>
          </a:p>
        </p:txBody>
      </p:sp>
    </p:spTree>
    <p:extLst>
      <p:ext uri="{BB962C8B-B14F-4D97-AF65-F5344CB8AC3E}">
        <p14:creationId xmlns:p14="http://schemas.microsoft.com/office/powerpoint/2010/main" val="110314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4d8d5d1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4d8d5d1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3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13" Type="http://schemas.openxmlformats.org/officeDocument/2006/relationships/image" Target="../../word/media/image6.svg"/><Relationship Id="rId3" Type="http://schemas.openxmlformats.org/officeDocument/2006/relationships/image" Target="../media/image2.png"/><Relationship Id="rId17" Type="http://schemas.openxmlformats.org/officeDocument/2006/relationships/image" Target="../media/image4.png"/><Relationship Id="rId2" Type="http://schemas.openxmlformats.org/officeDocument/2006/relationships/image" Target="../media/image1.png"/><Relationship Id="rId16" Type="http://schemas.openxmlformats.org/officeDocument/2006/relationships/image" Target="../media/image3.jpeg"/><Relationship Id="rId1" Type="http://schemas.openxmlformats.org/officeDocument/2006/relationships/slideLayout" Target="../slideLayouts/slideLayout1.xml"/><Relationship Id="rId15" Type="http://schemas.openxmlformats.org/officeDocument/2006/relationships/image" Target="../../word/media/image8.svg"/><Relationship Id="rId10" Type="http://schemas.openxmlformats.org/officeDocument/2006/relationships/image" Target="../../word/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siness center image"/>
          <p:cNvPicPr/>
          <p:nvPr/>
        </p:nvPicPr>
        <p:blipFill>
          <a:blip r:embed="rId2"/>
          <a:stretch>
            <a:fillRect/>
          </a:stretch>
        </p:blipFill>
        <p:spPr>
          <a:xfrm>
            <a:off x="4012490" y="1694329"/>
            <a:ext cx="7044690" cy="4031018"/>
          </a:xfrm>
          <a:prstGeom prst="rect">
            <a:avLst/>
          </a:prstGeom>
        </p:spPr>
      </p:pic>
      <p:pic>
        <p:nvPicPr>
          <p:cNvPr id="6" name="Graphic 1" descr="colored rectangle"/>
          <p:cNvPicPr/>
          <p:nvPr/>
        </p:nvPicPr>
        <p:blipFill>
          <a:blip r:embed="rId3">
            <a:extLst>
              <a:ext uri="{96DAC541-7B7A-43D3-8B79-37D633B846F1}">
                <asvg:svgBlip xmlns:lc="http://schemas.openxmlformats.org/drawingml/2006/lockedCanvas" xmln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o="urn:schemas-microsoft-com:office:office" xmlns:v="urn:schemas-microsoft-com:vml" xmlns:w10="urn:schemas-microsoft-com:office:word" xmlns:w="http://schemas.openxmlformats.org/wordprocessingml/2006/main" xmlns:w16cid="http://schemas.microsoft.com/office/word/2016/wordml/cid" xmlns:w16se="http://schemas.microsoft.com/office/word/2015/wordml/symex" xmlns:asvg="http://schemas.microsoft.com/office/drawing/2016/SVG/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r:embed="rId15"/>
              </a:ext>
            </a:extLst>
          </a:blip>
          <a:stretch>
            <a:fillRect/>
          </a:stretch>
        </p:blipFill>
        <p:spPr>
          <a:xfrm>
            <a:off x="1149835" y="1135212"/>
            <a:ext cx="5859780" cy="2489835"/>
          </a:xfrm>
          <a:prstGeom prst="rect">
            <a:avLst/>
          </a:prstGeom>
        </p:spPr>
      </p:pic>
      <p:pic>
        <p:nvPicPr>
          <p:cNvPr id="5" name="Picture 5"/>
          <p:cNvPicPr/>
          <p:nvPr/>
        </p:nvPicPr>
        <p:blipFill rotWithShape="1">
          <a:blip r:embed="rId16"/>
          <a:srcRect l="4856" t="11612" b="26075"/>
          <a:stretch/>
        </p:blipFill>
        <p:spPr>
          <a:xfrm>
            <a:off x="1898762" y="2361191"/>
            <a:ext cx="2180963" cy="999678"/>
          </a:xfrm>
          <a:prstGeom prst="rect">
            <a:avLst/>
          </a:prstGeom>
        </p:spPr>
      </p:pic>
      <p:sp>
        <p:nvSpPr>
          <p:cNvPr id="7" name="Text Box 8"/>
          <p:cNvSpPr txBox="1"/>
          <p:nvPr/>
        </p:nvSpPr>
        <p:spPr>
          <a:xfrm>
            <a:off x="1583690" y="1387792"/>
            <a:ext cx="3695700" cy="13392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l">
              <a:spcAft>
                <a:spcPts val="0"/>
              </a:spcAft>
            </a:pPr>
            <a:r>
              <a:rPr lang="en-US" sz="4800" b="1" kern="1400" dirty="0">
                <a:solidFill>
                  <a:srgbClr val="0F0F3F"/>
                </a:solidFill>
                <a:effectLst/>
                <a:latin typeface="Gill Sans MT" panose="020B0502020104020203" pitchFamily="34" charset="0"/>
                <a:ea typeface="MS Gothic" panose="020B0609070205080204" pitchFamily="49" charset="-128"/>
                <a:cs typeface="Times New Roman" panose="02020603050405020304" pitchFamily="18" charset="0"/>
              </a:rPr>
              <a:t>VR Study</a:t>
            </a:r>
            <a:endParaRPr lang="fr-FR" sz="4000" b="1" kern="1400" dirty="0">
              <a:solidFill>
                <a:srgbClr val="0F0F3F"/>
              </a:solidFill>
              <a:effectLst/>
              <a:latin typeface="Gill Sans MT" panose="020B0502020104020203" pitchFamily="34" charset="0"/>
              <a:ea typeface="MS Gothic" panose="020B0609070205080204" pitchFamily="49" charset="-128"/>
              <a:cs typeface="Times New Roman" panose="02020603050405020304" pitchFamily="18" charset="0"/>
            </a:endParaRPr>
          </a:p>
          <a:p>
            <a:pPr algn="l">
              <a:spcAft>
                <a:spcPts val="0"/>
              </a:spcAft>
            </a:pPr>
            <a:r>
              <a:rPr lang="en-US" sz="4000" b="1" kern="1400" dirty="0">
                <a:solidFill>
                  <a:srgbClr val="0F0F3F"/>
                </a:solidFill>
                <a:effectLst/>
                <a:latin typeface="Gill Sans MT" panose="020B0502020104020203" pitchFamily="34" charset="0"/>
                <a:ea typeface="MS Gothic" panose="020B0609070205080204" pitchFamily="49" charset="-128"/>
                <a:cs typeface="Times New Roman" panose="02020603050405020304" pitchFamily="18" charset="0"/>
              </a:rPr>
              <a:t> </a:t>
            </a:r>
            <a:endParaRPr lang="fr-FR" sz="4000" b="1" kern="1400" dirty="0">
              <a:solidFill>
                <a:srgbClr val="0F0F3F"/>
              </a:solidFill>
              <a:effectLst/>
              <a:latin typeface="Gill Sans MT" panose="020B0502020104020203" pitchFamily="34" charset="0"/>
              <a:ea typeface="MS Gothic" panose="020B0609070205080204" pitchFamily="49" charset="-128"/>
              <a:cs typeface="Times New Roman" panose="02020603050405020304" pitchFamily="18" charset="0"/>
            </a:endParaRPr>
          </a:p>
        </p:txBody>
      </p:sp>
      <p:pic>
        <p:nvPicPr>
          <p:cNvPr id="9" name="Graphic 4" descr="colored transparent rectangle"/>
          <p:cNvPicPr/>
          <p:nvPr/>
        </p:nvPicPr>
        <p:blipFill>
          <a:blip r:embed="rId17">
            <a:extLst>
              <a:ext uri="{96DAC541-7B7A-43D3-8B79-37D633B846F1}">
                <asvg:svgBlip xmlns:lc="http://schemas.openxmlformats.org/drawingml/2006/lockedCanvas" xmln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o="urn:schemas-microsoft-com:office:office" xmlns:v="urn:schemas-microsoft-com:vml" xmlns:w10="urn:schemas-microsoft-com:office:word" xmlns:w="http://schemas.openxmlformats.org/wordprocessingml/2006/main" xmlns:w16cid="http://schemas.microsoft.com/office/word/2016/wordml/cid" xmlns:w16se="http://schemas.microsoft.com/office/word/2015/wordml/symex" xmlns:asvg="http://schemas.microsoft.com/office/drawing/2016/SVG/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r:embed="rId10"/>
              </a:ext>
            </a:extLst>
          </a:blip>
          <a:stretch>
            <a:fillRect/>
          </a:stretch>
        </p:blipFill>
        <p:spPr>
          <a:xfrm>
            <a:off x="3649980" y="2418622"/>
            <a:ext cx="2330450" cy="3310890"/>
          </a:xfrm>
          <a:prstGeom prst="rect">
            <a:avLst/>
          </a:prstGeom>
        </p:spPr>
      </p:pic>
      <p:pic>
        <p:nvPicPr>
          <p:cNvPr id="10" name="Graphic 2" descr="colored transparent rectangle"/>
          <p:cNvPicPr/>
          <p:nvPr/>
        </p:nvPicPr>
        <p:blipFill>
          <a:blip r:embed="rId18">
            <a:extLst>
              <a:ext uri="{96DAC541-7B7A-43D3-8B79-37D633B846F1}">
                <asvg:svgBlip xmlns:lc="http://schemas.openxmlformats.org/drawingml/2006/lockedCanvas" xmln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o="urn:schemas-microsoft-com:office:office" xmlns:v="urn:schemas-microsoft-com:vml" xmlns:w10="urn:schemas-microsoft-com:office:word" xmlns:w="http://schemas.openxmlformats.org/wordprocessingml/2006/main" xmlns:w16cid="http://schemas.microsoft.com/office/word/2016/wordml/cid" xmlns:w16se="http://schemas.microsoft.com/office/word/2015/wordml/symex" xmlns:asvg="http://schemas.microsoft.com/office/drawing/2016/SVG/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r:embed="rId13"/>
              </a:ext>
            </a:extLst>
          </a:blip>
          <a:stretch>
            <a:fillRect/>
          </a:stretch>
        </p:blipFill>
        <p:spPr>
          <a:xfrm>
            <a:off x="5056485" y="1135212"/>
            <a:ext cx="2273935" cy="3122295"/>
          </a:xfrm>
          <a:prstGeom prst="rect">
            <a:avLst/>
          </a:prstGeom>
        </p:spPr>
      </p:pic>
      <p:sp>
        <p:nvSpPr>
          <p:cNvPr id="11" name="Rectangle 10"/>
          <p:cNvSpPr/>
          <p:nvPr/>
        </p:nvSpPr>
        <p:spPr>
          <a:xfrm>
            <a:off x="1213353" y="4756869"/>
            <a:ext cx="6096000" cy="1969770"/>
          </a:xfrm>
          <a:prstGeom prst="rect">
            <a:avLst/>
          </a:prstGeom>
        </p:spPr>
        <p:txBody>
          <a:bodyPr>
            <a:spAutoFit/>
          </a:bodyPr>
          <a:lstStyle/>
          <a:p>
            <a:pPr>
              <a:spcAft>
                <a:spcPts val="0"/>
              </a:spcAft>
            </a:pPr>
            <a:r>
              <a:rPr lang="fr-FR" sz="3200" b="1" i="1" dirty="0">
                <a:solidFill>
                  <a:srgbClr val="00C1C7"/>
                </a:solidFill>
                <a:latin typeface="Georgia" panose="02040502050405020303" pitchFamily="18" charset="0"/>
                <a:ea typeface="Times New Roman" panose="02020603050405020304" pitchFamily="18" charset="0"/>
                <a:cs typeface="Times New Roman" panose="02020603050405020304" pitchFamily="18" charset="0"/>
              </a:rPr>
              <a:t>Réalisé par :</a:t>
            </a:r>
          </a:p>
          <a:p>
            <a:r>
              <a:rPr lang="en-US" i="1" dirty="0" smtClean="0">
                <a:solidFill>
                  <a:srgbClr val="000000"/>
                </a:solidFill>
                <a:latin typeface="Georgia" panose="02040502050405020303" pitchFamily="18" charset="0"/>
                <a:ea typeface="Georgia" panose="02040502050405020303" pitchFamily="18" charset="0"/>
                <a:cs typeface="Times New Roman" panose="02020603050405020304" pitchFamily="18" charset="0"/>
              </a:rPr>
              <a:t>QERROEUCH </a:t>
            </a:r>
            <a:r>
              <a:rPr lang="en-US" i="1" dirty="0" err="1" smtClean="0">
                <a:solidFill>
                  <a:srgbClr val="000000"/>
                </a:solidFill>
                <a:latin typeface="Georgia" panose="02040502050405020303" pitchFamily="18" charset="0"/>
                <a:ea typeface="Georgia" panose="02040502050405020303" pitchFamily="18" charset="0"/>
                <a:cs typeface="Times New Roman" panose="02020603050405020304" pitchFamily="18" charset="0"/>
              </a:rPr>
              <a:t>Ouarda</a:t>
            </a:r>
            <a:endParaRPr lang="en-US" i="1" dirty="0" smtClean="0">
              <a:solidFill>
                <a:srgbClr val="000000"/>
              </a:solidFill>
              <a:latin typeface="Georgia" panose="02040502050405020303" pitchFamily="18" charset="0"/>
              <a:ea typeface="Georgia" panose="02040502050405020303" pitchFamily="18" charset="0"/>
              <a:cs typeface="Times New Roman" panose="02020603050405020304" pitchFamily="18" charset="0"/>
            </a:endParaRPr>
          </a:p>
          <a:p>
            <a:r>
              <a:rPr lang="en-US" i="1" dirty="0" smtClean="0">
                <a:solidFill>
                  <a:srgbClr val="000000"/>
                </a:solidFill>
                <a:latin typeface="Georgia" panose="02040502050405020303" pitchFamily="18" charset="0"/>
                <a:ea typeface="Georgia" panose="02040502050405020303" pitchFamily="18" charset="0"/>
                <a:cs typeface="Times New Roman" panose="02020603050405020304" pitchFamily="18" charset="0"/>
              </a:rPr>
              <a:t>BEN </a:t>
            </a:r>
            <a:r>
              <a:rPr lang="en-US" i="1" dirty="0">
                <a:solidFill>
                  <a:srgbClr val="000000"/>
                </a:solidFill>
                <a:latin typeface="Georgia" panose="02040502050405020303" pitchFamily="18" charset="0"/>
                <a:ea typeface="Georgia" panose="02040502050405020303" pitchFamily="18" charset="0"/>
                <a:cs typeface="Times New Roman" panose="02020603050405020304" pitchFamily="18" charset="0"/>
              </a:rPr>
              <a:t>SADA </a:t>
            </a:r>
            <a:r>
              <a:rPr lang="en-US" i="1" dirty="0" err="1" smtClean="0">
                <a:solidFill>
                  <a:srgbClr val="000000"/>
                </a:solidFill>
                <a:latin typeface="Georgia" panose="02040502050405020303" pitchFamily="18" charset="0"/>
                <a:ea typeface="Georgia" panose="02040502050405020303" pitchFamily="18" charset="0"/>
                <a:cs typeface="Times New Roman" panose="02020603050405020304" pitchFamily="18" charset="0"/>
              </a:rPr>
              <a:t>Yassine</a:t>
            </a:r>
            <a:endParaRPr lang="en-US" i="1" dirty="0" smtClean="0">
              <a:solidFill>
                <a:srgbClr val="000000"/>
              </a:solidFill>
              <a:latin typeface="Georgia" panose="02040502050405020303" pitchFamily="18" charset="0"/>
              <a:ea typeface="Georgia" panose="02040502050405020303" pitchFamily="18" charset="0"/>
              <a:cs typeface="Times New Roman" panose="02020603050405020304" pitchFamily="18" charset="0"/>
            </a:endParaRPr>
          </a:p>
          <a:p>
            <a:r>
              <a:rPr lang="fr-FR" i="1" dirty="0" smtClean="0">
                <a:solidFill>
                  <a:srgbClr val="000000"/>
                </a:solidFill>
                <a:latin typeface="Georgia" panose="02040502050405020303" pitchFamily="18" charset="0"/>
                <a:ea typeface="Georgia" panose="02040502050405020303" pitchFamily="18" charset="0"/>
                <a:cs typeface="Times New Roman" panose="02020603050405020304" pitchFamily="18" charset="0"/>
              </a:rPr>
              <a:t>ABOUMEHDI </a:t>
            </a:r>
            <a:r>
              <a:rPr lang="fr-FR" i="1" dirty="0">
                <a:solidFill>
                  <a:srgbClr val="000000"/>
                </a:solidFill>
                <a:latin typeface="Georgia" panose="02040502050405020303" pitchFamily="18" charset="0"/>
                <a:ea typeface="Georgia" panose="02040502050405020303" pitchFamily="18" charset="0"/>
                <a:cs typeface="Times New Roman" panose="02020603050405020304" pitchFamily="18" charset="0"/>
              </a:rPr>
              <a:t>HASSANI </a:t>
            </a:r>
            <a:r>
              <a:rPr lang="fr-FR" i="1" dirty="0" err="1" smtClean="0">
                <a:solidFill>
                  <a:srgbClr val="000000"/>
                </a:solidFill>
                <a:latin typeface="Georgia" panose="02040502050405020303" pitchFamily="18" charset="0"/>
                <a:ea typeface="Georgia" panose="02040502050405020303" pitchFamily="18" charset="0"/>
                <a:cs typeface="Times New Roman" panose="02020603050405020304" pitchFamily="18" charset="0"/>
              </a:rPr>
              <a:t>Ferdaous</a:t>
            </a:r>
            <a:endParaRPr lang="fr-FR" i="1" dirty="0" smtClean="0">
              <a:solidFill>
                <a:srgbClr val="000000"/>
              </a:solidFill>
              <a:latin typeface="Georgia" panose="02040502050405020303" pitchFamily="18" charset="0"/>
              <a:ea typeface="Georgia" panose="02040502050405020303" pitchFamily="18" charset="0"/>
              <a:cs typeface="Times New Roman" panose="02020603050405020304" pitchFamily="18" charset="0"/>
            </a:endParaRPr>
          </a:p>
          <a:p>
            <a:r>
              <a:rPr lang="en-US" dirty="0" smtClean="0">
                <a:latin typeface="Georgia" panose="02040502050405020303" pitchFamily="18" charset="0"/>
                <a:ea typeface="Georgia" panose="02040502050405020303" pitchFamily="18" charset="0"/>
                <a:cs typeface="Times New Roman" panose="02020603050405020304" pitchFamily="18" charset="0"/>
              </a:rPr>
              <a:t>TAJ </a:t>
            </a:r>
            <a:r>
              <a:rPr lang="en-US" dirty="0" err="1">
                <a:latin typeface="Georgia" panose="02040502050405020303" pitchFamily="18" charset="0"/>
                <a:ea typeface="Georgia" panose="02040502050405020303" pitchFamily="18" charset="0"/>
                <a:cs typeface="Times New Roman" panose="02020603050405020304" pitchFamily="18" charset="0"/>
              </a:rPr>
              <a:t>Asmae</a:t>
            </a:r>
            <a:endParaRPr lang="en-US" i="1" dirty="0">
              <a:solidFill>
                <a:srgbClr val="000000"/>
              </a:solidFill>
              <a:latin typeface="Georgia" panose="02040502050405020303" pitchFamily="18" charset="0"/>
              <a:ea typeface="Georgia" panose="02040502050405020303" pitchFamily="18" charset="0"/>
              <a:cs typeface="Times New Roman" panose="02020603050405020304" pitchFamily="18" charset="0"/>
            </a:endParaRPr>
          </a:p>
          <a:p>
            <a:endParaRPr lang="fr-FR" i="1" dirty="0">
              <a:solidFill>
                <a:srgbClr val="000000"/>
              </a:solidFill>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50320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1600" y="497541"/>
            <a:ext cx="9601200" cy="5369859"/>
          </a:xfrm>
        </p:spPr>
        <p:txBody>
          <a:bodyPr>
            <a:normAutofit/>
          </a:bodyPr>
          <a:lstStyle/>
          <a:p>
            <a:pPr marL="0" indent="0">
              <a:buNone/>
            </a:pPr>
            <a:r>
              <a:rPr lang="fr-FR" sz="3200" b="1" dirty="0">
                <a:solidFill>
                  <a:schemeClr val="accent5">
                    <a:lumMod val="75000"/>
                  </a:schemeClr>
                </a:solidFill>
              </a:rPr>
              <a:t>Le marché :</a:t>
            </a:r>
          </a:p>
          <a:p>
            <a:pPr marL="0" indent="0">
              <a:buNone/>
            </a:pPr>
            <a:endParaRPr lang="fr-FR" b="1" dirty="0"/>
          </a:p>
          <a:p>
            <a:pPr lvl="0">
              <a:buFont typeface="Courier New" panose="02070309020205020404" pitchFamily="49" charset="0"/>
              <a:buChar char="o"/>
            </a:pPr>
            <a:r>
              <a:rPr lang="fr-FR" sz="2600" b="1" dirty="0"/>
              <a:t>La clientèle : </a:t>
            </a:r>
            <a:endParaRPr lang="fr-FR" sz="3000" dirty="0"/>
          </a:p>
          <a:p>
            <a:pPr marL="712788" indent="-382588">
              <a:buFont typeface="Wingdings" panose="05000000000000000000" pitchFamily="2" charset="2"/>
              <a:buChar char="Ø"/>
            </a:pPr>
            <a:r>
              <a:rPr lang="fr-FR" sz="2600" u="sng" dirty="0"/>
              <a:t>Zone géographique </a:t>
            </a:r>
            <a:r>
              <a:rPr lang="fr-FR" sz="2600" u="sng" dirty="0" smtClean="0"/>
              <a:t>:</a:t>
            </a:r>
          </a:p>
          <a:p>
            <a:pPr marL="712788" indent="-382588">
              <a:buNone/>
            </a:pPr>
            <a:r>
              <a:rPr lang="fr-FR" sz="2600" dirty="0" smtClean="0"/>
              <a:t>     International </a:t>
            </a:r>
            <a:endParaRPr lang="fr-FR" sz="2600" dirty="0"/>
          </a:p>
          <a:p>
            <a:pPr marL="712788" indent="-382588">
              <a:buFont typeface="Wingdings" panose="05000000000000000000" pitchFamily="2" charset="2"/>
              <a:buChar char="Ø"/>
            </a:pPr>
            <a:r>
              <a:rPr lang="fr-FR" sz="2800" u="sng" dirty="0"/>
              <a:t>Type de clientèle :</a:t>
            </a:r>
          </a:p>
          <a:p>
            <a:pPr marL="1344613" lvl="0" indent="-382588">
              <a:buFont typeface="Wingdings" panose="05000000000000000000" pitchFamily="2" charset="2"/>
              <a:buChar char="§"/>
            </a:pPr>
            <a:r>
              <a:rPr lang="fr-FR" sz="2600" dirty="0"/>
              <a:t>Utilisateur du Microsoft/Android </a:t>
            </a:r>
            <a:r>
              <a:rPr lang="fr-FR" sz="2600" dirty="0" smtClean="0"/>
              <a:t>.</a:t>
            </a:r>
            <a:r>
              <a:rPr lang="fr-FR" sz="2600" dirty="0"/>
              <a:t> </a:t>
            </a:r>
            <a:endParaRPr lang="fr-FR" sz="2600" i="1" dirty="0"/>
          </a:p>
          <a:p>
            <a:pPr marL="1344613" lvl="0" indent="-382588">
              <a:buFont typeface="Wingdings" panose="05000000000000000000" pitchFamily="2" charset="2"/>
              <a:buChar char="§"/>
            </a:pPr>
            <a:r>
              <a:rPr lang="fr-FR" sz="2600" dirty="0"/>
              <a:t>Lycée / collèges / écoles supérieures / les facultés </a:t>
            </a:r>
            <a:r>
              <a:rPr lang="fr-FR" sz="2600" dirty="0" smtClean="0"/>
              <a:t>.</a:t>
            </a:r>
            <a:endParaRPr lang="fr-FR" sz="2600" i="1" dirty="0"/>
          </a:p>
          <a:p>
            <a:pPr marL="1344613" lvl="0" indent="-382588">
              <a:buFont typeface="Wingdings" panose="05000000000000000000" pitchFamily="2" charset="2"/>
              <a:buChar char="§"/>
            </a:pPr>
            <a:r>
              <a:rPr lang="fr-FR" sz="2600" dirty="0" smtClean="0"/>
              <a:t>Les chercheurs.</a:t>
            </a:r>
            <a:endParaRPr lang="fr-FR" sz="2600" i="1" dirty="0"/>
          </a:p>
          <a:p>
            <a:pPr marL="0" indent="0">
              <a:buNone/>
            </a:pPr>
            <a:r>
              <a:rPr lang="fr-FR" sz="2800" dirty="0"/>
              <a:t> </a:t>
            </a:r>
          </a:p>
          <a:p>
            <a:pPr marL="0" indent="0">
              <a:buNone/>
            </a:pPr>
            <a:endParaRPr lang="fr-FR" dirty="0"/>
          </a:p>
        </p:txBody>
      </p:sp>
    </p:spTree>
    <p:extLst>
      <p:ext uri="{BB962C8B-B14F-4D97-AF65-F5344CB8AC3E}">
        <p14:creationId xmlns:p14="http://schemas.microsoft.com/office/powerpoint/2010/main" val="2183784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1600" y="766482"/>
            <a:ext cx="9601200" cy="5100918"/>
          </a:xfrm>
        </p:spPr>
        <p:txBody>
          <a:bodyPr>
            <a:normAutofit lnSpcReduction="10000"/>
          </a:bodyPr>
          <a:lstStyle/>
          <a:p>
            <a:pPr lvl="0">
              <a:buFont typeface="Courier New" panose="02070309020205020404" pitchFamily="49" charset="0"/>
              <a:buChar char="o"/>
            </a:pPr>
            <a:r>
              <a:rPr lang="fr-FR" sz="2600" b="1" dirty="0"/>
              <a:t>La concurrence :</a:t>
            </a:r>
          </a:p>
          <a:p>
            <a:pPr marL="0" indent="0">
              <a:buNone/>
            </a:pPr>
            <a:r>
              <a:rPr lang="fr-FR" sz="2400" dirty="0"/>
              <a:t> </a:t>
            </a:r>
            <a:r>
              <a:rPr lang="fr-FR" sz="2600" dirty="0" smtClean="0"/>
              <a:t>Directes</a:t>
            </a:r>
            <a:r>
              <a:rPr lang="fr-FR" sz="2600" dirty="0"/>
              <a:t> : </a:t>
            </a:r>
            <a:r>
              <a:rPr lang="fr-FR" sz="2600" dirty="0" smtClean="0"/>
              <a:t>Producteurs </a:t>
            </a:r>
            <a:r>
              <a:rPr lang="fr-FR" sz="2600" dirty="0"/>
              <a:t>du matériels/équipement en vie réel</a:t>
            </a:r>
            <a:r>
              <a:rPr lang="fr-FR" sz="2600" dirty="0" smtClean="0"/>
              <a:t>.</a:t>
            </a:r>
            <a:endParaRPr lang="fr-FR" sz="2400" b="1" dirty="0"/>
          </a:p>
          <a:p>
            <a:pPr lvl="0">
              <a:buFont typeface="Courier New" panose="02070309020205020404" pitchFamily="49" charset="0"/>
              <a:buChar char="o"/>
            </a:pPr>
            <a:r>
              <a:rPr lang="fr-FR" sz="2600" b="1" dirty="0"/>
              <a:t>Les fournisseurs </a:t>
            </a:r>
            <a:r>
              <a:rPr lang="fr-FR" sz="2600" b="1" dirty="0" smtClean="0"/>
              <a:t>:</a:t>
            </a:r>
            <a:endParaRPr lang="fr-FR" sz="2600" dirty="0"/>
          </a:p>
          <a:p>
            <a:pPr marL="806450" indent="-382588">
              <a:buFont typeface="Wingdings" panose="05000000000000000000" pitchFamily="2" charset="2"/>
              <a:buChar char="§"/>
            </a:pPr>
            <a:r>
              <a:rPr lang="fr-FR" sz="2600" dirty="0"/>
              <a:t>Les universités </a:t>
            </a:r>
            <a:r>
              <a:rPr lang="fr-FR" sz="2600" dirty="0" smtClean="0"/>
              <a:t>.</a:t>
            </a:r>
            <a:r>
              <a:rPr lang="fr-FR" sz="2600" dirty="0"/>
              <a:t> </a:t>
            </a:r>
          </a:p>
          <a:p>
            <a:pPr marL="806450" indent="-382588">
              <a:buFont typeface="Wingdings" panose="05000000000000000000" pitchFamily="2" charset="2"/>
              <a:buChar char="§"/>
            </a:pPr>
            <a:r>
              <a:rPr lang="fr-FR" sz="2600" dirty="0" err="1"/>
              <a:t>Tencent</a:t>
            </a:r>
            <a:r>
              <a:rPr lang="fr-FR" sz="2600" dirty="0"/>
              <a:t> </a:t>
            </a:r>
            <a:r>
              <a:rPr lang="fr-FR" sz="2600" dirty="0" smtClean="0"/>
              <a:t>Game.</a:t>
            </a:r>
            <a:endParaRPr lang="fr-FR" sz="2600" dirty="0"/>
          </a:p>
          <a:p>
            <a:pPr marL="806450" indent="-382588">
              <a:buFont typeface="Wingdings" panose="05000000000000000000" pitchFamily="2" charset="2"/>
              <a:buChar char="§"/>
            </a:pPr>
            <a:r>
              <a:rPr lang="fr-FR" sz="2600" dirty="0" err="1"/>
              <a:t>Electroplanet</a:t>
            </a:r>
            <a:r>
              <a:rPr lang="fr-FR" sz="2600" dirty="0"/>
              <a:t> </a:t>
            </a:r>
            <a:r>
              <a:rPr lang="fr-FR" sz="2600" dirty="0" smtClean="0"/>
              <a:t>.</a:t>
            </a:r>
          </a:p>
          <a:p>
            <a:pPr marL="423862" indent="0">
              <a:buNone/>
            </a:pPr>
            <a:endParaRPr lang="fr-FR" sz="2600" dirty="0"/>
          </a:p>
          <a:p>
            <a:pPr marL="0" indent="0">
              <a:buNone/>
            </a:pPr>
            <a:r>
              <a:rPr lang="fr-FR" sz="3200" b="1" dirty="0">
                <a:solidFill>
                  <a:schemeClr val="accent5">
                    <a:lumMod val="75000"/>
                  </a:schemeClr>
                </a:solidFill>
              </a:rPr>
              <a:t>Les moyens </a:t>
            </a:r>
            <a:r>
              <a:rPr lang="fr-FR" sz="3200" b="1" dirty="0" smtClean="0">
                <a:solidFill>
                  <a:schemeClr val="accent5">
                    <a:lumMod val="75000"/>
                  </a:schemeClr>
                </a:solidFill>
              </a:rPr>
              <a:t>:</a:t>
            </a:r>
          </a:p>
          <a:p>
            <a:pPr>
              <a:buFont typeface="Courier New" panose="02070309020205020404" pitchFamily="49" charset="0"/>
              <a:buChar char="o"/>
            </a:pPr>
            <a:r>
              <a:rPr lang="fr-FR" sz="2600" b="1" dirty="0"/>
              <a:t> Le local : </a:t>
            </a:r>
            <a:r>
              <a:rPr lang="fr-FR" sz="3200" dirty="0"/>
              <a:t> </a:t>
            </a:r>
            <a:r>
              <a:rPr lang="fr-FR" sz="2600" dirty="0" smtClean="0"/>
              <a:t>On </a:t>
            </a:r>
            <a:r>
              <a:rPr lang="fr-FR" sz="2600" dirty="0"/>
              <a:t>n’a pas besoin d’un local puisque tout le travail se fera en ligne.</a:t>
            </a:r>
            <a:endParaRPr lang="fr-FR" sz="2600" i="1" dirty="0"/>
          </a:p>
          <a:p>
            <a:pPr marL="0" indent="0">
              <a:buNone/>
            </a:pPr>
            <a:endParaRPr lang="fr-FR" sz="3200" dirty="0">
              <a:solidFill>
                <a:schemeClr val="accent5">
                  <a:lumMod val="75000"/>
                </a:schemeClr>
              </a:solidFill>
            </a:endParaRPr>
          </a:p>
        </p:txBody>
      </p:sp>
    </p:spTree>
    <p:extLst>
      <p:ext uri="{BB962C8B-B14F-4D97-AF65-F5344CB8AC3E}">
        <p14:creationId xmlns:p14="http://schemas.microsoft.com/office/powerpoint/2010/main" val="90915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1600" y="887506"/>
            <a:ext cx="5499847" cy="5365376"/>
          </a:xfrm>
        </p:spPr>
        <p:txBody>
          <a:bodyPr>
            <a:noAutofit/>
          </a:bodyPr>
          <a:lstStyle/>
          <a:p>
            <a:pPr lvl="0">
              <a:buFont typeface="Courier New" panose="02070309020205020404" pitchFamily="49" charset="0"/>
              <a:buChar char="o"/>
            </a:pPr>
            <a:r>
              <a:rPr lang="fr-FR" b="1" dirty="0" smtClean="0"/>
              <a:t>Les </a:t>
            </a:r>
            <a:r>
              <a:rPr lang="fr-FR" b="1" dirty="0"/>
              <a:t>moyens matériels : </a:t>
            </a:r>
            <a:r>
              <a:rPr lang="fr-FR" dirty="0"/>
              <a:t> </a:t>
            </a:r>
          </a:p>
          <a:p>
            <a:pPr marL="423862" lvl="0" indent="0">
              <a:buNone/>
            </a:pPr>
            <a:r>
              <a:rPr lang="fr-FR" u="sng" dirty="0"/>
              <a:t>4 PC d’haute performance de type </a:t>
            </a:r>
            <a:r>
              <a:rPr lang="fr-FR" u="sng" dirty="0" smtClean="0"/>
              <a:t>:</a:t>
            </a:r>
            <a:r>
              <a:rPr lang="fr-FR" u="sng" dirty="0"/>
              <a:t> </a:t>
            </a:r>
            <a:endParaRPr lang="fr-FR" i="1" u="sng" dirty="0"/>
          </a:p>
          <a:p>
            <a:pPr marL="806450" lvl="0" indent="-382588">
              <a:buFont typeface="Wingdings" panose="05000000000000000000" pitchFamily="2" charset="2"/>
              <a:buChar char="Ø"/>
            </a:pPr>
            <a:r>
              <a:rPr lang="fr-FR" dirty="0"/>
              <a:t>CPU : 3,5GHZ CPU</a:t>
            </a:r>
          </a:p>
          <a:p>
            <a:pPr marL="806450" lvl="0" indent="-382588">
              <a:buFont typeface="Wingdings" panose="05000000000000000000" pitchFamily="2" charset="2"/>
              <a:buChar char="Ø"/>
            </a:pPr>
            <a:r>
              <a:rPr lang="fr-FR" dirty="0" err="1"/>
              <a:t>Graphics</a:t>
            </a:r>
            <a:r>
              <a:rPr lang="fr-FR" dirty="0"/>
              <a:t> : </a:t>
            </a:r>
            <a:r>
              <a:rPr lang="en-US" dirty="0"/>
              <a:t>NVIDIA Titan RTX DirectX 12.00</a:t>
            </a:r>
            <a:endParaRPr lang="fr-FR" dirty="0"/>
          </a:p>
          <a:p>
            <a:pPr marL="806450" lvl="0" indent="-382588">
              <a:buFont typeface="Wingdings" panose="05000000000000000000" pitchFamily="2" charset="2"/>
              <a:buChar char="Ø"/>
            </a:pPr>
            <a:r>
              <a:rPr lang="fr-FR" dirty="0"/>
              <a:t>RAM : 16GB</a:t>
            </a:r>
          </a:p>
          <a:p>
            <a:pPr marL="806450" lvl="0" indent="-382588">
              <a:buFont typeface="Wingdings" panose="05000000000000000000" pitchFamily="2" charset="2"/>
              <a:buChar char="Ø"/>
            </a:pPr>
            <a:r>
              <a:rPr lang="fr-FR" dirty="0"/>
              <a:t>Storage : 1To</a:t>
            </a:r>
          </a:p>
          <a:p>
            <a:pPr marL="0" indent="0">
              <a:buNone/>
            </a:pPr>
            <a:r>
              <a:rPr lang="fr-FR" dirty="0" smtClean="0"/>
              <a:t>         </a:t>
            </a:r>
            <a:r>
              <a:rPr lang="fr-FR" dirty="0"/>
              <a:t>=    4 PC * 7000DH = </a:t>
            </a:r>
            <a:r>
              <a:rPr lang="fr-FR" dirty="0" smtClean="0"/>
              <a:t>28000DH</a:t>
            </a:r>
          </a:p>
          <a:p>
            <a:pPr marL="444500" lvl="0" indent="0">
              <a:buNone/>
            </a:pPr>
            <a:r>
              <a:rPr lang="fr-FR" u="sng" dirty="0"/>
              <a:t>VR </a:t>
            </a:r>
            <a:r>
              <a:rPr lang="fr-FR" u="sng" dirty="0" err="1"/>
              <a:t>Gear</a:t>
            </a:r>
            <a:r>
              <a:rPr lang="fr-FR" u="sng" dirty="0"/>
              <a:t> :</a:t>
            </a:r>
          </a:p>
          <a:p>
            <a:pPr marL="712788" lvl="0" indent="-285750">
              <a:buFont typeface="Wingdings" panose="05000000000000000000" pitchFamily="2" charset="2"/>
              <a:buChar char="Ø"/>
            </a:pPr>
            <a:r>
              <a:rPr lang="fr-FR" dirty="0" smtClean="0"/>
              <a:t> </a:t>
            </a:r>
            <a:r>
              <a:rPr lang="fr-FR" dirty="0" err="1" smtClean="0"/>
              <a:t>Headset</a:t>
            </a:r>
            <a:r>
              <a:rPr lang="fr-FR" dirty="0" smtClean="0"/>
              <a:t> </a:t>
            </a:r>
            <a:endParaRPr lang="fr-FR" dirty="0"/>
          </a:p>
          <a:p>
            <a:pPr marL="712788" lvl="0" indent="-285750">
              <a:buFont typeface="Wingdings" panose="05000000000000000000" pitchFamily="2" charset="2"/>
              <a:buChar char="Ø"/>
            </a:pPr>
            <a:r>
              <a:rPr lang="fr-FR" dirty="0" smtClean="0"/>
              <a:t> Box</a:t>
            </a:r>
            <a:endParaRPr lang="fr-FR" dirty="0"/>
          </a:p>
          <a:p>
            <a:pPr marL="712788" lvl="0" indent="-285750">
              <a:buFont typeface="Wingdings" panose="05000000000000000000" pitchFamily="2" charset="2"/>
              <a:buChar char="Ø"/>
            </a:pPr>
            <a:r>
              <a:rPr lang="fr-FR" dirty="0" smtClean="0"/>
              <a:t> </a:t>
            </a:r>
            <a:r>
              <a:rPr lang="fr-FR" dirty="0" err="1" smtClean="0"/>
              <a:t>Sensors</a:t>
            </a:r>
            <a:endParaRPr lang="fr-FR" dirty="0" smtClean="0"/>
          </a:p>
          <a:p>
            <a:pPr marL="712788" indent="-285750">
              <a:buNone/>
            </a:pPr>
            <a:r>
              <a:rPr lang="fr-FR" dirty="0"/>
              <a:t> </a:t>
            </a:r>
            <a:r>
              <a:rPr lang="fr-FR" dirty="0" smtClean="0"/>
              <a:t> =    990DH</a:t>
            </a:r>
          </a:p>
          <a:p>
            <a:pPr marL="0" indent="0">
              <a:buNone/>
            </a:pPr>
            <a:endParaRPr lang="fr-FR" i="1" dirty="0" smtClean="0"/>
          </a:p>
          <a:p>
            <a:pPr marL="0" indent="0">
              <a:buNone/>
            </a:pPr>
            <a:endParaRPr lang="fr-FR" dirty="0"/>
          </a:p>
        </p:txBody>
      </p:sp>
      <p:sp>
        <p:nvSpPr>
          <p:cNvPr id="5" name="ZoneTexte 4"/>
          <p:cNvSpPr txBox="1"/>
          <p:nvPr/>
        </p:nvSpPr>
        <p:spPr>
          <a:xfrm>
            <a:off x="7288863" y="1299527"/>
            <a:ext cx="4383184" cy="5324535"/>
          </a:xfrm>
          <a:prstGeom prst="rect">
            <a:avLst/>
          </a:prstGeom>
          <a:noFill/>
        </p:spPr>
        <p:txBody>
          <a:bodyPr wrap="square" rtlCol="0">
            <a:spAutoFit/>
          </a:bodyPr>
          <a:lstStyle/>
          <a:p>
            <a:r>
              <a:rPr lang="fr-FR" sz="2000" i="1" dirty="0"/>
              <a:t> </a:t>
            </a:r>
            <a:r>
              <a:rPr lang="fr-FR" sz="2000" u="sng" dirty="0" smtClean="0"/>
              <a:t>Logiciels </a:t>
            </a:r>
            <a:r>
              <a:rPr lang="fr-FR" sz="2000" u="sng" dirty="0"/>
              <a:t>utilisé :</a:t>
            </a:r>
          </a:p>
          <a:p>
            <a:r>
              <a:rPr lang="fr-FR" sz="2000" dirty="0"/>
              <a:t> </a:t>
            </a:r>
          </a:p>
          <a:p>
            <a:pPr marL="285750" lvl="0" indent="-285750">
              <a:buFont typeface="Wingdings" panose="05000000000000000000" pitchFamily="2" charset="2"/>
              <a:buChar char="Ø"/>
            </a:pPr>
            <a:r>
              <a:rPr lang="fr-FR" sz="2000" dirty="0" smtClean="0"/>
              <a:t> </a:t>
            </a:r>
            <a:r>
              <a:rPr lang="fr-FR" sz="2000" dirty="0" err="1" smtClean="0"/>
              <a:t>ZBrush</a:t>
            </a:r>
            <a:r>
              <a:rPr lang="fr-FR" sz="2000" dirty="0"/>
              <a:t> : 230DH/mois</a:t>
            </a:r>
          </a:p>
          <a:p>
            <a:pPr marL="285750" lvl="0" indent="-285750">
              <a:buFont typeface="Wingdings" panose="05000000000000000000" pitchFamily="2" charset="2"/>
              <a:buChar char="Ø"/>
            </a:pPr>
            <a:r>
              <a:rPr lang="fr-FR" sz="2000" dirty="0" smtClean="0"/>
              <a:t> </a:t>
            </a:r>
            <a:r>
              <a:rPr lang="fr-FR" sz="2000" dirty="0" err="1" smtClean="0"/>
              <a:t>Unreal</a:t>
            </a:r>
            <a:r>
              <a:rPr lang="fr-FR" sz="2000" dirty="0" smtClean="0"/>
              <a:t> </a:t>
            </a:r>
            <a:r>
              <a:rPr lang="fr-FR" sz="2000" dirty="0" err="1"/>
              <a:t>Engine</a:t>
            </a:r>
            <a:endParaRPr lang="fr-FR" sz="2000" dirty="0"/>
          </a:p>
          <a:p>
            <a:pPr marL="285750" lvl="0" indent="-285750">
              <a:buFont typeface="Wingdings" panose="05000000000000000000" pitchFamily="2" charset="2"/>
              <a:buChar char="Ø"/>
            </a:pPr>
            <a:r>
              <a:rPr lang="fr-FR" sz="2000" dirty="0" smtClean="0"/>
              <a:t> </a:t>
            </a:r>
            <a:r>
              <a:rPr lang="fr-FR" sz="2000" dirty="0" err="1" smtClean="0"/>
              <a:t>Unity</a:t>
            </a:r>
            <a:endParaRPr lang="fr-FR" sz="2000" dirty="0"/>
          </a:p>
          <a:p>
            <a:pPr marL="285750" lvl="0" indent="-285750">
              <a:buFont typeface="Wingdings" panose="05000000000000000000" pitchFamily="2" charset="2"/>
              <a:buChar char="Ø"/>
            </a:pPr>
            <a:r>
              <a:rPr lang="fr-FR" sz="2000" dirty="0" smtClean="0"/>
              <a:t> Visual </a:t>
            </a:r>
            <a:r>
              <a:rPr lang="fr-FR" sz="2000" dirty="0"/>
              <a:t>Studio</a:t>
            </a:r>
          </a:p>
          <a:p>
            <a:pPr marL="285750" lvl="0" indent="-285750">
              <a:buFont typeface="Wingdings" panose="05000000000000000000" pitchFamily="2" charset="2"/>
              <a:buChar char="Ø"/>
            </a:pPr>
            <a:r>
              <a:rPr lang="fr-FR" sz="2000" dirty="0" smtClean="0"/>
              <a:t> Adobe </a:t>
            </a:r>
            <a:r>
              <a:rPr lang="fr-FR" sz="2000" dirty="0"/>
              <a:t>Illustrator : 160DH/mois</a:t>
            </a:r>
          </a:p>
          <a:p>
            <a:pPr marL="285750" lvl="0" indent="-285750">
              <a:buFont typeface="Wingdings" panose="05000000000000000000" pitchFamily="2" charset="2"/>
              <a:buChar char="Ø"/>
            </a:pPr>
            <a:r>
              <a:rPr lang="fr-FR" sz="2000" dirty="0" smtClean="0"/>
              <a:t> Adobe </a:t>
            </a:r>
            <a:r>
              <a:rPr lang="fr-FR" sz="2000" dirty="0"/>
              <a:t>Photoshop : 180DH/mois</a:t>
            </a:r>
          </a:p>
          <a:p>
            <a:pPr marL="285750" lvl="0" indent="-285750">
              <a:buFont typeface="Wingdings" panose="05000000000000000000" pitchFamily="2" charset="2"/>
              <a:buChar char="Ø"/>
            </a:pPr>
            <a:r>
              <a:rPr lang="en-GB" sz="2000" dirty="0" smtClean="0"/>
              <a:t> Adobe </a:t>
            </a:r>
            <a:r>
              <a:rPr lang="en-GB" sz="2000" dirty="0"/>
              <a:t>After Effects : 210Dh/</a:t>
            </a:r>
            <a:r>
              <a:rPr lang="en-GB" sz="2000" dirty="0" err="1"/>
              <a:t>mois</a:t>
            </a:r>
            <a:endParaRPr lang="fr-FR" sz="2000" dirty="0"/>
          </a:p>
          <a:p>
            <a:pPr lvl="0"/>
            <a:endParaRPr lang="en-US" sz="2000" dirty="0" smtClean="0"/>
          </a:p>
          <a:p>
            <a:pPr lvl="0"/>
            <a:r>
              <a:rPr lang="en-US" sz="2000" dirty="0" smtClean="0"/>
              <a:t>      7800Dh/</a:t>
            </a:r>
            <a:r>
              <a:rPr lang="en-US" sz="2000" dirty="0" err="1" smtClean="0"/>
              <a:t>mois</a:t>
            </a:r>
            <a:r>
              <a:rPr lang="fr-FR" sz="2000" dirty="0" smtClean="0"/>
              <a:t>       </a:t>
            </a:r>
            <a:r>
              <a:rPr lang="en-US" sz="2000" dirty="0" smtClean="0"/>
              <a:t> </a:t>
            </a:r>
            <a:r>
              <a:rPr lang="en-US" sz="2000" dirty="0"/>
              <a:t>=     </a:t>
            </a:r>
            <a:r>
              <a:rPr lang="en-US" sz="2000" dirty="0" smtClean="0"/>
              <a:t>123,510DH</a:t>
            </a:r>
          </a:p>
          <a:p>
            <a:endParaRPr lang="en-US" sz="2000" dirty="0" smtClean="0"/>
          </a:p>
          <a:p>
            <a:r>
              <a:rPr lang="fr-FR" sz="2000" u="sng" dirty="0"/>
              <a:t>Fibre optique </a:t>
            </a:r>
            <a:r>
              <a:rPr lang="fr-FR" sz="2000" u="sng" dirty="0" smtClean="0"/>
              <a:t>:</a:t>
            </a:r>
            <a:endParaRPr lang="fr-FR" sz="2000" u="sng" dirty="0"/>
          </a:p>
          <a:p>
            <a:pPr marL="285750" lvl="0" indent="-285750">
              <a:buFont typeface="Wingdings" panose="05000000000000000000" pitchFamily="2" charset="2"/>
              <a:buChar char="Ø"/>
            </a:pPr>
            <a:r>
              <a:rPr lang="fr-FR" sz="2000" dirty="0" smtClean="0"/>
              <a:t> 50Mo/s</a:t>
            </a:r>
            <a:r>
              <a:rPr lang="fr-FR" sz="2000" dirty="0"/>
              <a:t> : </a:t>
            </a:r>
            <a:r>
              <a:rPr lang="fr-FR" sz="2000" dirty="0" smtClean="0"/>
              <a:t>230dh/mois               </a:t>
            </a:r>
          </a:p>
          <a:p>
            <a:r>
              <a:rPr lang="fr-FR" sz="2000" dirty="0" smtClean="0"/>
              <a:t>=    </a:t>
            </a:r>
            <a:r>
              <a:rPr lang="fr-FR" sz="2000" dirty="0"/>
              <a:t>230 DH * 4 = 920DH </a:t>
            </a:r>
          </a:p>
          <a:p>
            <a:endParaRPr lang="fr-FR" sz="2000" i="1" dirty="0"/>
          </a:p>
          <a:p>
            <a:endParaRPr lang="fr-FR" sz="2000" dirty="0"/>
          </a:p>
        </p:txBody>
      </p:sp>
    </p:spTree>
    <p:extLst>
      <p:ext uri="{BB962C8B-B14F-4D97-AF65-F5344CB8AC3E}">
        <p14:creationId xmlns:p14="http://schemas.microsoft.com/office/powerpoint/2010/main" val="1084648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753035"/>
          </a:xfrm>
        </p:spPr>
        <p:txBody>
          <a:bodyPr>
            <a:normAutofit fontScale="90000"/>
          </a:bodyPr>
          <a:lstStyle/>
          <a:p>
            <a:r>
              <a:rPr lang="fr-FR" b="1" dirty="0">
                <a:solidFill>
                  <a:schemeClr val="accent6">
                    <a:lumMod val="50000"/>
                  </a:schemeClr>
                </a:solidFill>
              </a:rPr>
              <a:t>Plan marketing :</a:t>
            </a:r>
            <a:r>
              <a:rPr lang="fr-FR" dirty="0"/>
              <a:t/>
            </a:r>
            <a:br>
              <a:rPr lang="fr-FR" dirty="0"/>
            </a:br>
            <a:endParaRPr lang="fr-FR" dirty="0"/>
          </a:p>
        </p:txBody>
      </p:sp>
      <p:sp>
        <p:nvSpPr>
          <p:cNvPr id="3" name="Espace réservé du contenu 2"/>
          <p:cNvSpPr>
            <a:spLocks noGrp="1"/>
          </p:cNvSpPr>
          <p:nvPr>
            <p:ph idx="1"/>
          </p:nvPr>
        </p:nvSpPr>
        <p:spPr>
          <a:xfrm>
            <a:off x="1371600" y="1438834"/>
            <a:ext cx="9601200" cy="5136777"/>
          </a:xfrm>
        </p:spPr>
        <p:txBody>
          <a:bodyPr>
            <a:normAutofit fontScale="92500" lnSpcReduction="10000"/>
          </a:bodyPr>
          <a:lstStyle/>
          <a:p>
            <a:pPr marL="0" indent="0">
              <a:buNone/>
            </a:pPr>
            <a:r>
              <a:rPr lang="fr-FR" sz="3500" b="1" i="1" dirty="0" smtClean="0">
                <a:solidFill>
                  <a:schemeClr val="accent5">
                    <a:lumMod val="75000"/>
                  </a:schemeClr>
                </a:solidFill>
              </a:rPr>
              <a:t>Prix</a:t>
            </a:r>
            <a:r>
              <a:rPr lang="fr-FR" sz="3500" b="1" i="1" dirty="0">
                <a:solidFill>
                  <a:schemeClr val="accent5">
                    <a:lumMod val="75000"/>
                  </a:schemeClr>
                </a:solidFill>
              </a:rPr>
              <a:t> </a:t>
            </a:r>
            <a:r>
              <a:rPr lang="fr-FR" sz="3500" b="1" i="1" dirty="0" smtClean="0">
                <a:solidFill>
                  <a:schemeClr val="accent5">
                    <a:lumMod val="75000"/>
                  </a:schemeClr>
                </a:solidFill>
              </a:rPr>
              <a:t>:</a:t>
            </a:r>
            <a:endParaRPr lang="fr-FR" sz="3500" b="1" i="1" dirty="0">
              <a:solidFill>
                <a:schemeClr val="accent5">
                  <a:lumMod val="75000"/>
                </a:schemeClr>
              </a:solidFill>
            </a:endParaRPr>
          </a:p>
          <a:p>
            <a:pPr lvl="0"/>
            <a:r>
              <a:rPr lang="fr-FR" dirty="0"/>
              <a:t> Gratuit pour les étudiants/lycées.</a:t>
            </a:r>
            <a:endParaRPr lang="fr-FR" b="1" dirty="0"/>
          </a:p>
          <a:p>
            <a:pPr lvl="0"/>
            <a:r>
              <a:rPr lang="fr-FR" dirty="0"/>
              <a:t>Pour chaque établissement :</a:t>
            </a:r>
            <a:endParaRPr lang="fr-FR" b="1" dirty="0"/>
          </a:p>
          <a:p>
            <a:pPr marL="1344613" lvl="0" indent="-382588">
              <a:buFont typeface="Wingdings" panose="05000000000000000000" pitchFamily="2" charset="2"/>
              <a:buChar char="Ø"/>
            </a:pPr>
            <a:r>
              <a:rPr lang="fr-FR" b="1" dirty="0"/>
              <a:t>3999dh/mois</a:t>
            </a:r>
          </a:p>
          <a:p>
            <a:pPr marL="1344613" lvl="0" indent="-382588">
              <a:buFont typeface="Wingdings" panose="05000000000000000000" pitchFamily="2" charset="2"/>
              <a:buChar char="Ø"/>
            </a:pPr>
            <a:r>
              <a:rPr lang="fr-FR" b="1" dirty="0"/>
              <a:t>6999dh/2mois</a:t>
            </a:r>
          </a:p>
          <a:p>
            <a:pPr marL="1344613" lvl="0" indent="-382588">
              <a:buFont typeface="Wingdings" panose="05000000000000000000" pitchFamily="2" charset="2"/>
              <a:buChar char="Ø"/>
            </a:pPr>
            <a:r>
              <a:rPr lang="fr-FR" b="1" dirty="0"/>
              <a:t>219999dh/6mois</a:t>
            </a:r>
          </a:p>
          <a:p>
            <a:pPr marL="1344613" lvl="0" indent="-382588">
              <a:buFont typeface="Wingdings" panose="05000000000000000000" pitchFamily="2" charset="2"/>
              <a:buChar char="Ø"/>
            </a:pPr>
            <a:r>
              <a:rPr lang="fr-FR" b="1" dirty="0"/>
              <a:t>399999dh/année</a:t>
            </a:r>
          </a:p>
          <a:p>
            <a:pPr lvl="0"/>
            <a:r>
              <a:rPr lang="fr-FR" dirty="0"/>
              <a:t>Les couts diffèrent à chaque version ou bien les objets 3D nécessaire. </a:t>
            </a:r>
            <a:endParaRPr lang="fr-FR" b="1" dirty="0"/>
          </a:p>
          <a:p>
            <a:pPr lvl="0"/>
            <a:r>
              <a:rPr lang="fr-FR" dirty="0"/>
              <a:t>Pour les étudiants : 1999dh/mois (version différente) avec possibilité de payer pour d’autres objets si nécessaire.</a:t>
            </a:r>
            <a:endParaRPr lang="fr-FR" b="1" dirty="0"/>
          </a:p>
          <a:p>
            <a:r>
              <a:rPr lang="fr-FR" dirty="0" smtClean="0"/>
              <a:t>L'avantage </a:t>
            </a:r>
            <a:r>
              <a:rPr lang="fr-FR" dirty="0"/>
              <a:t>de la réalité virtuelle est qu'on peut dupliquer les choses facilement, par contre dans la vie réel où ces objets cout plus chère et sont parfois difficile ou bien impossible de les obtenir. </a:t>
            </a:r>
          </a:p>
          <a:p>
            <a:pPr marL="0" indent="0">
              <a:buNone/>
            </a:pPr>
            <a:endParaRPr lang="fr-FR" dirty="0"/>
          </a:p>
        </p:txBody>
      </p:sp>
    </p:spTree>
    <p:extLst>
      <p:ext uri="{BB962C8B-B14F-4D97-AF65-F5344CB8AC3E}">
        <p14:creationId xmlns:p14="http://schemas.microsoft.com/office/powerpoint/2010/main" val="2528870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699247"/>
          </a:xfrm>
        </p:spPr>
        <p:txBody>
          <a:bodyPr>
            <a:noAutofit/>
          </a:bodyPr>
          <a:lstStyle/>
          <a:p>
            <a:r>
              <a:rPr lang="en-US" sz="3200" b="1" i="1" dirty="0">
                <a:solidFill>
                  <a:schemeClr val="accent5">
                    <a:lumMod val="75000"/>
                  </a:schemeClr>
                </a:solidFill>
              </a:rPr>
              <a:t>Promotion: </a:t>
            </a:r>
            <a:r>
              <a:rPr lang="fr-FR" sz="3200" b="1" i="1" dirty="0"/>
              <a:t/>
            </a:r>
            <a:br>
              <a:rPr lang="fr-FR" sz="3200" b="1" i="1" dirty="0"/>
            </a:br>
            <a:endParaRPr lang="fr-FR" sz="3200" dirty="0"/>
          </a:p>
        </p:txBody>
      </p:sp>
      <p:sp>
        <p:nvSpPr>
          <p:cNvPr id="3" name="Espace réservé du contenu 2"/>
          <p:cNvSpPr>
            <a:spLocks noGrp="1"/>
          </p:cNvSpPr>
          <p:nvPr>
            <p:ph idx="1"/>
          </p:nvPr>
        </p:nvSpPr>
        <p:spPr>
          <a:xfrm>
            <a:off x="1371600" y="1573306"/>
            <a:ext cx="9601200" cy="4294094"/>
          </a:xfrm>
        </p:spPr>
        <p:txBody>
          <a:bodyPr>
            <a:normAutofit/>
          </a:bodyPr>
          <a:lstStyle/>
          <a:p>
            <a:pPr marL="0" indent="0">
              <a:buNone/>
            </a:pPr>
            <a:r>
              <a:rPr lang="fr-FR" sz="3200" b="1" dirty="0" smtClean="0"/>
              <a:t>Publicité</a:t>
            </a:r>
            <a:r>
              <a:rPr lang="fr-FR" sz="3200" b="1" dirty="0"/>
              <a:t> :</a:t>
            </a:r>
          </a:p>
          <a:p>
            <a:pPr marL="0" lvl="0" indent="0">
              <a:buNone/>
            </a:pPr>
            <a:r>
              <a:rPr lang="fr-FR" sz="2800" dirty="0"/>
              <a:t>Annonces sur les réseaux sociaux, </a:t>
            </a:r>
            <a:r>
              <a:rPr lang="fr-FR" sz="2800" dirty="0" err="1"/>
              <a:t>Instagram</a:t>
            </a:r>
            <a:r>
              <a:rPr lang="fr-FR" sz="2800" dirty="0"/>
              <a:t>, Facebook.</a:t>
            </a:r>
            <a:endParaRPr lang="fr-FR" sz="2800" b="1" dirty="0"/>
          </a:p>
          <a:p>
            <a:pPr marL="0" lvl="0" indent="0">
              <a:buNone/>
            </a:pPr>
            <a:r>
              <a:rPr lang="fr-FR" sz="2800" dirty="0"/>
              <a:t>Promotion par les chaines éducatives sur YouTube. </a:t>
            </a:r>
            <a:endParaRPr lang="fr-FR" sz="2800" b="1" dirty="0"/>
          </a:p>
          <a:p>
            <a:pPr marL="0" indent="0">
              <a:buNone/>
            </a:pPr>
            <a:r>
              <a:rPr lang="fr-FR" sz="3200" b="1" dirty="0" smtClean="0"/>
              <a:t>Offres</a:t>
            </a:r>
            <a:r>
              <a:rPr lang="fr-FR" sz="3200" b="1" dirty="0"/>
              <a:t> :</a:t>
            </a:r>
          </a:p>
          <a:p>
            <a:pPr marL="0" lvl="0" indent="0">
              <a:buNone/>
            </a:pPr>
            <a:r>
              <a:rPr lang="fr-FR" sz="2800" dirty="0"/>
              <a:t>Prime : Acheter deux versions et gagner un VR BOX gratuit.</a:t>
            </a:r>
            <a:endParaRPr lang="fr-FR" sz="2800" b="1" dirty="0"/>
          </a:p>
          <a:p>
            <a:pPr marL="0" lvl="0" indent="0">
              <a:buNone/>
            </a:pPr>
            <a:r>
              <a:rPr lang="fr-FR" sz="2800" dirty="0"/>
              <a:t>Réduction : Offre d’une durée limitée.</a:t>
            </a:r>
            <a:endParaRPr lang="fr-FR" sz="2800" b="1" dirty="0"/>
          </a:p>
          <a:p>
            <a:pPr marL="0" indent="0">
              <a:buNone/>
            </a:pPr>
            <a:r>
              <a:rPr lang="fr-FR" sz="3200" b="1" dirty="0" smtClean="0"/>
              <a:t>Budget</a:t>
            </a:r>
            <a:r>
              <a:rPr lang="fr-FR" sz="3200" b="1" dirty="0"/>
              <a:t> :</a:t>
            </a:r>
          </a:p>
          <a:p>
            <a:pPr marL="0" indent="0">
              <a:buNone/>
            </a:pPr>
            <a:endParaRPr lang="fr-FR" sz="2800" dirty="0"/>
          </a:p>
        </p:txBody>
      </p:sp>
    </p:spTree>
    <p:extLst>
      <p:ext uri="{BB962C8B-B14F-4D97-AF65-F5344CB8AC3E}">
        <p14:creationId xmlns:p14="http://schemas.microsoft.com/office/powerpoint/2010/main" val="906198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632012"/>
          </a:xfrm>
        </p:spPr>
        <p:txBody>
          <a:bodyPr>
            <a:noAutofit/>
          </a:bodyPr>
          <a:lstStyle/>
          <a:p>
            <a:r>
              <a:rPr lang="fr-FR" sz="3200" b="1" i="1" dirty="0">
                <a:solidFill>
                  <a:schemeClr val="accent5">
                    <a:lumMod val="75000"/>
                  </a:schemeClr>
                </a:solidFill>
              </a:rPr>
              <a:t>Place : </a:t>
            </a:r>
            <a:r>
              <a:rPr lang="fr-FR" sz="3200" b="1" i="1" dirty="0"/>
              <a:t/>
            </a:r>
            <a:br>
              <a:rPr lang="fr-FR" sz="3200" b="1" i="1" dirty="0"/>
            </a:br>
            <a:endParaRPr lang="fr-FR" sz="3200" dirty="0"/>
          </a:p>
        </p:txBody>
      </p:sp>
      <p:sp>
        <p:nvSpPr>
          <p:cNvPr id="3" name="Espace réservé du contenu 2"/>
          <p:cNvSpPr>
            <a:spLocks noGrp="1"/>
          </p:cNvSpPr>
          <p:nvPr>
            <p:ph idx="1"/>
          </p:nvPr>
        </p:nvSpPr>
        <p:spPr>
          <a:xfrm>
            <a:off x="1371600" y="1506070"/>
            <a:ext cx="9601200" cy="5096435"/>
          </a:xfrm>
        </p:spPr>
        <p:txBody>
          <a:bodyPr>
            <a:normAutofit/>
          </a:bodyPr>
          <a:lstStyle/>
          <a:p>
            <a:pPr>
              <a:buFontTx/>
              <a:buChar char="-"/>
            </a:pPr>
            <a:r>
              <a:rPr lang="en-US" sz="2600" b="1" dirty="0" smtClean="0"/>
              <a:t>La </a:t>
            </a:r>
            <a:r>
              <a:rPr lang="en-US" sz="2600" b="1" dirty="0"/>
              <a:t>disponibilité de site </a:t>
            </a:r>
            <a:r>
              <a:rPr lang="en-US" sz="2600" b="1" dirty="0" smtClean="0"/>
              <a:t>:</a:t>
            </a:r>
            <a:r>
              <a:rPr lang="fr-FR" sz="2600" b="1" dirty="0"/>
              <a:t> </a:t>
            </a:r>
            <a:endParaRPr lang="fr-FR" sz="2600" b="1" dirty="0" smtClean="0"/>
          </a:p>
          <a:p>
            <a:pPr marL="0" indent="0">
              <a:buNone/>
            </a:pPr>
            <a:r>
              <a:rPr lang="fr-FR" sz="2600" dirty="0" smtClean="0"/>
              <a:t>7 jrs/ 7 et  </a:t>
            </a:r>
            <a:r>
              <a:rPr lang="fr-FR" sz="2600" dirty="0"/>
              <a:t>24 </a:t>
            </a:r>
            <a:r>
              <a:rPr lang="fr-FR" sz="2600" dirty="0" smtClean="0"/>
              <a:t>h/ 24</a:t>
            </a:r>
            <a:endParaRPr lang="fr-FR" sz="2600" dirty="0"/>
          </a:p>
          <a:p>
            <a:pPr marL="0" indent="0">
              <a:buNone/>
            </a:pPr>
            <a:r>
              <a:rPr lang="en-US" sz="2600" b="1" dirty="0" smtClean="0"/>
              <a:t>- Les </a:t>
            </a:r>
            <a:r>
              <a:rPr lang="en-US" sz="2600" b="1" dirty="0"/>
              <a:t>services de site :</a:t>
            </a:r>
            <a:endParaRPr lang="fr-FR" sz="2600" b="1" dirty="0"/>
          </a:p>
          <a:p>
            <a:pPr marL="0" indent="0">
              <a:buNone/>
            </a:pPr>
            <a:r>
              <a:rPr lang="fr-FR" sz="2600" dirty="0"/>
              <a:t>D</a:t>
            </a:r>
            <a:r>
              <a:rPr lang="fr-FR" sz="2600" dirty="0" smtClean="0"/>
              <a:t>ifférentes versions de l’application,</a:t>
            </a:r>
            <a:r>
              <a:rPr lang="en-US" sz="2600" dirty="0"/>
              <a:t> </a:t>
            </a:r>
            <a:r>
              <a:rPr lang="en-US" sz="2600" dirty="0" smtClean="0"/>
              <a:t>la </a:t>
            </a:r>
            <a:r>
              <a:rPr lang="en-US" sz="2600" dirty="0" err="1"/>
              <a:t>vente</a:t>
            </a:r>
            <a:r>
              <a:rPr lang="en-US" sz="2600" dirty="0"/>
              <a:t> de </a:t>
            </a:r>
            <a:r>
              <a:rPr lang="en-US" sz="2600" dirty="0" err="1" smtClean="0"/>
              <a:t>l’application</a:t>
            </a:r>
            <a:r>
              <a:rPr lang="en-US" sz="2600" dirty="0" smtClean="0"/>
              <a:t>, </a:t>
            </a:r>
            <a:r>
              <a:rPr lang="fr-FR" sz="2600" dirty="0" smtClean="0"/>
              <a:t>un </a:t>
            </a:r>
            <a:r>
              <a:rPr lang="fr-FR" sz="2600" dirty="0"/>
              <a:t>système de </a:t>
            </a:r>
            <a:r>
              <a:rPr lang="fr-FR" sz="2600" dirty="0" smtClean="0"/>
              <a:t>chat pour </a:t>
            </a:r>
            <a:r>
              <a:rPr lang="fr-FR" sz="2600" dirty="0"/>
              <a:t>répondre aux questions des </a:t>
            </a:r>
            <a:r>
              <a:rPr lang="fr-FR" sz="2600" dirty="0" smtClean="0"/>
              <a:t>utilisateurs.</a:t>
            </a:r>
          </a:p>
          <a:p>
            <a:pPr marL="0" indent="0">
              <a:buNone/>
            </a:pPr>
            <a:r>
              <a:rPr lang="en-US" sz="2600" b="1" dirty="0" smtClean="0"/>
              <a:t>- Les </a:t>
            </a:r>
            <a:r>
              <a:rPr lang="en-US" sz="2600" b="1" dirty="0"/>
              <a:t>modes de </a:t>
            </a:r>
            <a:r>
              <a:rPr lang="en-US" sz="2600" b="1" dirty="0" err="1"/>
              <a:t>paiement</a:t>
            </a:r>
            <a:r>
              <a:rPr lang="en-US" sz="2600" b="1" dirty="0"/>
              <a:t> :</a:t>
            </a:r>
            <a:endParaRPr lang="fr-FR" sz="2600" b="1" dirty="0"/>
          </a:p>
          <a:p>
            <a:pPr marL="0" lvl="0" indent="0">
              <a:buNone/>
            </a:pPr>
            <a:r>
              <a:rPr lang="en-US" sz="2600" dirty="0" smtClean="0"/>
              <a:t>Carte </a:t>
            </a:r>
            <a:r>
              <a:rPr lang="en-US" sz="2600" dirty="0" err="1"/>
              <a:t>bancaire</a:t>
            </a:r>
            <a:r>
              <a:rPr lang="en-US" sz="2600" dirty="0"/>
              <a:t> </a:t>
            </a:r>
            <a:r>
              <a:rPr lang="en-US" sz="2600" dirty="0" err="1" smtClean="0"/>
              <a:t>nationale</a:t>
            </a:r>
            <a:r>
              <a:rPr lang="en-US" sz="2600" dirty="0" smtClean="0"/>
              <a:t>, </a:t>
            </a:r>
            <a:r>
              <a:rPr lang="fr-FR" sz="2600" dirty="0" smtClean="0"/>
              <a:t>Carte </a:t>
            </a:r>
            <a:r>
              <a:rPr lang="fr-FR" sz="2600" dirty="0"/>
              <a:t>bancaire internationale (VISA, </a:t>
            </a:r>
            <a:r>
              <a:rPr lang="fr-FR" sz="2600" dirty="0" smtClean="0"/>
              <a:t>MASTERCARD), </a:t>
            </a:r>
            <a:r>
              <a:rPr lang="en-US" sz="2600" dirty="0" smtClean="0"/>
              <a:t>PAYPAL</a:t>
            </a:r>
            <a:r>
              <a:rPr lang="en-US" sz="2600" dirty="0"/>
              <a:t>.</a:t>
            </a:r>
            <a:endParaRPr lang="fr-FR" sz="2600" b="1" dirty="0"/>
          </a:p>
          <a:p>
            <a:pPr marL="0" indent="0">
              <a:buNone/>
            </a:pPr>
            <a:r>
              <a:rPr lang="en-US" sz="2600" b="1" dirty="0" smtClean="0"/>
              <a:t>- BUDGET</a:t>
            </a:r>
            <a:r>
              <a:rPr lang="en-US" sz="2600" b="1" dirty="0"/>
              <a:t> : (</a:t>
            </a:r>
            <a:r>
              <a:rPr lang="en-US" sz="2600" b="1" dirty="0" err="1"/>
              <a:t>hosting+domain</a:t>
            </a:r>
            <a:r>
              <a:rPr lang="en-US" sz="2600" b="1" dirty="0"/>
              <a:t>)</a:t>
            </a:r>
            <a:endParaRPr lang="fr-FR" sz="2600" b="1" dirty="0"/>
          </a:p>
          <a:p>
            <a:pPr marL="0" indent="0">
              <a:buNone/>
            </a:pPr>
            <a:endParaRPr lang="fr-FR" sz="2600" dirty="0"/>
          </a:p>
        </p:txBody>
      </p:sp>
    </p:spTree>
    <p:extLst>
      <p:ext uri="{BB962C8B-B14F-4D97-AF65-F5344CB8AC3E}">
        <p14:creationId xmlns:p14="http://schemas.microsoft.com/office/powerpoint/2010/main" val="2745619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1600" y="658907"/>
            <a:ext cx="9601200" cy="5208494"/>
          </a:xfrm>
        </p:spPr>
        <p:txBody>
          <a:bodyPr/>
          <a:lstStyle/>
          <a:p>
            <a:pPr marL="0" indent="0">
              <a:lnSpc>
                <a:spcPct val="150000"/>
              </a:lnSpc>
              <a:buNone/>
            </a:pPr>
            <a:r>
              <a:rPr lang="fr-FR" sz="3200" b="1" i="1" dirty="0">
                <a:solidFill>
                  <a:schemeClr val="accent5">
                    <a:lumMod val="75000"/>
                  </a:schemeClr>
                </a:solidFill>
              </a:rPr>
              <a:t>Produit </a:t>
            </a:r>
            <a:r>
              <a:rPr lang="fr-FR" sz="3200" b="1" i="1" dirty="0" smtClean="0">
                <a:solidFill>
                  <a:schemeClr val="accent5">
                    <a:lumMod val="75000"/>
                  </a:schemeClr>
                </a:solidFill>
              </a:rPr>
              <a:t>:</a:t>
            </a:r>
            <a:r>
              <a:rPr lang="fr-FR" b="1" i="1" dirty="0" smtClean="0"/>
              <a:t>   </a:t>
            </a:r>
            <a:r>
              <a:rPr lang="en-US" sz="2600" dirty="0" err="1" smtClean="0"/>
              <a:t>L’application</a:t>
            </a:r>
            <a:r>
              <a:rPr lang="en-US" sz="2600" dirty="0" smtClean="0"/>
              <a:t> VR-STUDY</a:t>
            </a:r>
            <a:r>
              <a:rPr lang="fr-FR" sz="2600" dirty="0"/>
              <a:t/>
            </a:r>
            <a:br>
              <a:rPr lang="fr-FR" sz="2600" dirty="0"/>
            </a:br>
            <a:r>
              <a:rPr lang="fr-FR" sz="2600" b="1" dirty="0"/>
              <a:t>-</a:t>
            </a:r>
            <a:r>
              <a:rPr lang="fr-FR" sz="2600" dirty="0"/>
              <a:t> </a:t>
            </a:r>
            <a:r>
              <a:rPr lang="en-US" sz="2600" b="1" dirty="0"/>
              <a:t>La </a:t>
            </a:r>
            <a:r>
              <a:rPr lang="en-US" sz="2600" b="1" dirty="0" err="1"/>
              <a:t>politique</a:t>
            </a:r>
            <a:r>
              <a:rPr lang="en-US" sz="2600" b="1" dirty="0"/>
              <a:t> de </a:t>
            </a:r>
            <a:r>
              <a:rPr lang="en-US" sz="2600" b="1" dirty="0" err="1" smtClean="0"/>
              <a:t>gamme</a:t>
            </a:r>
            <a:r>
              <a:rPr lang="en-US" sz="2600" b="1" dirty="0" smtClean="0"/>
              <a:t>:</a:t>
            </a:r>
          </a:p>
          <a:p>
            <a:pPr marL="0" indent="0">
              <a:lnSpc>
                <a:spcPct val="150000"/>
              </a:lnSpc>
              <a:buNone/>
            </a:pPr>
            <a:endParaRPr lang="fr-FR" sz="2600" dirty="0"/>
          </a:p>
        </p:txBody>
      </p:sp>
      <p:graphicFrame>
        <p:nvGraphicFramePr>
          <p:cNvPr id="5" name="Tableau 4"/>
          <p:cNvGraphicFramePr>
            <a:graphicFrameLocks noGrp="1"/>
          </p:cNvGraphicFramePr>
          <p:nvPr>
            <p:extLst>
              <p:ext uri="{D42A27DB-BD31-4B8C-83A1-F6EECF244321}">
                <p14:modId xmlns:p14="http://schemas.microsoft.com/office/powerpoint/2010/main" val="1265773720"/>
              </p:ext>
            </p:extLst>
          </p:nvPr>
        </p:nvGraphicFramePr>
        <p:xfrm>
          <a:off x="1518639" y="2178423"/>
          <a:ext cx="9790336" cy="4581038"/>
        </p:xfrm>
        <a:graphic>
          <a:graphicData uri="http://schemas.openxmlformats.org/drawingml/2006/table">
            <a:tbl>
              <a:tblPr firstRow="1" firstCol="1" bandRow="1">
                <a:tableStyleId>{7DF18680-E054-41AD-8BC1-D1AEF772440D}</a:tableStyleId>
              </a:tblPr>
              <a:tblGrid>
                <a:gridCol w="3116538"/>
                <a:gridCol w="3336899"/>
                <a:gridCol w="3336899"/>
              </a:tblGrid>
              <a:tr h="1177023">
                <a:tc>
                  <a:txBody>
                    <a:bodyPr/>
                    <a:lstStyle/>
                    <a:p>
                      <a:pPr>
                        <a:spcAft>
                          <a:spcPts val="0"/>
                        </a:spcAft>
                      </a:pPr>
                      <a:r>
                        <a:rPr lang="en-US" sz="2000" b="1" dirty="0" err="1">
                          <a:solidFill>
                            <a:schemeClr val="bg1"/>
                          </a:solidFill>
                          <a:effectLst/>
                        </a:rPr>
                        <a:t>Ligne</a:t>
                      </a:r>
                      <a:r>
                        <a:rPr lang="en-US" sz="2000" b="1" dirty="0">
                          <a:solidFill>
                            <a:schemeClr val="bg1"/>
                          </a:solidFill>
                          <a:effectLst/>
                        </a:rPr>
                        <a:t> </a:t>
                      </a:r>
                      <a:endParaRPr lang="fr-FR" sz="2000" b="1" dirty="0">
                        <a:solidFill>
                          <a:schemeClr val="bg1"/>
                        </a:solidFill>
                        <a:effectLst/>
                      </a:endParaRPr>
                    </a:p>
                    <a:p>
                      <a:pPr>
                        <a:spcAft>
                          <a:spcPts val="0"/>
                        </a:spcAft>
                      </a:pPr>
                      <a:r>
                        <a:rPr lang="en-US" sz="2000" b="1" dirty="0">
                          <a:solidFill>
                            <a:schemeClr val="bg1"/>
                          </a:solidFill>
                          <a:effectLst/>
                        </a:rPr>
                        <a:t>de </a:t>
                      </a:r>
                      <a:endParaRPr lang="fr-FR" sz="2000" b="1" dirty="0">
                        <a:solidFill>
                          <a:schemeClr val="bg1"/>
                        </a:solidFill>
                        <a:effectLst/>
                      </a:endParaRPr>
                    </a:p>
                    <a:p>
                      <a:pPr>
                        <a:spcAft>
                          <a:spcPts val="0"/>
                        </a:spcAft>
                      </a:pPr>
                      <a:r>
                        <a:rPr lang="en-US" sz="2000" b="1" dirty="0" err="1">
                          <a:solidFill>
                            <a:schemeClr val="bg1"/>
                          </a:solidFill>
                          <a:effectLst/>
                        </a:rPr>
                        <a:t>produit</a:t>
                      </a:r>
                      <a:endParaRPr lang="fr-FR" sz="20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2">
                  <a:txBody>
                    <a:bodyPr/>
                    <a:lstStyle/>
                    <a:p>
                      <a:pPr>
                        <a:spcAft>
                          <a:spcPts val="0"/>
                        </a:spcAft>
                      </a:pPr>
                      <a:r>
                        <a:rPr lang="fr-FR" sz="1600" b="0" dirty="0">
                          <a:solidFill>
                            <a:schemeClr val="tx1"/>
                          </a:solidFill>
                          <a:effectLst/>
                        </a:rPr>
                        <a:t>-Pack collégien</a:t>
                      </a:r>
                      <a:endParaRPr lang="fr-FR" sz="1400" b="0" dirty="0">
                        <a:solidFill>
                          <a:schemeClr val="tx1"/>
                        </a:solidFill>
                        <a:effectLst/>
                      </a:endParaRPr>
                    </a:p>
                    <a:p>
                      <a:pPr>
                        <a:spcAft>
                          <a:spcPts val="0"/>
                        </a:spcAft>
                      </a:pPr>
                      <a:r>
                        <a:rPr lang="fr-FR" sz="1600" b="0" dirty="0">
                          <a:solidFill>
                            <a:schemeClr val="tx1"/>
                          </a:solidFill>
                          <a:effectLst/>
                        </a:rPr>
                        <a:t>-Pack lycien</a:t>
                      </a:r>
                      <a:endParaRPr lang="fr-FR" sz="1400" b="0" dirty="0">
                        <a:solidFill>
                          <a:schemeClr val="tx1"/>
                        </a:solidFill>
                        <a:effectLst/>
                      </a:endParaRPr>
                    </a:p>
                    <a:p>
                      <a:pPr>
                        <a:spcAft>
                          <a:spcPts val="0"/>
                        </a:spcAft>
                      </a:pPr>
                      <a:r>
                        <a:rPr lang="fr-FR" sz="1600" b="0" dirty="0">
                          <a:solidFill>
                            <a:schemeClr val="tx1"/>
                          </a:solidFill>
                          <a:effectLst/>
                        </a:rPr>
                        <a:t>-Pack étudiant universitaire</a:t>
                      </a:r>
                      <a:endParaRPr lang="fr-FR" sz="1400" b="0" dirty="0">
                        <a:solidFill>
                          <a:schemeClr val="tx1"/>
                        </a:solidFill>
                        <a:effectLst/>
                      </a:endParaRPr>
                    </a:p>
                    <a:p>
                      <a:pPr>
                        <a:spcAft>
                          <a:spcPts val="0"/>
                        </a:spcAft>
                      </a:pPr>
                      <a:r>
                        <a:rPr lang="en-US" sz="1600" b="0" dirty="0">
                          <a:solidFill>
                            <a:schemeClr val="tx1"/>
                          </a:solidFill>
                          <a:effectLst/>
                        </a:rPr>
                        <a:t>-Pack </a:t>
                      </a:r>
                      <a:r>
                        <a:rPr lang="en-US" sz="1600" b="0" dirty="0" err="1">
                          <a:solidFill>
                            <a:schemeClr val="tx1"/>
                          </a:solidFill>
                          <a:effectLst/>
                        </a:rPr>
                        <a:t>entreprise</a:t>
                      </a:r>
                      <a:r>
                        <a:rPr lang="en-US" sz="1600" b="0" dirty="0">
                          <a:solidFill>
                            <a:schemeClr val="tx1"/>
                          </a:solidFill>
                          <a:effectLst/>
                        </a:rPr>
                        <a:t> (</a:t>
                      </a:r>
                      <a:r>
                        <a:rPr lang="en-US" sz="1600" b="0" dirty="0" err="1">
                          <a:solidFill>
                            <a:schemeClr val="tx1"/>
                          </a:solidFill>
                          <a:effectLst/>
                        </a:rPr>
                        <a:t>université</a:t>
                      </a:r>
                      <a:r>
                        <a:rPr lang="en-US" sz="1600" b="0" dirty="0">
                          <a:solidFill>
                            <a:schemeClr val="tx1"/>
                          </a:solidFill>
                          <a:effectLst/>
                        </a:rPr>
                        <a:t>, </a:t>
                      </a:r>
                      <a:r>
                        <a:rPr lang="en-US" sz="1600" b="0" dirty="0" err="1">
                          <a:solidFill>
                            <a:schemeClr val="tx1"/>
                          </a:solidFill>
                          <a:effectLst/>
                        </a:rPr>
                        <a:t>école</a:t>
                      </a:r>
                      <a:r>
                        <a:rPr lang="en-US" sz="1600" b="0" dirty="0">
                          <a:solidFill>
                            <a:schemeClr val="tx1"/>
                          </a:solidFill>
                          <a:effectLst/>
                        </a:rPr>
                        <a:t>)</a:t>
                      </a:r>
                      <a:endParaRPr lang="fr-FR" sz="1400" b="0" dirty="0">
                        <a:solidFill>
                          <a:schemeClr val="tx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fr-FR"/>
                    </a:p>
                  </a:txBody>
                  <a:tcPr/>
                </a:tc>
              </a:tr>
              <a:tr h="336399">
                <a:tc>
                  <a:txBody>
                    <a:bodyPr/>
                    <a:lstStyle/>
                    <a:p>
                      <a:pPr>
                        <a:spcAft>
                          <a:spcPts val="0"/>
                        </a:spcAft>
                      </a:pPr>
                      <a:r>
                        <a:rPr lang="en-US" sz="2000" dirty="0" err="1">
                          <a:solidFill>
                            <a:schemeClr val="bg1"/>
                          </a:solidFill>
                          <a:effectLst/>
                        </a:rPr>
                        <a:t>Largeur</a:t>
                      </a:r>
                      <a:r>
                        <a:rPr lang="en-US" sz="2000" dirty="0">
                          <a:solidFill>
                            <a:schemeClr val="bg1"/>
                          </a:solidFill>
                          <a:effectLst/>
                        </a:rPr>
                        <a:t> de </a:t>
                      </a:r>
                      <a:r>
                        <a:rPr lang="en-US" sz="2000" dirty="0" err="1">
                          <a:solidFill>
                            <a:schemeClr val="bg1"/>
                          </a:solidFill>
                          <a:effectLst/>
                        </a:rPr>
                        <a:t>gamme</a:t>
                      </a:r>
                      <a:endParaRPr lang="fr-FR" sz="2000"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2">
                  <a:txBody>
                    <a:bodyPr/>
                    <a:lstStyle/>
                    <a:p>
                      <a:pPr>
                        <a:spcAft>
                          <a:spcPts val="0"/>
                        </a:spcAft>
                      </a:pPr>
                      <a:r>
                        <a:rPr lang="en-US" sz="1400" dirty="0">
                          <a:effectLst/>
                        </a:rPr>
                        <a:t>4 </a:t>
                      </a:r>
                      <a:r>
                        <a:rPr lang="en-US" sz="1400" dirty="0" err="1">
                          <a:effectLst/>
                        </a:rPr>
                        <a:t>lignes</a:t>
                      </a:r>
                      <a:r>
                        <a:rPr lang="en-US" sz="1400" dirty="0">
                          <a:effectLst/>
                        </a:rPr>
                        <a:t> de </a:t>
                      </a:r>
                      <a:r>
                        <a:rPr lang="en-US" sz="1400" dirty="0" err="1">
                          <a:effectLst/>
                        </a:rPr>
                        <a:t>produit</a:t>
                      </a:r>
                      <a:r>
                        <a:rPr lang="en-US" sz="1400" dirty="0">
                          <a:effectLst/>
                        </a:rPr>
                        <a:t> </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fr-FR"/>
                    </a:p>
                  </a:txBody>
                  <a:tcPr/>
                </a:tc>
              </a:tr>
              <a:tr h="1126580">
                <a:tc rowSpan="2">
                  <a:txBody>
                    <a:bodyPr/>
                    <a:lstStyle/>
                    <a:p>
                      <a:pPr>
                        <a:spcAft>
                          <a:spcPts val="0"/>
                        </a:spcAft>
                      </a:pPr>
                      <a:r>
                        <a:rPr lang="en-US" sz="2000" dirty="0" err="1">
                          <a:solidFill>
                            <a:schemeClr val="bg1"/>
                          </a:solidFill>
                          <a:effectLst/>
                        </a:rPr>
                        <a:t>Profondeur</a:t>
                      </a:r>
                      <a:r>
                        <a:rPr lang="en-US" sz="2000" dirty="0">
                          <a:solidFill>
                            <a:schemeClr val="bg1"/>
                          </a:solidFill>
                          <a:effectLst/>
                        </a:rPr>
                        <a:t> </a:t>
                      </a:r>
                      <a:endParaRPr lang="fr-FR" sz="2000" dirty="0">
                        <a:solidFill>
                          <a:schemeClr val="bg1"/>
                        </a:solidFill>
                        <a:effectLst/>
                      </a:endParaRPr>
                    </a:p>
                    <a:p>
                      <a:pPr>
                        <a:spcAft>
                          <a:spcPts val="0"/>
                        </a:spcAft>
                      </a:pPr>
                      <a:r>
                        <a:rPr lang="en-US" sz="2000" dirty="0">
                          <a:solidFill>
                            <a:schemeClr val="bg1"/>
                          </a:solidFill>
                          <a:effectLst/>
                        </a:rPr>
                        <a:t>de </a:t>
                      </a:r>
                      <a:r>
                        <a:rPr lang="en-US" sz="2000" dirty="0" err="1">
                          <a:solidFill>
                            <a:schemeClr val="bg1"/>
                          </a:solidFill>
                          <a:effectLst/>
                        </a:rPr>
                        <a:t>gamme</a:t>
                      </a:r>
                      <a:endParaRPr lang="fr-FR" sz="2000"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fr-FR" sz="1400" dirty="0">
                          <a:effectLst/>
                        </a:rPr>
                        <a:t>Pack collégien : </a:t>
                      </a:r>
                      <a:endParaRPr lang="fr-FR" sz="1200" dirty="0">
                        <a:effectLst/>
                      </a:endParaRPr>
                    </a:p>
                    <a:p>
                      <a:pPr marL="342900" lvl="0" indent="-342900">
                        <a:lnSpc>
                          <a:spcPct val="115000"/>
                        </a:lnSpc>
                        <a:spcAft>
                          <a:spcPts val="0"/>
                        </a:spcAft>
                        <a:buFont typeface="Symbol" panose="05050102010706020507" pitchFamily="18" charset="2"/>
                        <a:buChar char=""/>
                      </a:pPr>
                      <a:r>
                        <a:rPr lang="fr-FR" sz="1200" dirty="0">
                          <a:effectLst/>
                        </a:rPr>
                        <a:t>Version physique / chimie </a:t>
                      </a:r>
                      <a:endParaRPr lang="fr-FR" sz="1400" dirty="0">
                        <a:effectLst/>
                      </a:endParaRPr>
                    </a:p>
                    <a:p>
                      <a:pPr marL="342900" lvl="0" indent="-342900">
                        <a:lnSpc>
                          <a:spcPct val="115000"/>
                        </a:lnSpc>
                        <a:spcAft>
                          <a:spcPts val="0"/>
                        </a:spcAft>
                        <a:buFont typeface="Symbol" panose="05050102010706020507" pitchFamily="18" charset="2"/>
                        <a:buChar char=""/>
                      </a:pPr>
                      <a:r>
                        <a:rPr lang="en-US" sz="1200" dirty="0">
                          <a:effectLst/>
                        </a:rPr>
                        <a:t>Version </a:t>
                      </a:r>
                      <a:r>
                        <a:rPr lang="en-US" sz="1200" dirty="0" err="1">
                          <a:effectLst/>
                        </a:rPr>
                        <a:t>biologie</a:t>
                      </a:r>
                      <a:r>
                        <a:rPr lang="en-US" sz="1200" dirty="0">
                          <a:effectLst/>
                        </a:rPr>
                        <a:t> </a:t>
                      </a:r>
                      <a:endParaRPr lang="fr-FR" sz="1400" dirty="0">
                        <a:effectLst/>
                      </a:endParaRPr>
                    </a:p>
                    <a:p>
                      <a:pPr>
                        <a:spcAft>
                          <a:spcPts val="0"/>
                        </a:spcAft>
                      </a:pPr>
                      <a:r>
                        <a:rPr lang="en-US" sz="1200" dirty="0">
                          <a:effectLst/>
                        </a:rPr>
                        <a:t> </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fr-FR" sz="1400">
                          <a:effectLst/>
                        </a:rPr>
                        <a:t>Pack lycien : </a:t>
                      </a:r>
                      <a:endParaRPr lang="fr-FR" sz="1200">
                        <a:effectLst/>
                      </a:endParaRPr>
                    </a:p>
                    <a:p>
                      <a:pPr marL="342900" lvl="0" indent="-342900">
                        <a:lnSpc>
                          <a:spcPct val="115000"/>
                        </a:lnSpc>
                        <a:spcAft>
                          <a:spcPts val="0"/>
                        </a:spcAft>
                        <a:buFont typeface="Symbol" panose="05050102010706020507" pitchFamily="18" charset="2"/>
                        <a:buChar char=""/>
                      </a:pPr>
                      <a:r>
                        <a:rPr lang="fr-FR" sz="1200">
                          <a:effectLst/>
                        </a:rPr>
                        <a:t>Version physique / chimie </a:t>
                      </a:r>
                      <a:endParaRPr lang="fr-FR" sz="1400">
                        <a:effectLst/>
                      </a:endParaRPr>
                    </a:p>
                    <a:p>
                      <a:pPr marL="342900" lvl="0" indent="-342900">
                        <a:lnSpc>
                          <a:spcPct val="115000"/>
                        </a:lnSpc>
                        <a:spcAft>
                          <a:spcPts val="0"/>
                        </a:spcAft>
                        <a:buFont typeface="Symbol" panose="05050102010706020507" pitchFamily="18" charset="2"/>
                        <a:buChar char=""/>
                      </a:pPr>
                      <a:r>
                        <a:rPr lang="en-US" sz="1200">
                          <a:effectLst/>
                        </a:rPr>
                        <a:t>Version biologie </a:t>
                      </a:r>
                      <a:endParaRPr lang="fr-FR" sz="1400">
                        <a:effectLst/>
                      </a:endParaRPr>
                    </a:p>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1602642">
                <a:tc vMerge="1">
                  <a:txBody>
                    <a:bodyPr/>
                    <a:lstStyle/>
                    <a:p>
                      <a:endParaRPr lang="fr-FR"/>
                    </a:p>
                  </a:txBody>
                  <a:tcPr/>
                </a:tc>
                <a:tc>
                  <a:txBody>
                    <a:bodyPr/>
                    <a:lstStyle/>
                    <a:p>
                      <a:pPr>
                        <a:spcAft>
                          <a:spcPts val="0"/>
                        </a:spcAft>
                      </a:pPr>
                      <a:r>
                        <a:rPr lang="fr-FR" sz="1400" dirty="0">
                          <a:effectLst/>
                        </a:rPr>
                        <a:t>Pack étudiant universitaire :</a:t>
                      </a:r>
                      <a:endParaRPr lang="fr-FR" sz="1200" dirty="0">
                        <a:effectLst/>
                      </a:endParaRPr>
                    </a:p>
                    <a:p>
                      <a:pPr marL="342900" lvl="0" indent="-342900">
                        <a:lnSpc>
                          <a:spcPct val="115000"/>
                        </a:lnSpc>
                        <a:spcAft>
                          <a:spcPts val="0"/>
                        </a:spcAft>
                        <a:buFont typeface="Symbol" panose="05050102010706020507" pitchFamily="18" charset="2"/>
                        <a:buChar char=""/>
                      </a:pPr>
                      <a:r>
                        <a:rPr lang="fr-FR" sz="1200" dirty="0">
                          <a:effectLst/>
                        </a:rPr>
                        <a:t>Version informatique – réseaux</a:t>
                      </a:r>
                      <a:endParaRPr lang="fr-FR" sz="1400" dirty="0">
                        <a:effectLst/>
                      </a:endParaRPr>
                    </a:p>
                    <a:p>
                      <a:pPr marL="342900" lvl="0" indent="-342900">
                        <a:lnSpc>
                          <a:spcPct val="115000"/>
                        </a:lnSpc>
                        <a:spcAft>
                          <a:spcPts val="0"/>
                        </a:spcAft>
                        <a:buFont typeface="Symbol" panose="05050102010706020507" pitchFamily="18" charset="2"/>
                        <a:buChar char=""/>
                      </a:pPr>
                      <a:r>
                        <a:rPr lang="en-US" sz="1200" dirty="0">
                          <a:effectLst/>
                        </a:rPr>
                        <a:t>Version </a:t>
                      </a:r>
                      <a:r>
                        <a:rPr lang="en-US" sz="1200" dirty="0" err="1">
                          <a:effectLst/>
                        </a:rPr>
                        <a:t>Médecine</a:t>
                      </a:r>
                      <a:r>
                        <a:rPr lang="en-US" sz="1200" dirty="0">
                          <a:effectLst/>
                        </a:rPr>
                        <a:t> </a:t>
                      </a:r>
                      <a:endParaRPr lang="fr-FR" sz="1400" dirty="0">
                        <a:effectLst/>
                      </a:endParaRPr>
                    </a:p>
                    <a:p>
                      <a:pPr marL="342900" lvl="0" indent="-342900">
                        <a:lnSpc>
                          <a:spcPct val="115000"/>
                        </a:lnSpc>
                        <a:spcAft>
                          <a:spcPts val="0"/>
                        </a:spcAft>
                        <a:buFont typeface="Symbol" panose="05050102010706020507" pitchFamily="18" charset="2"/>
                        <a:buChar char=""/>
                      </a:pPr>
                      <a:r>
                        <a:rPr lang="en-US" sz="1200" dirty="0">
                          <a:effectLst/>
                        </a:rPr>
                        <a:t>Version </a:t>
                      </a:r>
                      <a:r>
                        <a:rPr lang="en-US" sz="1200" dirty="0" err="1">
                          <a:effectLst/>
                        </a:rPr>
                        <a:t>Electronique</a:t>
                      </a:r>
                      <a:endParaRPr lang="fr-FR" sz="14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fr-FR" sz="1400">
                          <a:effectLst/>
                        </a:rPr>
                        <a:t>Pack entreprise :</a:t>
                      </a:r>
                      <a:endParaRPr lang="fr-FR" sz="1200">
                        <a:effectLst/>
                      </a:endParaRPr>
                    </a:p>
                    <a:p>
                      <a:pPr marL="342900" lvl="0" indent="-342900">
                        <a:lnSpc>
                          <a:spcPct val="115000"/>
                        </a:lnSpc>
                        <a:spcAft>
                          <a:spcPts val="0"/>
                        </a:spcAft>
                        <a:buFont typeface="Symbol" panose="05050102010706020507" pitchFamily="18" charset="2"/>
                        <a:buChar char=""/>
                      </a:pPr>
                      <a:r>
                        <a:rPr lang="fr-FR" sz="1200">
                          <a:effectLst/>
                        </a:rPr>
                        <a:t>Version informatique – réseaux</a:t>
                      </a:r>
                      <a:endParaRPr lang="fr-FR" sz="1400">
                        <a:effectLst/>
                      </a:endParaRPr>
                    </a:p>
                    <a:p>
                      <a:pPr marL="342900" lvl="0" indent="-342900">
                        <a:lnSpc>
                          <a:spcPct val="115000"/>
                        </a:lnSpc>
                        <a:spcAft>
                          <a:spcPts val="0"/>
                        </a:spcAft>
                        <a:buFont typeface="Symbol" panose="05050102010706020507" pitchFamily="18" charset="2"/>
                        <a:buChar char=""/>
                      </a:pPr>
                      <a:r>
                        <a:rPr lang="fr-FR" sz="1200">
                          <a:effectLst/>
                        </a:rPr>
                        <a:t>Version Médecine</a:t>
                      </a:r>
                      <a:endParaRPr lang="fr-FR" sz="1400">
                        <a:effectLst/>
                      </a:endParaRPr>
                    </a:p>
                    <a:p>
                      <a:pPr marL="342900" lvl="0" indent="-342900">
                        <a:lnSpc>
                          <a:spcPct val="115000"/>
                        </a:lnSpc>
                        <a:spcAft>
                          <a:spcPts val="0"/>
                        </a:spcAft>
                        <a:buFont typeface="Symbol" panose="05050102010706020507" pitchFamily="18" charset="2"/>
                        <a:buChar char=""/>
                      </a:pPr>
                      <a:r>
                        <a:rPr lang="en-US" sz="1200">
                          <a:effectLst/>
                        </a:rPr>
                        <a:t>Version Electronique</a:t>
                      </a:r>
                      <a:endParaRPr lang="fr-FR" sz="1400" b="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r>
              <a:tr h="338394">
                <a:tc>
                  <a:txBody>
                    <a:bodyPr/>
                    <a:lstStyle/>
                    <a:p>
                      <a:pPr>
                        <a:spcAft>
                          <a:spcPts val="0"/>
                        </a:spcAft>
                      </a:pPr>
                      <a:r>
                        <a:rPr lang="en-US" sz="2000" dirty="0" err="1">
                          <a:solidFill>
                            <a:schemeClr val="bg1"/>
                          </a:solidFill>
                          <a:effectLst/>
                        </a:rPr>
                        <a:t>Longueur</a:t>
                      </a:r>
                      <a:r>
                        <a:rPr lang="en-US" sz="2000" dirty="0">
                          <a:solidFill>
                            <a:schemeClr val="bg1"/>
                          </a:solidFill>
                          <a:effectLst/>
                        </a:rPr>
                        <a:t> de </a:t>
                      </a:r>
                      <a:r>
                        <a:rPr lang="en-US" sz="2000" dirty="0" err="1">
                          <a:solidFill>
                            <a:schemeClr val="bg1"/>
                          </a:solidFill>
                          <a:effectLst/>
                        </a:rPr>
                        <a:t>gamme</a:t>
                      </a:r>
                      <a:r>
                        <a:rPr lang="en-US" sz="2000" dirty="0">
                          <a:solidFill>
                            <a:schemeClr val="bg1"/>
                          </a:solidFill>
                          <a:effectLst/>
                        </a:rPr>
                        <a:t> </a:t>
                      </a:r>
                      <a:endParaRPr lang="fr-FR" sz="2000"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2">
                  <a:txBody>
                    <a:bodyPr/>
                    <a:lstStyle/>
                    <a:p>
                      <a:pPr marL="342900" lvl="0" indent="-342900" rtl="0">
                        <a:lnSpc>
                          <a:spcPct val="115000"/>
                        </a:lnSpc>
                        <a:spcAft>
                          <a:spcPts val="0"/>
                        </a:spcAft>
                        <a:buFont typeface="+mj-lt"/>
                        <a:buAutoNum type="arabicPeriod" startAt="10"/>
                      </a:pPr>
                      <a:r>
                        <a:rPr lang="en-US" sz="1400" dirty="0" err="1">
                          <a:effectLst/>
                        </a:rPr>
                        <a:t>produits</a:t>
                      </a:r>
                      <a:r>
                        <a:rPr lang="en-US" sz="1400" dirty="0">
                          <a:effectLst/>
                        </a:rPr>
                        <a:t> </a:t>
                      </a:r>
                      <a:endParaRPr lang="fr-FR" sz="14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r>
            </a:tbl>
          </a:graphicData>
        </a:graphic>
      </p:graphicFrame>
    </p:spTree>
    <p:extLst>
      <p:ext uri="{BB962C8B-B14F-4D97-AF65-F5344CB8AC3E}">
        <p14:creationId xmlns:p14="http://schemas.microsoft.com/office/powerpoint/2010/main" val="211311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1600" y="632012"/>
            <a:ext cx="9601200" cy="5235388"/>
          </a:xfrm>
        </p:spPr>
        <p:txBody>
          <a:bodyPr/>
          <a:lstStyle/>
          <a:p>
            <a:pPr marL="0" lvl="0" indent="0">
              <a:buNone/>
            </a:pPr>
            <a:r>
              <a:rPr lang="en-US" sz="3200" b="1" i="1" dirty="0" err="1">
                <a:solidFill>
                  <a:schemeClr val="accent5">
                    <a:lumMod val="75000"/>
                  </a:schemeClr>
                </a:solidFill>
              </a:rPr>
              <a:t>Caractéristiques</a:t>
            </a:r>
            <a:r>
              <a:rPr lang="en-US" sz="3200" b="1" i="1" dirty="0">
                <a:solidFill>
                  <a:schemeClr val="accent5">
                    <a:lumMod val="75000"/>
                  </a:schemeClr>
                </a:solidFill>
              </a:rPr>
              <a:t>:</a:t>
            </a:r>
            <a:endParaRPr lang="fr-FR" sz="3200" b="1" i="1" dirty="0">
              <a:solidFill>
                <a:schemeClr val="accent5">
                  <a:lumMod val="75000"/>
                </a:schemeClr>
              </a:solidFill>
            </a:endParaRPr>
          </a:p>
          <a:p>
            <a:pPr marL="0" indent="0">
              <a:buNone/>
            </a:pPr>
            <a:r>
              <a:rPr lang="en-US" dirty="0"/>
              <a:t> </a:t>
            </a:r>
            <a:endParaRPr lang="fr-FR" dirty="0"/>
          </a:p>
          <a:p>
            <a:pPr marL="0" lvl="0" indent="0">
              <a:buNone/>
            </a:pPr>
            <a:r>
              <a:rPr lang="en-US" sz="2600" b="1" i="1" dirty="0" err="1"/>
              <a:t>Taille</a:t>
            </a:r>
            <a:r>
              <a:rPr lang="en-US" sz="2600" b="1" i="1" dirty="0"/>
              <a:t>:</a:t>
            </a:r>
            <a:r>
              <a:rPr lang="en-US" sz="2600" b="1" dirty="0"/>
              <a:t> </a:t>
            </a:r>
            <a:r>
              <a:rPr lang="en-US" sz="2600" dirty="0"/>
              <a:t>1G.</a:t>
            </a:r>
            <a:endParaRPr lang="fr-FR" sz="2600" b="1" dirty="0"/>
          </a:p>
          <a:p>
            <a:pPr marL="0" lvl="0" indent="0">
              <a:buNone/>
            </a:pPr>
            <a:r>
              <a:rPr lang="fr-FR" sz="2600" b="1" i="1" dirty="0"/>
              <a:t>Qualité :</a:t>
            </a:r>
            <a:r>
              <a:rPr lang="fr-FR" sz="2600" b="1" dirty="0"/>
              <a:t> </a:t>
            </a:r>
            <a:r>
              <a:rPr lang="fr-FR" sz="2600" dirty="0"/>
              <a:t>L’application est puissante et facile à utiliser.</a:t>
            </a:r>
            <a:endParaRPr lang="fr-FR" sz="2600" b="1" dirty="0"/>
          </a:p>
          <a:p>
            <a:pPr marL="0" lvl="0" indent="0">
              <a:buNone/>
            </a:pPr>
            <a:r>
              <a:rPr lang="fr-FR" sz="2600" b="1" i="1" dirty="0"/>
              <a:t>Service rendu par l’application : </a:t>
            </a:r>
            <a:r>
              <a:rPr lang="fr-FR" sz="2600" dirty="0"/>
              <a:t>VR-</a:t>
            </a:r>
            <a:r>
              <a:rPr lang="fr-FR" sz="2600" dirty="0" err="1"/>
              <a:t>Study</a:t>
            </a:r>
            <a:r>
              <a:rPr lang="fr-FR" sz="2600" dirty="0"/>
              <a:t> permet d’économiser l’argent dépensé pour acheter le matériel pour chaque expérience scientifique ainsi qu’éviter le risque dans les expériences dangereuses.</a:t>
            </a:r>
            <a:endParaRPr lang="fr-FR" sz="2600" b="1" dirty="0"/>
          </a:p>
          <a:p>
            <a:pPr marL="0" lvl="0" indent="0">
              <a:buNone/>
            </a:pPr>
            <a:r>
              <a:rPr lang="fr-FR" sz="2600" b="1" i="1" dirty="0"/>
              <a:t>le Garantie : </a:t>
            </a:r>
            <a:r>
              <a:rPr lang="fr-FR" sz="2600" b="1" dirty="0"/>
              <a:t> </a:t>
            </a:r>
            <a:r>
              <a:rPr lang="fr-FR" sz="2600" dirty="0"/>
              <a:t>On propose une version d’essai d’une semaine avant l’achat de l’application.</a:t>
            </a:r>
            <a:endParaRPr lang="fr-FR" sz="2600" b="1" dirty="0"/>
          </a:p>
          <a:p>
            <a:pPr marL="0" indent="0">
              <a:buNone/>
            </a:pPr>
            <a:endParaRPr lang="fr-FR" dirty="0"/>
          </a:p>
        </p:txBody>
      </p:sp>
    </p:spTree>
    <p:extLst>
      <p:ext uri="{BB962C8B-B14F-4D97-AF65-F5344CB8AC3E}">
        <p14:creationId xmlns:p14="http://schemas.microsoft.com/office/powerpoint/2010/main" val="2433677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847165"/>
          </a:xfrm>
        </p:spPr>
        <p:txBody>
          <a:bodyPr>
            <a:noAutofit/>
          </a:bodyPr>
          <a:lstStyle/>
          <a:p>
            <a:r>
              <a:rPr lang="fr-FR" sz="4000" b="1" dirty="0">
                <a:solidFill>
                  <a:schemeClr val="accent6">
                    <a:lumMod val="50000"/>
                  </a:schemeClr>
                </a:solidFill>
              </a:rPr>
              <a:t>Forme légale </a:t>
            </a:r>
            <a:r>
              <a:rPr lang="fr-FR" sz="4000" b="1" dirty="0" smtClean="0">
                <a:solidFill>
                  <a:schemeClr val="accent6">
                    <a:lumMod val="50000"/>
                  </a:schemeClr>
                </a:solidFill>
              </a:rPr>
              <a:t>:</a:t>
            </a:r>
            <a:r>
              <a:rPr lang="fr-FR" sz="4000" b="1" dirty="0">
                <a:solidFill>
                  <a:schemeClr val="accent6">
                    <a:lumMod val="50000"/>
                  </a:schemeClr>
                </a:solidFill>
              </a:rPr>
              <a:t/>
            </a:r>
            <a:br>
              <a:rPr lang="fr-FR" sz="4000" b="1" dirty="0">
                <a:solidFill>
                  <a:schemeClr val="accent6">
                    <a:lumMod val="50000"/>
                  </a:schemeClr>
                </a:solidFill>
              </a:rPr>
            </a:br>
            <a:endParaRPr lang="fr-FR" sz="4000" dirty="0">
              <a:solidFill>
                <a:schemeClr val="accent6">
                  <a:lumMod val="50000"/>
                </a:schemeClr>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764020351"/>
              </p:ext>
            </p:extLst>
          </p:nvPr>
        </p:nvGraphicFramePr>
        <p:xfrm>
          <a:off x="1532966" y="2366682"/>
          <a:ext cx="9439834" cy="2553898"/>
        </p:xfrm>
        <a:graphic>
          <a:graphicData uri="http://schemas.openxmlformats.org/drawingml/2006/table">
            <a:tbl>
              <a:tblPr firstRow="1" firstCol="1" bandRow="1">
                <a:tableStyleId>{7DF18680-E054-41AD-8BC1-D1AEF772440D}</a:tableStyleId>
              </a:tblPr>
              <a:tblGrid>
                <a:gridCol w="2359521"/>
                <a:gridCol w="1852973"/>
                <a:gridCol w="2866945"/>
                <a:gridCol w="2360395"/>
              </a:tblGrid>
              <a:tr h="766483">
                <a:tc>
                  <a:txBody>
                    <a:bodyPr/>
                    <a:lstStyle/>
                    <a:p>
                      <a:pPr algn="ctr">
                        <a:spcAft>
                          <a:spcPts val="0"/>
                        </a:spcAft>
                      </a:pPr>
                      <a:endParaRPr lang="fr-FR" sz="1600" b="1" dirty="0" smtClean="0">
                        <a:effectLst/>
                      </a:endParaRPr>
                    </a:p>
                    <a:p>
                      <a:pPr algn="ctr">
                        <a:spcAft>
                          <a:spcPts val="0"/>
                        </a:spcAft>
                      </a:pPr>
                      <a:r>
                        <a:rPr lang="fr-FR" sz="1600" b="1" dirty="0" smtClean="0">
                          <a:effectLst/>
                        </a:rPr>
                        <a:t>Type </a:t>
                      </a:r>
                      <a:r>
                        <a:rPr lang="fr-FR" sz="1600" b="1" dirty="0">
                          <a:effectLst/>
                        </a:rPr>
                        <a:t>de société</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0"/>
                        </a:spcAft>
                      </a:pPr>
                      <a:endParaRPr lang="fr-FR" sz="1600" dirty="0" smtClean="0">
                        <a:effectLst/>
                      </a:endParaRPr>
                    </a:p>
                    <a:p>
                      <a:pPr algn="ctr">
                        <a:spcAft>
                          <a:spcPts val="0"/>
                        </a:spcAft>
                      </a:pPr>
                      <a:r>
                        <a:rPr lang="fr-FR" sz="1600" dirty="0" smtClean="0">
                          <a:effectLst/>
                        </a:rPr>
                        <a:t>Associés</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0"/>
                        </a:spcAft>
                      </a:pPr>
                      <a:endParaRPr lang="fr-FR" sz="1600" dirty="0" smtClean="0">
                        <a:effectLst/>
                      </a:endParaRPr>
                    </a:p>
                    <a:p>
                      <a:pPr algn="ctr">
                        <a:spcAft>
                          <a:spcPts val="0"/>
                        </a:spcAft>
                      </a:pPr>
                      <a:r>
                        <a:rPr lang="fr-FR" sz="1600" dirty="0" smtClean="0">
                          <a:effectLst/>
                        </a:rPr>
                        <a:t>Capital</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0"/>
                        </a:spcAft>
                      </a:pPr>
                      <a:endParaRPr lang="fr-FR" sz="1600" dirty="0" smtClean="0">
                        <a:effectLst/>
                      </a:endParaRPr>
                    </a:p>
                    <a:p>
                      <a:pPr algn="ctr">
                        <a:spcAft>
                          <a:spcPts val="0"/>
                        </a:spcAft>
                      </a:pPr>
                      <a:r>
                        <a:rPr lang="fr-FR" sz="1600" dirty="0" smtClean="0">
                          <a:effectLst/>
                        </a:rPr>
                        <a:t>Responsabilité</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1787415">
                <a:tc>
                  <a:txBody>
                    <a:bodyPr/>
                    <a:lstStyle/>
                    <a:p>
                      <a:pPr algn="ctr">
                        <a:spcAft>
                          <a:spcPts val="0"/>
                        </a:spcAft>
                      </a:pPr>
                      <a:endParaRPr lang="fr-FR" sz="1600" b="1" dirty="0" smtClean="0">
                        <a:effectLst/>
                      </a:endParaRPr>
                    </a:p>
                    <a:p>
                      <a:pPr algn="ctr">
                        <a:spcAft>
                          <a:spcPts val="0"/>
                        </a:spcAft>
                      </a:pPr>
                      <a:endParaRPr lang="fr-FR" sz="1600" b="1" dirty="0" smtClean="0">
                        <a:effectLst/>
                      </a:endParaRPr>
                    </a:p>
                    <a:p>
                      <a:pPr algn="ctr">
                        <a:spcAft>
                          <a:spcPts val="0"/>
                        </a:spcAft>
                      </a:pPr>
                      <a:endParaRPr lang="fr-FR" sz="1600" b="1" dirty="0" smtClean="0">
                        <a:effectLst/>
                      </a:endParaRPr>
                    </a:p>
                    <a:p>
                      <a:pPr algn="ctr">
                        <a:spcAft>
                          <a:spcPts val="0"/>
                        </a:spcAft>
                      </a:pPr>
                      <a:r>
                        <a:rPr lang="fr-FR" sz="1600" b="1" dirty="0" smtClean="0">
                          <a:effectLst/>
                        </a:rPr>
                        <a:t>Société </a:t>
                      </a:r>
                      <a:r>
                        <a:rPr lang="fr-FR" sz="1600" b="1" dirty="0">
                          <a:effectLst/>
                        </a:rPr>
                        <a:t>à responsabilité limitée (SARL)</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endParaRPr lang="fr-FR" sz="1400" dirty="0" smtClean="0">
                        <a:effectLst/>
                      </a:endParaRPr>
                    </a:p>
                    <a:p>
                      <a:pPr>
                        <a:spcAft>
                          <a:spcPts val="0"/>
                        </a:spcAft>
                      </a:pPr>
                      <a:endParaRPr lang="fr-FR" sz="1400" dirty="0" smtClean="0">
                        <a:effectLst/>
                      </a:endParaRPr>
                    </a:p>
                    <a:p>
                      <a:pPr>
                        <a:spcAft>
                          <a:spcPts val="0"/>
                        </a:spcAft>
                      </a:pPr>
                      <a:endParaRPr lang="fr-FR" sz="1400" dirty="0" smtClean="0">
                        <a:effectLst/>
                      </a:endParaRPr>
                    </a:p>
                    <a:p>
                      <a:pPr algn="ctr">
                        <a:spcAft>
                          <a:spcPts val="0"/>
                        </a:spcAft>
                      </a:pPr>
                      <a:r>
                        <a:rPr lang="fr-FR" sz="1400" dirty="0" smtClean="0">
                          <a:effectLst/>
                        </a:rPr>
                        <a:t>1 </a:t>
                      </a:r>
                      <a:r>
                        <a:rPr lang="fr-FR" sz="1400" dirty="0">
                          <a:effectLst/>
                        </a:rPr>
                        <a:t>à 5</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endParaRPr lang="fr-FR" sz="1400" dirty="0" smtClean="0">
                        <a:effectLst/>
                      </a:endParaRPr>
                    </a:p>
                    <a:p>
                      <a:pPr>
                        <a:spcAft>
                          <a:spcPts val="0"/>
                        </a:spcAft>
                      </a:pPr>
                      <a:endParaRPr lang="fr-FR" sz="1400" dirty="0" smtClean="0">
                        <a:effectLst/>
                      </a:endParaRPr>
                    </a:p>
                    <a:p>
                      <a:pPr>
                        <a:spcAft>
                          <a:spcPts val="0"/>
                        </a:spcAft>
                      </a:pPr>
                      <a:endParaRPr lang="fr-FR" sz="1400" dirty="0" smtClean="0">
                        <a:effectLst/>
                      </a:endParaRPr>
                    </a:p>
                    <a:p>
                      <a:pPr algn="ctr">
                        <a:spcAft>
                          <a:spcPts val="0"/>
                        </a:spcAft>
                      </a:pPr>
                      <a:r>
                        <a:rPr lang="fr-FR" sz="1400" dirty="0" smtClean="0">
                          <a:effectLst/>
                        </a:rPr>
                        <a:t>Minimum </a:t>
                      </a:r>
                      <a:r>
                        <a:rPr lang="fr-FR" sz="1400" dirty="0">
                          <a:effectLst/>
                        </a:rPr>
                        <a:t>10 000 DHS </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endParaRPr lang="fr-FR" sz="1400" dirty="0" smtClean="0">
                        <a:effectLst/>
                      </a:endParaRPr>
                    </a:p>
                    <a:p>
                      <a:pPr>
                        <a:spcAft>
                          <a:spcPts val="0"/>
                        </a:spcAft>
                      </a:pPr>
                      <a:endParaRPr lang="fr-FR" sz="1400" dirty="0" smtClean="0">
                        <a:effectLst/>
                      </a:endParaRPr>
                    </a:p>
                    <a:p>
                      <a:pPr>
                        <a:spcAft>
                          <a:spcPts val="0"/>
                        </a:spcAft>
                      </a:pPr>
                      <a:endParaRPr lang="fr-FR" sz="1400" dirty="0" smtClean="0">
                        <a:effectLst/>
                      </a:endParaRPr>
                    </a:p>
                    <a:p>
                      <a:pPr algn="ctr">
                        <a:spcAft>
                          <a:spcPts val="0"/>
                        </a:spcAft>
                      </a:pPr>
                      <a:r>
                        <a:rPr lang="fr-FR" sz="1400" dirty="0" smtClean="0">
                          <a:effectLst/>
                        </a:rPr>
                        <a:t>Limité </a:t>
                      </a:r>
                      <a:r>
                        <a:rPr lang="fr-FR" sz="1400" dirty="0">
                          <a:effectLst/>
                        </a:rPr>
                        <a:t>à l’apport des actionnaires.</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61669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954741"/>
          </a:xfrm>
        </p:spPr>
        <p:txBody>
          <a:bodyPr>
            <a:normAutofit/>
          </a:bodyPr>
          <a:lstStyle/>
          <a:p>
            <a:r>
              <a:rPr lang="en-GB" sz="4000" b="1" dirty="0" smtClean="0">
                <a:solidFill>
                  <a:schemeClr val="accent6">
                    <a:lumMod val="50000"/>
                  </a:schemeClr>
                </a:solidFill>
              </a:rPr>
              <a:t>Organisation et personnel :</a:t>
            </a:r>
            <a:endParaRPr lang="fr-FR" sz="4000" b="1" dirty="0">
              <a:solidFill>
                <a:schemeClr val="accent6">
                  <a:lumMod val="50000"/>
                </a:schemeClr>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006756123"/>
              </p:ext>
            </p:extLst>
          </p:nvPr>
        </p:nvGraphicFramePr>
        <p:xfrm>
          <a:off x="1492624" y="2218764"/>
          <a:ext cx="9480175" cy="3523129"/>
        </p:xfrm>
        <a:graphic>
          <a:graphicData uri="http://schemas.openxmlformats.org/drawingml/2006/table">
            <a:tbl>
              <a:tblPr firstRow="1" firstCol="1" bandRow="1">
                <a:tableStyleId>{7DF18680-E054-41AD-8BC1-D1AEF772440D}</a:tableStyleId>
              </a:tblPr>
              <a:tblGrid>
                <a:gridCol w="2936553"/>
                <a:gridCol w="1946411"/>
                <a:gridCol w="4597211"/>
              </a:tblGrid>
              <a:tr h="457074">
                <a:tc>
                  <a:txBody>
                    <a:bodyPr/>
                    <a:lstStyle/>
                    <a:p>
                      <a:pPr algn="ctr">
                        <a:spcAft>
                          <a:spcPts val="0"/>
                        </a:spcAft>
                      </a:pPr>
                      <a:r>
                        <a:rPr lang="en-US" sz="1600" dirty="0" err="1">
                          <a:effectLst/>
                        </a:rPr>
                        <a:t>Profil</a:t>
                      </a:r>
                      <a:endParaRPr lang="fr-FR" sz="1600"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0"/>
                        </a:spcAft>
                      </a:pPr>
                      <a:r>
                        <a:rPr lang="en-US" sz="1600">
                          <a:effectLst/>
                        </a:rPr>
                        <a:t>Qualification</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0"/>
                        </a:spcAft>
                      </a:pPr>
                      <a:r>
                        <a:rPr lang="en-US" sz="1600" dirty="0" err="1">
                          <a:effectLst/>
                        </a:rPr>
                        <a:t>Responsabilité</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45798">
                <a:tc>
                  <a:txBody>
                    <a:bodyPr/>
                    <a:lstStyle/>
                    <a:p>
                      <a:pPr>
                        <a:spcAft>
                          <a:spcPts val="0"/>
                        </a:spcAft>
                      </a:pPr>
                      <a:r>
                        <a:rPr lang="en-US" sz="1600">
                          <a:effectLst/>
                        </a:rPr>
                        <a:t>Yassin Ben sada</a:t>
                      </a:r>
                      <a:endParaRPr lang="fr-FR" sz="160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21373">
                <a:tc>
                  <a:txBody>
                    <a:bodyPr/>
                    <a:lstStyle/>
                    <a:p>
                      <a:pPr>
                        <a:spcAft>
                          <a:spcPts val="0"/>
                        </a:spcAft>
                      </a:pPr>
                      <a:r>
                        <a:rPr lang="en-US" sz="1600" dirty="0" err="1" smtClean="0">
                          <a:effectLst/>
                        </a:rPr>
                        <a:t>Asmae</a:t>
                      </a:r>
                      <a:r>
                        <a:rPr lang="en-US" sz="1600" dirty="0" smtClean="0">
                          <a:effectLst/>
                        </a:rPr>
                        <a:t> </a:t>
                      </a:r>
                      <a:r>
                        <a:rPr lang="en-US" sz="1600" dirty="0" err="1">
                          <a:effectLst/>
                        </a:rPr>
                        <a:t>Taj</a:t>
                      </a:r>
                      <a:endParaRPr lang="fr-FR" sz="1600"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32713">
                <a:tc>
                  <a:txBody>
                    <a:bodyPr/>
                    <a:lstStyle/>
                    <a:p>
                      <a:pPr>
                        <a:spcAft>
                          <a:spcPts val="0"/>
                        </a:spcAft>
                      </a:pPr>
                      <a:r>
                        <a:rPr lang="en-US" sz="1600" dirty="0" err="1" smtClean="0">
                          <a:effectLst/>
                        </a:rPr>
                        <a:t>Ouarda</a:t>
                      </a:r>
                      <a:r>
                        <a:rPr lang="en-US" sz="1600" dirty="0" smtClean="0">
                          <a:effectLst/>
                        </a:rPr>
                        <a:t> </a:t>
                      </a:r>
                      <a:r>
                        <a:rPr lang="en-US" sz="1600" dirty="0" err="1">
                          <a:effectLst/>
                        </a:rPr>
                        <a:t>Qerrouech</a:t>
                      </a:r>
                      <a:endParaRPr lang="fr-FR" sz="1600"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866171">
                <a:tc>
                  <a:txBody>
                    <a:bodyPr/>
                    <a:lstStyle/>
                    <a:p>
                      <a:pPr>
                        <a:spcAft>
                          <a:spcPts val="0"/>
                        </a:spcAft>
                      </a:pPr>
                      <a:r>
                        <a:rPr lang="en-US" sz="1600" dirty="0" err="1" smtClean="0">
                          <a:effectLst/>
                        </a:rPr>
                        <a:t>Ferdaous</a:t>
                      </a:r>
                      <a:r>
                        <a:rPr lang="en-US" sz="1600" dirty="0" smtClean="0">
                          <a:effectLst/>
                        </a:rPr>
                        <a:t> </a:t>
                      </a:r>
                      <a:r>
                        <a:rPr lang="en-US" sz="1600" dirty="0" err="1">
                          <a:effectLst/>
                        </a:rPr>
                        <a:t>Aboumehdi</a:t>
                      </a:r>
                      <a:r>
                        <a:rPr lang="en-US" sz="1600" dirty="0">
                          <a:effectLst/>
                        </a:rPr>
                        <a:t> </a:t>
                      </a:r>
                      <a:r>
                        <a:rPr lang="en-US" sz="1600" dirty="0" err="1">
                          <a:effectLst/>
                        </a:rPr>
                        <a:t>Hassani</a:t>
                      </a:r>
                      <a:endParaRPr lang="fr-FR" sz="1600"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a:effectLst/>
                        </a:rPr>
                        <a:t> </a:t>
                      </a:r>
                      <a:endParaRPr lang="fr-FR"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736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en-GB" dirty="0" smtClean="0"/>
              <a:t>Resume</a:t>
            </a:r>
            <a:endParaRPr lang="fr-FR" dirty="0"/>
          </a:p>
        </p:txBody>
      </p:sp>
    </p:spTree>
    <p:extLst>
      <p:ext uri="{BB962C8B-B14F-4D97-AF65-F5344CB8AC3E}">
        <p14:creationId xmlns:p14="http://schemas.microsoft.com/office/powerpoint/2010/main" val="3382429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48460685"/>
              </p:ext>
            </p:extLst>
          </p:nvPr>
        </p:nvGraphicFramePr>
        <p:xfrm>
          <a:off x="1613646" y="458277"/>
          <a:ext cx="9211235" cy="5784184"/>
        </p:xfrm>
        <a:graphic>
          <a:graphicData uri="http://schemas.openxmlformats.org/drawingml/2006/table">
            <a:tbl>
              <a:tblPr firstRow="1" firstCol="1" bandRow="1">
                <a:tableStyleId>{7DF18680-E054-41AD-8BC1-D1AEF772440D}</a:tableStyleId>
              </a:tblPr>
              <a:tblGrid>
                <a:gridCol w="1675615"/>
                <a:gridCol w="2034373"/>
                <a:gridCol w="2273265"/>
                <a:gridCol w="1316011"/>
                <a:gridCol w="1911971"/>
              </a:tblGrid>
              <a:tr h="540812">
                <a:tc>
                  <a:txBody>
                    <a:bodyPr/>
                    <a:lstStyle/>
                    <a:p>
                      <a:pPr algn="ctr">
                        <a:spcAft>
                          <a:spcPts val="0"/>
                        </a:spcAft>
                      </a:pPr>
                      <a:endParaRPr lang="en-US" sz="1400" dirty="0" smtClean="0">
                        <a:effectLst/>
                      </a:endParaRPr>
                    </a:p>
                    <a:p>
                      <a:pPr algn="ctr">
                        <a:spcAft>
                          <a:spcPts val="0"/>
                        </a:spcAft>
                      </a:pPr>
                      <a:r>
                        <a:rPr lang="en-US" sz="1400" dirty="0" err="1" smtClean="0">
                          <a:effectLst/>
                        </a:rPr>
                        <a:t>Profil</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gridSpan="2">
                  <a:txBody>
                    <a:bodyPr/>
                    <a:lstStyle/>
                    <a:p>
                      <a:pPr algn="ctr">
                        <a:spcAft>
                          <a:spcPts val="0"/>
                        </a:spcAft>
                      </a:pPr>
                      <a:endParaRPr lang="en-US" sz="1400" dirty="0" smtClean="0">
                        <a:effectLst/>
                      </a:endParaRPr>
                    </a:p>
                    <a:p>
                      <a:pPr algn="ctr">
                        <a:spcAft>
                          <a:spcPts val="0"/>
                        </a:spcAft>
                      </a:pPr>
                      <a:r>
                        <a:rPr lang="en-US" sz="1400" dirty="0" smtClean="0">
                          <a:effectLst/>
                        </a:rPr>
                        <a:t>Qualification</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hMerge="1">
                  <a:txBody>
                    <a:bodyPr/>
                    <a:lstStyle/>
                    <a:p>
                      <a:endParaRPr lang="fr-FR"/>
                    </a:p>
                  </a:txBody>
                  <a:tcPr/>
                </a:tc>
                <a:tc>
                  <a:txBody>
                    <a:bodyPr/>
                    <a:lstStyle/>
                    <a:p>
                      <a:pPr algn="ctr">
                        <a:spcAft>
                          <a:spcPts val="0"/>
                        </a:spcAft>
                      </a:pPr>
                      <a:endParaRPr lang="en-US" sz="1400" dirty="0" smtClean="0">
                        <a:effectLst/>
                      </a:endParaRPr>
                    </a:p>
                    <a:p>
                      <a:pPr algn="ctr">
                        <a:spcAft>
                          <a:spcPts val="0"/>
                        </a:spcAft>
                      </a:pPr>
                      <a:r>
                        <a:rPr lang="en-US" sz="1400" dirty="0" err="1" smtClean="0">
                          <a:effectLst/>
                        </a:rPr>
                        <a:t>Respons-abilité</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lgn="ctr">
                        <a:spcAft>
                          <a:spcPts val="0"/>
                        </a:spcAft>
                      </a:pPr>
                      <a:endParaRPr lang="en-US" sz="1400" dirty="0" smtClean="0">
                        <a:effectLst/>
                      </a:endParaRPr>
                    </a:p>
                    <a:p>
                      <a:pPr algn="ctr">
                        <a:spcAft>
                          <a:spcPts val="0"/>
                        </a:spcAft>
                      </a:pPr>
                      <a:r>
                        <a:rPr lang="en-US" sz="1400" dirty="0" smtClean="0">
                          <a:effectLst/>
                        </a:rPr>
                        <a:t>R</a:t>
                      </a:r>
                      <a:r>
                        <a:rPr lang="fr-FR" sz="1400" dirty="0">
                          <a:effectLst/>
                        </a:rPr>
                        <a:t>é</a:t>
                      </a:r>
                      <a:r>
                        <a:rPr lang="en-US" sz="1400" dirty="0" err="1">
                          <a:effectLst/>
                        </a:rPr>
                        <a:t>numération</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r>
              <a:tr h="731533">
                <a:tc>
                  <a:txBody>
                    <a:bodyPr/>
                    <a:lstStyle/>
                    <a:p>
                      <a:pPr algn="ctr">
                        <a:spcAft>
                          <a:spcPts val="0"/>
                        </a:spcAft>
                      </a:pPr>
                      <a:endParaRPr lang="en-US" sz="1400" dirty="0" smtClean="0">
                        <a:effectLst/>
                      </a:endParaRPr>
                    </a:p>
                    <a:p>
                      <a:pPr algn="ctr">
                        <a:spcAft>
                          <a:spcPts val="0"/>
                        </a:spcAft>
                      </a:pPr>
                      <a:r>
                        <a:rPr lang="en-US" sz="1400" dirty="0" err="1" smtClean="0">
                          <a:effectLst/>
                        </a:rPr>
                        <a:t>Développeur</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fr-FR" sz="1400">
                          <a:effectLst/>
                        </a:rPr>
                        <a:t>Une bonne Maîtrise du langage : C#. </a:t>
                      </a:r>
                    </a:p>
                    <a:p>
                      <a:pPr>
                        <a:spcAft>
                          <a:spcPts val="0"/>
                        </a:spcAft>
                      </a:pPr>
                      <a:r>
                        <a:rPr lang="fr-FR"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rowSpan="4">
                  <a:txBody>
                    <a:bodyPr/>
                    <a:lstStyle/>
                    <a:p>
                      <a:pPr marL="342900" lvl="0" indent="-342900">
                        <a:lnSpc>
                          <a:spcPct val="115000"/>
                        </a:lnSpc>
                        <a:spcAft>
                          <a:spcPts val="0"/>
                        </a:spcAft>
                        <a:buFont typeface="Symbol" panose="05050102010706020507" pitchFamily="18" charset="2"/>
                        <a:buChar char=""/>
                      </a:pPr>
                      <a:r>
                        <a:rPr lang="fr-FR" sz="1400">
                          <a:effectLst/>
                        </a:rPr>
                        <a:t>Pas de diplôme requis.</a:t>
                      </a:r>
                    </a:p>
                    <a:p>
                      <a:pPr marL="342900" lvl="0" indent="-342900">
                        <a:lnSpc>
                          <a:spcPct val="115000"/>
                        </a:lnSpc>
                        <a:spcAft>
                          <a:spcPts val="0"/>
                        </a:spcAft>
                        <a:buFont typeface="Symbol" panose="05050102010706020507" pitchFamily="18" charset="2"/>
                        <a:buChar char=""/>
                      </a:pPr>
                      <a:r>
                        <a:rPr lang="fr-FR" sz="1400">
                          <a:effectLst/>
                        </a:rPr>
                        <a:t>Être doté d’une ligne internet, et assurer une connexion Internet fluide pendant les heures de travail pour garantir une productivité maximale.</a:t>
                      </a:r>
                    </a:p>
                    <a:p>
                      <a:pPr marL="342900" lvl="0" indent="-342900">
                        <a:spcBef>
                          <a:spcPts val="1500"/>
                        </a:spcBef>
                        <a:spcAft>
                          <a:spcPts val="750"/>
                        </a:spcAft>
                        <a:buFont typeface="Symbol" panose="05050102010706020507" pitchFamily="18" charset="2"/>
                        <a:buChar char=""/>
                      </a:pPr>
                      <a:r>
                        <a:rPr lang="fr-FR" sz="1400">
                          <a:effectLst/>
                        </a:rPr>
                        <a:t>Être ouvert au partage d’idées et d’expériences.</a:t>
                      </a:r>
                    </a:p>
                    <a:p>
                      <a:pPr marL="342900" lvl="0" indent="-342900">
                        <a:spcBef>
                          <a:spcPts val="1500"/>
                        </a:spcBef>
                        <a:spcAft>
                          <a:spcPts val="750"/>
                        </a:spcAft>
                        <a:buFont typeface="Symbol" panose="05050102010706020507" pitchFamily="18" charset="2"/>
                        <a:buChar char=""/>
                      </a:pPr>
                      <a:r>
                        <a:rPr lang="en-US" sz="1400">
                          <a:effectLst/>
                        </a:rPr>
                        <a:t>Être motive.</a:t>
                      </a:r>
                      <a:endParaRPr lang="fr-FR" sz="1400">
                        <a:effectLst/>
                      </a:endParaRPr>
                    </a:p>
                    <a:p>
                      <a:pPr marL="342900" lvl="0" indent="-342900">
                        <a:lnSpc>
                          <a:spcPct val="115000"/>
                        </a:lnSpc>
                        <a:spcAft>
                          <a:spcPts val="0"/>
                        </a:spcAft>
                        <a:buFont typeface="Symbol" panose="05050102010706020507" pitchFamily="18" charset="2"/>
                        <a:buChar char=""/>
                      </a:pPr>
                      <a:r>
                        <a:rPr lang="en-US" sz="1400">
                          <a:effectLst/>
                        </a:rPr>
                        <a:t>Maîtrise l’anglais.</a:t>
                      </a:r>
                      <a:endParaRPr lang="fr-FR" sz="1400">
                        <a:effectLst/>
                      </a:endParaRPr>
                    </a:p>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r>
              <a:tr h="1389912">
                <a:tc>
                  <a:txBody>
                    <a:bodyPr/>
                    <a:lstStyle/>
                    <a:p>
                      <a:pPr algn="ctr">
                        <a:spcAft>
                          <a:spcPts val="0"/>
                        </a:spcAft>
                      </a:pPr>
                      <a:endParaRPr lang="en-US" sz="1400" dirty="0" smtClean="0">
                        <a:effectLst/>
                      </a:endParaRPr>
                    </a:p>
                    <a:p>
                      <a:pPr algn="ctr">
                        <a:spcAft>
                          <a:spcPts val="0"/>
                        </a:spcAft>
                      </a:pPr>
                      <a:endParaRPr lang="en-US" sz="1400" dirty="0" smtClean="0">
                        <a:effectLst/>
                      </a:endParaRPr>
                    </a:p>
                    <a:p>
                      <a:pPr algn="ctr">
                        <a:spcAft>
                          <a:spcPts val="0"/>
                        </a:spcAft>
                      </a:pPr>
                      <a:endParaRPr lang="en-US" sz="1400" dirty="0" smtClean="0">
                        <a:effectLst/>
                      </a:endParaRPr>
                    </a:p>
                    <a:p>
                      <a:pPr algn="ctr">
                        <a:spcAft>
                          <a:spcPts val="0"/>
                        </a:spcAft>
                      </a:pPr>
                      <a:r>
                        <a:rPr lang="en-US" sz="1400" dirty="0" smtClean="0">
                          <a:effectLst/>
                        </a:rPr>
                        <a:t>Designer</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a:effectLst/>
                        </a:rPr>
                        <a:t>Créatif et imaginatif</a:t>
                      </a:r>
                      <a:endParaRPr lang="fr-FR" sz="1400">
                        <a:effectLst/>
                      </a:endParaRPr>
                    </a:p>
                    <a:p>
                      <a:pPr>
                        <a:lnSpc>
                          <a:spcPct val="115000"/>
                        </a:lnSpc>
                        <a:spcAft>
                          <a:spcPts val="0"/>
                        </a:spcAft>
                      </a:pPr>
                      <a:r>
                        <a:rPr lang="fr-FR" sz="1400">
                          <a:effectLst/>
                        </a:rPr>
                        <a:t>Une bonne Maîtrise des logiciels : Adobe Illustrator,</a:t>
                      </a:r>
                    </a:p>
                    <a:p>
                      <a:pPr>
                        <a:lnSpc>
                          <a:spcPct val="115000"/>
                        </a:lnSpc>
                        <a:spcAft>
                          <a:spcPts val="0"/>
                        </a:spcAft>
                      </a:pPr>
                      <a:r>
                        <a:rPr lang="en-US" sz="1400">
                          <a:effectLst/>
                        </a:rPr>
                        <a:t>Adobe Photoshop,</a:t>
                      </a:r>
                      <a:endParaRPr lang="fr-FR" sz="1400">
                        <a:effectLst/>
                      </a:endParaRPr>
                    </a:p>
                    <a:p>
                      <a:pPr>
                        <a:spcAft>
                          <a:spcPts val="0"/>
                        </a:spcAft>
                      </a:pPr>
                      <a:r>
                        <a:rPr lang="en-US" sz="1400">
                          <a:effectLst/>
                        </a:rPr>
                        <a:t>Adobe After Effect  </a:t>
                      </a:r>
                      <a:endParaRPr lang="fr-FR" sz="1400">
                        <a:effectLst/>
                      </a:endParaRPr>
                    </a:p>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vMerge="1">
                  <a:txBody>
                    <a:bodyPr/>
                    <a:lstStyle/>
                    <a:p>
                      <a:endParaRPr lang="fr-FR"/>
                    </a:p>
                  </a:txBody>
                  <a:tcPr/>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r>
              <a:tr h="674852">
                <a:tc>
                  <a:txBody>
                    <a:bodyPr/>
                    <a:lstStyle/>
                    <a:p>
                      <a:pPr algn="ctr">
                        <a:spcAft>
                          <a:spcPts val="0"/>
                        </a:spcAft>
                      </a:pPr>
                      <a:endParaRPr lang="en-US" sz="1400" dirty="0" smtClean="0">
                        <a:effectLst/>
                      </a:endParaRPr>
                    </a:p>
                    <a:p>
                      <a:pPr algn="ctr">
                        <a:spcAft>
                          <a:spcPts val="0"/>
                        </a:spcAft>
                      </a:pPr>
                      <a:r>
                        <a:rPr lang="en-US" sz="1400" dirty="0" err="1" smtClean="0">
                          <a:effectLst/>
                        </a:rPr>
                        <a:t>Infographiste</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vMerge="1">
                  <a:txBody>
                    <a:bodyPr/>
                    <a:lstStyle/>
                    <a:p>
                      <a:endParaRPr lang="fr-FR"/>
                    </a:p>
                  </a:txBody>
                  <a:tcPr/>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r>
              <a:tr h="2215451">
                <a:tc>
                  <a:txBody>
                    <a:bodyPr/>
                    <a:lstStyle/>
                    <a:p>
                      <a:pPr algn="ctr">
                        <a:spcAft>
                          <a:spcPts val="0"/>
                        </a:spcAft>
                      </a:pPr>
                      <a:endParaRPr lang="en-US" sz="1400" dirty="0" smtClean="0">
                        <a:effectLst/>
                      </a:endParaRPr>
                    </a:p>
                    <a:p>
                      <a:pPr algn="ctr">
                        <a:spcAft>
                          <a:spcPts val="0"/>
                        </a:spcAft>
                      </a:pPr>
                      <a:endParaRPr lang="en-US" sz="1400" dirty="0" smtClean="0">
                        <a:effectLst/>
                      </a:endParaRPr>
                    </a:p>
                    <a:p>
                      <a:pPr algn="ctr">
                        <a:spcAft>
                          <a:spcPts val="0"/>
                        </a:spcAft>
                      </a:pPr>
                      <a:endParaRPr lang="en-US" sz="1400" dirty="0" smtClean="0">
                        <a:effectLst/>
                      </a:endParaRPr>
                    </a:p>
                    <a:p>
                      <a:pPr algn="ctr">
                        <a:spcAft>
                          <a:spcPts val="0"/>
                        </a:spcAft>
                      </a:pPr>
                      <a:endParaRPr lang="en-US" sz="1400" dirty="0" smtClean="0">
                        <a:effectLst/>
                      </a:endParaRPr>
                    </a:p>
                    <a:p>
                      <a:pPr algn="ctr">
                        <a:spcAft>
                          <a:spcPts val="0"/>
                        </a:spcAft>
                      </a:pPr>
                      <a:r>
                        <a:rPr lang="en-US" sz="1400" dirty="0" smtClean="0">
                          <a:effectLst/>
                        </a:rPr>
                        <a:t>Commercial</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vMerge="1">
                  <a:txBody>
                    <a:bodyPr/>
                    <a:lstStyle/>
                    <a:p>
                      <a:endParaRPr lang="fr-FR"/>
                    </a:p>
                  </a:txBody>
                  <a:tcPr/>
                </a:tc>
                <a:tc>
                  <a:txBody>
                    <a:bodyPr/>
                    <a:lstStyle/>
                    <a:p>
                      <a:pPr>
                        <a:spcAft>
                          <a:spcPts val="0"/>
                        </a:spcAft>
                      </a:pPr>
                      <a:r>
                        <a:rPr lang="en-US" sz="1400">
                          <a:effectLst/>
                        </a:rPr>
                        <a:t> </a:t>
                      </a:r>
                      <a:endParaRPr lang="fr-FR" sz="140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c>
                  <a:txBody>
                    <a:bodyPr/>
                    <a:lstStyle/>
                    <a:p>
                      <a:pPr>
                        <a:spcAft>
                          <a:spcPts val="0"/>
                        </a:spcAft>
                      </a:pPr>
                      <a:r>
                        <a:rPr lang="en-US" sz="1400" dirty="0">
                          <a:effectLst/>
                        </a:rPr>
                        <a:t> </a:t>
                      </a:r>
                      <a:endParaRPr lang="fr-FR" sz="1400" dirty="0">
                        <a:effectLst/>
                        <a:latin typeface="Georgia" panose="02040502050405020303" pitchFamily="18" charset="0"/>
                        <a:ea typeface="Georgia" panose="02040502050405020303" pitchFamily="18" charset="0"/>
                        <a:cs typeface="Times New Roman" panose="02020603050405020304" pitchFamily="18" charset="0"/>
                      </a:endParaRPr>
                    </a:p>
                  </a:txBody>
                  <a:tcPr marL="45650" marR="45650" marT="0" marB="0"/>
                </a:tc>
              </a:tr>
            </a:tbl>
          </a:graphicData>
        </a:graphic>
      </p:graphicFrame>
    </p:spTree>
    <p:extLst>
      <p:ext uri="{BB962C8B-B14F-4D97-AF65-F5344CB8AC3E}">
        <p14:creationId xmlns:p14="http://schemas.microsoft.com/office/powerpoint/2010/main" val="1666774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927847"/>
          </a:xfrm>
        </p:spPr>
        <p:txBody>
          <a:bodyPr>
            <a:normAutofit/>
          </a:bodyPr>
          <a:lstStyle/>
          <a:p>
            <a:r>
              <a:rPr lang="fr-FR" sz="4000" b="1" dirty="0">
                <a:solidFill>
                  <a:schemeClr val="accent6">
                    <a:lumMod val="50000"/>
                  </a:schemeClr>
                </a:solidFill>
              </a:rPr>
              <a:t>Plan </a:t>
            </a:r>
            <a:r>
              <a:rPr lang="fr-FR" sz="4000" b="1" dirty="0" smtClean="0">
                <a:solidFill>
                  <a:schemeClr val="accent6">
                    <a:lumMod val="50000"/>
                  </a:schemeClr>
                </a:solidFill>
              </a:rPr>
              <a:t>financier :</a:t>
            </a:r>
            <a:endParaRPr lang="fr-FR" sz="4000" b="1" dirty="0">
              <a:solidFill>
                <a:schemeClr val="accent6">
                  <a:lumMod val="50000"/>
                </a:schemeClr>
              </a:solidFill>
            </a:endParaRP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478826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755674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25788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739588"/>
          </a:xfrm>
        </p:spPr>
        <p:txBody>
          <a:bodyPr>
            <a:normAutofit/>
          </a:bodyPr>
          <a:lstStyle/>
          <a:p>
            <a:r>
              <a:rPr lang="en-GB" sz="4000" dirty="0" smtClean="0">
                <a:solidFill>
                  <a:schemeClr val="accent6">
                    <a:lumMod val="50000"/>
                  </a:schemeClr>
                </a:solidFill>
              </a:rPr>
              <a:t>Conclusion :</a:t>
            </a:r>
            <a:endParaRPr lang="fr-FR" sz="4000" dirty="0">
              <a:solidFill>
                <a:schemeClr val="accent6">
                  <a:lumMod val="50000"/>
                </a:schemeClr>
              </a:solidFill>
            </a:endParaRP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475790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Plan:</a:t>
            </a:r>
            <a:endParaRPr lang="fr-FR" dirty="0"/>
          </a:p>
        </p:txBody>
      </p:sp>
      <p:sp>
        <p:nvSpPr>
          <p:cNvPr id="3" name="Espace réservé du contenu 2"/>
          <p:cNvSpPr>
            <a:spLocks noGrp="1"/>
          </p:cNvSpPr>
          <p:nvPr>
            <p:ph idx="1"/>
          </p:nvPr>
        </p:nvSpPr>
        <p:spPr>
          <a:xfrm>
            <a:off x="1371600" y="1559859"/>
            <a:ext cx="9601200" cy="4652682"/>
          </a:xfrm>
        </p:spPr>
        <p:txBody>
          <a:bodyPr>
            <a:noAutofit/>
          </a:bodyPr>
          <a:lstStyle/>
          <a:p>
            <a:pPr>
              <a:buFont typeface="Wingdings" panose="05000000000000000000" pitchFamily="2" charset="2"/>
              <a:buChar char="Ø"/>
            </a:pPr>
            <a:r>
              <a:rPr lang="en-GB" sz="2400" dirty="0" smtClean="0">
                <a:latin typeface="+mj-lt"/>
              </a:rPr>
              <a:t>Business Model</a:t>
            </a:r>
          </a:p>
          <a:p>
            <a:pPr>
              <a:buFont typeface="Wingdings" panose="05000000000000000000" pitchFamily="2" charset="2"/>
              <a:buChar char="Ø"/>
            </a:pPr>
            <a:r>
              <a:rPr lang="en-GB" sz="2400" dirty="0" smtClean="0">
                <a:latin typeface="+mj-lt"/>
              </a:rPr>
              <a:t>Business Plan</a:t>
            </a:r>
          </a:p>
          <a:p>
            <a:pPr marL="981075" indent="-382588" algn="just">
              <a:buFont typeface="Arial" panose="020B0604020202020204" pitchFamily="34" charset="0"/>
              <a:buChar char="•"/>
            </a:pPr>
            <a:r>
              <a:rPr lang="fr-FR" sz="2400" dirty="0">
                <a:solidFill>
                  <a:schemeClr val="tx1"/>
                </a:solidFill>
                <a:latin typeface="+mj-lt"/>
                <a:cs typeface="Times New Roman" panose="02020603050405020304" pitchFamily="18" charset="0"/>
              </a:rPr>
              <a:t> Informations sur l’entrepreneur et l’équipe</a:t>
            </a:r>
          </a:p>
          <a:p>
            <a:pPr marL="981075" indent="-382588" algn="just">
              <a:buFont typeface="Arial" panose="020B0604020202020204" pitchFamily="34" charset="0"/>
              <a:buChar char="•"/>
            </a:pPr>
            <a:r>
              <a:rPr lang="fr-FR" sz="2400" dirty="0" smtClean="0">
                <a:solidFill>
                  <a:schemeClr val="tx1"/>
                </a:solidFill>
                <a:latin typeface="+mj-lt"/>
                <a:cs typeface="Times New Roman" panose="02020603050405020304" pitchFamily="18" charset="0"/>
              </a:rPr>
              <a:t>Description </a:t>
            </a:r>
            <a:r>
              <a:rPr lang="fr-FR" sz="2400" dirty="0">
                <a:solidFill>
                  <a:schemeClr val="tx1"/>
                </a:solidFill>
                <a:latin typeface="+mj-lt"/>
                <a:cs typeface="Times New Roman" panose="02020603050405020304" pitchFamily="18" charset="0"/>
              </a:rPr>
              <a:t>de l’idée d’affaire et du marché</a:t>
            </a:r>
          </a:p>
          <a:p>
            <a:pPr marL="981075" indent="-382588" algn="just">
              <a:buFont typeface="Arial" panose="020B0604020202020204" pitchFamily="34" charset="0"/>
              <a:buChar char="•"/>
            </a:pPr>
            <a:r>
              <a:rPr lang="fr-FR" sz="2400" dirty="0" smtClean="0">
                <a:solidFill>
                  <a:schemeClr val="tx1"/>
                </a:solidFill>
                <a:latin typeface="+mj-lt"/>
                <a:cs typeface="Times New Roman" panose="02020603050405020304" pitchFamily="18" charset="0"/>
              </a:rPr>
              <a:t>Plan </a:t>
            </a:r>
            <a:r>
              <a:rPr lang="fr-FR" sz="2400" dirty="0">
                <a:solidFill>
                  <a:schemeClr val="tx1"/>
                </a:solidFill>
                <a:latin typeface="+mj-lt"/>
                <a:cs typeface="Times New Roman" panose="02020603050405020304" pitchFamily="18" charset="0"/>
              </a:rPr>
              <a:t>marketing</a:t>
            </a:r>
          </a:p>
          <a:p>
            <a:pPr marL="981075" indent="-382588" algn="just">
              <a:buFont typeface="Arial" panose="020B0604020202020204" pitchFamily="34" charset="0"/>
              <a:buChar char="•"/>
            </a:pPr>
            <a:r>
              <a:rPr lang="fr-FR" sz="2400" dirty="0" smtClean="0">
                <a:solidFill>
                  <a:schemeClr val="tx1"/>
                </a:solidFill>
                <a:latin typeface="+mj-lt"/>
                <a:cs typeface="Times New Roman" panose="02020603050405020304" pitchFamily="18" charset="0"/>
              </a:rPr>
              <a:t>Forme </a:t>
            </a:r>
            <a:r>
              <a:rPr lang="fr-FR" sz="2400" dirty="0">
                <a:solidFill>
                  <a:schemeClr val="tx1"/>
                </a:solidFill>
                <a:latin typeface="+mj-lt"/>
                <a:cs typeface="Times New Roman" panose="02020603050405020304" pitchFamily="18" charset="0"/>
              </a:rPr>
              <a:t>légale</a:t>
            </a:r>
          </a:p>
          <a:p>
            <a:pPr marL="981075" indent="-382588" algn="just">
              <a:buFont typeface="Arial" panose="020B0604020202020204" pitchFamily="34" charset="0"/>
              <a:buChar char="•"/>
            </a:pPr>
            <a:r>
              <a:rPr lang="fr-FR" sz="2400" dirty="0" smtClean="0">
                <a:solidFill>
                  <a:schemeClr val="tx1"/>
                </a:solidFill>
                <a:latin typeface="+mj-lt"/>
                <a:cs typeface="Times New Roman" panose="02020603050405020304" pitchFamily="18" charset="0"/>
              </a:rPr>
              <a:t>Organisation </a:t>
            </a:r>
            <a:r>
              <a:rPr lang="fr-FR" sz="2400" dirty="0">
                <a:solidFill>
                  <a:schemeClr val="tx1"/>
                </a:solidFill>
                <a:latin typeface="+mj-lt"/>
                <a:cs typeface="Times New Roman" panose="02020603050405020304" pitchFamily="18" charset="0"/>
              </a:rPr>
              <a:t>et personnel</a:t>
            </a:r>
          </a:p>
          <a:p>
            <a:pPr marL="981075" indent="-382588" algn="just">
              <a:buFont typeface="Arial" panose="020B0604020202020204" pitchFamily="34" charset="0"/>
              <a:buChar char="•"/>
            </a:pPr>
            <a:r>
              <a:rPr lang="fr-FR" sz="2400" dirty="0" smtClean="0">
                <a:solidFill>
                  <a:schemeClr val="tx1"/>
                </a:solidFill>
                <a:latin typeface="+mj-lt"/>
                <a:cs typeface="Times New Roman" panose="02020603050405020304" pitchFamily="18" charset="0"/>
              </a:rPr>
              <a:t>Plan financier</a:t>
            </a:r>
          </a:p>
          <a:p>
            <a:pPr algn="just">
              <a:buFont typeface="Wingdings" panose="05000000000000000000" pitchFamily="2" charset="2"/>
              <a:buChar char="Ø"/>
            </a:pPr>
            <a:r>
              <a:rPr lang="en-GB" sz="2400" dirty="0" smtClean="0">
                <a:solidFill>
                  <a:schemeClr val="tx1"/>
                </a:solidFill>
                <a:latin typeface="+mj-lt"/>
                <a:cs typeface="Times New Roman" panose="02020603050405020304" pitchFamily="18" charset="0"/>
              </a:rPr>
              <a:t>Conclusion</a:t>
            </a:r>
            <a:endParaRPr lang="fr-FR" sz="24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14034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67435" y="2850776"/>
            <a:ext cx="9601200" cy="1008530"/>
          </a:xfrm>
        </p:spPr>
        <p:txBody>
          <a:bodyPr>
            <a:noAutofit/>
          </a:bodyPr>
          <a:lstStyle/>
          <a:p>
            <a:pPr algn="ctr"/>
            <a:r>
              <a:rPr lang="en-GB" sz="5400" b="1" dirty="0" smtClean="0">
                <a:solidFill>
                  <a:schemeClr val="accent6">
                    <a:lumMod val="50000"/>
                  </a:schemeClr>
                </a:solidFill>
              </a:rPr>
              <a:t>Business Model </a:t>
            </a:r>
            <a:endParaRPr lang="fr-FR" sz="5400" b="1" dirty="0">
              <a:solidFill>
                <a:schemeClr val="accent6">
                  <a:lumMod val="50000"/>
                </a:schemeClr>
              </a:solidFill>
            </a:endParaRPr>
          </a:p>
        </p:txBody>
      </p:sp>
    </p:spTree>
    <p:extLst>
      <p:ext uri="{BB962C8B-B14F-4D97-AF65-F5344CB8AC3E}">
        <p14:creationId xmlns:p14="http://schemas.microsoft.com/office/powerpoint/2010/main" val="110425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957433" y="199367"/>
            <a:ext cx="2299200" cy="4226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a:t>Proposition de valeur</a:t>
            </a:r>
            <a:endParaRPr sz="2400"/>
          </a:p>
        </p:txBody>
      </p:sp>
      <p:sp>
        <p:nvSpPr>
          <p:cNvPr id="55" name="Google Shape;55;p13"/>
          <p:cNvSpPr/>
          <p:nvPr/>
        </p:nvSpPr>
        <p:spPr>
          <a:xfrm>
            <a:off x="2658233" y="199367"/>
            <a:ext cx="2299200" cy="3960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a:t>Activités clés</a:t>
            </a:r>
            <a:endParaRPr sz="2400"/>
          </a:p>
        </p:txBody>
      </p:sp>
      <p:sp>
        <p:nvSpPr>
          <p:cNvPr id="56" name="Google Shape;56;p13"/>
          <p:cNvSpPr/>
          <p:nvPr/>
        </p:nvSpPr>
        <p:spPr>
          <a:xfrm>
            <a:off x="359033" y="199367"/>
            <a:ext cx="2299200" cy="4226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a:t>Partenaires clés</a:t>
            </a:r>
            <a:endParaRPr sz="2400"/>
          </a:p>
        </p:txBody>
      </p:sp>
      <p:sp>
        <p:nvSpPr>
          <p:cNvPr id="57" name="Google Shape;57;p13"/>
          <p:cNvSpPr/>
          <p:nvPr/>
        </p:nvSpPr>
        <p:spPr>
          <a:xfrm>
            <a:off x="7256633" y="199367"/>
            <a:ext cx="2299200" cy="211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a:t>Relation clients</a:t>
            </a:r>
            <a:endParaRPr sz="2400"/>
          </a:p>
        </p:txBody>
      </p:sp>
      <p:sp>
        <p:nvSpPr>
          <p:cNvPr id="58" name="Google Shape;58;p13"/>
          <p:cNvSpPr/>
          <p:nvPr/>
        </p:nvSpPr>
        <p:spPr>
          <a:xfrm>
            <a:off x="2658233" y="2312567"/>
            <a:ext cx="2299200" cy="211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000" b="1" dirty="0"/>
              <a:t>Ressources clés</a:t>
            </a:r>
            <a:endParaRPr sz="2000" b="1" dirty="0"/>
          </a:p>
        </p:txBody>
      </p:sp>
      <p:sp>
        <p:nvSpPr>
          <p:cNvPr id="59" name="Google Shape;59;p13"/>
          <p:cNvSpPr/>
          <p:nvPr/>
        </p:nvSpPr>
        <p:spPr>
          <a:xfrm>
            <a:off x="359033" y="4425767"/>
            <a:ext cx="5736800" cy="211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a:t>Structure de coûts</a:t>
            </a:r>
            <a:endParaRPr sz="2400"/>
          </a:p>
        </p:txBody>
      </p:sp>
      <p:sp>
        <p:nvSpPr>
          <p:cNvPr id="60" name="Google Shape;60;p13"/>
          <p:cNvSpPr/>
          <p:nvPr/>
        </p:nvSpPr>
        <p:spPr>
          <a:xfrm>
            <a:off x="7256633" y="2312567"/>
            <a:ext cx="2299200" cy="211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a:t>Canaux de distribution</a:t>
            </a:r>
            <a:endParaRPr sz="2400"/>
          </a:p>
        </p:txBody>
      </p:sp>
      <p:sp>
        <p:nvSpPr>
          <p:cNvPr id="61" name="Google Shape;61;p13"/>
          <p:cNvSpPr/>
          <p:nvPr/>
        </p:nvSpPr>
        <p:spPr>
          <a:xfrm>
            <a:off x="9555833" y="199367"/>
            <a:ext cx="2299200" cy="4226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dirty="0"/>
              <a:t>Segments clients </a:t>
            </a:r>
            <a:endParaRPr sz="2400" dirty="0"/>
          </a:p>
        </p:txBody>
      </p:sp>
      <p:sp>
        <p:nvSpPr>
          <p:cNvPr id="62" name="Google Shape;62;p13"/>
          <p:cNvSpPr/>
          <p:nvPr/>
        </p:nvSpPr>
        <p:spPr>
          <a:xfrm>
            <a:off x="6095833" y="4425767"/>
            <a:ext cx="5759200" cy="211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fr" sz="2400"/>
              <a:t>Sources de revenus</a:t>
            </a:r>
            <a:endParaRPr sz="2400"/>
          </a:p>
        </p:txBody>
      </p:sp>
      <p:sp>
        <p:nvSpPr>
          <p:cNvPr id="2" name="ZoneTexte 1"/>
          <p:cNvSpPr txBox="1"/>
          <p:nvPr/>
        </p:nvSpPr>
        <p:spPr>
          <a:xfrm>
            <a:off x="9648395" y="1028733"/>
            <a:ext cx="2112235" cy="2031325"/>
          </a:xfrm>
          <a:prstGeom prst="rect">
            <a:avLst/>
          </a:prstGeom>
          <a:noFill/>
        </p:spPr>
        <p:txBody>
          <a:bodyPr wrap="square" rtlCol="0">
            <a:spAutoFit/>
          </a:bodyPr>
          <a:lstStyle/>
          <a:p>
            <a:pPr marL="228594" indent="-228594">
              <a:buFontTx/>
              <a:buChar char="-"/>
            </a:pPr>
            <a:r>
              <a:rPr lang="fr-FR" sz="1400" dirty="0"/>
              <a:t>Lycées</a:t>
            </a:r>
          </a:p>
          <a:p>
            <a:pPr marL="228594" indent="-228594">
              <a:buFontTx/>
              <a:buChar char="-"/>
            </a:pPr>
            <a:r>
              <a:rPr lang="fr-FR" sz="1400" dirty="0"/>
              <a:t>Collèges</a:t>
            </a:r>
          </a:p>
          <a:p>
            <a:pPr marL="228594" indent="-228594">
              <a:buFontTx/>
              <a:buChar char="-"/>
            </a:pPr>
            <a:r>
              <a:rPr lang="fr-FR" sz="1400" dirty="0"/>
              <a:t>Ecoles Supérieures</a:t>
            </a:r>
          </a:p>
          <a:p>
            <a:pPr marL="228594" indent="-228594">
              <a:buFontTx/>
              <a:buChar char="-"/>
            </a:pPr>
            <a:r>
              <a:rPr lang="fr-FR" sz="1400" dirty="0"/>
              <a:t>Faculté des sciences</a:t>
            </a:r>
          </a:p>
          <a:p>
            <a:pPr marL="228594" indent="-228594">
              <a:buFontTx/>
              <a:buChar char="-"/>
            </a:pPr>
            <a:r>
              <a:rPr lang="fr-FR" sz="1400" dirty="0"/>
              <a:t>Les utilisateurs des sites web de formation</a:t>
            </a:r>
          </a:p>
          <a:p>
            <a:pPr marL="228594" indent="-228594">
              <a:buFontTx/>
              <a:buChar char="-"/>
            </a:pPr>
            <a:r>
              <a:rPr lang="fr-FR" sz="1400" dirty="0"/>
              <a:t>Les chercheurs</a:t>
            </a:r>
          </a:p>
          <a:p>
            <a:pPr marL="228594" indent="-228594">
              <a:buFontTx/>
              <a:buChar char="-"/>
            </a:pPr>
            <a:r>
              <a:rPr lang="fr-FR" sz="1400" dirty="0"/>
              <a:t>Les étudiants</a:t>
            </a:r>
          </a:p>
          <a:p>
            <a:pPr marL="228594" indent="-228594">
              <a:buFontTx/>
              <a:buChar char="-"/>
            </a:pPr>
            <a:r>
              <a:rPr lang="fr-FR" sz="1400" dirty="0"/>
              <a:t>Les enseignants</a:t>
            </a:r>
          </a:p>
        </p:txBody>
      </p:sp>
      <p:sp>
        <p:nvSpPr>
          <p:cNvPr id="3" name="ZoneTexte 2"/>
          <p:cNvSpPr txBox="1"/>
          <p:nvPr/>
        </p:nvSpPr>
        <p:spPr>
          <a:xfrm>
            <a:off x="5039882" y="1000660"/>
            <a:ext cx="2112236" cy="2769220"/>
          </a:xfrm>
          <a:prstGeom prst="rect">
            <a:avLst/>
          </a:prstGeom>
          <a:noFill/>
        </p:spPr>
        <p:txBody>
          <a:bodyPr wrap="square" rtlCol="0">
            <a:spAutoFit/>
          </a:bodyPr>
          <a:lstStyle/>
          <a:p>
            <a:pPr marL="228594" indent="-228594">
              <a:buFontTx/>
              <a:buChar char="-"/>
            </a:pPr>
            <a:r>
              <a:rPr lang="fr-FR" sz="1333" dirty="0"/>
              <a:t>Apprentissage non limité par la disponibilité du matière</a:t>
            </a:r>
          </a:p>
          <a:p>
            <a:pPr marL="228594" indent="-228594">
              <a:buFontTx/>
              <a:buChar char="-"/>
            </a:pPr>
            <a:r>
              <a:rPr lang="fr-FR" sz="1333" dirty="0"/>
              <a:t>Une grande qualité d’apparence des objets</a:t>
            </a:r>
          </a:p>
          <a:p>
            <a:pPr marL="228594" indent="-228594">
              <a:buFontTx/>
              <a:buChar char="-"/>
            </a:pPr>
            <a:r>
              <a:rPr lang="fr-FR" sz="1333" dirty="0"/>
              <a:t>Une réduction pour les étudiants</a:t>
            </a:r>
          </a:p>
          <a:p>
            <a:pPr marL="228594" indent="-228594">
              <a:buFontTx/>
              <a:buChar char="-"/>
            </a:pPr>
            <a:r>
              <a:rPr lang="fr-FR" sz="1333" dirty="0"/>
              <a:t>Des expériences réelles dans un monde virtuel</a:t>
            </a:r>
          </a:p>
          <a:p>
            <a:pPr marL="228594" indent="-228594">
              <a:buFontTx/>
              <a:buChar char="-"/>
            </a:pPr>
            <a:r>
              <a:rPr lang="fr-FR" sz="1333" dirty="0"/>
              <a:t>Aucun risque dans les expériences dangereuses</a:t>
            </a:r>
          </a:p>
          <a:p>
            <a:pPr marL="228594" indent="-228594">
              <a:buFontTx/>
              <a:buChar char="-"/>
            </a:pPr>
            <a:endParaRPr lang="fr-FR" sz="1400" dirty="0"/>
          </a:p>
        </p:txBody>
      </p:sp>
      <p:sp>
        <p:nvSpPr>
          <p:cNvPr id="5" name="ZoneTexte 4"/>
          <p:cNvSpPr txBox="1"/>
          <p:nvPr/>
        </p:nvSpPr>
        <p:spPr>
          <a:xfrm>
            <a:off x="7344138" y="3069346"/>
            <a:ext cx="2211695" cy="1169551"/>
          </a:xfrm>
          <a:prstGeom prst="rect">
            <a:avLst/>
          </a:prstGeom>
          <a:noFill/>
        </p:spPr>
        <p:txBody>
          <a:bodyPr wrap="square" rtlCol="0">
            <a:spAutoFit/>
          </a:bodyPr>
          <a:lstStyle/>
          <a:p>
            <a:pPr marL="228594" indent="-228594">
              <a:buFontTx/>
              <a:buChar char="-"/>
            </a:pPr>
            <a:r>
              <a:rPr lang="fr-FR" sz="1400" dirty="0"/>
              <a:t>Sponsors sur internet</a:t>
            </a:r>
          </a:p>
          <a:p>
            <a:pPr marL="228594" indent="-228594">
              <a:buFontTx/>
              <a:buChar char="-"/>
            </a:pPr>
            <a:r>
              <a:rPr lang="fr-FR" sz="1400" dirty="0"/>
              <a:t>VRMark</a:t>
            </a:r>
          </a:p>
          <a:p>
            <a:pPr marL="228594" indent="-228594">
              <a:buFontTx/>
              <a:buChar char="-"/>
            </a:pPr>
            <a:r>
              <a:rPr lang="fr-FR" sz="1400" dirty="0"/>
              <a:t>Tencent Game</a:t>
            </a:r>
          </a:p>
          <a:p>
            <a:pPr marL="228594" indent="-228594">
              <a:buFontTx/>
              <a:buChar char="-"/>
            </a:pPr>
            <a:r>
              <a:rPr lang="fr-FR" sz="1400" dirty="0"/>
              <a:t>Unity</a:t>
            </a:r>
          </a:p>
          <a:p>
            <a:pPr marL="228594" indent="-228594">
              <a:buFontTx/>
              <a:buChar char="-"/>
            </a:pPr>
            <a:r>
              <a:rPr lang="fr-FR" sz="1400" dirty="0"/>
              <a:t>Amazon</a:t>
            </a:r>
          </a:p>
        </p:txBody>
      </p:sp>
      <p:sp>
        <p:nvSpPr>
          <p:cNvPr id="6" name="ZoneTexte 5"/>
          <p:cNvSpPr txBox="1"/>
          <p:nvPr/>
        </p:nvSpPr>
        <p:spPr>
          <a:xfrm>
            <a:off x="7344139" y="813482"/>
            <a:ext cx="2112235" cy="1323054"/>
          </a:xfrm>
          <a:prstGeom prst="rect">
            <a:avLst/>
          </a:prstGeom>
          <a:noFill/>
        </p:spPr>
        <p:txBody>
          <a:bodyPr wrap="square" rtlCol="0">
            <a:spAutoFit/>
          </a:bodyPr>
          <a:lstStyle/>
          <a:p>
            <a:pPr marL="228594" indent="-228594">
              <a:buFontTx/>
              <a:buChar char="-"/>
            </a:pPr>
            <a:r>
              <a:rPr lang="fr-FR" sz="1333" dirty="0"/>
              <a:t>Chatbot pour répondre aux questions</a:t>
            </a:r>
          </a:p>
          <a:p>
            <a:pPr marL="228594" indent="-228594">
              <a:buFontTx/>
              <a:buChar char="-"/>
            </a:pPr>
            <a:r>
              <a:rPr lang="fr-FR" sz="1333" dirty="0"/>
              <a:t>Un livre guide pour l’utilisation</a:t>
            </a:r>
          </a:p>
          <a:p>
            <a:pPr marL="228594" indent="-228594">
              <a:buFontTx/>
              <a:buChar char="-"/>
            </a:pPr>
            <a:r>
              <a:rPr lang="fr-FR" sz="1333" dirty="0"/>
              <a:t>Offrir tout les besoins</a:t>
            </a:r>
          </a:p>
          <a:p>
            <a:pPr marL="228594" indent="-228594">
              <a:buFontTx/>
              <a:buChar char="-"/>
            </a:pPr>
            <a:endParaRPr lang="fr-FR" sz="1333" dirty="0"/>
          </a:p>
        </p:txBody>
      </p:sp>
      <p:sp>
        <p:nvSpPr>
          <p:cNvPr id="7" name="ZoneTexte 6"/>
          <p:cNvSpPr txBox="1"/>
          <p:nvPr/>
        </p:nvSpPr>
        <p:spPr>
          <a:xfrm>
            <a:off x="2735626" y="644691"/>
            <a:ext cx="2221807" cy="1528175"/>
          </a:xfrm>
          <a:prstGeom prst="rect">
            <a:avLst/>
          </a:prstGeom>
          <a:noFill/>
        </p:spPr>
        <p:txBody>
          <a:bodyPr wrap="square" rtlCol="0">
            <a:spAutoFit/>
          </a:bodyPr>
          <a:lstStyle/>
          <a:p>
            <a:pPr marL="228594" indent="-228594">
              <a:buFontTx/>
              <a:buChar char="-"/>
            </a:pPr>
            <a:r>
              <a:rPr lang="fr-FR" sz="1333" dirty="0"/>
              <a:t>Conception du matière en 3D</a:t>
            </a:r>
          </a:p>
          <a:p>
            <a:pPr marL="228594" indent="-228594">
              <a:buFontTx/>
              <a:buChar char="-"/>
            </a:pPr>
            <a:r>
              <a:rPr lang="fr-FR" sz="1333" dirty="0"/>
              <a:t>Programmation des actions sur les objets</a:t>
            </a:r>
          </a:p>
          <a:p>
            <a:pPr marL="228594" indent="-228594">
              <a:buFontTx/>
              <a:buChar char="-"/>
            </a:pPr>
            <a:r>
              <a:rPr lang="fr-FR" sz="1333" dirty="0"/>
              <a:t>Conception graphique</a:t>
            </a:r>
          </a:p>
          <a:p>
            <a:pPr marL="228594" indent="-228594">
              <a:buFontTx/>
              <a:buChar char="-"/>
            </a:pPr>
            <a:r>
              <a:rPr lang="fr-FR" sz="1333" dirty="0"/>
              <a:t>Documentation pour les clients</a:t>
            </a:r>
          </a:p>
        </p:txBody>
      </p:sp>
      <p:sp>
        <p:nvSpPr>
          <p:cNvPr id="8" name="ZoneTexte 7"/>
          <p:cNvSpPr txBox="1"/>
          <p:nvPr/>
        </p:nvSpPr>
        <p:spPr>
          <a:xfrm>
            <a:off x="431371" y="932723"/>
            <a:ext cx="2112235" cy="1733295"/>
          </a:xfrm>
          <a:prstGeom prst="rect">
            <a:avLst/>
          </a:prstGeom>
          <a:noFill/>
        </p:spPr>
        <p:txBody>
          <a:bodyPr wrap="square" rtlCol="0">
            <a:spAutoFit/>
          </a:bodyPr>
          <a:lstStyle/>
          <a:p>
            <a:pPr marL="228594" indent="-228594">
              <a:buFontTx/>
              <a:buChar char="-"/>
            </a:pPr>
            <a:r>
              <a:rPr lang="fr-FR" sz="1333" dirty="0"/>
              <a:t>Microsoft</a:t>
            </a:r>
          </a:p>
          <a:p>
            <a:pPr marL="228594" indent="-228594">
              <a:buFontTx/>
              <a:buChar char="-"/>
            </a:pPr>
            <a:r>
              <a:rPr lang="fr-FR" sz="1333" dirty="0"/>
              <a:t>Apple</a:t>
            </a:r>
          </a:p>
          <a:p>
            <a:pPr marL="228594" indent="-228594">
              <a:buFontTx/>
              <a:buChar char="-"/>
            </a:pPr>
            <a:r>
              <a:rPr lang="fr-FR" sz="1333" dirty="0"/>
              <a:t>Tencent Game</a:t>
            </a:r>
          </a:p>
          <a:p>
            <a:pPr marL="228594" indent="-228594">
              <a:buFontTx/>
              <a:buChar char="-"/>
            </a:pPr>
            <a:r>
              <a:rPr lang="fr-FR" sz="1333" dirty="0"/>
              <a:t>Android VR</a:t>
            </a:r>
          </a:p>
          <a:p>
            <a:pPr marL="228594" indent="-228594">
              <a:buFontTx/>
              <a:buChar char="-"/>
            </a:pPr>
            <a:r>
              <a:rPr lang="fr-FR" sz="1333" dirty="0"/>
              <a:t>Universités pour l’acquisition des informations</a:t>
            </a:r>
          </a:p>
          <a:p>
            <a:pPr marL="380990" indent="-380990">
              <a:buFontTx/>
              <a:buChar char="-"/>
            </a:pPr>
            <a:endParaRPr lang="fr-FR" sz="1333" dirty="0"/>
          </a:p>
        </p:txBody>
      </p:sp>
      <p:sp>
        <p:nvSpPr>
          <p:cNvPr id="9" name="ZoneTexte 8"/>
          <p:cNvSpPr txBox="1"/>
          <p:nvPr/>
        </p:nvSpPr>
        <p:spPr>
          <a:xfrm>
            <a:off x="2735626" y="2756925"/>
            <a:ext cx="2112236" cy="1569660"/>
          </a:xfrm>
          <a:prstGeom prst="rect">
            <a:avLst/>
          </a:prstGeom>
          <a:noFill/>
        </p:spPr>
        <p:txBody>
          <a:bodyPr wrap="square" rtlCol="0">
            <a:spAutoFit/>
          </a:bodyPr>
          <a:lstStyle/>
          <a:p>
            <a:pPr marL="228594" indent="-228594">
              <a:buFontTx/>
              <a:buChar char="-"/>
            </a:pPr>
            <a:r>
              <a:rPr lang="fr-FR" sz="1200" dirty="0"/>
              <a:t>Unreal engine</a:t>
            </a:r>
          </a:p>
          <a:p>
            <a:pPr marL="228594" indent="-228594">
              <a:buFontTx/>
              <a:buChar char="-"/>
            </a:pPr>
            <a:r>
              <a:rPr lang="fr-FR" sz="1200" dirty="0"/>
              <a:t>Unity</a:t>
            </a:r>
          </a:p>
          <a:p>
            <a:pPr marL="228594" indent="-228594">
              <a:buFontTx/>
              <a:buChar char="-"/>
            </a:pPr>
            <a:r>
              <a:rPr lang="fr-FR" sz="1200" dirty="0"/>
              <a:t>Visual Studio</a:t>
            </a:r>
          </a:p>
          <a:p>
            <a:pPr marL="228594" indent="-228594">
              <a:buFontTx/>
              <a:buChar char="-"/>
            </a:pPr>
            <a:r>
              <a:rPr lang="fr-FR" sz="1200" dirty="0"/>
              <a:t>Blender</a:t>
            </a:r>
          </a:p>
          <a:p>
            <a:pPr marL="228594" indent="-228594">
              <a:buFontTx/>
              <a:buChar char="-"/>
            </a:pPr>
            <a:r>
              <a:rPr lang="fr-FR" sz="1200" dirty="0"/>
              <a:t>VR Lunette</a:t>
            </a:r>
          </a:p>
          <a:p>
            <a:pPr marL="228594" indent="-228594">
              <a:buFontTx/>
              <a:buChar char="-"/>
            </a:pPr>
            <a:r>
              <a:rPr lang="fr-FR" sz="1200" dirty="0"/>
              <a:t>Capteurs</a:t>
            </a:r>
          </a:p>
          <a:p>
            <a:pPr marL="228594" indent="-228594">
              <a:buFontTx/>
              <a:buChar char="-"/>
            </a:pPr>
            <a:r>
              <a:rPr lang="fr-FR" sz="1200" dirty="0"/>
              <a:t>Ordinateurs avec qualité élevé</a:t>
            </a:r>
          </a:p>
        </p:txBody>
      </p:sp>
      <p:sp>
        <p:nvSpPr>
          <p:cNvPr id="11" name="ZoneTexte 10"/>
          <p:cNvSpPr txBox="1"/>
          <p:nvPr/>
        </p:nvSpPr>
        <p:spPr>
          <a:xfrm>
            <a:off x="527381" y="5061182"/>
            <a:ext cx="5472608" cy="1117935"/>
          </a:xfrm>
          <a:prstGeom prst="rect">
            <a:avLst/>
          </a:prstGeom>
          <a:noFill/>
        </p:spPr>
        <p:txBody>
          <a:bodyPr wrap="square" rtlCol="0">
            <a:spAutoFit/>
          </a:bodyPr>
          <a:lstStyle/>
          <a:p>
            <a:pPr marL="228594" indent="-228594">
              <a:buFontTx/>
              <a:buChar char="-"/>
            </a:pPr>
            <a:r>
              <a:rPr lang="fr-FR" sz="1333" dirty="0"/>
              <a:t>Sponsors et publicité  ( selon les publicités )</a:t>
            </a:r>
          </a:p>
          <a:p>
            <a:pPr marL="228594" indent="-228594">
              <a:buFontTx/>
              <a:buChar char="-"/>
            </a:pPr>
            <a:r>
              <a:rPr lang="fr-FR" sz="1333" dirty="0"/>
              <a:t>Travailler en Freelance (5000dh / mois)</a:t>
            </a:r>
          </a:p>
          <a:p>
            <a:pPr marL="228594" indent="-228594">
              <a:buFontTx/>
              <a:buChar char="-"/>
            </a:pPr>
            <a:r>
              <a:rPr lang="fr-FR" sz="1333" dirty="0"/>
              <a:t>Créer un site web liée avec AdSense pour les produits VR (1200dh-2500dh / mois)</a:t>
            </a:r>
          </a:p>
          <a:p>
            <a:pPr marL="228594" indent="-228594">
              <a:buFontTx/>
              <a:buChar char="-"/>
            </a:pPr>
            <a:r>
              <a:rPr lang="fr-FR" sz="1333" dirty="0"/>
              <a:t>Investisseurs </a:t>
            </a:r>
          </a:p>
        </p:txBody>
      </p:sp>
      <p:sp>
        <p:nvSpPr>
          <p:cNvPr id="13" name="ZoneTexte 12"/>
          <p:cNvSpPr txBox="1"/>
          <p:nvPr/>
        </p:nvSpPr>
        <p:spPr>
          <a:xfrm>
            <a:off x="6179924" y="4819603"/>
            <a:ext cx="5568619" cy="2123658"/>
          </a:xfrm>
          <a:prstGeom prst="rect">
            <a:avLst/>
          </a:prstGeom>
          <a:noFill/>
        </p:spPr>
        <p:txBody>
          <a:bodyPr wrap="square" rtlCol="0">
            <a:spAutoFit/>
          </a:bodyPr>
          <a:lstStyle/>
          <a:p>
            <a:pPr marL="228594" indent="-228594">
              <a:buFontTx/>
              <a:buChar char="-"/>
            </a:pPr>
            <a:r>
              <a:rPr lang="fr-FR" sz="1200" dirty="0"/>
              <a:t>Gratuit pour les étudiants, les lycéens</a:t>
            </a:r>
          </a:p>
          <a:p>
            <a:pPr marL="228594" indent="-228594">
              <a:buFontTx/>
              <a:buChar char="-"/>
            </a:pPr>
            <a:r>
              <a:rPr lang="fr-FR" sz="1200" dirty="0"/>
              <a:t>Pour chaque établissement</a:t>
            </a:r>
          </a:p>
          <a:p>
            <a:pPr marL="228594" lvl="7" indent="-228594">
              <a:buFontTx/>
              <a:buChar char="-"/>
            </a:pPr>
            <a:r>
              <a:rPr lang="fr-FR" sz="1200" dirty="0"/>
              <a:t>3999dh/mois</a:t>
            </a:r>
          </a:p>
          <a:p>
            <a:pPr marL="228594" lvl="7" indent="-228594">
              <a:buFontTx/>
              <a:buChar char="-"/>
            </a:pPr>
            <a:r>
              <a:rPr lang="fr-FR" sz="1200" dirty="0"/>
              <a:t>6999dh/ 2 mois</a:t>
            </a:r>
          </a:p>
          <a:p>
            <a:pPr marL="228594" lvl="7" indent="-228594">
              <a:buFontTx/>
              <a:buChar char="-"/>
            </a:pPr>
            <a:r>
              <a:rPr lang="fr-FR" sz="1200" dirty="0"/>
              <a:t>219999dh/ 6 mois</a:t>
            </a:r>
          </a:p>
          <a:p>
            <a:pPr marL="228594" lvl="7" indent="-228594">
              <a:buFontTx/>
              <a:buChar char="-"/>
            </a:pPr>
            <a:r>
              <a:rPr lang="fr-FR" sz="1200" dirty="0"/>
              <a:t>399999dh / années</a:t>
            </a:r>
          </a:p>
          <a:p>
            <a:pPr marL="228594" lvl="7" indent="-228594">
              <a:buFontTx/>
              <a:buChar char="-"/>
            </a:pPr>
            <a:r>
              <a:rPr lang="fr-FR" sz="1200" dirty="0"/>
              <a:t>Pour chaque objet nécessaire il faut payer selon ces caractéristiques</a:t>
            </a:r>
          </a:p>
          <a:p>
            <a:pPr marL="228594" lvl="7" indent="-228594">
              <a:buFontTx/>
              <a:buChar char="-"/>
            </a:pPr>
            <a:r>
              <a:rPr lang="fr-FR" sz="1200" dirty="0"/>
              <a:t>Pour les étudiants : 1999dh/mois (version différente) </a:t>
            </a:r>
          </a:p>
          <a:p>
            <a:pPr marL="228594" lvl="7" indent="-228594">
              <a:buFontTx/>
              <a:buChar char="-"/>
            </a:pPr>
            <a:endParaRPr lang="fr-FR" sz="1200" dirty="0"/>
          </a:p>
          <a:p>
            <a:pPr marL="228594" lvl="7" indent="-228594">
              <a:buFontTx/>
              <a:buChar char="-"/>
            </a:pPr>
            <a:endParaRPr lang="fr-FR" sz="1200" dirty="0"/>
          </a:p>
          <a:p>
            <a:pPr marL="228594" indent="-228594">
              <a:buFontTx/>
              <a:buChar char="-"/>
            </a:pPr>
            <a:endParaRPr lang="fr-FR" sz="1200" dirty="0"/>
          </a:p>
        </p:txBody>
      </p:sp>
    </p:spTree>
    <p:extLst>
      <p:ext uri="{BB962C8B-B14F-4D97-AF65-F5344CB8AC3E}">
        <p14:creationId xmlns:p14="http://schemas.microsoft.com/office/powerpoint/2010/main" val="3838745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667435" y="2850776"/>
            <a:ext cx="9601200" cy="1008530"/>
          </a:xfrm>
        </p:spPr>
        <p:txBody>
          <a:bodyPr>
            <a:noAutofit/>
          </a:bodyPr>
          <a:lstStyle/>
          <a:p>
            <a:pPr algn="ctr"/>
            <a:r>
              <a:rPr lang="en-GB" sz="5400" b="1" dirty="0" smtClean="0">
                <a:solidFill>
                  <a:schemeClr val="accent6">
                    <a:lumMod val="50000"/>
                  </a:schemeClr>
                </a:solidFill>
              </a:rPr>
              <a:t>Business Plan </a:t>
            </a:r>
            <a:endParaRPr lang="fr-FR" sz="5400" b="1" dirty="0">
              <a:solidFill>
                <a:schemeClr val="accent6">
                  <a:lumMod val="50000"/>
                </a:schemeClr>
              </a:solidFill>
            </a:endParaRPr>
          </a:p>
        </p:txBody>
      </p:sp>
    </p:spTree>
    <p:extLst>
      <p:ext uri="{BB962C8B-B14F-4D97-AF65-F5344CB8AC3E}">
        <p14:creationId xmlns:p14="http://schemas.microsoft.com/office/powerpoint/2010/main" val="404087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766482"/>
          </a:xfrm>
        </p:spPr>
        <p:txBody>
          <a:bodyPr>
            <a:normAutofit fontScale="90000"/>
          </a:bodyPr>
          <a:lstStyle/>
          <a:p>
            <a:r>
              <a:rPr lang="fr-FR" b="1" dirty="0">
                <a:solidFill>
                  <a:schemeClr val="accent6">
                    <a:lumMod val="50000"/>
                  </a:schemeClr>
                </a:solidFill>
              </a:rPr>
              <a:t>Information sur l’entrepreneur et l’équipe : </a:t>
            </a:r>
            <a:br>
              <a:rPr lang="fr-FR" b="1" dirty="0">
                <a:solidFill>
                  <a:schemeClr val="accent6">
                    <a:lumMod val="50000"/>
                  </a:schemeClr>
                </a:solidFill>
              </a:rPr>
            </a:br>
            <a:endParaRPr lang="fr-FR" dirty="0">
              <a:solidFill>
                <a:schemeClr val="accent6">
                  <a:lumMod val="50000"/>
                </a:schemeClr>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50062628"/>
              </p:ext>
            </p:extLst>
          </p:nvPr>
        </p:nvGraphicFramePr>
        <p:xfrm>
          <a:off x="1519519" y="2017060"/>
          <a:ext cx="9157447" cy="4530865"/>
        </p:xfrm>
        <a:graphic>
          <a:graphicData uri="http://schemas.openxmlformats.org/drawingml/2006/table">
            <a:tbl>
              <a:tblPr firstRow="1" firstCol="1" bandRow="1">
                <a:tableStyleId>{7DF18680-E054-41AD-8BC1-D1AEF772440D}</a:tableStyleId>
              </a:tblPr>
              <a:tblGrid>
                <a:gridCol w="1744318"/>
                <a:gridCol w="2004225"/>
                <a:gridCol w="1918482"/>
                <a:gridCol w="1745211"/>
                <a:gridCol w="1745211"/>
              </a:tblGrid>
              <a:tr h="874058">
                <a:tc>
                  <a:txBody>
                    <a:bodyPr/>
                    <a:lstStyle/>
                    <a:p>
                      <a:pPr algn="ctr">
                        <a:spcAft>
                          <a:spcPts val="1000"/>
                        </a:spcAft>
                      </a:pPr>
                      <a:r>
                        <a:rPr lang="fr-FR" sz="1200" cap="all" dirty="0">
                          <a:effectLst/>
                        </a:rPr>
                        <a:t> </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Début </a:t>
                      </a:r>
                      <a:r>
                        <a:rPr lang="fr-FR" sz="1400" b="1" cap="all" dirty="0">
                          <a:solidFill>
                            <a:schemeClr val="bg1"/>
                          </a:solidFill>
                          <a:effectLst/>
                        </a:rPr>
                        <a:t>d’activité</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Fin </a:t>
                      </a:r>
                      <a:r>
                        <a:rPr lang="fr-FR" sz="1400" b="1" cap="all" dirty="0">
                          <a:solidFill>
                            <a:schemeClr val="bg1"/>
                          </a:solidFill>
                          <a:effectLst/>
                        </a:rPr>
                        <a:t>1</a:t>
                      </a:r>
                      <a:r>
                        <a:rPr lang="fr-FR" sz="1400" b="1" cap="all" baseline="30000" dirty="0">
                          <a:solidFill>
                            <a:schemeClr val="bg1"/>
                          </a:solidFill>
                          <a:effectLst/>
                        </a:rPr>
                        <a:t>ère</a:t>
                      </a:r>
                      <a:r>
                        <a:rPr lang="fr-FR" sz="1400" b="1" cap="all" dirty="0">
                          <a:solidFill>
                            <a:schemeClr val="bg1"/>
                          </a:solidFill>
                          <a:effectLst/>
                        </a:rPr>
                        <a:t> année</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Fin </a:t>
                      </a:r>
                      <a:r>
                        <a:rPr lang="fr-FR" sz="1400" b="1" cap="all" dirty="0">
                          <a:solidFill>
                            <a:schemeClr val="bg1"/>
                          </a:solidFill>
                          <a:effectLst/>
                        </a:rPr>
                        <a:t>2</a:t>
                      </a:r>
                      <a:r>
                        <a:rPr lang="fr-FR" sz="1400" b="1" cap="all" baseline="30000" dirty="0">
                          <a:solidFill>
                            <a:schemeClr val="bg1"/>
                          </a:solidFill>
                          <a:effectLst/>
                        </a:rPr>
                        <a:t>ème</a:t>
                      </a:r>
                      <a:r>
                        <a:rPr lang="fr-FR" sz="1400" b="1" cap="all" dirty="0">
                          <a:solidFill>
                            <a:schemeClr val="bg1"/>
                          </a:solidFill>
                          <a:effectLst/>
                        </a:rPr>
                        <a:t> année</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Fin </a:t>
                      </a:r>
                      <a:r>
                        <a:rPr lang="fr-FR" sz="1400" b="1" cap="all" dirty="0">
                          <a:solidFill>
                            <a:schemeClr val="bg1"/>
                          </a:solidFill>
                          <a:effectLst/>
                        </a:rPr>
                        <a:t>3</a:t>
                      </a:r>
                      <a:r>
                        <a:rPr lang="fr-FR" sz="1400" b="1" cap="all" baseline="30000" dirty="0">
                          <a:solidFill>
                            <a:schemeClr val="bg1"/>
                          </a:solidFill>
                          <a:effectLst/>
                        </a:rPr>
                        <a:t>ème</a:t>
                      </a:r>
                      <a:r>
                        <a:rPr lang="fr-FR" sz="1400" b="1" cap="all" dirty="0">
                          <a:solidFill>
                            <a:schemeClr val="bg1"/>
                          </a:solidFill>
                          <a:effectLst/>
                        </a:rPr>
                        <a:t> année</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39192">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Commercial</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smtClean="0">
                          <a:effectLst/>
                        </a:rPr>
                        <a:t>1</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2</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smtClean="0">
                          <a:effectLst/>
                        </a:rPr>
                        <a:t>4</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smtClean="0">
                          <a:effectLst/>
                        </a:rPr>
                        <a:t>6</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00039">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Designer</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4</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8</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16</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20</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39192">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Développeur</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4</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8</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a:effectLst/>
                        </a:rPr>
                        <a:t>16</a:t>
                      </a:r>
                      <a:endParaRPr lang="fr-FR" sz="1400" b="1">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20</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39192">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Infographiste </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4</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8</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16</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20</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r h="739192">
                <a:tc>
                  <a:txBody>
                    <a:bodyPr/>
                    <a:lstStyle/>
                    <a:p>
                      <a:pPr algn="ctr">
                        <a:spcAft>
                          <a:spcPts val="1000"/>
                        </a:spcAft>
                      </a:pPr>
                      <a:endParaRPr lang="fr-FR" sz="1400" b="1" cap="all" dirty="0" smtClean="0">
                        <a:solidFill>
                          <a:schemeClr val="bg1"/>
                        </a:solidFill>
                        <a:effectLst/>
                      </a:endParaRPr>
                    </a:p>
                    <a:p>
                      <a:pPr algn="ctr">
                        <a:spcAft>
                          <a:spcPts val="1000"/>
                        </a:spcAft>
                      </a:pPr>
                      <a:r>
                        <a:rPr lang="fr-FR" sz="1400" b="1" cap="all" dirty="0" smtClean="0">
                          <a:solidFill>
                            <a:schemeClr val="bg1"/>
                          </a:solidFill>
                          <a:effectLst/>
                        </a:rPr>
                        <a:t>Marketing Person </a:t>
                      </a:r>
                      <a:endParaRPr lang="fr-FR" sz="1400" b="1" dirty="0">
                        <a:solidFill>
                          <a:schemeClr val="bg1"/>
                        </a:solidFill>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0</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1</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2</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algn="ctr">
                        <a:spcAft>
                          <a:spcPts val="1000"/>
                        </a:spcAft>
                      </a:pPr>
                      <a:r>
                        <a:rPr lang="fr-FR" sz="1400" b="1" dirty="0">
                          <a:effectLst/>
                        </a:rPr>
                        <a:t>4</a:t>
                      </a:r>
                      <a:endParaRPr lang="fr-FR" sz="14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36907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776012" cy="1196788"/>
          </a:xfrm>
        </p:spPr>
        <p:txBody>
          <a:bodyPr>
            <a:normAutofit fontScale="90000"/>
          </a:bodyPr>
          <a:lstStyle/>
          <a:p>
            <a:r>
              <a:rPr lang="fr-FR" b="1" dirty="0">
                <a:solidFill>
                  <a:schemeClr val="accent6">
                    <a:lumMod val="50000"/>
                  </a:schemeClr>
                </a:solidFill>
              </a:rPr>
              <a:t>Description de l’idée d’affaire et du marché :</a:t>
            </a:r>
            <a:r>
              <a:rPr lang="fr-FR" b="1" dirty="0"/>
              <a:t/>
            </a:r>
            <a:br>
              <a:rPr lang="fr-FR" b="1" dirty="0"/>
            </a:br>
            <a:endParaRPr lang="fr-FR" dirty="0"/>
          </a:p>
        </p:txBody>
      </p:sp>
      <p:sp>
        <p:nvSpPr>
          <p:cNvPr id="3" name="Espace réservé du contenu 2"/>
          <p:cNvSpPr>
            <a:spLocks noGrp="1"/>
          </p:cNvSpPr>
          <p:nvPr>
            <p:ph idx="1"/>
          </p:nvPr>
        </p:nvSpPr>
        <p:spPr>
          <a:xfrm>
            <a:off x="1371600" y="2285999"/>
            <a:ext cx="9601200" cy="3899647"/>
          </a:xfrm>
        </p:spPr>
        <p:txBody>
          <a:bodyPr>
            <a:normAutofit fontScale="92500" lnSpcReduction="10000"/>
          </a:bodyPr>
          <a:lstStyle/>
          <a:p>
            <a:pPr marL="0" indent="0">
              <a:buNone/>
            </a:pPr>
            <a:r>
              <a:rPr lang="fr-FR" sz="3200" b="1" dirty="0">
                <a:solidFill>
                  <a:schemeClr val="accent5">
                    <a:lumMod val="75000"/>
                  </a:schemeClr>
                </a:solidFill>
              </a:rPr>
              <a:t>Description du projet </a:t>
            </a:r>
            <a:r>
              <a:rPr lang="fr-FR" sz="3200" b="1" dirty="0" smtClean="0">
                <a:solidFill>
                  <a:schemeClr val="accent5">
                    <a:lumMod val="75000"/>
                  </a:schemeClr>
                </a:solidFill>
              </a:rPr>
              <a:t>:</a:t>
            </a:r>
            <a:endParaRPr lang="fr-FR" sz="3200" dirty="0">
              <a:solidFill>
                <a:schemeClr val="accent5">
                  <a:lumMod val="75000"/>
                </a:schemeClr>
              </a:solidFill>
            </a:endParaRPr>
          </a:p>
          <a:p>
            <a:pPr marL="0" indent="0">
              <a:lnSpc>
                <a:spcPct val="150000"/>
              </a:lnSpc>
              <a:buNone/>
            </a:pPr>
            <a:r>
              <a:rPr lang="fr-FR" sz="2600" dirty="0"/>
              <a:t>VR </a:t>
            </a:r>
            <a:r>
              <a:rPr lang="fr-FR" sz="2600" dirty="0" err="1"/>
              <a:t>Study</a:t>
            </a:r>
            <a:r>
              <a:rPr lang="fr-FR" sz="2600" dirty="0"/>
              <a:t> est une idée pour intégrer le concept de la réalité virtuelle dans l'environnement d’apprentissage. Il se base globalement sur la conception des objets 3D pour leurs manipulation dans le but d'expérimenter et d'analyser</a:t>
            </a:r>
            <a:r>
              <a:rPr lang="fr-FR" sz="2600" dirty="0" smtClean="0"/>
              <a:t>.</a:t>
            </a:r>
            <a:endParaRPr lang="fr-FR" sz="2600" dirty="0"/>
          </a:p>
          <a:p>
            <a:pPr marL="0" indent="0">
              <a:buNone/>
            </a:pPr>
            <a:r>
              <a:rPr lang="fr-FR" sz="3200" b="1" dirty="0">
                <a:solidFill>
                  <a:schemeClr val="accent5">
                    <a:lumMod val="75000"/>
                  </a:schemeClr>
                </a:solidFill>
              </a:rPr>
              <a:t>Origine de projet </a:t>
            </a:r>
            <a:r>
              <a:rPr lang="fr-FR" sz="3200" b="1" dirty="0" smtClean="0">
                <a:solidFill>
                  <a:schemeClr val="accent5">
                    <a:lumMod val="75000"/>
                  </a:schemeClr>
                </a:solidFill>
              </a:rPr>
              <a:t>:</a:t>
            </a:r>
            <a:endParaRPr lang="fr-FR" sz="3200" dirty="0">
              <a:solidFill>
                <a:schemeClr val="accent5">
                  <a:lumMod val="75000"/>
                </a:schemeClr>
              </a:solidFill>
            </a:endParaRPr>
          </a:p>
          <a:p>
            <a:pPr marL="0" indent="0">
              <a:buNone/>
            </a:pPr>
            <a:r>
              <a:rPr lang="fr-FR" sz="2600" dirty="0" smtClean="0"/>
              <a:t>La plupart </a:t>
            </a:r>
            <a:r>
              <a:rPr lang="fr-FR" sz="2600" dirty="0"/>
              <a:t>des établissements ne sont pas bien équipés.</a:t>
            </a:r>
            <a:endParaRPr lang="fr-FR" sz="2600" i="1" dirty="0"/>
          </a:p>
          <a:p>
            <a:pPr marL="0" indent="0">
              <a:buNone/>
            </a:pPr>
            <a:endParaRPr lang="fr-FR" sz="2800" dirty="0"/>
          </a:p>
        </p:txBody>
      </p:sp>
    </p:spTree>
    <p:extLst>
      <p:ext uri="{BB962C8B-B14F-4D97-AF65-F5344CB8AC3E}">
        <p14:creationId xmlns:p14="http://schemas.microsoft.com/office/powerpoint/2010/main" val="180970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1600" y="632012"/>
            <a:ext cx="9601200" cy="5647764"/>
          </a:xfrm>
        </p:spPr>
        <p:txBody>
          <a:bodyPr>
            <a:normAutofit fontScale="85000" lnSpcReduction="20000"/>
          </a:bodyPr>
          <a:lstStyle/>
          <a:p>
            <a:pPr marL="0" indent="0">
              <a:buNone/>
            </a:pPr>
            <a:r>
              <a:rPr lang="fr-FR" sz="3500" b="1" dirty="0">
                <a:solidFill>
                  <a:schemeClr val="accent5">
                    <a:lumMod val="75000"/>
                  </a:schemeClr>
                </a:solidFill>
              </a:rPr>
              <a:t>Description des services/produits </a:t>
            </a:r>
            <a:r>
              <a:rPr lang="fr-FR" sz="3500" b="1" dirty="0" smtClean="0">
                <a:solidFill>
                  <a:schemeClr val="accent5">
                    <a:lumMod val="75000"/>
                  </a:schemeClr>
                </a:solidFill>
              </a:rPr>
              <a:t>:</a:t>
            </a:r>
          </a:p>
          <a:p>
            <a:pPr marL="0" indent="0">
              <a:buNone/>
            </a:pPr>
            <a:endParaRPr lang="fr-FR" sz="3200" dirty="0">
              <a:solidFill>
                <a:schemeClr val="accent5">
                  <a:lumMod val="75000"/>
                </a:schemeClr>
              </a:solidFill>
            </a:endParaRPr>
          </a:p>
          <a:p>
            <a:pPr marL="0" indent="0">
              <a:lnSpc>
                <a:spcPct val="160000"/>
              </a:lnSpc>
              <a:buNone/>
            </a:pPr>
            <a:r>
              <a:rPr lang="fr-FR" sz="2800" dirty="0"/>
              <a:t>Le produit est sous forme d’une application à plusieurs versions qui varie selon le domaine concerné. </a:t>
            </a:r>
            <a:endParaRPr lang="fr-FR" sz="2800" i="1" dirty="0"/>
          </a:p>
          <a:p>
            <a:pPr marL="0" indent="0">
              <a:buNone/>
            </a:pPr>
            <a:r>
              <a:rPr lang="fr-FR" sz="2800" dirty="0"/>
              <a:t>Ex :</a:t>
            </a:r>
            <a:endParaRPr lang="fr-FR" sz="2800" i="1" dirty="0"/>
          </a:p>
          <a:p>
            <a:pPr marL="806450" lvl="0" indent="-382588">
              <a:buFont typeface="Arial" panose="020B0604020202020204" pitchFamily="34" charset="0"/>
              <a:buChar char="•"/>
              <a:tabLst>
                <a:tab pos="981075" algn="l"/>
              </a:tabLst>
            </a:pPr>
            <a:r>
              <a:rPr lang="fr-FR" sz="2800" dirty="0"/>
              <a:t>Version médecine</a:t>
            </a:r>
            <a:endParaRPr lang="fr-FR" sz="2800" i="1" dirty="0"/>
          </a:p>
          <a:p>
            <a:pPr marL="806450" lvl="0" indent="-382588">
              <a:buFont typeface="Arial" panose="020B0604020202020204" pitchFamily="34" charset="0"/>
              <a:buChar char="•"/>
              <a:tabLst>
                <a:tab pos="981075" algn="l"/>
              </a:tabLst>
            </a:pPr>
            <a:r>
              <a:rPr lang="fr-FR" sz="2800" dirty="0"/>
              <a:t>Version physique / chimie </a:t>
            </a:r>
            <a:endParaRPr lang="fr-FR" sz="2800" i="1" dirty="0"/>
          </a:p>
          <a:p>
            <a:pPr marL="806450" lvl="0" indent="-382588">
              <a:buFont typeface="Arial" panose="020B0604020202020204" pitchFamily="34" charset="0"/>
              <a:buChar char="•"/>
              <a:tabLst>
                <a:tab pos="981075" algn="l"/>
              </a:tabLst>
            </a:pPr>
            <a:r>
              <a:rPr lang="fr-FR" sz="2800" dirty="0"/>
              <a:t>Version informatique – réseaux </a:t>
            </a:r>
            <a:r>
              <a:rPr lang="fr-FR" sz="2800" i="1" dirty="0" smtClean="0"/>
              <a:t>…</a:t>
            </a:r>
            <a:endParaRPr lang="fr-FR" sz="2800" i="1" dirty="0"/>
          </a:p>
          <a:p>
            <a:pPr marL="0" indent="0">
              <a:lnSpc>
                <a:spcPct val="160000"/>
              </a:lnSpc>
              <a:buNone/>
            </a:pPr>
            <a:r>
              <a:rPr lang="fr-FR" sz="2800" dirty="0"/>
              <a:t>Dans chaque version les objets principaux disponible à télécharger pour les utiliser.</a:t>
            </a:r>
            <a:endParaRPr lang="fr-FR" sz="2800" i="1" dirty="0"/>
          </a:p>
          <a:p>
            <a:pPr marL="0" indent="0">
              <a:buNone/>
            </a:pPr>
            <a:r>
              <a:rPr lang="fr-FR" sz="2800" dirty="0"/>
              <a:t> </a:t>
            </a:r>
            <a:r>
              <a:rPr lang="fr-FR" sz="2800" i="1" dirty="0"/>
              <a:t> </a:t>
            </a:r>
          </a:p>
          <a:p>
            <a:pPr marL="0" indent="0">
              <a:buNone/>
            </a:pPr>
            <a:endParaRPr lang="fr-FR" sz="2800" dirty="0"/>
          </a:p>
        </p:txBody>
      </p:sp>
    </p:spTree>
    <p:extLst>
      <p:ext uri="{BB962C8B-B14F-4D97-AF65-F5344CB8AC3E}">
        <p14:creationId xmlns:p14="http://schemas.microsoft.com/office/powerpoint/2010/main" val="1247324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550</TotalTime>
  <Words>552</Words>
  <Application>Microsoft Office PowerPoint</Application>
  <PresentationFormat>Grand écran</PresentationFormat>
  <Paragraphs>330</Paragraphs>
  <Slides>24</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24</vt:i4>
      </vt:variant>
    </vt:vector>
  </HeadingPairs>
  <TitlesOfParts>
    <vt:vector size="35" baseType="lpstr">
      <vt:lpstr>MS Gothic</vt:lpstr>
      <vt:lpstr>Arial</vt:lpstr>
      <vt:lpstr>Calibri</vt:lpstr>
      <vt:lpstr>Courier New</vt:lpstr>
      <vt:lpstr>Franklin Gothic Book</vt:lpstr>
      <vt:lpstr>Georgia</vt:lpstr>
      <vt:lpstr>Gill Sans MT</vt:lpstr>
      <vt:lpstr>Symbol</vt:lpstr>
      <vt:lpstr>Times New Roman</vt:lpstr>
      <vt:lpstr>Wingdings</vt:lpstr>
      <vt:lpstr>Crop</vt:lpstr>
      <vt:lpstr>Présentation PowerPoint</vt:lpstr>
      <vt:lpstr>Introduction:</vt:lpstr>
      <vt:lpstr>Plan:</vt:lpstr>
      <vt:lpstr>Business Model </vt:lpstr>
      <vt:lpstr>Présentation PowerPoint</vt:lpstr>
      <vt:lpstr>Business Plan </vt:lpstr>
      <vt:lpstr>Information sur l’entrepreneur et l’équipe :  </vt:lpstr>
      <vt:lpstr>Description de l’idée d’affaire et du marché : </vt:lpstr>
      <vt:lpstr>Présentation PowerPoint</vt:lpstr>
      <vt:lpstr>Présentation PowerPoint</vt:lpstr>
      <vt:lpstr>Présentation PowerPoint</vt:lpstr>
      <vt:lpstr>Présentation PowerPoint</vt:lpstr>
      <vt:lpstr>Plan marketing : </vt:lpstr>
      <vt:lpstr>Promotion:  </vt:lpstr>
      <vt:lpstr>Place :  </vt:lpstr>
      <vt:lpstr>Présentation PowerPoint</vt:lpstr>
      <vt:lpstr>Présentation PowerPoint</vt:lpstr>
      <vt:lpstr>Forme légale : </vt:lpstr>
      <vt:lpstr>Organisation et personnel :</vt:lpstr>
      <vt:lpstr>Présentation PowerPoint</vt:lpstr>
      <vt:lpstr>Plan financier :</vt:lpstr>
      <vt:lpstr>Présentation PowerPoint</vt:lpstr>
      <vt:lpstr>Présentation PowerPoint</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tajasmae39@gmail.com</dc:creator>
  <cp:lastModifiedBy>tajasmae39@gmail.com</cp:lastModifiedBy>
  <cp:revision>43</cp:revision>
  <dcterms:created xsi:type="dcterms:W3CDTF">2020-04-01T04:12:37Z</dcterms:created>
  <dcterms:modified xsi:type="dcterms:W3CDTF">2020-04-01T14:03:25Z</dcterms:modified>
</cp:coreProperties>
</file>