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8217A-2328-4789-8546-3C44D16171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3BBD96-3073-4631-9BEB-638A430A9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A94231F-D30A-428B-BA76-EF714FD05BF5}"/>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44DC9D8A-2A73-45E8-A396-E49F7E5371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1708D4-C1DA-4A90-9EBB-7ED7B480F43A}"/>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133576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FF07F-F671-474F-B95B-575B7D773C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0D408FB-5E9D-4F7A-B2C1-7F68ED82E62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1AE28E-7C4D-4CD6-A164-486EFC96B350}"/>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D6098873-C131-4629-A09A-B45D75723F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74840A-2E62-4B48-BCBB-94A2CE7D17CB}"/>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210104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2EBF88-10E4-4C5F-A006-11B495918D7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EC4263-C31F-4363-91CB-86A43568072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2DC3BD-5B91-451C-9869-78CE55FD7B85}"/>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BDBBC5B1-3EA6-4C9A-9363-365A81A5BB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65636D-AF01-4C3D-AFAE-C250D5010609}"/>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24764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EE071-AFD3-42C2-8585-FBC60BC929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92CDD8-154D-4616-8ABB-E2AF7FF1BB0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561C87-FDD8-4C7B-A6A2-8520D33C1B39}"/>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0028AF63-6AB3-4BAB-BC5E-1257A7BF4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E3E19C-E5DE-4A00-8CF4-1FFD85DC1FA6}"/>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273899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AF72-7AF2-49CA-8AFB-9D410F45AC4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BB1BE24-836C-40FF-8777-B56863FE1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4300D2E-EB82-4EC4-BF07-DB59DF9A3591}"/>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9AC2F500-4359-47F1-BE3C-85C9222DB4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3216BF-9382-4198-BAA6-6760AA49673B}"/>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327813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C9651-7F73-47E2-8771-DBCDADE6CF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F8BAD9-F5F2-402C-88A5-104B027A94C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5E45C0-6364-4B4A-8E23-27BBBFF03AD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6F5D9F-79E5-4D66-8E31-3517CF385AD8}"/>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6" name="Espace réservé du pied de page 5">
            <a:extLst>
              <a:ext uri="{FF2B5EF4-FFF2-40B4-BE49-F238E27FC236}">
                <a16:creationId xmlns:a16="http://schemas.microsoft.com/office/drawing/2014/main" id="{73EAA93F-2891-4486-AC96-18DB98CE43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547BC49-096B-4956-9D4E-22030E80BFC6}"/>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48086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920E33-AFB4-4D91-9E7C-313FDD13EE4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859F363-1B44-4DF0-8211-C09F4DAC5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3C2A92-47BD-4C87-9918-C1CDB382701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AA5DDD3-F011-4F95-A878-97B3DB076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3C51B5-DCAC-4791-883F-2D8D585980F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79ECBAC-17D1-4BE1-9B09-A800B3423F58}"/>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8" name="Espace réservé du pied de page 7">
            <a:extLst>
              <a:ext uri="{FF2B5EF4-FFF2-40B4-BE49-F238E27FC236}">
                <a16:creationId xmlns:a16="http://schemas.microsoft.com/office/drawing/2014/main" id="{065FF089-F3A6-41EB-91F0-0DD2E5E9800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A0A553D-B1ED-482F-9040-8729CA3AD42C}"/>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25289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E266B7-9DC9-4B08-9BE7-6ACAA39DB82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29D5C64-E725-4CC3-B507-A5D052F0311F}"/>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4" name="Espace réservé du pied de page 3">
            <a:extLst>
              <a:ext uri="{FF2B5EF4-FFF2-40B4-BE49-F238E27FC236}">
                <a16:creationId xmlns:a16="http://schemas.microsoft.com/office/drawing/2014/main" id="{2C43CF11-DA08-4024-A6DB-26D44077BCD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FE88FE9-E20E-4CF7-964A-672BB0F4EA05}"/>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88575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9A0DB6A-4160-421F-AFAE-6A893D68272F}"/>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3" name="Espace réservé du pied de page 2">
            <a:extLst>
              <a:ext uri="{FF2B5EF4-FFF2-40B4-BE49-F238E27FC236}">
                <a16:creationId xmlns:a16="http://schemas.microsoft.com/office/drawing/2014/main" id="{049AD584-13B8-4F97-A372-74CD15518E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6D847D6-9691-488A-9D38-C0DAAF94A5C7}"/>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21885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AC2B75-A3AD-45D1-864C-5A1B3C752E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36634B4-EB25-4012-A94E-856BDA317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7C6177-1F27-4B9A-8019-F510C3A39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27B632-1D02-46AB-A4F9-5A0189CA8195}"/>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6" name="Espace réservé du pied de page 5">
            <a:extLst>
              <a:ext uri="{FF2B5EF4-FFF2-40B4-BE49-F238E27FC236}">
                <a16:creationId xmlns:a16="http://schemas.microsoft.com/office/drawing/2014/main" id="{D86C993E-344A-4005-94D1-B94190ADB1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CE6AD4E-8B6D-48CD-9846-C0E02D0AC0F6}"/>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112605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F7DD9-32CB-4B0D-858F-EC14797588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EB6E898-399B-4831-A886-6D3E93A88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DB5B013-74A4-409E-B9B8-0090DAEBB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DA82F8-6D87-45C5-9589-FD8F36C4A344}"/>
              </a:ext>
            </a:extLst>
          </p:cNvPr>
          <p:cNvSpPr>
            <a:spLocks noGrp="1"/>
          </p:cNvSpPr>
          <p:nvPr>
            <p:ph type="dt" sz="half" idx="10"/>
          </p:nvPr>
        </p:nvSpPr>
        <p:spPr/>
        <p:txBody>
          <a:bodyPr/>
          <a:lstStyle/>
          <a:p>
            <a:fld id="{479438F4-33AB-47B6-B767-67B7BDD7D857}" type="datetimeFigureOut">
              <a:rPr lang="fr-FR" smtClean="0"/>
              <a:t>04/02/2021</a:t>
            </a:fld>
            <a:endParaRPr lang="fr-FR"/>
          </a:p>
        </p:txBody>
      </p:sp>
      <p:sp>
        <p:nvSpPr>
          <p:cNvPr id="6" name="Espace réservé du pied de page 5">
            <a:extLst>
              <a:ext uri="{FF2B5EF4-FFF2-40B4-BE49-F238E27FC236}">
                <a16:creationId xmlns:a16="http://schemas.microsoft.com/office/drawing/2014/main" id="{F50D894C-CB54-4362-A19D-0B4F7218426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9CCDB6-7710-4DDD-89C8-85F9F64704CC}"/>
              </a:ext>
            </a:extLst>
          </p:cNvPr>
          <p:cNvSpPr>
            <a:spLocks noGrp="1"/>
          </p:cNvSpPr>
          <p:nvPr>
            <p:ph type="sldNum" sz="quarter" idx="12"/>
          </p:nvPr>
        </p:nvSpPr>
        <p:spPr/>
        <p:txBody>
          <a:bodyPr/>
          <a:lstStyle/>
          <a:p>
            <a:fld id="{58DD733A-721A-41E1-8010-F5F5F01DAA31}" type="slidenum">
              <a:rPr lang="fr-FR" smtClean="0"/>
              <a:t>‹N°›</a:t>
            </a:fld>
            <a:endParaRPr lang="fr-FR"/>
          </a:p>
        </p:txBody>
      </p:sp>
    </p:spTree>
    <p:extLst>
      <p:ext uri="{BB962C8B-B14F-4D97-AF65-F5344CB8AC3E}">
        <p14:creationId xmlns:p14="http://schemas.microsoft.com/office/powerpoint/2010/main" val="5825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9C376F-4DC3-4059-B0F0-0CCCA32DC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67A4AD6-27C6-4458-80DD-1662625AE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1B520C-3F9C-470F-8B0C-347C3E9F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438F4-33AB-47B6-B767-67B7BDD7D857}" type="datetimeFigureOut">
              <a:rPr lang="fr-FR" smtClean="0"/>
              <a:t>04/02/2021</a:t>
            </a:fld>
            <a:endParaRPr lang="fr-FR"/>
          </a:p>
        </p:txBody>
      </p:sp>
      <p:sp>
        <p:nvSpPr>
          <p:cNvPr id="5" name="Espace réservé du pied de page 4">
            <a:extLst>
              <a:ext uri="{FF2B5EF4-FFF2-40B4-BE49-F238E27FC236}">
                <a16:creationId xmlns:a16="http://schemas.microsoft.com/office/drawing/2014/main" id="{17FB4F1B-9A42-41E7-9B48-0E62E534F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B55F2F2-70A1-4A00-A892-10FE7F845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D733A-721A-41E1-8010-F5F5F01DAA31}" type="slidenum">
              <a:rPr lang="fr-FR" smtClean="0"/>
              <a:t>‹N°›</a:t>
            </a:fld>
            <a:endParaRPr lang="fr-FR"/>
          </a:p>
        </p:txBody>
      </p:sp>
    </p:spTree>
    <p:extLst>
      <p:ext uri="{BB962C8B-B14F-4D97-AF65-F5344CB8AC3E}">
        <p14:creationId xmlns:p14="http://schemas.microsoft.com/office/powerpoint/2010/main" val="123214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E7632-D8EB-431D-B267-3EC2F79394FF}"/>
              </a:ext>
            </a:extLst>
          </p:cNvPr>
          <p:cNvSpPr>
            <a:spLocks noGrp="1"/>
          </p:cNvSpPr>
          <p:nvPr>
            <p:ph type="ctrTitle"/>
          </p:nvPr>
        </p:nvSpPr>
        <p:spPr/>
        <p:txBody>
          <a:bodyPr>
            <a:normAutofit/>
          </a:bodyPr>
          <a:lstStyle/>
          <a:p>
            <a:r>
              <a:rPr lang="fr-FR" sz="2400" b="0" i="0" u="none" strike="noStrike" baseline="0" dirty="0">
                <a:latin typeface="CMSS12"/>
              </a:rPr>
              <a:t>Modèles et techniques en programmation</a:t>
            </a:r>
            <a:br>
              <a:rPr lang="fr-FR" sz="2400" b="0" i="0" u="none" strike="noStrike" baseline="0" dirty="0">
                <a:latin typeface="CMSS12"/>
              </a:rPr>
            </a:br>
            <a:r>
              <a:rPr lang="fr-FR" sz="2400" b="0" i="0" u="none" strike="noStrike" baseline="0" dirty="0">
                <a:latin typeface="CMSS12"/>
              </a:rPr>
              <a:t>parallèle hybride et multicœurs</a:t>
            </a:r>
            <a:br>
              <a:rPr lang="fr-FR" sz="2400" b="0" i="0" u="none" strike="noStrike" baseline="0" dirty="0">
                <a:latin typeface="CMSS12"/>
              </a:rPr>
            </a:br>
            <a:br>
              <a:rPr lang="fr-FR" sz="2400" b="0" i="0" u="none" strike="noStrike" baseline="0" dirty="0">
                <a:latin typeface="CMSS12"/>
              </a:rPr>
            </a:br>
            <a:endParaRPr lang="fr-FR" sz="2400" dirty="0"/>
          </a:p>
        </p:txBody>
      </p:sp>
      <p:sp>
        <p:nvSpPr>
          <p:cNvPr id="3" name="Sous-titre 2">
            <a:extLst>
              <a:ext uri="{FF2B5EF4-FFF2-40B4-BE49-F238E27FC236}">
                <a16:creationId xmlns:a16="http://schemas.microsoft.com/office/drawing/2014/main" id="{8A540E6E-F443-41AC-89D5-D7D4ACB0CAAD}"/>
              </a:ext>
            </a:extLst>
          </p:cNvPr>
          <p:cNvSpPr>
            <a:spLocks noGrp="1"/>
          </p:cNvSpPr>
          <p:nvPr>
            <p:ph type="subTitle" idx="1"/>
          </p:nvPr>
        </p:nvSpPr>
        <p:spPr>
          <a:xfrm>
            <a:off x="1524000" y="3602038"/>
            <a:ext cx="9144000" cy="2563870"/>
          </a:xfrm>
        </p:spPr>
        <p:txBody>
          <a:bodyPr>
            <a:normAutofit/>
          </a:bodyPr>
          <a:lstStyle/>
          <a:p>
            <a:r>
              <a:rPr lang="fr-FR" sz="1800" b="0" i="0" u="none" strike="noStrike" baseline="0" dirty="0">
                <a:latin typeface="CMSS10"/>
              </a:rPr>
              <a:t>Programmation hybride MPI – Cuda ou OpenCL</a:t>
            </a:r>
          </a:p>
          <a:p>
            <a:endParaRPr lang="fr-FR" sz="1800" b="0" i="0" u="none" strike="noStrike" baseline="0" dirty="0">
              <a:latin typeface="CMSS10"/>
            </a:endParaRPr>
          </a:p>
          <a:p>
            <a:r>
              <a:rPr lang="fr-FR" sz="1800" b="0" i="0" u="none" strike="noStrike" baseline="0" dirty="0">
                <a:latin typeface="CMSS10"/>
              </a:rPr>
              <a:t>Marc Tajchman</a:t>
            </a:r>
          </a:p>
          <a:p>
            <a:r>
              <a:rPr lang="fr-FR" sz="1800" b="0" i="0" u="none" strike="noStrike" baseline="0" dirty="0">
                <a:latin typeface="CMSS8"/>
              </a:rPr>
              <a:t>CEA - DEN/DM2S/STMF/LMES</a:t>
            </a:r>
          </a:p>
          <a:p>
            <a:r>
              <a:rPr lang="fr-FR" sz="1800" b="0" i="0" u="none" strike="noStrike" baseline="0" dirty="0">
                <a:latin typeface="CMSS10"/>
              </a:rPr>
              <a:t>01/02/2021</a:t>
            </a:r>
            <a:endParaRPr lang="fr-FR" dirty="0"/>
          </a:p>
        </p:txBody>
      </p:sp>
    </p:spTree>
    <p:extLst>
      <p:ext uri="{BB962C8B-B14F-4D97-AF65-F5344CB8AC3E}">
        <p14:creationId xmlns:p14="http://schemas.microsoft.com/office/powerpoint/2010/main" val="239175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873CE9F-53F5-4BAD-A3F6-F320EF436E01}"/>
              </a:ext>
            </a:extLst>
          </p:cNvPr>
          <p:cNvSpPr txBox="1"/>
          <p:nvPr/>
        </p:nvSpPr>
        <p:spPr>
          <a:xfrm>
            <a:off x="1566833" y="230045"/>
            <a:ext cx="8918011" cy="1846659"/>
          </a:xfrm>
          <a:prstGeom prst="rect">
            <a:avLst/>
          </a:prstGeom>
          <a:noFill/>
        </p:spPr>
        <p:txBody>
          <a:bodyPr wrap="square" rtlCol="0">
            <a:spAutoFit/>
          </a:bodyPr>
          <a:lstStyle/>
          <a:p>
            <a:r>
              <a:rPr lang="fr-FR" sz="2400" dirty="0">
                <a:solidFill>
                  <a:srgbClr val="FF0000"/>
                </a:solidFill>
              </a:rPr>
              <a:t>Environnement matériel:</a:t>
            </a:r>
          </a:p>
          <a:p>
            <a:endParaRPr lang="fr-FR" dirty="0"/>
          </a:p>
          <a:p>
            <a:r>
              <a:rPr lang="fr-FR" dirty="0"/>
              <a:t>On considère une machine parallèle avec n nœuds, chacun contenant un (ou plusieurs) CPU et un (ou plusieurs) GPU.</a:t>
            </a:r>
          </a:p>
          <a:p>
            <a:endParaRPr lang="fr-FR" dirty="0"/>
          </a:p>
          <a:p>
            <a:r>
              <a:rPr lang="fr-FR" dirty="0"/>
              <a:t>Dans chaque nœud, le(s) CPU et le(s) GPU sont associés à leur mémoire de travail propre.</a:t>
            </a:r>
          </a:p>
        </p:txBody>
      </p:sp>
      <p:sp>
        <p:nvSpPr>
          <p:cNvPr id="34" name="ZoneTexte 33">
            <a:extLst>
              <a:ext uri="{FF2B5EF4-FFF2-40B4-BE49-F238E27FC236}">
                <a16:creationId xmlns:a16="http://schemas.microsoft.com/office/drawing/2014/main" id="{B80D9C85-885F-4CC3-912C-1DB4CFE39CA6}"/>
              </a:ext>
            </a:extLst>
          </p:cNvPr>
          <p:cNvSpPr txBox="1"/>
          <p:nvPr/>
        </p:nvSpPr>
        <p:spPr>
          <a:xfrm>
            <a:off x="9279460" y="3892813"/>
            <a:ext cx="503664" cy="646331"/>
          </a:xfrm>
          <a:prstGeom prst="rect">
            <a:avLst/>
          </a:prstGeom>
          <a:noFill/>
        </p:spPr>
        <p:txBody>
          <a:bodyPr wrap="none" rtlCol="0">
            <a:spAutoFit/>
          </a:bodyPr>
          <a:lstStyle/>
          <a:p>
            <a:r>
              <a:rPr lang="fr-FR" sz="3600" dirty="0"/>
              <a:t>…</a:t>
            </a:r>
          </a:p>
        </p:txBody>
      </p:sp>
      <p:sp>
        <p:nvSpPr>
          <p:cNvPr id="42" name="ZoneTexte 41">
            <a:extLst>
              <a:ext uri="{FF2B5EF4-FFF2-40B4-BE49-F238E27FC236}">
                <a16:creationId xmlns:a16="http://schemas.microsoft.com/office/drawing/2014/main" id="{61FB0F2D-738F-4A11-BD41-461120932F57}"/>
              </a:ext>
            </a:extLst>
          </p:cNvPr>
          <p:cNvSpPr txBox="1"/>
          <p:nvPr/>
        </p:nvSpPr>
        <p:spPr>
          <a:xfrm>
            <a:off x="5390210" y="5990069"/>
            <a:ext cx="2472600" cy="369332"/>
          </a:xfrm>
          <a:prstGeom prst="rect">
            <a:avLst/>
          </a:prstGeom>
          <a:noFill/>
        </p:spPr>
        <p:txBody>
          <a:bodyPr wrap="none" rtlCol="0">
            <a:spAutoFit/>
          </a:bodyPr>
          <a:lstStyle/>
          <a:p>
            <a:r>
              <a:rPr lang="fr-FR" dirty="0"/>
              <a:t>Réseau entre les nœuds</a:t>
            </a:r>
          </a:p>
        </p:txBody>
      </p:sp>
      <p:grpSp>
        <p:nvGrpSpPr>
          <p:cNvPr id="53" name="Groupe 52">
            <a:extLst>
              <a:ext uri="{FF2B5EF4-FFF2-40B4-BE49-F238E27FC236}">
                <a16:creationId xmlns:a16="http://schemas.microsoft.com/office/drawing/2014/main" id="{7912FDA9-7003-4F8A-B068-A49EDD5F85ED}"/>
              </a:ext>
            </a:extLst>
          </p:cNvPr>
          <p:cNvGrpSpPr/>
          <p:nvPr/>
        </p:nvGrpSpPr>
        <p:grpSpPr>
          <a:xfrm>
            <a:off x="2383923" y="2714159"/>
            <a:ext cx="2684477" cy="2934166"/>
            <a:chOff x="2383923" y="2714159"/>
            <a:chExt cx="2684477" cy="2934166"/>
          </a:xfrm>
        </p:grpSpPr>
        <p:sp>
          <p:nvSpPr>
            <p:cNvPr id="5" name="Rectangle 4">
              <a:extLst>
                <a:ext uri="{FF2B5EF4-FFF2-40B4-BE49-F238E27FC236}">
                  <a16:creationId xmlns:a16="http://schemas.microsoft.com/office/drawing/2014/main" id="{CDD3F891-3126-48AC-81B3-05EA8B17B2DF}"/>
                </a:ext>
              </a:extLst>
            </p:cNvPr>
            <p:cNvSpPr/>
            <p:nvPr/>
          </p:nvSpPr>
          <p:spPr>
            <a:xfrm>
              <a:off x="2383923" y="3118762"/>
              <a:ext cx="2684477" cy="2529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5877C84F-5F61-4C41-A502-2B348814D18B}"/>
                </a:ext>
              </a:extLst>
            </p:cNvPr>
            <p:cNvSpPr txBox="1"/>
            <p:nvPr/>
          </p:nvSpPr>
          <p:spPr>
            <a:xfrm>
              <a:off x="2551489" y="2714159"/>
              <a:ext cx="942887" cy="369332"/>
            </a:xfrm>
            <a:prstGeom prst="rect">
              <a:avLst/>
            </a:prstGeom>
            <a:noFill/>
          </p:spPr>
          <p:txBody>
            <a:bodyPr wrap="none" rtlCol="0">
              <a:spAutoFit/>
            </a:bodyPr>
            <a:lstStyle/>
            <a:p>
              <a:r>
                <a:rPr lang="fr-FR" dirty="0"/>
                <a:t>Nœud 1</a:t>
              </a:r>
            </a:p>
          </p:txBody>
        </p:sp>
        <p:sp>
          <p:nvSpPr>
            <p:cNvPr id="16" name="Rectangle 15">
              <a:extLst>
                <a:ext uri="{FF2B5EF4-FFF2-40B4-BE49-F238E27FC236}">
                  <a16:creationId xmlns:a16="http://schemas.microsoft.com/office/drawing/2014/main" id="{C28B777F-6CA9-42BA-B012-0F1CB6D017D8}"/>
                </a:ext>
              </a:extLst>
            </p:cNvPr>
            <p:cNvSpPr/>
            <p:nvPr/>
          </p:nvSpPr>
          <p:spPr>
            <a:xfrm>
              <a:off x="2974546" y="3786012"/>
              <a:ext cx="101886"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85482236-EE3D-4B09-991F-3FE0230C5F36}"/>
                </a:ext>
              </a:extLst>
            </p:cNvPr>
            <p:cNvSpPr/>
            <p:nvPr/>
          </p:nvSpPr>
          <p:spPr>
            <a:xfrm>
              <a:off x="4323252" y="3777731"/>
              <a:ext cx="246592"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03FCA7B6-67F6-453D-82E5-CAFCA06F8139}"/>
                </a:ext>
              </a:extLst>
            </p:cNvPr>
            <p:cNvSpPr/>
            <p:nvPr/>
          </p:nvSpPr>
          <p:spPr>
            <a:xfrm>
              <a:off x="3355165" y="4433870"/>
              <a:ext cx="77417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0C26900-B809-4786-948C-37AA24AA5752}"/>
                </a:ext>
              </a:extLst>
            </p:cNvPr>
            <p:cNvSpPr/>
            <p:nvPr/>
          </p:nvSpPr>
          <p:spPr>
            <a:xfrm>
              <a:off x="2566114" y="3249092"/>
              <a:ext cx="934235" cy="713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accent1">
                      <a:lumMod val="75000"/>
                    </a:schemeClr>
                  </a:solidFill>
                </a:rPr>
                <a:t>Mémoire de travail</a:t>
              </a:r>
            </a:p>
          </p:txBody>
        </p:sp>
        <p:sp>
          <p:nvSpPr>
            <p:cNvPr id="15" name="Rectangle 14">
              <a:extLst>
                <a:ext uri="{FF2B5EF4-FFF2-40B4-BE49-F238E27FC236}">
                  <a16:creationId xmlns:a16="http://schemas.microsoft.com/office/drawing/2014/main" id="{35C9B2FE-7D6E-4534-93BB-4E4ECC570B95}"/>
                </a:ext>
              </a:extLst>
            </p:cNvPr>
            <p:cNvSpPr/>
            <p:nvPr/>
          </p:nvSpPr>
          <p:spPr>
            <a:xfrm>
              <a:off x="3979431" y="3243823"/>
              <a:ext cx="934235" cy="713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accent1">
                      <a:lumMod val="75000"/>
                    </a:schemeClr>
                  </a:solidFill>
                </a:rPr>
                <a:t>Mémoire de travail</a:t>
              </a:r>
            </a:p>
          </p:txBody>
        </p:sp>
        <p:sp>
          <p:nvSpPr>
            <p:cNvPr id="11" name="Ellipse 10">
              <a:extLst>
                <a:ext uri="{FF2B5EF4-FFF2-40B4-BE49-F238E27FC236}">
                  <a16:creationId xmlns:a16="http://schemas.microsoft.com/office/drawing/2014/main" id="{2B415A70-D785-44FE-949C-DCBFFE56EE1C}"/>
                </a:ext>
              </a:extLst>
            </p:cNvPr>
            <p:cNvSpPr/>
            <p:nvPr/>
          </p:nvSpPr>
          <p:spPr>
            <a:xfrm>
              <a:off x="4110988" y="4286642"/>
              <a:ext cx="671120" cy="3858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05E1A0B5-D8BD-4E1B-B898-6E01E638E587}"/>
                </a:ext>
              </a:extLst>
            </p:cNvPr>
            <p:cNvSpPr txBox="1"/>
            <p:nvPr/>
          </p:nvSpPr>
          <p:spPr>
            <a:xfrm>
              <a:off x="4143420" y="4276443"/>
              <a:ext cx="606256" cy="369332"/>
            </a:xfrm>
            <a:prstGeom prst="rect">
              <a:avLst/>
            </a:prstGeom>
            <a:noFill/>
          </p:spPr>
          <p:txBody>
            <a:bodyPr wrap="square" rtlCol="0">
              <a:spAutoFit/>
            </a:bodyPr>
            <a:lstStyle/>
            <a:p>
              <a:r>
                <a:rPr lang="fr-FR" b="1" dirty="0">
                  <a:solidFill>
                    <a:srgbClr val="FF0000"/>
                  </a:solidFill>
                </a:rPr>
                <a:t>GPU</a:t>
              </a:r>
            </a:p>
          </p:txBody>
        </p:sp>
        <p:sp>
          <p:nvSpPr>
            <p:cNvPr id="49" name="Rectangle 48">
              <a:extLst>
                <a:ext uri="{FF2B5EF4-FFF2-40B4-BE49-F238E27FC236}">
                  <a16:creationId xmlns:a16="http://schemas.microsoft.com/office/drawing/2014/main" id="{56BFA179-75B1-4DC3-BA35-21589878B1BF}"/>
                </a:ext>
              </a:extLst>
            </p:cNvPr>
            <p:cNvSpPr/>
            <p:nvPr/>
          </p:nvSpPr>
          <p:spPr>
            <a:xfrm>
              <a:off x="3001539" y="4468438"/>
              <a:ext cx="45719"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a:extLst>
                <a:ext uri="{FF2B5EF4-FFF2-40B4-BE49-F238E27FC236}">
                  <a16:creationId xmlns:a16="http://schemas.microsoft.com/office/drawing/2014/main" id="{9B673EEE-2173-48A3-AD80-BD01418EAC58}"/>
                </a:ext>
              </a:extLst>
            </p:cNvPr>
            <p:cNvGrpSpPr/>
            <p:nvPr/>
          </p:nvGrpSpPr>
          <p:grpSpPr>
            <a:xfrm>
              <a:off x="2692309" y="4268162"/>
              <a:ext cx="671120" cy="385894"/>
              <a:chOff x="2207350" y="3598877"/>
              <a:chExt cx="671120" cy="385894"/>
            </a:xfrm>
          </p:grpSpPr>
          <p:sp>
            <p:nvSpPr>
              <p:cNvPr id="7" name="Ellipse 6">
                <a:extLst>
                  <a:ext uri="{FF2B5EF4-FFF2-40B4-BE49-F238E27FC236}">
                    <a16:creationId xmlns:a16="http://schemas.microsoft.com/office/drawing/2014/main" id="{D1163D88-E470-4C26-8DEB-2CA6B0482FB2}"/>
                  </a:ext>
                </a:extLst>
              </p:cNvPr>
              <p:cNvSpPr/>
              <p:nvPr/>
            </p:nvSpPr>
            <p:spPr>
              <a:xfrm>
                <a:off x="2207350" y="3598877"/>
                <a:ext cx="671120" cy="3858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0536956E-C5D3-4196-B55B-DF7AD5E79463}"/>
                  </a:ext>
                </a:extLst>
              </p:cNvPr>
              <p:cNvSpPr txBox="1"/>
              <p:nvPr/>
            </p:nvSpPr>
            <p:spPr>
              <a:xfrm>
                <a:off x="2240869" y="3598877"/>
                <a:ext cx="580608" cy="369332"/>
              </a:xfrm>
              <a:prstGeom prst="rect">
                <a:avLst/>
              </a:prstGeom>
              <a:noFill/>
            </p:spPr>
            <p:txBody>
              <a:bodyPr wrap="none" rtlCol="0">
                <a:spAutoFit/>
              </a:bodyPr>
              <a:lstStyle/>
              <a:p>
                <a:r>
                  <a:rPr lang="fr-FR" b="1" dirty="0">
                    <a:solidFill>
                      <a:srgbClr val="FF0000"/>
                    </a:solidFill>
                  </a:rPr>
                  <a:t>CPU</a:t>
                </a:r>
              </a:p>
            </p:txBody>
          </p:sp>
        </p:grpSp>
        <p:sp>
          <p:nvSpPr>
            <p:cNvPr id="48" name="ZoneTexte 47">
              <a:extLst>
                <a:ext uri="{FF2B5EF4-FFF2-40B4-BE49-F238E27FC236}">
                  <a16:creationId xmlns:a16="http://schemas.microsoft.com/office/drawing/2014/main" id="{51DE544F-4FDA-4443-B927-4B27FAD8B885}"/>
                </a:ext>
              </a:extLst>
            </p:cNvPr>
            <p:cNvSpPr txBox="1"/>
            <p:nvPr/>
          </p:nvSpPr>
          <p:spPr>
            <a:xfrm>
              <a:off x="2660917" y="4920973"/>
              <a:ext cx="744627" cy="584775"/>
            </a:xfrm>
            <a:prstGeom prst="rect">
              <a:avLst/>
            </a:prstGeom>
            <a:solidFill>
              <a:schemeClr val="bg1"/>
            </a:solidFill>
            <a:ln>
              <a:solidFill>
                <a:schemeClr val="accent1">
                  <a:shade val="50000"/>
                </a:schemeClr>
              </a:solidFill>
            </a:ln>
          </p:spPr>
          <p:txBody>
            <a:bodyPr wrap="none" rtlCol="0">
              <a:spAutoFit/>
            </a:bodyPr>
            <a:lstStyle/>
            <a:p>
              <a:r>
                <a:rPr lang="fr-FR" sz="1600" dirty="0"/>
                <a:t>Carte </a:t>
              </a:r>
            </a:p>
            <a:p>
              <a:r>
                <a:rPr lang="fr-FR" sz="1600" dirty="0"/>
                <a:t>réseau</a:t>
              </a:r>
            </a:p>
          </p:txBody>
        </p:sp>
      </p:grpSp>
      <p:grpSp>
        <p:nvGrpSpPr>
          <p:cNvPr id="54" name="Groupe 53">
            <a:extLst>
              <a:ext uri="{FF2B5EF4-FFF2-40B4-BE49-F238E27FC236}">
                <a16:creationId xmlns:a16="http://schemas.microsoft.com/office/drawing/2014/main" id="{EBB2449D-ED93-44AC-B77B-ACC7FDC6D784}"/>
              </a:ext>
            </a:extLst>
          </p:cNvPr>
          <p:cNvGrpSpPr/>
          <p:nvPr/>
        </p:nvGrpSpPr>
        <p:grpSpPr>
          <a:xfrm>
            <a:off x="5977203" y="2714159"/>
            <a:ext cx="2684477" cy="2934166"/>
            <a:chOff x="2383923" y="2714159"/>
            <a:chExt cx="2684477" cy="2934166"/>
          </a:xfrm>
        </p:grpSpPr>
        <p:sp>
          <p:nvSpPr>
            <p:cNvPr id="55" name="Rectangle 54">
              <a:extLst>
                <a:ext uri="{FF2B5EF4-FFF2-40B4-BE49-F238E27FC236}">
                  <a16:creationId xmlns:a16="http://schemas.microsoft.com/office/drawing/2014/main" id="{AEA3A411-2BF1-478C-A620-A759AB3BC285}"/>
                </a:ext>
              </a:extLst>
            </p:cNvPr>
            <p:cNvSpPr/>
            <p:nvPr/>
          </p:nvSpPr>
          <p:spPr>
            <a:xfrm>
              <a:off x="2383923" y="3118762"/>
              <a:ext cx="2684477" cy="2529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ZoneTexte 55">
              <a:extLst>
                <a:ext uri="{FF2B5EF4-FFF2-40B4-BE49-F238E27FC236}">
                  <a16:creationId xmlns:a16="http://schemas.microsoft.com/office/drawing/2014/main" id="{81B71C9D-E865-49F9-8EA7-8FD2E0C1EE4F}"/>
                </a:ext>
              </a:extLst>
            </p:cNvPr>
            <p:cNvSpPr txBox="1"/>
            <p:nvPr/>
          </p:nvSpPr>
          <p:spPr>
            <a:xfrm>
              <a:off x="2551489" y="2714159"/>
              <a:ext cx="942887" cy="369332"/>
            </a:xfrm>
            <a:prstGeom prst="rect">
              <a:avLst/>
            </a:prstGeom>
            <a:noFill/>
          </p:spPr>
          <p:txBody>
            <a:bodyPr wrap="none" rtlCol="0">
              <a:spAutoFit/>
            </a:bodyPr>
            <a:lstStyle/>
            <a:p>
              <a:r>
                <a:rPr lang="fr-FR" dirty="0"/>
                <a:t>Nœud 2</a:t>
              </a:r>
            </a:p>
          </p:txBody>
        </p:sp>
        <p:sp>
          <p:nvSpPr>
            <p:cNvPr id="57" name="Rectangle 56">
              <a:extLst>
                <a:ext uri="{FF2B5EF4-FFF2-40B4-BE49-F238E27FC236}">
                  <a16:creationId xmlns:a16="http://schemas.microsoft.com/office/drawing/2014/main" id="{BB42A5D9-FFD6-4ADF-9BBE-2C0508CC8E3F}"/>
                </a:ext>
              </a:extLst>
            </p:cNvPr>
            <p:cNvSpPr/>
            <p:nvPr/>
          </p:nvSpPr>
          <p:spPr>
            <a:xfrm>
              <a:off x="2974546" y="3786012"/>
              <a:ext cx="101886"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a:extLst>
                <a:ext uri="{FF2B5EF4-FFF2-40B4-BE49-F238E27FC236}">
                  <a16:creationId xmlns:a16="http://schemas.microsoft.com/office/drawing/2014/main" id="{C4E7ABA8-E524-41F9-A99A-203D98BAC0D1}"/>
                </a:ext>
              </a:extLst>
            </p:cNvPr>
            <p:cNvSpPr/>
            <p:nvPr/>
          </p:nvSpPr>
          <p:spPr>
            <a:xfrm>
              <a:off x="4323252" y="3777731"/>
              <a:ext cx="246592"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a:extLst>
                <a:ext uri="{FF2B5EF4-FFF2-40B4-BE49-F238E27FC236}">
                  <a16:creationId xmlns:a16="http://schemas.microsoft.com/office/drawing/2014/main" id="{06883E6D-F540-4C89-AC2B-75861B0676FF}"/>
                </a:ext>
              </a:extLst>
            </p:cNvPr>
            <p:cNvSpPr/>
            <p:nvPr/>
          </p:nvSpPr>
          <p:spPr>
            <a:xfrm>
              <a:off x="3355165" y="4433870"/>
              <a:ext cx="77417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a:extLst>
                <a:ext uri="{FF2B5EF4-FFF2-40B4-BE49-F238E27FC236}">
                  <a16:creationId xmlns:a16="http://schemas.microsoft.com/office/drawing/2014/main" id="{0F98371F-58A3-4425-BB01-14CF18008C3A}"/>
                </a:ext>
              </a:extLst>
            </p:cNvPr>
            <p:cNvSpPr/>
            <p:nvPr/>
          </p:nvSpPr>
          <p:spPr>
            <a:xfrm>
              <a:off x="2566114" y="3249092"/>
              <a:ext cx="934235" cy="713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accent1">
                      <a:lumMod val="75000"/>
                    </a:schemeClr>
                  </a:solidFill>
                </a:rPr>
                <a:t>Mémoire de travail</a:t>
              </a:r>
            </a:p>
          </p:txBody>
        </p:sp>
        <p:sp>
          <p:nvSpPr>
            <p:cNvPr id="61" name="Rectangle 60">
              <a:extLst>
                <a:ext uri="{FF2B5EF4-FFF2-40B4-BE49-F238E27FC236}">
                  <a16:creationId xmlns:a16="http://schemas.microsoft.com/office/drawing/2014/main" id="{5D2B49ED-6FDA-45D6-8FCE-049C4A6D554D}"/>
                </a:ext>
              </a:extLst>
            </p:cNvPr>
            <p:cNvSpPr/>
            <p:nvPr/>
          </p:nvSpPr>
          <p:spPr>
            <a:xfrm>
              <a:off x="3979431" y="3243823"/>
              <a:ext cx="934235" cy="713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accent1">
                      <a:lumMod val="75000"/>
                    </a:schemeClr>
                  </a:solidFill>
                </a:rPr>
                <a:t>Mémoire de travail</a:t>
              </a:r>
            </a:p>
          </p:txBody>
        </p:sp>
        <p:sp>
          <p:nvSpPr>
            <p:cNvPr id="62" name="Ellipse 61">
              <a:extLst>
                <a:ext uri="{FF2B5EF4-FFF2-40B4-BE49-F238E27FC236}">
                  <a16:creationId xmlns:a16="http://schemas.microsoft.com/office/drawing/2014/main" id="{91896990-20F4-4FCA-8548-ED275D7B1ADA}"/>
                </a:ext>
              </a:extLst>
            </p:cNvPr>
            <p:cNvSpPr/>
            <p:nvPr/>
          </p:nvSpPr>
          <p:spPr>
            <a:xfrm>
              <a:off x="4110988" y="4286642"/>
              <a:ext cx="671120" cy="3858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ZoneTexte 62">
              <a:extLst>
                <a:ext uri="{FF2B5EF4-FFF2-40B4-BE49-F238E27FC236}">
                  <a16:creationId xmlns:a16="http://schemas.microsoft.com/office/drawing/2014/main" id="{81B26865-670B-49E8-9323-A2541940004A}"/>
                </a:ext>
              </a:extLst>
            </p:cNvPr>
            <p:cNvSpPr txBox="1"/>
            <p:nvPr/>
          </p:nvSpPr>
          <p:spPr>
            <a:xfrm>
              <a:off x="4143420" y="4276443"/>
              <a:ext cx="606256" cy="369332"/>
            </a:xfrm>
            <a:prstGeom prst="rect">
              <a:avLst/>
            </a:prstGeom>
            <a:noFill/>
          </p:spPr>
          <p:txBody>
            <a:bodyPr wrap="square" rtlCol="0">
              <a:spAutoFit/>
            </a:bodyPr>
            <a:lstStyle/>
            <a:p>
              <a:r>
                <a:rPr lang="fr-FR" b="1" dirty="0">
                  <a:solidFill>
                    <a:srgbClr val="FF0000"/>
                  </a:solidFill>
                </a:rPr>
                <a:t>GPU</a:t>
              </a:r>
            </a:p>
          </p:txBody>
        </p:sp>
        <p:sp>
          <p:nvSpPr>
            <p:cNvPr id="64" name="Rectangle 63">
              <a:extLst>
                <a:ext uri="{FF2B5EF4-FFF2-40B4-BE49-F238E27FC236}">
                  <a16:creationId xmlns:a16="http://schemas.microsoft.com/office/drawing/2014/main" id="{6BB9BD38-55D2-49E4-9AAA-FC27A4163B3E}"/>
                </a:ext>
              </a:extLst>
            </p:cNvPr>
            <p:cNvSpPr/>
            <p:nvPr/>
          </p:nvSpPr>
          <p:spPr>
            <a:xfrm>
              <a:off x="3001539" y="4468438"/>
              <a:ext cx="45719" cy="67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5" name="Groupe 64">
              <a:extLst>
                <a:ext uri="{FF2B5EF4-FFF2-40B4-BE49-F238E27FC236}">
                  <a16:creationId xmlns:a16="http://schemas.microsoft.com/office/drawing/2014/main" id="{745F9730-6CAD-403E-AD6E-E002AE19B400}"/>
                </a:ext>
              </a:extLst>
            </p:cNvPr>
            <p:cNvGrpSpPr/>
            <p:nvPr/>
          </p:nvGrpSpPr>
          <p:grpSpPr>
            <a:xfrm>
              <a:off x="2692309" y="4268162"/>
              <a:ext cx="671120" cy="385894"/>
              <a:chOff x="2207350" y="3598877"/>
              <a:chExt cx="671120" cy="385894"/>
            </a:xfrm>
          </p:grpSpPr>
          <p:sp>
            <p:nvSpPr>
              <p:cNvPr id="67" name="Ellipse 66">
                <a:extLst>
                  <a:ext uri="{FF2B5EF4-FFF2-40B4-BE49-F238E27FC236}">
                    <a16:creationId xmlns:a16="http://schemas.microsoft.com/office/drawing/2014/main" id="{D83DAA18-A53F-4C89-8237-0D1BBE110952}"/>
                  </a:ext>
                </a:extLst>
              </p:cNvPr>
              <p:cNvSpPr/>
              <p:nvPr/>
            </p:nvSpPr>
            <p:spPr>
              <a:xfrm>
                <a:off x="2207350" y="3598877"/>
                <a:ext cx="671120" cy="3858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 name="ZoneTexte 67">
                <a:extLst>
                  <a:ext uri="{FF2B5EF4-FFF2-40B4-BE49-F238E27FC236}">
                    <a16:creationId xmlns:a16="http://schemas.microsoft.com/office/drawing/2014/main" id="{0200CC0E-75CD-4607-9208-19443861122C}"/>
                  </a:ext>
                </a:extLst>
              </p:cNvPr>
              <p:cNvSpPr txBox="1"/>
              <p:nvPr/>
            </p:nvSpPr>
            <p:spPr>
              <a:xfrm>
                <a:off x="2240869" y="3598877"/>
                <a:ext cx="580608" cy="369332"/>
              </a:xfrm>
              <a:prstGeom prst="rect">
                <a:avLst/>
              </a:prstGeom>
              <a:noFill/>
            </p:spPr>
            <p:txBody>
              <a:bodyPr wrap="none" rtlCol="0">
                <a:spAutoFit/>
              </a:bodyPr>
              <a:lstStyle/>
              <a:p>
                <a:r>
                  <a:rPr lang="fr-FR" b="1" dirty="0">
                    <a:solidFill>
                      <a:srgbClr val="FF0000"/>
                    </a:solidFill>
                  </a:rPr>
                  <a:t>CPU</a:t>
                </a:r>
              </a:p>
            </p:txBody>
          </p:sp>
        </p:grpSp>
        <p:sp>
          <p:nvSpPr>
            <p:cNvPr id="66" name="ZoneTexte 65">
              <a:extLst>
                <a:ext uri="{FF2B5EF4-FFF2-40B4-BE49-F238E27FC236}">
                  <a16:creationId xmlns:a16="http://schemas.microsoft.com/office/drawing/2014/main" id="{75742664-220D-434A-B6AE-BF63834882CE}"/>
                </a:ext>
              </a:extLst>
            </p:cNvPr>
            <p:cNvSpPr txBox="1"/>
            <p:nvPr/>
          </p:nvSpPr>
          <p:spPr>
            <a:xfrm>
              <a:off x="2660917" y="4920973"/>
              <a:ext cx="744627" cy="584775"/>
            </a:xfrm>
            <a:prstGeom prst="rect">
              <a:avLst/>
            </a:prstGeom>
            <a:solidFill>
              <a:schemeClr val="bg1"/>
            </a:solidFill>
            <a:ln>
              <a:solidFill>
                <a:schemeClr val="accent1">
                  <a:shade val="50000"/>
                </a:schemeClr>
              </a:solidFill>
            </a:ln>
          </p:spPr>
          <p:txBody>
            <a:bodyPr wrap="none" rtlCol="0">
              <a:spAutoFit/>
            </a:bodyPr>
            <a:lstStyle/>
            <a:p>
              <a:r>
                <a:rPr lang="fr-FR" sz="1600" dirty="0"/>
                <a:t>Carte </a:t>
              </a:r>
            </a:p>
            <a:p>
              <a:r>
                <a:rPr lang="fr-FR" sz="1600" dirty="0"/>
                <a:t>réseau</a:t>
              </a:r>
            </a:p>
          </p:txBody>
        </p:sp>
      </p:grpSp>
      <p:cxnSp>
        <p:nvCxnSpPr>
          <p:cNvPr id="75" name="Connecteur : en angle 74">
            <a:extLst>
              <a:ext uri="{FF2B5EF4-FFF2-40B4-BE49-F238E27FC236}">
                <a16:creationId xmlns:a16="http://schemas.microsoft.com/office/drawing/2014/main" id="{D0268DC0-7B2B-4FB9-A0D1-D9DBC17E33D9}"/>
              </a:ext>
            </a:extLst>
          </p:cNvPr>
          <p:cNvCxnSpPr>
            <a:stCxn id="48" idx="2"/>
            <a:endCxn id="66" idx="2"/>
          </p:cNvCxnSpPr>
          <p:nvPr/>
        </p:nvCxnSpPr>
        <p:spPr>
          <a:xfrm rot="16200000" flipH="1">
            <a:off x="4829871" y="3709108"/>
            <a:ext cx="12700" cy="3593280"/>
          </a:xfrm>
          <a:prstGeom prst="bentConnector3">
            <a:avLst>
              <a:gd name="adj1" fmla="val 3000000"/>
            </a:avLst>
          </a:prstGeom>
          <a:ln w="38100"/>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CFFC8860-7379-4642-8B9E-4653CFB26718}"/>
              </a:ext>
            </a:extLst>
          </p:cNvPr>
          <p:cNvCxnSpPr/>
          <p:nvPr/>
        </p:nvCxnSpPr>
        <p:spPr>
          <a:xfrm>
            <a:off x="6616212" y="5876925"/>
            <a:ext cx="266324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30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F36F89E-EED0-43FC-9594-CCB0D05CB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71" y="296577"/>
            <a:ext cx="6380705" cy="5898949"/>
          </a:xfrm>
          <a:prstGeom prst="rect">
            <a:avLst/>
          </a:prstGeom>
        </p:spPr>
      </p:pic>
      <p:sp>
        <p:nvSpPr>
          <p:cNvPr id="6" name="ZoneTexte 5">
            <a:extLst>
              <a:ext uri="{FF2B5EF4-FFF2-40B4-BE49-F238E27FC236}">
                <a16:creationId xmlns:a16="http://schemas.microsoft.com/office/drawing/2014/main" id="{40A63158-BE42-45B4-9958-B19C259962B4}"/>
              </a:ext>
            </a:extLst>
          </p:cNvPr>
          <p:cNvSpPr txBox="1"/>
          <p:nvPr/>
        </p:nvSpPr>
        <p:spPr>
          <a:xfrm>
            <a:off x="326572" y="989046"/>
            <a:ext cx="4544008" cy="3046988"/>
          </a:xfrm>
          <a:prstGeom prst="rect">
            <a:avLst/>
          </a:prstGeom>
          <a:noFill/>
        </p:spPr>
        <p:txBody>
          <a:bodyPr wrap="square" rtlCol="0">
            <a:spAutoFit/>
          </a:bodyPr>
          <a:lstStyle/>
          <a:p>
            <a:r>
              <a:rPr lang="fr-FR" sz="2400" dirty="0"/>
              <a:t>Exemple : machine </a:t>
            </a:r>
            <a:r>
              <a:rPr lang="fr-FR" sz="2400" dirty="0" err="1"/>
              <a:t>Summit</a:t>
            </a:r>
            <a:r>
              <a:rPr lang="fr-FR" sz="2400" dirty="0"/>
              <a:t> </a:t>
            </a:r>
          </a:p>
          <a:p>
            <a:r>
              <a:rPr lang="fr-FR" sz="2400" dirty="0"/>
              <a:t>(</a:t>
            </a:r>
            <a:r>
              <a:rPr lang="fr-FR" sz="2400" dirty="0" err="1"/>
              <a:t>Oak</a:t>
            </a:r>
            <a:r>
              <a:rPr lang="fr-FR" sz="2400" dirty="0"/>
              <a:t> </a:t>
            </a:r>
            <a:r>
              <a:rPr lang="fr-FR" sz="2400" dirty="0" err="1"/>
              <a:t>Rigde</a:t>
            </a:r>
            <a:r>
              <a:rPr lang="fr-FR" sz="2400" dirty="0"/>
              <a:t> Nat. </a:t>
            </a:r>
            <a:r>
              <a:rPr lang="fr-FR" sz="2400" dirty="0" err="1"/>
              <a:t>Lab</a:t>
            </a:r>
            <a:r>
              <a:rPr lang="fr-FR" sz="2400" dirty="0"/>
              <a:t>, USA)</a:t>
            </a:r>
          </a:p>
          <a:p>
            <a:endParaRPr lang="fr-FR" sz="2400" dirty="0"/>
          </a:p>
          <a:p>
            <a:r>
              <a:rPr lang="fr-FR" sz="2400" dirty="0"/>
              <a:t>4806 nœuds chacun avec 2 CPU (IBM Power PC) + 6 GPU(</a:t>
            </a:r>
            <a:r>
              <a:rPr lang="fr-FR" sz="2400" dirty="0" err="1"/>
              <a:t>Nvidia</a:t>
            </a:r>
            <a:r>
              <a:rPr lang="fr-FR" sz="2400" dirty="0"/>
              <a:t> Volta)</a:t>
            </a:r>
          </a:p>
          <a:p>
            <a:endParaRPr lang="fr-FR" sz="2400" dirty="0"/>
          </a:p>
          <a:p>
            <a:r>
              <a:rPr lang="fr-FR" sz="2400" dirty="0"/>
              <a:t>Schéma de l’intérieur d’un nœud:</a:t>
            </a:r>
          </a:p>
        </p:txBody>
      </p:sp>
    </p:spTree>
    <p:extLst>
      <p:ext uri="{BB962C8B-B14F-4D97-AF65-F5344CB8AC3E}">
        <p14:creationId xmlns:p14="http://schemas.microsoft.com/office/powerpoint/2010/main" val="34922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DAC4E8-069B-4AA1-99B1-D8A5A484ED56}"/>
              </a:ext>
            </a:extLst>
          </p:cNvPr>
          <p:cNvSpPr txBox="1"/>
          <p:nvPr/>
        </p:nvSpPr>
        <p:spPr>
          <a:xfrm>
            <a:off x="1856792" y="886408"/>
            <a:ext cx="7837714" cy="4324261"/>
          </a:xfrm>
          <a:prstGeom prst="rect">
            <a:avLst/>
          </a:prstGeom>
          <a:noFill/>
        </p:spPr>
        <p:txBody>
          <a:bodyPr wrap="square" rtlCol="0">
            <a:spAutoFit/>
          </a:bodyPr>
          <a:lstStyle/>
          <a:p>
            <a:pPr>
              <a:spcBef>
                <a:spcPts val="600"/>
              </a:spcBef>
              <a:spcAft>
                <a:spcPts val="600"/>
              </a:spcAft>
            </a:pPr>
            <a:r>
              <a:rPr lang="fr-FR" sz="2400" dirty="0"/>
              <a:t>Sur ce type de machine, on a la possibilité de </a:t>
            </a:r>
          </a:p>
          <a:p>
            <a:pPr marL="285750" indent="-285750">
              <a:spcBef>
                <a:spcPts val="600"/>
              </a:spcBef>
              <a:spcAft>
                <a:spcPts val="600"/>
              </a:spcAft>
              <a:buFont typeface="Arial" panose="020B0604020202020204" pitchFamily="34" charset="0"/>
              <a:buChar char="•"/>
            </a:pPr>
            <a:r>
              <a:rPr lang="fr-FR" sz="2400" dirty="0"/>
              <a:t>Créer un (ou plusieurs) processus MPI dans les nœuds utilisés</a:t>
            </a:r>
          </a:p>
          <a:p>
            <a:pPr marL="285750" indent="-285750">
              <a:spcBef>
                <a:spcPts val="600"/>
              </a:spcBef>
              <a:spcAft>
                <a:spcPts val="600"/>
              </a:spcAft>
              <a:buFont typeface="Arial" panose="020B0604020202020204" pitchFamily="34" charset="0"/>
              <a:buChar char="•"/>
            </a:pPr>
            <a:r>
              <a:rPr lang="fr-FR" sz="2400" dirty="0"/>
              <a:t>Dans chaque processus MPI, créer plusieurs threads (si le processus MPI contrôle plusieurs cœurs de CPU)</a:t>
            </a:r>
          </a:p>
          <a:p>
            <a:pPr marL="285750" indent="-285750">
              <a:spcBef>
                <a:spcPts val="600"/>
              </a:spcBef>
              <a:spcAft>
                <a:spcPts val="600"/>
              </a:spcAft>
              <a:buFont typeface="Arial" panose="020B0604020202020204" pitchFamily="34" charset="0"/>
              <a:buChar char="•"/>
            </a:pPr>
            <a:r>
              <a:rPr lang="fr-FR" sz="2400" dirty="0"/>
              <a:t>Lancer des calculs sur la (ou les cartes) graphiques contrôlées par le processus MPI </a:t>
            </a:r>
          </a:p>
          <a:p>
            <a:endParaRPr lang="fr-FR" sz="2400" dirty="0"/>
          </a:p>
          <a:p>
            <a:r>
              <a:rPr lang="fr-FR" sz="2400" b="1" dirty="0">
                <a:solidFill>
                  <a:srgbClr val="FF0000"/>
                </a:solidFill>
              </a:rPr>
              <a:t>Dans cet exposé, on supposera qu’on lance un processus MPI par nœud utilisé et que chaque nœud contient un GPU</a:t>
            </a:r>
          </a:p>
        </p:txBody>
      </p:sp>
    </p:spTree>
    <p:extLst>
      <p:ext uri="{BB962C8B-B14F-4D97-AF65-F5344CB8AC3E}">
        <p14:creationId xmlns:p14="http://schemas.microsoft.com/office/powerpoint/2010/main" val="33793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3E9DF73-EEAD-422A-9597-EAE4E8628F20}"/>
              </a:ext>
            </a:extLst>
          </p:cNvPr>
          <p:cNvSpPr txBox="1"/>
          <p:nvPr/>
        </p:nvSpPr>
        <p:spPr>
          <a:xfrm>
            <a:off x="1009650" y="800100"/>
            <a:ext cx="9210675" cy="4508927"/>
          </a:xfrm>
          <a:prstGeom prst="rect">
            <a:avLst/>
          </a:prstGeom>
          <a:noFill/>
        </p:spPr>
        <p:txBody>
          <a:bodyPr wrap="square" rtlCol="0">
            <a:spAutoFit/>
          </a:bodyPr>
          <a:lstStyle/>
          <a:p>
            <a:r>
              <a:rPr lang="fr-FR" dirty="0"/>
              <a:t>La programmation combinée MPI - Cuda (ou OpenCL) n’est pas compliquée si on garde à l’esprit quelques règles</a:t>
            </a:r>
          </a:p>
          <a:p>
            <a:endParaRPr lang="fr-FR" dirty="0"/>
          </a:p>
          <a:p>
            <a:pPr marL="285750" indent="-285750">
              <a:spcAft>
                <a:spcPts val="600"/>
              </a:spcAft>
              <a:buFont typeface="Wingdings" panose="05000000000000000000" pitchFamily="2" charset="2"/>
              <a:buChar char="Ø"/>
            </a:pPr>
            <a:r>
              <a:rPr lang="fr-FR" dirty="0">
                <a:solidFill>
                  <a:srgbClr val="0070C0"/>
                </a:solidFill>
              </a:rPr>
              <a:t>C’est le CPU qui fait les appels MPI (pas d’appels MPI dans les noyaux Cuda ou OpenCL)</a:t>
            </a:r>
          </a:p>
          <a:p>
            <a:pPr lvl="1">
              <a:spcAft>
                <a:spcPts val="600"/>
              </a:spcAft>
            </a:pPr>
            <a:r>
              <a:rPr lang="fr-FR" dirty="0"/>
              <a:t>MPI permet d’échanger des données entre les mémoires de travail des CPU</a:t>
            </a:r>
          </a:p>
          <a:p>
            <a:pPr marL="285750" indent="-285750">
              <a:spcAft>
                <a:spcPts val="600"/>
              </a:spcAft>
              <a:buFont typeface="Wingdings" panose="05000000000000000000" pitchFamily="2" charset="2"/>
              <a:buChar char="Ø"/>
            </a:pPr>
            <a:r>
              <a:rPr lang="fr-FR" dirty="0">
                <a:solidFill>
                  <a:srgbClr val="0070C0"/>
                </a:solidFill>
              </a:rPr>
              <a:t>Si on a besoin d’envoyer une donnée de la mémoire d’un GPU à un autre GPU sur un autre nœud, il faut</a:t>
            </a:r>
            <a:r>
              <a:rPr lang="fr-FR" dirty="0"/>
              <a:t>:</a:t>
            </a:r>
          </a:p>
          <a:p>
            <a:pPr marL="714375" indent="-342900">
              <a:spcAft>
                <a:spcPts val="600"/>
              </a:spcAft>
              <a:buFont typeface="+mj-lt"/>
              <a:buAutoNum type="arabicPeriod"/>
            </a:pPr>
            <a:r>
              <a:rPr lang="fr-FR" dirty="0"/>
              <a:t>Dans le nœud de départ, copier la donnée de la mémoire du GPU sur la mémoire du CPU sur le même nœud</a:t>
            </a:r>
          </a:p>
          <a:p>
            <a:pPr marL="714375" indent="-342900">
              <a:spcAft>
                <a:spcPts val="600"/>
              </a:spcAft>
              <a:buFont typeface="+mj-lt"/>
              <a:buAutoNum type="arabicPeriod"/>
            </a:pPr>
            <a:r>
              <a:rPr lang="fr-FR" dirty="0"/>
              <a:t>Envoyer la donnée sur la mémoire du CPU du nœud d’arrivée</a:t>
            </a:r>
          </a:p>
          <a:p>
            <a:pPr marL="714375" indent="-342900">
              <a:spcAft>
                <a:spcPts val="600"/>
              </a:spcAft>
              <a:buFont typeface="+mj-lt"/>
              <a:buAutoNum type="arabicPeriod"/>
            </a:pPr>
            <a:r>
              <a:rPr lang="fr-FR" dirty="0"/>
              <a:t>Dans le nœud d’arrivée, copier la donnée de la mémoire du CPU vers la mémoire du GPU sur le même nœud</a:t>
            </a:r>
          </a:p>
          <a:p>
            <a:pPr marL="342900" indent="-342900">
              <a:spcAft>
                <a:spcPts val="600"/>
              </a:spcAft>
              <a:buFont typeface="Wingdings" panose="05000000000000000000" pitchFamily="2" charset="2"/>
              <a:buChar char="Ø"/>
            </a:pPr>
            <a:r>
              <a:rPr lang="fr-FR" dirty="0">
                <a:solidFill>
                  <a:srgbClr val="0070C0"/>
                </a:solidFill>
              </a:rPr>
              <a:t>Faire attention aux barrières : dans MPI (</a:t>
            </a:r>
            <a:r>
              <a:rPr lang="fr-FR" dirty="0" err="1">
                <a:solidFill>
                  <a:srgbClr val="0070C0"/>
                </a:solidFill>
              </a:rPr>
              <a:t>MPI_Barrier</a:t>
            </a:r>
            <a:r>
              <a:rPr lang="fr-FR" dirty="0">
                <a:solidFill>
                  <a:srgbClr val="0070C0"/>
                </a:solidFill>
              </a:rPr>
              <a:t>), dans CUDA (</a:t>
            </a:r>
            <a:r>
              <a:rPr lang="fr-FR" dirty="0" err="1">
                <a:solidFill>
                  <a:srgbClr val="0070C0"/>
                </a:solidFill>
              </a:rPr>
              <a:t>cudaDeviceSynchronize</a:t>
            </a:r>
            <a:r>
              <a:rPr lang="fr-FR" dirty="0">
                <a:solidFill>
                  <a:srgbClr val="0070C0"/>
                </a:solidFill>
              </a:rPr>
              <a:t>)</a:t>
            </a:r>
          </a:p>
          <a:p>
            <a:pPr marL="371475">
              <a:spcAft>
                <a:spcPts val="600"/>
              </a:spcAft>
            </a:pPr>
            <a:endParaRPr lang="fr-FR" dirty="0"/>
          </a:p>
        </p:txBody>
      </p:sp>
      <p:sp>
        <p:nvSpPr>
          <p:cNvPr id="3" name="ZoneTexte 2">
            <a:extLst>
              <a:ext uri="{FF2B5EF4-FFF2-40B4-BE49-F238E27FC236}">
                <a16:creationId xmlns:a16="http://schemas.microsoft.com/office/drawing/2014/main" id="{0AB6BDBE-F251-4FF1-A580-AD9CC4808EA4}"/>
              </a:ext>
            </a:extLst>
          </p:cNvPr>
          <p:cNvSpPr txBox="1"/>
          <p:nvPr/>
        </p:nvSpPr>
        <p:spPr>
          <a:xfrm>
            <a:off x="1009650" y="5596235"/>
            <a:ext cx="10601325" cy="923330"/>
          </a:xfrm>
          <a:prstGeom prst="rect">
            <a:avLst/>
          </a:prstGeom>
          <a:noFill/>
        </p:spPr>
        <p:txBody>
          <a:bodyPr wrap="square" rtlCol="0">
            <a:spAutoFit/>
          </a:bodyPr>
          <a:lstStyle/>
          <a:p>
            <a:r>
              <a:rPr lang="fr-FR" dirty="0"/>
              <a:t>Remarque: dans les versions récentes de MPI, Cuda et OpenCL, il existe certaines simplifications de ces opérations. Mais cela demande des versions de MPI spécialement compilées et des GPU compatibles. On ne se placera pas dans ce cas ici.</a:t>
            </a:r>
          </a:p>
        </p:txBody>
      </p:sp>
    </p:spTree>
    <p:extLst>
      <p:ext uri="{BB962C8B-B14F-4D97-AF65-F5344CB8AC3E}">
        <p14:creationId xmlns:p14="http://schemas.microsoft.com/office/powerpoint/2010/main" val="334220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AE7DD87-E8A9-4832-9EAF-679CC6082843}"/>
              </a:ext>
            </a:extLst>
          </p:cNvPr>
          <p:cNvSpPr txBox="1"/>
          <p:nvPr/>
        </p:nvSpPr>
        <p:spPr>
          <a:xfrm>
            <a:off x="1276350" y="781050"/>
            <a:ext cx="6316729" cy="369332"/>
          </a:xfrm>
          <a:prstGeom prst="rect">
            <a:avLst/>
          </a:prstGeom>
          <a:noFill/>
        </p:spPr>
        <p:txBody>
          <a:bodyPr wrap="none" rtlCol="0">
            <a:spAutoFit/>
          </a:bodyPr>
          <a:lstStyle/>
          <a:p>
            <a:r>
              <a:rPr lang="fr-FR" dirty="0"/>
              <a:t>Exemple de programmation hybride MPI – Cuda : Exemple9.tar.gz</a:t>
            </a:r>
          </a:p>
        </p:txBody>
      </p:sp>
    </p:spTree>
    <p:extLst>
      <p:ext uri="{BB962C8B-B14F-4D97-AF65-F5344CB8AC3E}">
        <p14:creationId xmlns:p14="http://schemas.microsoft.com/office/powerpoint/2010/main" val="2206889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434</Words>
  <Application>Microsoft Office PowerPoint</Application>
  <PresentationFormat>Grand écran</PresentationFormat>
  <Paragraphs>50</Paragraphs>
  <Slides>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Calibri</vt:lpstr>
      <vt:lpstr>Calibri Light</vt:lpstr>
      <vt:lpstr>CMSS10</vt:lpstr>
      <vt:lpstr>CMSS12</vt:lpstr>
      <vt:lpstr>CMSS8</vt:lpstr>
      <vt:lpstr>Wingdings</vt:lpstr>
      <vt:lpstr>Thème Office</vt:lpstr>
      <vt:lpstr>Modèles et techniques en programmation parallèle hybride et multicœurs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Modèles et techniques en programmation parallèle hybride et multicœurs</dc:title>
  <dc:creator>Marc Tajchman</dc:creator>
  <cp:lastModifiedBy>Marc Tajchman</cp:lastModifiedBy>
  <cp:revision>15</cp:revision>
  <dcterms:created xsi:type="dcterms:W3CDTF">2021-02-04T15:37:42Z</dcterms:created>
  <dcterms:modified xsi:type="dcterms:W3CDTF">2021-02-04T17:40:26Z</dcterms:modified>
</cp:coreProperties>
</file>