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79" r:id="rId2"/>
    <p:sldId id="276" r:id="rId3"/>
    <p:sldId id="277" r:id="rId4"/>
    <p:sldId id="281" r:id="rId5"/>
    <p:sldId id="278" r:id="rId6"/>
    <p:sldId id="280" r:id="rId7"/>
    <p:sldId id="282" r:id="rId8"/>
    <p:sldId id="271" r:id="rId9"/>
    <p:sldId id="269" r:id="rId10"/>
    <p:sldId id="270" r:id="rId11"/>
    <p:sldId id="273" r:id="rId12"/>
    <p:sldId id="274"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61" autoAdjust="0"/>
    <p:restoredTop sz="94660"/>
  </p:normalViewPr>
  <p:slideViewPr>
    <p:cSldViewPr snapToGrid="0">
      <p:cViewPr>
        <p:scale>
          <a:sx n="94" d="100"/>
          <a:sy n="94" d="100"/>
        </p:scale>
        <p:origin x="86"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2DBEAA-2E89-4907-B2F9-7F93FA8C25FD}"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2B45-C160-483B-A5FF-820A9C9F00D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40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2DBEAA-2E89-4907-B2F9-7F93FA8C25FD}"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1106660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2DBEAA-2E89-4907-B2F9-7F93FA8C25FD}"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643379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2DBEAA-2E89-4907-B2F9-7F93FA8C25FD}"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1963529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2DBEAA-2E89-4907-B2F9-7F93FA8C25FD}"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2B45-C160-483B-A5FF-820A9C9F00D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469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2DBEAA-2E89-4907-B2F9-7F93FA8C25FD}" type="datetimeFigureOut">
              <a:rPr lang="en-IN" smtClean="0"/>
              <a:t>15-01-2023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8139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2DBEAA-2E89-4907-B2F9-7F93FA8C25FD}" type="datetimeFigureOut">
              <a:rPr lang="en-IN" smtClean="0"/>
              <a:t>15-01-2023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183403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2DBEAA-2E89-4907-B2F9-7F93FA8C25FD}" type="datetimeFigureOut">
              <a:rPr lang="en-IN" smtClean="0"/>
              <a:t>15-01-2023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3700228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42DBEAA-2E89-4907-B2F9-7F93FA8C25FD}" type="datetimeFigureOut">
              <a:rPr lang="en-IN" smtClean="0"/>
              <a:t>15-01-2023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2569465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42DBEAA-2E89-4907-B2F9-7F93FA8C25FD}" type="datetimeFigureOut">
              <a:rPr lang="en-IN" smtClean="0"/>
              <a:t>15-01-2023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7BD2B45-C160-483B-A5FF-820A9C9F00D9}" type="slidenum">
              <a:rPr lang="en-IN" smtClean="0"/>
              <a:t>‹#›</a:t>
            </a:fld>
            <a:endParaRPr lang="en-IN"/>
          </a:p>
        </p:txBody>
      </p:sp>
    </p:spTree>
    <p:extLst>
      <p:ext uri="{BB962C8B-B14F-4D97-AF65-F5344CB8AC3E}">
        <p14:creationId xmlns:p14="http://schemas.microsoft.com/office/powerpoint/2010/main" val="198163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2DBEAA-2E89-4907-B2F9-7F93FA8C25FD}" type="datetimeFigureOut">
              <a:rPr lang="en-IN" smtClean="0"/>
              <a:t>15-01-2023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3916608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42DBEAA-2E89-4907-B2F9-7F93FA8C25FD}" type="datetimeFigureOut">
              <a:rPr lang="en-IN" smtClean="0"/>
              <a:t>15-01-2023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7BD2B45-C160-483B-A5FF-820A9C9F00D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090177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dx.doi.org/10.1016/j.dss.2014.03.001"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27F91C-49ED-D66F-5803-39BA380EFCF2}"/>
              </a:ext>
            </a:extLst>
          </p:cNvPr>
          <p:cNvSpPr txBox="1"/>
          <p:nvPr/>
        </p:nvSpPr>
        <p:spPr>
          <a:xfrm>
            <a:off x="2124636" y="1621722"/>
            <a:ext cx="8677835" cy="707886"/>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BANK MARKETING ANALYTICS</a:t>
            </a:r>
            <a:endParaRPr lang="en-IN" sz="4000" dirty="0"/>
          </a:p>
        </p:txBody>
      </p:sp>
      <p:sp>
        <p:nvSpPr>
          <p:cNvPr id="5" name="TextBox 4">
            <a:extLst>
              <a:ext uri="{FF2B5EF4-FFF2-40B4-BE49-F238E27FC236}">
                <a16:creationId xmlns:a16="http://schemas.microsoft.com/office/drawing/2014/main" id="{0497A49A-BF44-6584-E26A-E0F81E60657F}"/>
              </a:ext>
            </a:extLst>
          </p:cNvPr>
          <p:cNvSpPr txBox="1"/>
          <p:nvPr/>
        </p:nvSpPr>
        <p:spPr>
          <a:xfrm>
            <a:off x="8238565" y="5391835"/>
            <a:ext cx="3845859" cy="646331"/>
          </a:xfrm>
          <a:prstGeom prst="rect">
            <a:avLst/>
          </a:prstGeom>
          <a:noFill/>
        </p:spPr>
        <p:txBody>
          <a:bodyPr wrap="square">
            <a:spAutoFit/>
          </a:bodyPr>
          <a:lstStyle/>
          <a:p>
            <a:r>
              <a:rPr lang="en-US" dirty="0">
                <a:latin typeface="Comic Sans MS" panose="030F0702030302020204" pitchFamily="66" charset="0"/>
              </a:rPr>
              <a:t>iNeuron </a:t>
            </a:r>
          </a:p>
          <a:p>
            <a:r>
              <a:rPr lang="en-US" dirty="0">
                <a:latin typeface="Comic Sans MS" panose="030F0702030302020204" pitchFamily="66" charset="0"/>
              </a:rPr>
              <a:t>Submitted By: Taj Hasan Mansuri</a:t>
            </a:r>
          </a:p>
        </p:txBody>
      </p:sp>
    </p:spTree>
    <p:extLst>
      <p:ext uri="{BB962C8B-B14F-4D97-AF65-F5344CB8AC3E}">
        <p14:creationId xmlns:p14="http://schemas.microsoft.com/office/powerpoint/2010/main" val="2062414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EBFB6F-7D3F-D2EB-BE06-C34E09485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319" y="717176"/>
            <a:ext cx="9224682" cy="5145742"/>
          </a:xfrm>
          <a:prstGeom prst="rect">
            <a:avLst/>
          </a:prstGeom>
        </p:spPr>
      </p:pic>
    </p:spTree>
    <p:extLst>
      <p:ext uri="{BB962C8B-B14F-4D97-AF65-F5344CB8AC3E}">
        <p14:creationId xmlns:p14="http://schemas.microsoft.com/office/powerpoint/2010/main" val="1152496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CC5043-6D78-EBE3-08E1-C78A69C35DE6}"/>
              </a:ext>
            </a:extLst>
          </p:cNvPr>
          <p:cNvSpPr txBox="1"/>
          <p:nvPr/>
        </p:nvSpPr>
        <p:spPr>
          <a:xfrm>
            <a:off x="1335742" y="519064"/>
            <a:ext cx="6096000" cy="523220"/>
          </a:xfrm>
          <a:prstGeom prst="rect">
            <a:avLst/>
          </a:prstGeom>
          <a:noFill/>
        </p:spPr>
        <p:txBody>
          <a:bodyPr wrap="square">
            <a:spAutoFit/>
          </a:bodyPr>
          <a:lstStyle/>
          <a:p>
            <a:r>
              <a:rPr lang="en-US" sz="2800" dirty="0">
                <a:latin typeface="Mistral" panose="03090702030407020403" pitchFamily="66" charset="0"/>
              </a:rPr>
              <a:t>INSIGHTS FROM DASHBOARD</a:t>
            </a:r>
            <a:endParaRPr lang="en-IN" sz="2800" dirty="0"/>
          </a:p>
        </p:txBody>
      </p:sp>
      <p:sp>
        <p:nvSpPr>
          <p:cNvPr id="5" name="TextBox 4">
            <a:extLst>
              <a:ext uri="{FF2B5EF4-FFF2-40B4-BE49-F238E27FC236}">
                <a16:creationId xmlns:a16="http://schemas.microsoft.com/office/drawing/2014/main" id="{149FAF51-DCE8-B645-C369-B146BD449528}"/>
              </a:ext>
            </a:extLst>
          </p:cNvPr>
          <p:cNvSpPr txBox="1"/>
          <p:nvPr/>
        </p:nvSpPr>
        <p:spPr>
          <a:xfrm>
            <a:off x="3048000" y="1451536"/>
            <a:ext cx="6096000" cy="4231928"/>
          </a:xfrm>
          <a:prstGeom prst="rect">
            <a:avLst/>
          </a:prstGeom>
          <a:noFill/>
        </p:spPr>
        <p:txBody>
          <a:bodyPr wrap="square">
            <a:spAutoFit/>
          </a:bodyPr>
          <a:lstStyle/>
          <a:p>
            <a:pPr marL="457200" marR="0" lvl="0" indent="-457200" algn="l" defTabSz="914400" rtl="0" eaLnBrk="1" fontAlgn="auto" latinLnBrk="0" hangingPunct="1">
              <a:lnSpc>
                <a:spcPct val="90000"/>
              </a:lnSpc>
              <a:spcBef>
                <a:spcPts val="1200"/>
              </a:spcBef>
              <a:spcAft>
                <a:spcPts val="200"/>
              </a:spcAft>
              <a:buClr>
                <a:srgbClr val="E48312"/>
              </a:buClr>
              <a:buSzPct val="100000"/>
              <a:buFont typeface="+mj-lt"/>
              <a:buAutoNum type="arabicPeriod"/>
              <a:tabLst/>
              <a:defRPr/>
            </a:pPr>
            <a:r>
              <a:rPr kumimoji="0" lang="en-US" sz="2000" b="0" i="0" u="none" strike="noStrike" kern="1200" cap="none" spc="0" normalizeH="0" baseline="0" noProof="0" dirty="0">
                <a:ln>
                  <a:noFill/>
                </a:ln>
                <a:solidFill>
                  <a:srgbClr val="000000">
                    <a:lumMod val="75000"/>
                    <a:lumOff val="25000"/>
                  </a:srgbClr>
                </a:solidFill>
                <a:effectLst/>
                <a:uLnTx/>
                <a:uFillTx/>
                <a:latin typeface="Comic Sans MS" panose="030F0702030302020204" pitchFamily="66" charset="0"/>
              </a:rPr>
              <a:t>A total of 41188 people were called during the campaign out of which 4640 subscribed to the term deposit. </a:t>
            </a:r>
          </a:p>
          <a:p>
            <a:pPr marL="457200" marR="0" lvl="0" indent="-457200" algn="l" defTabSz="914400" rtl="0" eaLnBrk="1" fontAlgn="auto" latinLnBrk="0" hangingPunct="1">
              <a:lnSpc>
                <a:spcPct val="90000"/>
              </a:lnSpc>
              <a:spcBef>
                <a:spcPts val="1200"/>
              </a:spcBef>
              <a:spcAft>
                <a:spcPts val="200"/>
              </a:spcAft>
              <a:buClr>
                <a:srgbClr val="E48312"/>
              </a:buClr>
              <a:buSzPct val="100000"/>
              <a:buFont typeface="+mj-lt"/>
              <a:buAutoNum type="arabicPeriod"/>
              <a:tabLst/>
              <a:defRPr/>
            </a:pPr>
            <a:r>
              <a:rPr kumimoji="0" lang="en-US" sz="2000" b="0" i="0" u="none" strike="noStrike" kern="1200" cap="none" spc="0" normalizeH="0" baseline="0" noProof="0" dirty="0">
                <a:ln>
                  <a:noFill/>
                </a:ln>
                <a:solidFill>
                  <a:srgbClr val="000000">
                    <a:lumMod val="75000"/>
                    <a:lumOff val="25000"/>
                  </a:srgbClr>
                </a:solidFill>
                <a:effectLst/>
                <a:uLnTx/>
                <a:uFillTx/>
                <a:latin typeface="Comic Sans MS" panose="030F0702030302020204" pitchFamily="66" charset="0"/>
              </a:rPr>
              <a:t>Call duration time for age group 60-90 is more as compared to age group 20-50 which indicates that younger customers need less time on call.</a:t>
            </a:r>
          </a:p>
          <a:p>
            <a:pPr marL="457200" marR="0" lvl="0" indent="-457200" algn="l" defTabSz="914400" rtl="0" eaLnBrk="1" fontAlgn="auto" latinLnBrk="0" hangingPunct="1">
              <a:lnSpc>
                <a:spcPct val="90000"/>
              </a:lnSpc>
              <a:spcBef>
                <a:spcPts val="1200"/>
              </a:spcBef>
              <a:spcAft>
                <a:spcPts val="200"/>
              </a:spcAft>
              <a:buClr>
                <a:srgbClr val="E48312"/>
              </a:buClr>
              <a:buSzPct val="100000"/>
              <a:buFont typeface="+mj-lt"/>
              <a:buAutoNum type="arabicPeriod"/>
              <a:tabLst/>
              <a:defRPr/>
            </a:pPr>
            <a:r>
              <a:rPr kumimoji="0" lang="en-US" sz="2000" b="0" i="0" u="none" strike="noStrike" kern="1200" cap="none" spc="0" normalizeH="0" baseline="0" noProof="0" dirty="0">
                <a:ln>
                  <a:noFill/>
                </a:ln>
                <a:solidFill>
                  <a:srgbClr val="000000">
                    <a:lumMod val="75000"/>
                    <a:lumOff val="25000"/>
                  </a:srgbClr>
                </a:solidFill>
                <a:effectLst/>
                <a:uLnTx/>
                <a:uFillTx/>
                <a:latin typeface="Comic Sans MS" panose="030F0702030302020204" pitchFamily="66" charset="0"/>
              </a:rPr>
              <a:t>Out of 4640 customers, 54.57% of customers are married, 34.91% customers are single and 10.26% are divorced. </a:t>
            </a:r>
          </a:p>
          <a:p>
            <a:pPr marL="457200" marR="0" lvl="0" indent="-457200" algn="l" defTabSz="914400" rtl="0" eaLnBrk="1" fontAlgn="auto" latinLnBrk="0" hangingPunct="1">
              <a:lnSpc>
                <a:spcPct val="90000"/>
              </a:lnSpc>
              <a:spcBef>
                <a:spcPts val="1200"/>
              </a:spcBef>
              <a:spcAft>
                <a:spcPts val="200"/>
              </a:spcAft>
              <a:buClr>
                <a:srgbClr val="E48312"/>
              </a:buClr>
              <a:buSzPct val="100000"/>
              <a:buFont typeface="+mj-lt"/>
              <a:buAutoNum type="arabicPeriod"/>
              <a:tabLst/>
              <a:defRPr/>
            </a:pPr>
            <a:r>
              <a:rPr kumimoji="0" lang="en-US" sz="2000" b="0" i="0" u="none" strike="noStrike" kern="1200" cap="none" spc="0" normalizeH="0" baseline="0" noProof="0" dirty="0">
                <a:ln>
                  <a:noFill/>
                </a:ln>
                <a:solidFill>
                  <a:srgbClr val="000000">
                    <a:lumMod val="75000"/>
                    <a:lumOff val="25000"/>
                  </a:srgbClr>
                </a:solidFill>
                <a:effectLst/>
                <a:uLnTx/>
                <a:uFillTx/>
                <a:latin typeface="Comic Sans MS" panose="030F0702030302020204" pitchFamily="66" charset="0"/>
              </a:rPr>
              <a:t>Many customers have a university degree or went to high school. Only 0.15% customers are illiterate. </a:t>
            </a:r>
          </a:p>
        </p:txBody>
      </p:sp>
    </p:spTree>
    <p:extLst>
      <p:ext uri="{BB962C8B-B14F-4D97-AF65-F5344CB8AC3E}">
        <p14:creationId xmlns:p14="http://schemas.microsoft.com/office/powerpoint/2010/main" val="494688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1C36F8-CC8F-4E5A-1CF9-E19D0C654CCE}"/>
              </a:ext>
            </a:extLst>
          </p:cNvPr>
          <p:cNvSpPr txBox="1"/>
          <p:nvPr/>
        </p:nvSpPr>
        <p:spPr>
          <a:xfrm>
            <a:off x="3048000" y="751344"/>
            <a:ext cx="6096000" cy="5355312"/>
          </a:xfrm>
          <a:prstGeom prst="rect">
            <a:avLst/>
          </a:prstGeom>
          <a:noFill/>
        </p:spPr>
        <p:txBody>
          <a:bodyPr wrap="square">
            <a:spAutoFit/>
          </a:bodyPr>
          <a:lstStyle/>
          <a:p>
            <a:pPr marL="457200" indent="-457200">
              <a:buFont typeface="+mj-lt"/>
              <a:buAutoNum type="arabicPeriod" startAt="5"/>
            </a:pPr>
            <a:r>
              <a:rPr lang="en-US" dirty="0">
                <a:latin typeface="Comic Sans MS" panose="030F0702030302020204" pitchFamily="66" charset="0"/>
              </a:rPr>
              <a:t>Most common jobs of customers are in Administration, Technicians and Blue-collar. Very few number of customers are entrepreneurs or housemaid. </a:t>
            </a:r>
          </a:p>
          <a:p>
            <a:pPr marL="457200" indent="-457200">
              <a:buFont typeface="+mj-lt"/>
              <a:buAutoNum type="arabicPeriod" startAt="5"/>
            </a:pPr>
            <a:r>
              <a:rPr lang="en-US" dirty="0">
                <a:latin typeface="Comic Sans MS" panose="030F0702030302020204" pitchFamily="66" charset="0"/>
              </a:rPr>
              <a:t>In the month of April, May, Jun, Jul, Aug and Nov the conversion ratio is least.</a:t>
            </a:r>
          </a:p>
          <a:p>
            <a:pPr marL="457200" indent="-457200">
              <a:buFont typeface="+mj-lt"/>
              <a:buAutoNum type="arabicPeriod" startAt="5"/>
            </a:pPr>
            <a:r>
              <a:rPr lang="en-US" dirty="0">
                <a:latin typeface="Comic Sans MS" panose="030F0702030302020204" pitchFamily="66" charset="0"/>
              </a:rPr>
              <a:t> The highest leads conversion ratio stood at 0.51% whereas lowest is 0.06%.</a:t>
            </a:r>
          </a:p>
          <a:p>
            <a:pPr marL="457200" indent="-457200">
              <a:buFont typeface="+mj-lt"/>
              <a:buAutoNum type="arabicPeriod" startAt="5"/>
            </a:pPr>
            <a:r>
              <a:rPr lang="en-US" dirty="0">
                <a:latin typeface="Comic Sans MS" panose="030F0702030302020204" pitchFamily="66" charset="0"/>
              </a:rPr>
              <a:t>Maximum customers are in the age range of 20-60. Maximum people were called in the age range of 20-50. Hence, leads conversion rate of people of age range 50-60 is highest  </a:t>
            </a:r>
          </a:p>
          <a:p>
            <a:pPr marL="457200" indent="-457200">
              <a:buFont typeface="+mj-lt"/>
              <a:buAutoNum type="arabicPeriod" startAt="5"/>
            </a:pPr>
            <a:r>
              <a:rPr lang="en-US" dirty="0">
                <a:latin typeface="Comic Sans MS" panose="030F0702030302020204" pitchFamily="66" charset="0"/>
              </a:rPr>
              <a:t>The lowest number of customers are age range of 80+ and 20 below. Usually, the people in the age range don’t have much time and earnings. So, they don’t invest in term deposit.</a:t>
            </a:r>
          </a:p>
          <a:p>
            <a:pPr marL="457200" indent="-457200">
              <a:buFont typeface="+mj-lt"/>
              <a:buAutoNum type="arabicPeriod" startAt="5"/>
            </a:pPr>
            <a:r>
              <a:rPr lang="en-US" dirty="0">
                <a:latin typeface="Comic Sans MS" panose="030F0702030302020204" pitchFamily="66" charset="0"/>
              </a:rPr>
              <a:t> Average call duration of customers in 258.29 secs. Average consumer confidence index is -41 and Average Euribor 3m rate is 4.</a:t>
            </a:r>
            <a:endParaRPr lang="en-IN" dirty="0">
              <a:latin typeface="Comic Sans MS" panose="030F0702030302020204" pitchFamily="66" charset="0"/>
            </a:endParaRPr>
          </a:p>
        </p:txBody>
      </p:sp>
    </p:spTree>
    <p:extLst>
      <p:ext uri="{BB962C8B-B14F-4D97-AF65-F5344CB8AC3E}">
        <p14:creationId xmlns:p14="http://schemas.microsoft.com/office/powerpoint/2010/main" val="106671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805969-D6F1-690B-4584-161837D7F60D}"/>
              </a:ext>
            </a:extLst>
          </p:cNvPr>
          <p:cNvSpPr txBox="1"/>
          <p:nvPr/>
        </p:nvSpPr>
        <p:spPr>
          <a:xfrm>
            <a:off x="2725271" y="272150"/>
            <a:ext cx="6096000" cy="5724644"/>
          </a:xfrm>
          <a:prstGeom prst="rect">
            <a:avLst/>
          </a:prstGeom>
          <a:noFill/>
        </p:spPr>
        <p:txBody>
          <a:bodyPr wrap="square">
            <a:spAutoFit/>
          </a:bodyPr>
          <a:lstStyle/>
          <a:p>
            <a:pPr marL="3200400" lvl="7" indent="0">
              <a:buNone/>
            </a:pPr>
            <a:r>
              <a:rPr lang="en-US" sz="2400" dirty="0">
                <a:latin typeface="Comic Sans MS" panose="030F0702030302020204" pitchFamily="66" charset="0"/>
              </a:rPr>
              <a:t>Q &amp; A:</a:t>
            </a:r>
          </a:p>
          <a:p>
            <a:pPr marL="0" indent="0">
              <a:buNone/>
            </a:pPr>
            <a:r>
              <a:rPr lang="en-US" dirty="0">
                <a:latin typeface="Comic Sans MS" panose="030F0702030302020204" pitchFamily="66" charset="0"/>
              </a:rPr>
              <a:t>Q1) What’s the source of data?</a:t>
            </a:r>
          </a:p>
          <a:p>
            <a:pPr marL="0" indent="0">
              <a:buNone/>
            </a:pPr>
            <a:r>
              <a:rPr lang="en-US" dirty="0">
                <a:latin typeface="Comic Sans MS" panose="030F0702030302020204" pitchFamily="66" charset="0"/>
              </a:rPr>
              <a:t>This dataset is publicly available for research. Available at: [pdf] </a:t>
            </a:r>
            <a:r>
              <a:rPr lang="en-US" dirty="0">
                <a:latin typeface="Comic Sans MS" panose="030F0702030302020204" pitchFamily="66" charset="0"/>
                <a:hlinkClick r:id="rId2"/>
              </a:rPr>
              <a:t>http://dx.doi.org/10.1016/j.dss.2014.03.001</a:t>
            </a:r>
            <a:r>
              <a:rPr lang="en-US" dirty="0">
                <a:latin typeface="Comic Sans MS" panose="030F0702030302020204" pitchFamily="66" charset="0"/>
              </a:rPr>
              <a:t> titled “Bank Marketing (with social/economic context)”</a:t>
            </a:r>
          </a:p>
          <a:p>
            <a:pPr marL="0" indent="0">
              <a:buNone/>
            </a:pPr>
            <a:endParaRPr lang="en-US" dirty="0">
              <a:latin typeface="Comic Sans MS" panose="030F0702030302020204" pitchFamily="66" charset="0"/>
            </a:endParaRPr>
          </a:p>
          <a:p>
            <a:pPr marL="0" indent="0">
              <a:buNone/>
            </a:pPr>
            <a:r>
              <a:rPr lang="en-US" dirty="0">
                <a:latin typeface="Comic Sans MS" panose="030F0702030302020204" pitchFamily="66" charset="0"/>
              </a:rPr>
              <a:t>Q 2) What was the type of data?</a:t>
            </a:r>
          </a:p>
          <a:p>
            <a:pPr marL="0" indent="0">
              <a:buNone/>
            </a:pPr>
            <a:r>
              <a:rPr lang="en-US" dirty="0">
                <a:latin typeface="Comic Sans MS" panose="030F0702030302020204" pitchFamily="66" charset="0"/>
              </a:rPr>
              <a:t>The data was contained in the zip folder in csv format.</a:t>
            </a:r>
          </a:p>
          <a:p>
            <a:pPr marL="0" indent="0">
              <a:buNone/>
            </a:pPr>
            <a:endParaRPr lang="en-US" dirty="0">
              <a:latin typeface="Comic Sans MS" panose="030F0702030302020204" pitchFamily="66" charset="0"/>
            </a:endParaRPr>
          </a:p>
          <a:p>
            <a:pPr marL="0" indent="0">
              <a:buNone/>
            </a:pPr>
            <a:r>
              <a:rPr lang="en-US" dirty="0">
                <a:latin typeface="Comic Sans MS" panose="030F0702030302020204" pitchFamily="66" charset="0"/>
              </a:rPr>
              <a:t>Q 3) What’s the complete flow you followed in this Project?</a:t>
            </a:r>
          </a:p>
          <a:p>
            <a:pPr marL="0" indent="0">
              <a:buNone/>
            </a:pPr>
            <a:r>
              <a:rPr lang="en-US" dirty="0">
                <a:latin typeface="Comic Sans MS" panose="030F0702030302020204" pitchFamily="66" charset="0"/>
              </a:rPr>
              <a:t>Refer all slides in sequence for better Understanding.</a:t>
            </a:r>
          </a:p>
          <a:p>
            <a:pPr marL="0" indent="0">
              <a:buNone/>
            </a:pPr>
            <a:endParaRPr lang="en-US" dirty="0">
              <a:latin typeface="Comic Sans MS" panose="030F0702030302020204" pitchFamily="66" charset="0"/>
            </a:endParaRPr>
          </a:p>
          <a:p>
            <a:pPr marL="0" indent="0">
              <a:buNone/>
            </a:pPr>
            <a:r>
              <a:rPr lang="en-US" dirty="0">
                <a:latin typeface="Comic Sans MS" panose="030F0702030302020204" pitchFamily="66" charset="0"/>
              </a:rPr>
              <a:t>Q 4) What steps should I follow to get insights from the data?</a:t>
            </a:r>
          </a:p>
          <a:p>
            <a:pPr marL="0" indent="0">
              <a:buNone/>
            </a:pPr>
            <a:r>
              <a:rPr lang="en-US" dirty="0">
                <a:latin typeface="Comic Sans MS" panose="030F0702030302020204" pitchFamily="66" charset="0"/>
              </a:rPr>
              <a:t>Step1 – Download the data and store it in a location in your PC.</a:t>
            </a:r>
          </a:p>
          <a:p>
            <a:pPr marL="0" indent="0">
              <a:buNone/>
            </a:pPr>
            <a:r>
              <a:rPr lang="en-US" dirty="0">
                <a:latin typeface="Comic Sans MS" panose="030F0702030302020204" pitchFamily="66" charset="0"/>
              </a:rPr>
              <a:t>Step2 – Open PowerBI_Report.pbix file in your pc and then you can see all the insights. </a:t>
            </a:r>
            <a:endParaRPr lang="en-IN" dirty="0">
              <a:latin typeface="Comic Sans MS" panose="030F0702030302020204" pitchFamily="66" charset="0"/>
            </a:endParaRPr>
          </a:p>
        </p:txBody>
      </p:sp>
    </p:spTree>
    <p:extLst>
      <p:ext uri="{BB962C8B-B14F-4D97-AF65-F5344CB8AC3E}">
        <p14:creationId xmlns:p14="http://schemas.microsoft.com/office/powerpoint/2010/main" val="2612437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6AFB13-E233-0C54-2D48-3D6C7E24AF0A}"/>
              </a:ext>
            </a:extLst>
          </p:cNvPr>
          <p:cNvSpPr txBox="1"/>
          <p:nvPr/>
        </p:nvSpPr>
        <p:spPr>
          <a:xfrm>
            <a:off x="3048000" y="1908071"/>
            <a:ext cx="6096000" cy="3041858"/>
          </a:xfrm>
          <a:prstGeom prst="rect">
            <a:avLst/>
          </a:prstGeom>
          <a:noFill/>
        </p:spPr>
        <p:txBody>
          <a:bodyPr wrap="square">
            <a:spAutoFit/>
          </a:bodyPr>
          <a:lstStyle/>
          <a:p>
            <a:pPr marL="91440" marR="0" lvl="0" indent="-91440" algn="l" defTabSz="914400" rtl="0" eaLnBrk="1" fontAlgn="auto" latinLnBrk="0" hangingPunct="1">
              <a:lnSpc>
                <a:spcPct val="90000"/>
              </a:lnSpc>
              <a:spcBef>
                <a:spcPts val="1200"/>
              </a:spcBef>
              <a:spcAft>
                <a:spcPts val="200"/>
              </a:spcAft>
              <a:buClr>
                <a:srgbClr val="E48312"/>
              </a:buClr>
              <a:buSzPct val="100000"/>
              <a:buFont typeface="Wingdings" panose="05000000000000000000" pitchFamily="2" charset="2"/>
              <a:buChar char="v"/>
              <a:tabLst/>
              <a:defRPr/>
            </a:pPr>
            <a:r>
              <a:rPr kumimoji="0" lang="en-US" sz="2000" b="0" i="0" u="none" strike="noStrike" kern="1200" cap="none" spc="0" normalizeH="0" baseline="0" noProof="0" dirty="0">
                <a:ln>
                  <a:noFill/>
                </a:ln>
                <a:solidFill>
                  <a:srgbClr val="000000">
                    <a:lumMod val="75000"/>
                    <a:lumOff val="25000"/>
                  </a:srgbClr>
                </a:solidFill>
                <a:effectLst/>
                <a:uLnTx/>
                <a:uFillTx/>
                <a:latin typeface="Comic Sans MS" panose="030F0702030302020204" pitchFamily="66" charset="0"/>
                <a:ea typeface="+mn-ea"/>
                <a:cs typeface="+mn-cs"/>
              </a:rPr>
              <a:t>To get insights about customers who subscribed term deposits. Insights include their demographical details and various indicators to know the customer better.</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Wingdings" panose="05000000000000000000" pitchFamily="2" charset="2"/>
              <a:buChar char="v"/>
              <a:tabLst/>
              <a:defRPr/>
            </a:pPr>
            <a:r>
              <a:rPr kumimoji="0" lang="en-US" sz="2000" b="0" i="0" u="none" strike="noStrike" kern="1200" cap="none" spc="0" normalizeH="0" baseline="0" noProof="0" dirty="0">
                <a:ln>
                  <a:noFill/>
                </a:ln>
                <a:solidFill>
                  <a:srgbClr val="000000">
                    <a:lumMod val="75000"/>
                    <a:lumOff val="25000"/>
                  </a:srgbClr>
                </a:solidFill>
                <a:effectLst/>
                <a:uLnTx/>
                <a:uFillTx/>
                <a:latin typeface="Comic Sans MS" panose="030F0702030302020204" pitchFamily="66" charset="0"/>
                <a:ea typeface="+mn-ea"/>
                <a:cs typeface="+mn-cs"/>
              </a:rPr>
              <a:t> To get insights about the effectiveness of the marketing campaign on the customers. These insights help the company to take data driven decisions which will enable the bank get more revenues by acquiring more customers as well as in cost cutting. </a:t>
            </a:r>
            <a:endParaRPr kumimoji="0" lang="en-IN" sz="2000" b="0" i="0" u="none" strike="noStrike" kern="1200" cap="none" spc="0" normalizeH="0" baseline="0" noProof="0" dirty="0">
              <a:ln>
                <a:noFill/>
              </a:ln>
              <a:solidFill>
                <a:srgbClr val="000000">
                  <a:lumMod val="75000"/>
                  <a:lumOff val="25000"/>
                </a:srgbClr>
              </a:solidFill>
              <a:effectLst/>
              <a:uLnTx/>
              <a:uFillTx/>
              <a:latin typeface="Comic Sans MS" panose="030F0702030302020204" pitchFamily="66" charset="0"/>
              <a:ea typeface="+mn-ea"/>
              <a:cs typeface="+mn-cs"/>
            </a:endParaRPr>
          </a:p>
        </p:txBody>
      </p:sp>
      <p:sp>
        <p:nvSpPr>
          <p:cNvPr id="5" name="TextBox 4">
            <a:extLst>
              <a:ext uri="{FF2B5EF4-FFF2-40B4-BE49-F238E27FC236}">
                <a16:creationId xmlns:a16="http://schemas.microsoft.com/office/drawing/2014/main" id="{2B4953F0-92F9-A25D-CF46-81DFD93E8F1B}"/>
              </a:ext>
            </a:extLst>
          </p:cNvPr>
          <p:cNvSpPr txBox="1"/>
          <p:nvPr/>
        </p:nvSpPr>
        <p:spPr>
          <a:xfrm>
            <a:off x="2483223" y="1065911"/>
            <a:ext cx="6096000" cy="523220"/>
          </a:xfrm>
          <a:prstGeom prst="rect">
            <a:avLst/>
          </a:prstGeom>
          <a:noFill/>
        </p:spPr>
        <p:txBody>
          <a:bodyPr wrap="square">
            <a:spAutoFit/>
          </a:bodyPr>
          <a:lstStyle/>
          <a:p>
            <a:r>
              <a:rPr lang="en-US" sz="2800" b="1" dirty="0">
                <a:latin typeface="Mistral" panose="03090702030407020403" pitchFamily="66" charset="0"/>
              </a:rPr>
              <a:t>OBJECTIVE : </a:t>
            </a:r>
            <a:endParaRPr lang="en-IN" sz="2800" dirty="0"/>
          </a:p>
        </p:txBody>
      </p:sp>
    </p:spTree>
    <p:extLst>
      <p:ext uri="{BB962C8B-B14F-4D97-AF65-F5344CB8AC3E}">
        <p14:creationId xmlns:p14="http://schemas.microsoft.com/office/powerpoint/2010/main" val="546208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A086E7-52B9-3E0C-0229-D4614D38A7D4}"/>
              </a:ext>
            </a:extLst>
          </p:cNvPr>
          <p:cNvSpPr txBox="1"/>
          <p:nvPr/>
        </p:nvSpPr>
        <p:spPr>
          <a:xfrm>
            <a:off x="2554941" y="2359476"/>
            <a:ext cx="6096000" cy="2139047"/>
          </a:xfrm>
          <a:prstGeom prst="rect">
            <a:avLst/>
          </a:prstGeom>
          <a:noFill/>
        </p:spPr>
        <p:txBody>
          <a:bodyPr wrap="square">
            <a:spAutoFit/>
          </a:bodyPr>
          <a:lstStyle/>
          <a:p>
            <a:pPr marL="384048" marR="0" lvl="1" indent="-182880" algn="l" defTabSz="914400" rtl="0" eaLnBrk="1" fontAlgn="auto" latinLnBrk="0" hangingPunct="1">
              <a:lnSpc>
                <a:spcPct val="90000"/>
              </a:lnSpc>
              <a:spcBef>
                <a:spcPts val="200"/>
              </a:spcBef>
              <a:spcAft>
                <a:spcPts val="400"/>
              </a:spcAft>
              <a:buClr>
                <a:srgbClr val="E48312"/>
              </a:buClr>
              <a:buSzTx/>
              <a:buFont typeface="Calibri" pitchFamily="34" charset="0"/>
              <a:buChar char="◦"/>
              <a:tabLst/>
              <a:defRPr/>
            </a:pPr>
            <a:r>
              <a:rPr kumimoji="0" lang="en-US" sz="2000" b="0" i="0" u="none" strike="noStrike" kern="1200" cap="none" spc="0" normalizeH="0" baseline="0" noProof="0" dirty="0">
                <a:ln>
                  <a:noFill/>
                </a:ln>
                <a:solidFill>
                  <a:srgbClr val="000000">
                    <a:lumMod val="75000"/>
                    <a:lumOff val="25000"/>
                  </a:srgbClr>
                </a:solidFill>
                <a:effectLst/>
                <a:uLnTx/>
                <a:uFillTx/>
                <a:latin typeface="Comic Sans MS" panose="030F0702030302020204" pitchFamily="66" charset="0"/>
                <a:ea typeface="+mn-ea"/>
                <a:cs typeface="+mn-cs"/>
              </a:rPr>
              <a:t>Sample file name (ex bank-additional-full.csv)</a:t>
            </a:r>
          </a:p>
          <a:p>
            <a:pPr marL="384048" marR="0" lvl="1" indent="-182880" algn="l" defTabSz="914400" rtl="0" eaLnBrk="1" fontAlgn="auto" latinLnBrk="0" hangingPunct="1">
              <a:lnSpc>
                <a:spcPct val="90000"/>
              </a:lnSpc>
              <a:spcBef>
                <a:spcPts val="200"/>
              </a:spcBef>
              <a:spcAft>
                <a:spcPts val="400"/>
              </a:spcAft>
              <a:buClr>
                <a:srgbClr val="E48312"/>
              </a:buClr>
              <a:buSzTx/>
              <a:buFont typeface="Calibri" pitchFamily="34" charset="0"/>
              <a:buChar char="◦"/>
              <a:tabLst/>
              <a:defRPr/>
            </a:pPr>
            <a:r>
              <a:rPr kumimoji="0" lang="en-US" sz="2000" b="0" i="0" u="none" strike="noStrike" kern="1200" cap="none" spc="0" normalizeH="0" baseline="0" noProof="0" dirty="0">
                <a:ln>
                  <a:noFill/>
                </a:ln>
                <a:solidFill>
                  <a:srgbClr val="000000">
                    <a:lumMod val="75000"/>
                    <a:lumOff val="25000"/>
                  </a:srgbClr>
                </a:solidFill>
                <a:effectLst/>
                <a:uLnTx/>
                <a:uFillTx/>
                <a:latin typeface="Comic Sans MS" panose="030F0702030302020204" pitchFamily="66" charset="0"/>
                <a:ea typeface="+mn-ea"/>
                <a:cs typeface="+mn-cs"/>
              </a:rPr>
              <a:t>Length of date stamp(8 digits)</a:t>
            </a:r>
          </a:p>
          <a:p>
            <a:pPr marL="384048" marR="0" lvl="1" indent="-182880" algn="l" defTabSz="914400" rtl="0" eaLnBrk="1" fontAlgn="auto" latinLnBrk="0" hangingPunct="1">
              <a:lnSpc>
                <a:spcPct val="90000"/>
              </a:lnSpc>
              <a:spcBef>
                <a:spcPts val="200"/>
              </a:spcBef>
              <a:spcAft>
                <a:spcPts val="400"/>
              </a:spcAft>
              <a:buClr>
                <a:srgbClr val="E48312"/>
              </a:buClr>
              <a:buSzTx/>
              <a:buFont typeface="Calibri" pitchFamily="34" charset="0"/>
              <a:buChar char="◦"/>
              <a:tabLst/>
              <a:defRPr/>
            </a:pPr>
            <a:r>
              <a:rPr kumimoji="0" lang="en-US" sz="2000" b="0" i="0" u="none" strike="noStrike" kern="1200" cap="none" spc="0" normalizeH="0" baseline="0" noProof="0" dirty="0">
                <a:ln>
                  <a:noFill/>
                </a:ln>
                <a:solidFill>
                  <a:srgbClr val="000000">
                    <a:lumMod val="75000"/>
                    <a:lumOff val="25000"/>
                  </a:srgbClr>
                </a:solidFill>
                <a:effectLst/>
                <a:uLnTx/>
                <a:uFillTx/>
                <a:latin typeface="Comic Sans MS" panose="030F0702030302020204" pitchFamily="66" charset="0"/>
                <a:ea typeface="+mn-ea"/>
                <a:cs typeface="+mn-cs"/>
              </a:rPr>
              <a:t>Length of time stamp(6 digits)</a:t>
            </a:r>
          </a:p>
          <a:p>
            <a:pPr marL="384048" marR="0" lvl="1" indent="-182880" algn="l" defTabSz="914400" rtl="0" eaLnBrk="1" fontAlgn="auto" latinLnBrk="0" hangingPunct="1">
              <a:lnSpc>
                <a:spcPct val="90000"/>
              </a:lnSpc>
              <a:spcBef>
                <a:spcPts val="200"/>
              </a:spcBef>
              <a:spcAft>
                <a:spcPts val="400"/>
              </a:spcAft>
              <a:buClr>
                <a:srgbClr val="E48312"/>
              </a:buClr>
              <a:buSzTx/>
              <a:buFont typeface="Calibri" pitchFamily="34" charset="0"/>
              <a:buChar char="◦"/>
              <a:tabLst/>
              <a:defRPr/>
            </a:pPr>
            <a:r>
              <a:rPr kumimoji="0" lang="en-US" sz="2000" b="0" i="0" u="none" strike="noStrike" kern="1200" cap="none" spc="0" normalizeH="0" baseline="0" noProof="0" dirty="0">
                <a:ln>
                  <a:noFill/>
                </a:ln>
                <a:solidFill>
                  <a:srgbClr val="000000">
                    <a:lumMod val="75000"/>
                    <a:lumOff val="25000"/>
                  </a:srgbClr>
                </a:solidFill>
                <a:effectLst/>
                <a:uLnTx/>
                <a:uFillTx/>
                <a:latin typeface="Comic Sans MS" panose="030F0702030302020204" pitchFamily="66" charset="0"/>
                <a:ea typeface="+mn-ea"/>
                <a:cs typeface="+mn-cs"/>
              </a:rPr>
              <a:t>Number of Columns</a:t>
            </a:r>
          </a:p>
          <a:p>
            <a:pPr marL="384048" marR="0" lvl="1" indent="-182880" algn="l" defTabSz="914400" rtl="0" eaLnBrk="1" fontAlgn="auto" latinLnBrk="0" hangingPunct="1">
              <a:lnSpc>
                <a:spcPct val="90000"/>
              </a:lnSpc>
              <a:spcBef>
                <a:spcPts val="200"/>
              </a:spcBef>
              <a:spcAft>
                <a:spcPts val="400"/>
              </a:spcAft>
              <a:buClr>
                <a:srgbClr val="E48312"/>
              </a:buClr>
              <a:buSzTx/>
              <a:buFont typeface="Calibri" pitchFamily="34" charset="0"/>
              <a:buChar char="◦"/>
              <a:tabLst/>
              <a:defRPr/>
            </a:pPr>
            <a:r>
              <a:rPr kumimoji="0" lang="en-US" sz="2000" b="0" i="0" u="none" strike="noStrike" kern="1200" cap="none" spc="0" normalizeH="0" baseline="0" noProof="0" dirty="0">
                <a:ln>
                  <a:noFill/>
                </a:ln>
                <a:solidFill>
                  <a:srgbClr val="000000">
                    <a:lumMod val="75000"/>
                    <a:lumOff val="25000"/>
                  </a:srgbClr>
                </a:solidFill>
                <a:effectLst/>
                <a:uLnTx/>
                <a:uFillTx/>
                <a:latin typeface="Comic Sans MS" panose="030F0702030302020204" pitchFamily="66" charset="0"/>
                <a:ea typeface="+mn-ea"/>
                <a:cs typeface="+mn-cs"/>
              </a:rPr>
              <a:t>Column names</a:t>
            </a:r>
          </a:p>
          <a:p>
            <a:pPr marL="384048" marR="0" lvl="1" indent="-182880" algn="l" defTabSz="914400" rtl="0" eaLnBrk="1" fontAlgn="auto" latinLnBrk="0" hangingPunct="1">
              <a:lnSpc>
                <a:spcPct val="90000"/>
              </a:lnSpc>
              <a:spcBef>
                <a:spcPts val="200"/>
              </a:spcBef>
              <a:spcAft>
                <a:spcPts val="400"/>
              </a:spcAft>
              <a:buClr>
                <a:srgbClr val="E48312"/>
              </a:buClr>
              <a:buSzTx/>
              <a:buFont typeface="Calibri" pitchFamily="34" charset="0"/>
              <a:buChar char="◦"/>
              <a:tabLst/>
              <a:defRPr/>
            </a:pPr>
            <a:r>
              <a:rPr kumimoji="0" lang="en-US" sz="2000" b="0" i="0" u="none" strike="noStrike" kern="1200" cap="none" spc="0" normalizeH="0" baseline="0" noProof="0" dirty="0">
                <a:ln>
                  <a:noFill/>
                </a:ln>
                <a:solidFill>
                  <a:srgbClr val="000000">
                    <a:lumMod val="75000"/>
                    <a:lumOff val="25000"/>
                  </a:srgbClr>
                </a:solidFill>
                <a:effectLst/>
                <a:uLnTx/>
                <a:uFillTx/>
                <a:latin typeface="Comic Sans MS" panose="030F0702030302020204" pitchFamily="66" charset="0"/>
                <a:ea typeface="+mn-ea"/>
                <a:cs typeface="+mn-cs"/>
              </a:rPr>
              <a:t>Column data type</a:t>
            </a:r>
            <a:endParaRPr kumimoji="0" lang="en-IN" sz="2000" b="0" i="0" u="none" strike="noStrike" kern="1200" cap="none" spc="0" normalizeH="0" baseline="0" noProof="0" dirty="0">
              <a:ln>
                <a:noFill/>
              </a:ln>
              <a:solidFill>
                <a:srgbClr val="000000">
                  <a:lumMod val="75000"/>
                  <a:lumOff val="25000"/>
                </a:srgbClr>
              </a:solidFill>
              <a:effectLst/>
              <a:uLnTx/>
              <a:uFillTx/>
              <a:latin typeface="Comic Sans MS" panose="030F0702030302020204" pitchFamily="66" charset="0"/>
              <a:ea typeface="+mn-ea"/>
              <a:cs typeface="+mn-cs"/>
            </a:endParaRPr>
          </a:p>
        </p:txBody>
      </p:sp>
      <p:sp>
        <p:nvSpPr>
          <p:cNvPr id="7" name="TextBox 6">
            <a:extLst>
              <a:ext uri="{FF2B5EF4-FFF2-40B4-BE49-F238E27FC236}">
                <a16:creationId xmlns:a16="http://schemas.microsoft.com/office/drawing/2014/main" id="{40663D67-F531-628F-D418-5C7607301FCB}"/>
              </a:ext>
            </a:extLst>
          </p:cNvPr>
          <p:cNvSpPr txBox="1"/>
          <p:nvPr/>
        </p:nvSpPr>
        <p:spPr>
          <a:xfrm>
            <a:off x="1999130" y="949369"/>
            <a:ext cx="6096000" cy="523220"/>
          </a:xfrm>
          <a:prstGeom prst="rect">
            <a:avLst/>
          </a:prstGeom>
          <a:noFill/>
        </p:spPr>
        <p:txBody>
          <a:bodyPr wrap="square">
            <a:spAutoFit/>
          </a:bodyPr>
          <a:lstStyle/>
          <a:p>
            <a:r>
              <a:rPr lang="en-US" sz="2800" b="1" dirty="0">
                <a:latin typeface="Mistral" panose="03090702030407020403" pitchFamily="66" charset="0"/>
              </a:rPr>
              <a:t>DATA SHARING AGREEMENT</a:t>
            </a:r>
            <a:endParaRPr lang="en-IN" sz="2800" dirty="0"/>
          </a:p>
        </p:txBody>
      </p:sp>
    </p:spTree>
    <p:extLst>
      <p:ext uri="{BB962C8B-B14F-4D97-AF65-F5344CB8AC3E}">
        <p14:creationId xmlns:p14="http://schemas.microsoft.com/office/powerpoint/2010/main" val="873884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D2A0EA-5F37-88AD-76EC-1CB6AF482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412" y="2045950"/>
            <a:ext cx="8337176" cy="2766100"/>
          </a:xfrm>
          <a:prstGeom prst="rect">
            <a:avLst/>
          </a:prstGeom>
        </p:spPr>
      </p:pic>
      <p:sp>
        <p:nvSpPr>
          <p:cNvPr id="4" name="TextBox 3">
            <a:extLst>
              <a:ext uri="{FF2B5EF4-FFF2-40B4-BE49-F238E27FC236}">
                <a16:creationId xmlns:a16="http://schemas.microsoft.com/office/drawing/2014/main" id="{9CDE37AC-9F02-91F0-4AA9-A88B0FDB3F4D}"/>
              </a:ext>
            </a:extLst>
          </p:cNvPr>
          <p:cNvSpPr txBox="1"/>
          <p:nvPr/>
        </p:nvSpPr>
        <p:spPr>
          <a:xfrm>
            <a:off x="1864659" y="752146"/>
            <a:ext cx="6096000" cy="400110"/>
          </a:xfrm>
          <a:prstGeom prst="rect">
            <a:avLst/>
          </a:prstGeom>
          <a:noFill/>
        </p:spPr>
        <p:txBody>
          <a:bodyPr wrap="square">
            <a:spAutoFit/>
          </a:bodyPr>
          <a:lstStyle/>
          <a:p>
            <a:r>
              <a:rPr lang="en-US" sz="2000" b="1" dirty="0">
                <a:latin typeface="Mistral" panose="03090702030407020403" pitchFamily="66" charset="0"/>
              </a:rPr>
              <a:t>ARCHIETECTURE </a:t>
            </a:r>
            <a:endParaRPr lang="en-IN" sz="2000" dirty="0"/>
          </a:p>
        </p:txBody>
      </p:sp>
    </p:spTree>
    <p:extLst>
      <p:ext uri="{BB962C8B-B14F-4D97-AF65-F5344CB8AC3E}">
        <p14:creationId xmlns:p14="http://schemas.microsoft.com/office/powerpoint/2010/main" val="3243336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A3B99E-F461-E8F8-84CF-580DFF337DDA}"/>
              </a:ext>
            </a:extLst>
          </p:cNvPr>
          <p:cNvSpPr txBox="1"/>
          <p:nvPr/>
        </p:nvSpPr>
        <p:spPr>
          <a:xfrm>
            <a:off x="2913529" y="766732"/>
            <a:ext cx="6096000" cy="5324535"/>
          </a:xfrm>
          <a:prstGeom prst="rect">
            <a:avLst/>
          </a:prstGeom>
          <a:noFill/>
        </p:spPr>
        <p:txBody>
          <a:bodyPr wrap="square">
            <a:spAutoFit/>
          </a:bodyPr>
          <a:lstStyle/>
          <a:p>
            <a:pPr marL="367665">
              <a:tabLst>
                <a:tab pos="635000" algn="l"/>
              </a:tabLst>
            </a:pPr>
            <a:r>
              <a:rPr lang="en-US" sz="2000" dirty="0">
                <a:effectLst/>
                <a:latin typeface="Comic Sans MS" panose="030F0702030302020204" pitchFamily="66" charset="0"/>
                <a:ea typeface="Times New Roman" panose="02020603050405020304" pitchFamily="18" charset="0"/>
              </a:rPr>
              <a:t>The zip file includes two datasets: </a:t>
            </a:r>
            <a:endParaRPr lang="en-IN" sz="2000" dirty="0">
              <a:effectLst/>
              <a:latin typeface="Comic Sans MS" panose="030F0702030302020204" pitchFamily="66" charset="0"/>
              <a:ea typeface="Times New Roman" panose="02020603050405020304" pitchFamily="18" charset="0"/>
            </a:endParaRPr>
          </a:p>
          <a:p>
            <a:pPr marL="742950" lvl="1" indent="-285750">
              <a:buFont typeface="+mj-lt"/>
              <a:buAutoNum type="arabicParenR"/>
              <a:tabLst>
                <a:tab pos="635000" algn="l"/>
              </a:tabLst>
            </a:pPr>
            <a:r>
              <a:rPr lang="en-US" sz="2000" dirty="0">
                <a:effectLst/>
                <a:latin typeface="Comic Sans MS" panose="030F0702030302020204" pitchFamily="66" charset="0"/>
                <a:ea typeface="Times New Roman" panose="02020603050405020304" pitchFamily="18" charset="0"/>
              </a:rPr>
              <a:t>bank-additional-full.csv with all examples, ordered by date (from May 2008 to November 2010).</a:t>
            </a:r>
            <a:endParaRPr lang="en-IN" sz="2000" dirty="0">
              <a:effectLst/>
              <a:latin typeface="Comic Sans MS" panose="030F0702030302020204" pitchFamily="66" charset="0"/>
              <a:ea typeface="Times New Roman" panose="02020603050405020304" pitchFamily="18" charset="0"/>
            </a:endParaRPr>
          </a:p>
          <a:p>
            <a:pPr marL="742950" lvl="1" indent="-285750">
              <a:buFont typeface="+mj-lt"/>
              <a:buAutoNum type="arabicParenR"/>
              <a:tabLst>
                <a:tab pos="635000" algn="l"/>
              </a:tabLst>
            </a:pPr>
            <a:r>
              <a:rPr lang="en-US" sz="2000" dirty="0">
                <a:effectLst/>
                <a:latin typeface="Comic Sans MS" panose="030F0702030302020204" pitchFamily="66" charset="0"/>
                <a:ea typeface="Times New Roman" panose="02020603050405020304" pitchFamily="18" charset="0"/>
              </a:rPr>
              <a:t>bank-additional.csv with 10% of the examples (4119), randomly selected from bank-additional-full.csv.</a:t>
            </a:r>
            <a:endParaRPr lang="en-IN" sz="2000" dirty="0">
              <a:effectLst/>
              <a:latin typeface="Comic Sans MS" panose="030F0702030302020204" pitchFamily="66" charset="0"/>
              <a:ea typeface="Times New Roman" panose="02020603050405020304" pitchFamily="18" charset="0"/>
            </a:endParaRPr>
          </a:p>
          <a:p>
            <a:pPr marL="742950" lvl="1" indent="-285750">
              <a:buFont typeface="+mj-lt"/>
              <a:buAutoNum type="arabicParenR"/>
              <a:tabLst>
                <a:tab pos="635000" algn="l"/>
              </a:tabLst>
            </a:pPr>
            <a:r>
              <a:rPr lang="en-US" sz="2000" dirty="0">
                <a:effectLst/>
                <a:latin typeface="Comic Sans MS" panose="030F0702030302020204" pitchFamily="66" charset="0"/>
                <a:ea typeface="Times New Roman" panose="02020603050405020304" pitchFamily="18" charset="0"/>
              </a:rPr>
              <a:t>The smallest dataset is provided to test more computationally demanding machine learning algorithms (e.g., SVM).</a:t>
            </a:r>
            <a:endParaRPr lang="en-IN" sz="2000" dirty="0">
              <a:effectLst/>
              <a:latin typeface="Comic Sans MS" panose="030F0702030302020204" pitchFamily="66" charset="0"/>
              <a:ea typeface="Times New Roman" panose="02020603050405020304" pitchFamily="18" charset="0"/>
            </a:endParaRPr>
          </a:p>
          <a:p>
            <a:pPr marL="742950" lvl="1" indent="-285750">
              <a:buFont typeface="+mj-lt"/>
              <a:buAutoNum type="arabicParenR"/>
              <a:tabLst>
                <a:tab pos="635000" algn="l"/>
              </a:tabLst>
            </a:pPr>
            <a:r>
              <a:rPr lang="en-US" sz="2000" dirty="0">
                <a:effectLst/>
                <a:latin typeface="Comic Sans MS" panose="030F0702030302020204" pitchFamily="66" charset="0"/>
                <a:ea typeface="Times New Roman" panose="02020603050405020304" pitchFamily="18" charset="0"/>
              </a:rPr>
              <a:t>The binary classification goal is to predict if the client will subscribe a bank term deposit (variable y).</a:t>
            </a:r>
            <a:endParaRPr lang="en-IN" sz="2000" dirty="0">
              <a:effectLst/>
              <a:latin typeface="Comic Sans MS" panose="030F0702030302020204" pitchFamily="66" charset="0"/>
              <a:ea typeface="Times New Roman" panose="02020603050405020304" pitchFamily="18" charset="0"/>
            </a:endParaRPr>
          </a:p>
          <a:p>
            <a:pPr marL="742950" lvl="1" indent="-285750">
              <a:buFont typeface="+mj-lt"/>
              <a:buAutoNum type="arabicParenR"/>
              <a:tabLst>
                <a:tab pos="635000" algn="l"/>
              </a:tabLst>
            </a:pPr>
            <a:r>
              <a:rPr lang="en-US" sz="2000" dirty="0">
                <a:effectLst/>
                <a:latin typeface="Comic Sans MS" panose="030F0702030302020204" pitchFamily="66" charset="0"/>
                <a:ea typeface="Times New Roman" panose="02020603050405020304" pitchFamily="18" charset="0"/>
              </a:rPr>
              <a:t>Number of Instances: 41188 for bank-additional-full.csv</a:t>
            </a:r>
            <a:endParaRPr lang="en-IN" sz="2000" dirty="0">
              <a:effectLst/>
              <a:latin typeface="Comic Sans MS" panose="030F0702030302020204" pitchFamily="66" charset="0"/>
              <a:ea typeface="Times New Roman" panose="02020603050405020304" pitchFamily="18" charset="0"/>
            </a:endParaRPr>
          </a:p>
          <a:p>
            <a:pPr marL="742950" lvl="1" indent="-285750">
              <a:buFont typeface="+mj-lt"/>
              <a:buAutoNum type="arabicParenR"/>
              <a:tabLst>
                <a:tab pos="635000" algn="l"/>
              </a:tabLst>
            </a:pPr>
            <a:r>
              <a:rPr lang="en-US" sz="2000" dirty="0">
                <a:effectLst/>
                <a:latin typeface="Comic Sans MS" panose="030F0702030302020204" pitchFamily="66" charset="0"/>
                <a:ea typeface="Times New Roman" panose="02020603050405020304" pitchFamily="18" charset="0"/>
              </a:rPr>
              <a:t>Number of Attributes: 20 + output attribute.</a:t>
            </a:r>
            <a:endParaRPr lang="en-IN" sz="2000" dirty="0">
              <a:effectLst/>
              <a:latin typeface="Comic Sans MS" panose="030F0702030302020204" pitchFamily="66" charset="0"/>
              <a:ea typeface="Times New Roman" panose="02020603050405020304" pitchFamily="18" charset="0"/>
            </a:endParaRPr>
          </a:p>
        </p:txBody>
      </p:sp>
      <p:sp>
        <p:nvSpPr>
          <p:cNvPr id="7" name="TextBox 6">
            <a:extLst>
              <a:ext uri="{FF2B5EF4-FFF2-40B4-BE49-F238E27FC236}">
                <a16:creationId xmlns:a16="http://schemas.microsoft.com/office/drawing/2014/main" id="{C25253C0-8B7E-54E2-0CE8-CAD04E00667A}"/>
              </a:ext>
            </a:extLst>
          </p:cNvPr>
          <p:cNvSpPr txBox="1"/>
          <p:nvPr/>
        </p:nvSpPr>
        <p:spPr>
          <a:xfrm>
            <a:off x="2545977" y="196334"/>
            <a:ext cx="6096000" cy="523220"/>
          </a:xfrm>
          <a:prstGeom prst="rect">
            <a:avLst/>
          </a:prstGeom>
          <a:noFill/>
        </p:spPr>
        <p:txBody>
          <a:bodyPr wrap="square">
            <a:spAutoFit/>
          </a:bodyPr>
          <a:lstStyle/>
          <a:p>
            <a:r>
              <a:rPr lang="en-US" sz="2800" b="1" dirty="0">
                <a:latin typeface="Mistral" panose="03090702030407020403" pitchFamily="66" charset="0"/>
              </a:rPr>
              <a:t>DATA OVERVIEW</a:t>
            </a:r>
            <a:r>
              <a:rPr lang="en-US" sz="1800" b="1" dirty="0">
                <a:latin typeface="Mistral" panose="03090702030407020403" pitchFamily="66" charset="0"/>
              </a:rPr>
              <a:t>:</a:t>
            </a:r>
            <a:endParaRPr lang="en-IN" dirty="0"/>
          </a:p>
        </p:txBody>
      </p:sp>
    </p:spTree>
    <p:extLst>
      <p:ext uri="{BB962C8B-B14F-4D97-AF65-F5344CB8AC3E}">
        <p14:creationId xmlns:p14="http://schemas.microsoft.com/office/powerpoint/2010/main" val="1184123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B38065-0401-A9F9-B239-686DD8F5E2E3}"/>
              </a:ext>
            </a:extLst>
          </p:cNvPr>
          <p:cNvSpPr txBox="1"/>
          <p:nvPr/>
        </p:nvSpPr>
        <p:spPr>
          <a:xfrm>
            <a:off x="2949389" y="945847"/>
            <a:ext cx="6096000" cy="3970318"/>
          </a:xfrm>
          <a:prstGeom prst="rect">
            <a:avLst/>
          </a:prstGeom>
          <a:noFill/>
        </p:spPr>
        <p:txBody>
          <a:bodyPr wrap="square">
            <a:spAutoFit/>
          </a:bodyPr>
          <a:lstStyle/>
          <a:p>
            <a:r>
              <a:rPr lang="en-US" dirty="0">
                <a:latin typeface="Comic Sans MS" panose="030F0702030302020204" pitchFamily="66" charset="0"/>
              </a:rPr>
              <a:t>Key indicators displaying a summary of the Bank marketing Campaign’s results and subscribers’ information based on various parameters : </a:t>
            </a:r>
          </a:p>
          <a:p>
            <a:endParaRPr lang="en-US" dirty="0">
              <a:latin typeface="Comic Sans MS" panose="030F0702030302020204" pitchFamily="66" charset="0"/>
            </a:endParaRPr>
          </a:p>
          <a:p>
            <a:r>
              <a:rPr lang="en-US" dirty="0">
                <a:latin typeface="Comic Sans MS" panose="030F0702030302020204" pitchFamily="66" charset="0"/>
              </a:rPr>
              <a:t>1. No of Subscribers based on age range.</a:t>
            </a:r>
          </a:p>
          <a:p>
            <a:r>
              <a:rPr lang="en-US" dirty="0">
                <a:latin typeface="Comic Sans MS" panose="030F0702030302020204" pitchFamily="66" charset="0"/>
              </a:rPr>
              <a:t>2. Subscriber’s demographics such as age, job, education and marital status.</a:t>
            </a:r>
          </a:p>
          <a:p>
            <a:r>
              <a:rPr lang="en-US" dirty="0">
                <a:latin typeface="Comic Sans MS" panose="030F0702030302020204" pitchFamily="66" charset="0"/>
              </a:rPr>
              <a:t>3. Credit default information and analytics</a:t>
            </a:r>
          </a:p>
          <a:p>
            <a:r>
              <a:rPr lang="en-US" dirty="0">
                <a:latin typeface="Comic Sans MS" panose="030F0702030302020204" pitchFamily="66" charset="0"/>
              </a:rPr>
              <a:t>4. Employment variation rate - quarterly indicator</a:t>
            </a:r>
          </a:p>
          <a:p>
            <a:r>
              <a:rPr lang="en-US" dirty="0">
                <a:latin typeface="Comic Sans MS" panose="030F0702030302020204" pitchFamily="66" charset="0"/>
              </a:rPr>
              <a:t>5. Consumer price index - monthly indicator (numeric)   </a:t>
            </a:r>
          </a:p>
          <a:p>
            <a:r>
              <a:rPr lang="en-US" dirty="0">
                <a:latin typeface="Comic Sans MS" panose="030F0702030302020204" pitchFamily="66" charset="0"/>
              </a:rPr>
              <a:t>6. Consumer confidence index - monthly indicator (numeric)  </a:t>
            </a:r>
          </a:p>
          <a:p>
            <a:r>
              <a:rPr lang="en-US" dirty="0">
                <a:latin typeface="Comic Sans MS" panose="030F0702030302020204" pitchFamily="66" charset="0"/>
              </a:rPr>
              <a:t>7. Euribor 3-month rate - daily indicator (numeric)</a:t>
            </a:r>
          </a:p>
          <a:p>
            <a:r>
              <a:rPr lang="en-US" dirty="0">
                <a:latin typeface="Comic Sans MS" panose="030F0702030302020204" pitchFamily="66" charset="0"/>
              </a:rPr>
              <a:t>8. Number of employees - quarterly indicator (numeric)</a:t>
            </a:r>
          </a:p>
        </p:txBody>
      </p:sp>
      <p:sp>
        <p:nvSpPr>
          <p:cNvPr id="7" name="TextBox 6">
            <a:extLst>
              <a:ext uri="{FF2B5EF4-FFF2-40B4-BE49-F238E27FC236}">
                <a16:creationId xmlns:a16="http://schemas.microsoft.com/office/drawing/2014/main" id="{3DA44B15-9DB4-F0BF-60F7-C6645875D6DD}"/>
              </a:ext>
            </a:extLst>
          </p:cNvPr>
          <p:cNvSpPr txBox="1"/>
          <p:nvPr/>
        </p:nvSpPr>
        <p:spPr>
          <a:xfrm>
            <a:off x="1882588" y="393558"/>
            <a:ext cx="6096000" cy="400110"/>
          </a:xfrm>
          <a:prstGeom prst="rect">
            <a:avLst/>
          </a:prstGeom>
          <a:noFill/>
        </p:spPr>
        <p:txBody>
          <a:bodyPr wrap="square">
            <a:spAutoFit/>
          </a:bodyPr>
          <a:lstStyle/>
          <a:p>
            <a:r>
              <a:rPr lang="en-US" sz="2000" b="1" dirty="0">
                <a:latin typeface="Mistral" panose="03090702030407020403" pitchFamily="66" charset="0"/>
              </a:rPr>
              <a:t>KEY PERFORMANCE INDICATOR</a:t>
            </a:r>
            <a:endParaRPr lang="en-IN" sz="2000" dirty="0"/>
          </a:p>
        </p:txBody>
      </p:sp>
    </p:spTree>
    <p:extLst>
      <p:ext uri="{BB962C8B-B14F-4D97-AF65-F5344CB8AC3E}">
        <p14:creationId xmlns:p14="http://schemas.microsoft.com/office/powerpoint/2010/main" val="3503504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98A1BC-A9CA-BC8F-5E9F-CC85B914B13A}"/>
              </a:ext>
            </a:extLst>
          </p:cNvPr>
          <p:cNvSpPr txBox="1"/>
          <p:nvPr/>
        </p:nvSpPr>
        <p:spPr>
          <a:xfrm>
            <a:off x="826633" y="743780"/>
            <a:ext cx="6094638" cy="369332"/>
          </a:xfrm>
          <a:prstGeom prst="rect">
            <a:avLst/>
          </a:prstGeom>
          <a:noFill/>
        </p:spPr>
        <p:txBody>
          <a:bodyPr wrap="square">
            <a:spAutoFit/>
          </a:bodyPr>
          <a:lstStyle/>
          <a:p>
            <a:r>
              <a:rPr lang="en-US" sz="1800" b="1" dirty="0">
                <a:latin typeface="Mistral" panose="03090702030407020403" pitchFamily="66" charset="0"/>
              </a:rPr>
              <a:t>INSIGHT SUMMARY</a:t>
            </a:r>
            <a:r>
              <a:rPr lang="en-US" b="1" dirty="0">
                <a:latin typeface="Mistral" panose="03090702030407020403" pitchFamily="66" charset="0"/>
              </a:rPr>
              <a:t>:</a:t>
            </a:r>
            <a:endParaRPr lang="en-IN" sz="1800" dirty="0"/>
          </a:p>
        </p:txBody>
      </p:sp>
      <p:sp>
        <p:nvSpPr>
          <p:cNvPr id="7" name="TextBox 6">
            <a:extLst>
              <a:ext uri="{FF2B5EF4-FFF2-40B4-BE49-F238E27FC236}">
                <a16:creationId xmlns:a16="http://schemas.microsoft.com/office/drawing/2014/main" id="{4D2426DD-BEAE-8417-7570-044E046ABEAD}"/>
              </a:ext>
            </a:extLst>
          </p:cNvPr>
          <p:cNvSpPr txBox="1"/>
          <p:nvPr/>
        </p:nvSpPr>
        <p:spPr>
          <a:xfrm>
            <a:off x="1626054" y="1182648"/>
            <a:ext cx="9593036" cy="5119350"/>
          </a:xfrm>
          <a:prstGeom prst="rect">
            <a:avLst/>
          </a:prstGeom>
          <a:noFill/>
        </p:spPr>
        <p:txBody>
          <a:bodyPr wrap="square">
            <a:spAutoFit/>
          </a:bodyPr>
          <a:lstStyle/>
          <a:p>
            <a:pPr>
              <a:spcAft>
                <a:spcPts val="800"/>
              </a:spcAft>
            </a:pPr>
            <a:r>
              <a:rPr lang="en-US" sz="1200" dirty="0">
                <a:effectLst/>
                <a:latin typeface="Comic Sans MS" panose="030F0702030302020204" pitchFamily="66" charset="0"/>
                <a:ea typeface="Calibri" panose="020F0502020204030204" pitchFamily="34" charset="0"/>
                <a:cs typeface="Times New Roman" panose="02020603050405020304" pitchFamily="18" charset="0"/>
              </a:rPr>
              <a:t>Insight 1:  People who work in Administration, technician and Blue-collar jobs subscribe to term deposit the most.</a:t>
            </a:r>
            <a:endParaRPr lang="en-IN" sz="1200" dirty="0">
              <a:effectLst/>
              <a:latin typeface="Comic Sans MS" panose="030F0702030302020204" pitchFamily="66" charset="0"/>
              <a:ea typeface="Calibri" panose="020F0502020204030204" pitchFamily="34" charset="0"/>
              <a:cs typeface="Times New Roman" panose="02020603050405020304" pitchFamily="18" charset="0"/>
            </a:endParaRPr>
          </a:p>
          <a:p>
            <a:pPr>
              <a:spcAft>
                <a:spcPts val="800"/>
              </a:spcAft>
            </a:pPr>
            <a:r>
              <a:rPr lang="en-US" sz="1200" dirty="0">
                <a:effectLst/>
                <a:latin typeface="Comic Sans MS" panose="030F0702030302020204" pitchFamily="66" charset="0"/>
                <a:ea typeface="Calibri" panose="020F0502020204030204" pitchFamily="34" charset="0"/>
                <a:cs typeface="Times New Roman" panose="02020603050405020304" pitchFamily="18" charset="0"/>
              </a:rPr>
              <a:t>Insight 2:  People who are entrepreneur, unemployed or housemaid subscribe to term deposit the least.</a:t>
            </a:r>
            <a:endParaRPr lang="en-IN" sz="1200" dirty="0">
              <a:effectLst/>
              <a:latin typeface="Comic Sans MS" panose="030F0702030302020204" pitchFamily="66" charset="0"/>
              <a:ea typeface="Calibri" panose="020F0502020204030204" pitchFamily="34" charset="0"/>
              <a:cs typeface="Times New Roman" panose="02020603050405020304" pitchFamily="18" charset="0"/>
            </a:endParaRPr>
          </a:p>
          <a:p>
            <a:pPr>
              <a:spcAft>
                <a:spcPts val="800"/>
              </a:spcAft>
            </a:pPr>
            <a:r>
              <a:rPr lang="en-US" sz="1200" dirty="0">
                <a:effectLst/>
                <a:latin typeface="Comic Sans MS" panose="030F0702030302020204" pitchFamily="66" charset="0"/>
                <a:ea typeface="Calibri" panose="020F0502020204030204" pitchFamily="34" charset="0"/>
                <a:cs typeface="Times New Roman" panose="02020603050405020304" pitchFamily="18" charset="0"/>
              </a:rPr>
              <a:t>Insight 3:  Students, retired and unemployed are easiest to get whereas entrepreneur, blue-collar and </a:t>
            </a:r>
          </a:p>
          <a:p>
            <a:pPr>
              <a:spcAft>
                <a:spcPts val="800"/>
              </a:spcAft>
            </a:pPr>
            <a:r>
              <a:rPr lang="en-US" sz="1200" dirty="0">
                <a:latin typeface="Comic Sans MS" panose="030F0702030302020204" pitchFamily="66" charset="0"/>
                <a:ea typeface="Calibri" panose="020F0502020204030204" pitchFamily="34" charset="0"/>
                <a:cs typeface="Times New Roman" panose="02020603050405020304" pitchFamily="18" charset="0"/>
              </a:rPr>
              <a:t>                  </a:t>
            </a:r>
            <a:r>
              <a:rPr lang="en-US" sz="1200" dirty="0">
                <a:effectLst/>
                <a:latin typeface="Comic Sans MS" panose="030F0702030302020204" pitchFamily="66" charset="0"/>
                <a:ea typeface="Calibri" panose="020F0502020204030204" pitchFamily="34" charset="0"/>
                <a:cs typeface="Times New Roman" panose="02020603050405020304" pitchFamily="18" charset="0"/>
              </a:rPr>
              <a:t>service people are difficult to get subscribed.</a:t>
            </a:r>
            <a:endParaRPr lang="en-IN" sz="1200" dirty="0">
              <a:effectLst/>
              <a:latin typeface="Comic Sans MS" panose="030F0702030302020204" pitchFamily="66" charset="0"/>
              <a:ea typeface="Calibri" panose="020F0502020204030204" pitchFamily="34" charset="0"/>
              <a:cs typeface="Times New Roman" panose="02020603050405020304" pitchFamily="18" charset="0"/>
            </a:endParaRPr>
          </a:p>
          <a:p>
            <a:pPr>
              <a:spcAft>
                <a:spcPts val="800"/>
              </a:spcAft>
            </a:pPr>
            <a:r>
              <a:rPr lang="en-US" sz="1200" dirty="0">
                <a:effectLst/>
                <a:latin typeface="Comic Sans MS" panose="030F0702030302020204" pitchFamily="66" charset="0"/>
                <a:ea typeface="Calibri" panose="020F0502020204030204" pitchFamily="34" charset="0"/>
                <a:cs typeface="Times New Roman" panose="02020603050405020304" pitchFamily="18" charset="0"/>
              </a:rPr>
              <a:t>Insight 4:  Conversion rate of married people is higher than the single and divorced people.</a:t>
            </a:r>
            <a:endParaRPr lang="en-IN" sz="1200" dirty="0">
              <a:effectLst/>
              <a:latin typeface="Comic Sans MS" panose="030F0702030302020204" pitchFamily="66" charset="0"/>
              <a:ea typeface="Calibri" panose="020F0502020204030204" pitchFamily="34" charset="0"/>
              <a:cs typeface="Times New Roman" panose="02020603050405020304" pitchFamily="18" charset="0"/>
            </a:endParaRPr>
          </a:p>
          <a:p>
            <a:pPr>
              <a:spcAft>
                <a:spcPts val="800"/>
              </a:spcAft>
            </a:pPr>
            <a:r>
              <a:rPr lang="en-US" sz="1200" dirty="0">
                <a:effectLst/>
                <a:latin typeface="Comic Sans MS" panose="030F0702030302020204" pitchFamily="66" charset="0"/>
                <a:ea typeface="Calibri" panose="020F0502020204030204" pitchFamily="34" charset="0"/>
                <a:cs typeface="Times New Roman" panose="02020603050405020304" pitchFamily="18" charset="0"/>
              </a:rPr>
              <a:t>Insight 5:  Customers who have either University degree or went High school or have enrolled in </a:t>
            </a:r>
          </a:p>
          <a:p>
            <a:pPr>
              <a:spcAft>
                <a:spcPts val="800"/>
              </a:spcAft>
            </a:pPr>
            <a:r>
              <a:rPr lang="en-US" sz="1200" dirty="0">
                <a:latin typeface="Comic Sans MS" panose="030F0702030302020204" pitchFamily="66" charset="0"/>
                <a:ea typeface="Calibri" panose="020F0502020204030204" pitchFamily="34" charset="0"/>
                <a:cs typeface="Times New Roman" panose="02020603050405020304" pitchFamily="18" charset="0"/>
              </a:rPr>
              <a:t>                  </a:t>
            </a:r>
            <a:r>
              <a:rPr lang="en-US" sz="1200" dirty="0">
                <a:effectLst/>
                <a:latin typeface="Comic Sans MS" panose="030F0702030302020204" pitchFamily="66" charset="0"/>
                <a:ea typeface="Calibri" panose="020F0502020204030204" pitchFamily="34" charset="0"/>
                <a:cs typeface="Times New Roman" panose="02020603050405020304" pitchFamily="18" charset="0"/>
              </a:rPr>
              <a:t>professional course subscribed the term deposits most.</a:t>
            </a:r>
            <a:endParaRPr lang="en-IN" sz="1200" dirty="0">
              <a:effectLst/>
              <a:latin typeface="Comic Sans MS" panose="030F0702030302020204" pitchFamily="66" charset="0"/>
              <a:ea typeface="Calibri" panose="020F0502020204030204" pitchFamily="34" charset="0"/>
              <a:cs typeface="Times New Roman" panose="02020603050405020304" pitchFamily="18" charset="0"/>
            </a:endParaRPr>
          </a:p>
          <a:p>
            <a:pPr>
              <a:spcAft>
                <a:spcPts val="800"/>
              </a:spcAft>
            </a:pPr>
            <a:r>
              <a:rPr lang="en-US" sz="1200" dirty="0">
                <a:effectLst/>
                <a:latin typeface="Comic Sans MS" panose="030F0702030302020204" pitchFamily="66" charset="0"/>
                <a:ea typeface="Calibri" panose="020F0502020204030204" pitchFamily="34" charset="0"/>
                <a:cs typeface="Times New Roman" panose="02020603050405020304" pitchFamily="18" charset="0"/>
              </a:rPr>
              <a:t>Insight 6:  38.8% Subscribers are in the age group of (29 to 39).</a:t>
            </a:r>
            <a:endParaRPr lang="en-IN" sz="1200" dirty="0">
              <a:effectLst/>
              <a:latin typeface="Comic Sans MS" panose="030F0702030302020204" pitchFamily="66" charset="0"/>
              <a:ea typeface="Calibri" panose="020F0502020204030204" pitchFamily="34" charset="0"/>
              <a:cs typeface="Times New Roman" panose="02020603050405020304" pitchFamily="18" charset="0"/>
            </a:endParaRPr>
          </a:p>
          <a:p>
            <a:pPr>
              <a:spcAft>
                <a:spcPts val="800"/>
              </a:spcAft>
            </a:pPr>
            <a:r>
              <a:rPr lang="en-US" sz="1200" dirty="0">
                <a:effectLst/>
                <a:latin typeface="Comic Sans MS" panose="030F0702030302020204" pitchFamily="66" charset="0"/>
                <a:ea typeface="Calibri" panose="020F0502020204030204" pitchFamily="34" charset="0"/>
                <a:cs typeface="Times New Roman" panose="02020603050405020304" pitchFamily="18" charset="0"/>
              </a:rPr>
              <a:t>Insight 7:  In the age between 60 to 90 the Leads conversion rate is maximum.</a:t>
            </a:r>
            <a:endParaRPr lang="en-IN" sz="1200" dirty="0">
              <a:effectLst/>
              <a:latin typeface="Comic Sans MS" panose="030F0702030302020204" pitchFamily="66" charset="0"/>
              <a:ea typeface="Calibri" panose="020F0502020204030204" pitchFamily="34" charset="0"/>
              <a:cs typeface="Times New Roman" panose="02020603050405020304" pitchFamily="18" charset="0"/>
            </a:endParaRPr>
          </a:p>
          <a:p>
            <a:pPr>
              <a:spcAft>
                <a:spcPts val="800"/>
              </a:spcAft>
            </a:pPr>
            <a:r>
              <a:rPr lang="en-US" sz="1200" dirty="0">
                <a:effectLst/>
                <a:latin typeface="Comic Sans MS" panose="030F0702030302020204" pitchFamily="66" charset="0"/>
                <a:ea typeface="Calibri" panose="020F0502020204030204" pitchFamily="34" charset="0"/>
                <a:cs typeface="Times New Roman" panose="02020603050405020304" pitchFamily="18" charset="0"/>
              </a:rPr>
              <a:t>Insight 8:  People in the age range of (30-40) are targeted maximum.</a:t>
            </a:r>
            <a:endParaRPr lang="en-IN" sz="1200" dirty="0">
              <a:effectLst/>
              <a:latin typeface="Comic Sans MS" panose="030F0702030302020204" pitchFamily="66" charset="0"/>
              <a:ea typeface="Calibri" panose="020F0502020204030204" pitchFamily="34" charset="0"/>
              <a:cs typeface="Times New Roman" panose="02020603050405020304" pitchFamily="18" charset="0"/>
            </a:endParaRPr>
          </a:p>
          <a:p>
            <a:pPr>
              <a:spcAft>
                <a:spcPts val="800"/>
              </a:spcAft>
            </a:pPr>
            <a:r>
              <a:rPr lang="en-US" sz="1200" dirty="0">
                <a:effectLst/>
                <a:latin typeface="Comic Sans MS" panose="030F0702030302020204" pitchFamily="66" charset="0"/>
                <a:ea typeface="Calibri" panose="020F0502020204030204" pitchFamily="34" charset="0"/>
                <a:cs typeface="Times New Roman" panose="02020603050405020304" pitchFamily="18" charset="0"/>
              </a:rPr>
              <a:t>Insight 9:  All of the Customers who have subscribed term deposit have not defaulted on credit.</a:t>
            </a:r>
            <a:endParaRPr lang="en-IN" sz="1200" dirty="0">
              <a:effectLst/>
              <a:latin typeface="Comic Sans MS" panose="030F0702030302020204" pitchFamily="66" charset="0"/>
              <a:ea typeface="Calibri" panose="020F0502020204030204" pitchFamily="34" charset="0"/>
              <a:cs typeface="Times New Roman" panose="02020603050405020304" pitchFamily="18" charset="0"/>
            </a:endParaRPr>
          </a:p>
          <a:p>
            <a:pPr>
              <a:spcAft>
                <a:spcPts val="800"/>
              </a:spcAft>
            </a:pPr>
            <a:r>
              <a:rPr lang="en-US" sz="1200" dirty="0">
                <a:effectLst/>
                <a:latin typeface="Comic Sans MS" panose="030F0702030302020204" pitchFamily="66" charset="0"/>
                <a:ea typeface="Calibri" panose="020F0502020204030204" pitchFamily="34" charset="0"/>
                <a:cs typeface="Times New Roman" panose="02020603050405020304" pitchFamily="18" charset="0"/>
              </a:rPr>
              <a:t>Insight 10:  Approximately half of the total leads have a home loan on them.</a:t>
            </a:r>
            <a:endParaRPr lang="en-IN" sz="1200" dirty="0">
              <a:effectLst/>
              <a:latin typeface="Comic Sans MS" panose="030F0702030302020204" pitchFamily="66" charset="0"/>
              <a:ea typeface="Calibri" panose="020F0502020204030204" pitchFamily="34" charset="0"/>
              <a:cs typeface="Times New Roman" panose="02020603050405020304" pitchFamily="18" charset="0"/>
            </a:endParaRPr>
          </a:p>
          <a:p>
            <a:pPr>
              <a:spcAft>
                <a:spcPts val="800"/>
              </a:spcAft>
            </a:pPr>
            <a:r>
              <a:rPr lang="en-US" sz="1200" dirty="0">
                <a:effectLst/>
                <a:latin typeface="Comic Sans MS" panose="030F0702030302020204" pitchFamily="66" charset="0"/>
                <a:ea typeface="Calibri" panose="020F0502020204030204" pitchFamily="34" charset="0"/>
                <a:cs typeface="Times New Roman" panose="02020603050405020304" pitchFamily="18" charset="0"/>
              </a:rPr>
              <a:t>Insight 11:  Approximately 50% of the customers subscribed within 1 contact.</a:t>
            </a:r>
            <a:endParaRPr lang="en-IN" sz="1200" dirty="0">
              <a:effectLst/>
              <a:latin typeface="Comic Sans MS" panose="030F0702030302020204" pitchFamily="66" charset="0"/>
              <a:ea typeface="Calibri" panose="020F0502020204030204" pitchFamily="34" charset="0"/>
              <a:cs typeface="Times New Roman" panose="02020603050405020304" pitchFamily="18" charset="0"/>
            </a:endParaRPr>
          </a:p>
          <a:p>
            <a:pPr>
              <a:spcAft>
                <a:spcPts val="800"/>
              </a:spcAft>
            </a:pPr>
            <a:r>
              <a:rPr lang="en-US" sz="1200" dirty="0">
                <a:effectLst/>
                <a:latin typeface="Comic Sans MS" panose="030F0702030302020204" pitchFamily="66" charset="0"/>
                <a:ea typeface="Calibri" panose="020F0502020204030204" pitchFamily="34" charset="0"/>
                <a:cs typeface="Times New Roman" panose="02020603050405020304" pitchFamily="18" charset="0"/>
              </a:rPr>
              <a:t>Insight 12:  There are two types of people that is; Cellular and Telephone Users and out of which </a:t>
            </a:r>
          </a:p>
          <a:p>
            <a:pPr>
              <a:spcAft>
                <a:spcPts val="800"/>
              </a:spcAft>
            </a:pPr>
            <a:r>
              <a:rPr lang="en-US" sz="1200" dirty="0">
                <a:latin typeface="Comic Sans MS" panose="030F0702030302020204" pitchFamily="66" charset="0"/>
                <a:ea typeface="Calibri" panose="020F0502020204030204" pitchFamily="34" charset="0"/>
                <a:cs typeface="Times New Roman" panose="02020603050405020304" pitchFamily="18" charset="0"/>
              </a:rPr>
              <a:t>                    </a:t>
            </a:r>
            <a:r>
              <a:rPr lang="en-US" sz="1200" dirty="0">
                <a:effectLst/>
                <a:latin typeface="Comic Sans MS" panose="030F0702030302020204" pitchFamily="66" charset="0"/>
                <a:ea typeface="Calibri" panose="020F0502020204030204" pitchFamily="34" charset="0"/>
                <a:cs typeface="Times New Roman" panose="02020603050405020304" pitchFamily="18" charset="0"/>
              </a:rPr>
              <a:t>there are 63.47% of the Subscribers are Cellular users.</a:t>
            </a:r>
            <a:endParaRPr lang="en-IN" sz="1200" dirty="0">
              <a:effectLst/>
              <a:latin typeface="Comic Sans MS" panose="030F0702030302020204" pitchFamily="66" charset="0"/>
              <a:ea typeface="Calibri" panose="020F0502020204030204" pitchFamily="34" charset="0"/>
              <a:cs typeface="Times New Roman" panose="02020603050405020304" pitchFamily="18" charset="0"/>
            </a:endParaRPr>
          </a:p>
          <a:p>
            <a:pPr>
              <a:spcAft>
                <a:spcPts val="800"/>
              </a:spcAft>
            </a:pPr>
            <a:r>
              <a:rPr lang="en-US" sz="1200" dirty="0">
                <a:effectLst/>
                <a:latin typeface="Comic Sans MS" panose="030F0702030302020204" pitchFamily="66" charset="0"/>
                <a:ea typeface="Calibri" panose="020F0502020204030204" pitchFamily="34" charset="0"/>
                <a:cs typeface="Times New Roman" panose="02020603050405020304" pitchFamily="18" charset="0"/>
              </a:rPr>
              <a:t>Insight 13: Average duration per call for customers who subscribe to term deposit is 9.2 minutes, </a:t>
            </a:r>
            <a:br>
              <a:rPr lang="en-US" sz="1200" dirty="0">
                <a:effectLst/>
                <a:latin typeface="Comic Sans MS" panose="030F0702030302020204" pitchFamily="66" charset="0"/>
                <a:ea typeface="Calibri" panose="020F0502020204030204" pitchFamily="34" charset="0"/>
                <a:cs typeface="Times New Roman" panose="02020603050405020304" pitchFamily="18" charset="0"/>
              </a:rPr>
            </a:br>
            <a:r>
              <a:rPr lang="en-US" sz="1200" dirty="0">
                <a:effectLst/>
                <a:latin typeface="Comic Sans MS" panose="030F0702030302020204" pitchFamily="66" charset="0"/>
                <a:ea typeface="Calibri" panose="020F0502020204030204" pitchFamily="34" charset="0"/>
                <a:cs typeface="Times New Roman" panose="02020603050405020304" pitchFamily="18" charset="0"/>
              </a:rPr>
              <a:t>                     maximum call duration is 69.983 minutes and minimum is 37 seconds.</a:t>
            </a:r>
            <a:endParaRPr lang="en-IN" sz="1200" dirty="0">
              <a:effectLst/>
              <a:latin typeface="Comic Sans MS" panose="030F0702030302020204" pitchFamily="66" charset="0"/>
              <a:ea typeface="Calibri" panose="020F0502020204030204" pitchFamily="34" charset="0"/>
              <a:cs typeface="Times New Roman" panose="02020603050405020304" pitchFamily="18" charset="0"/>
            </a:endParaRPr>
          </a:p>
          <a:p>
            <a:pPr>
              <a:spcAft>
                <a:spcPts val="800"/>
              </a:spcAft>
            </a:pPr>
            <a:r>
              <a:rPr lang="en-US" sz="1600" dirty="0">
                <a:effectLst/>
                <a:latin typeface="Comic Sans MS" panose="030F0702030302020204" pitchFamily="66" charset="0"/>
                <a:ea typeface="Calibri" panose="020F0502020204030204" pitchFamily="34" charset="0"/>
                <a:cs typeface="Times New Roman" panose="02020603050405020304" pitchFamily="18" charset="0"/>
              </a:rPr>
              <a:t> </a:t>
            </a:r>
            <a:endParaRPr lang="en-IN" sz="1600" dirty="0">
              <a:effectLst/>
              <a:latin typeface="Comic Sans MS" panose="030F0702030302020204" pitchFamily="66"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9232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B85089-8C08-E359-5365-DB4F23EC7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047" y="502024"/>
            <a:ext cx="9054353" cy="5190564"/>
          </a:xfrm>
          <a:prstGeom prst="rect">
            <a:avLst/>
          </a:prstGeom>
        </p:spPr>
      </p:pic>
    </p:spTree>
    <p:extLst>
      <p:ext uri="{BB962C8B-B14F-4D97-AF65-F5344CB8AC3E}">
        <p14:creationId xmlns:p14="http://schemas.microsoft.com/office/powerpoint/2010/main" val="3331550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713DCB-5ED6-CFBB-8A95-B1CD1D6C4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612" y="564777"/>
            <a:ext cx="9242613" cy="5226424"/>
          </a:xfrm>
          <a:prstGeom prst="rect">
            <a:avLst/>
          </a:prstGeom>
        </p:spPr>
      </p:pic>
    </p:spTree>
    <p:extLst>
      <p:ext uri="{BB962C8B-B14F-4D97-AF65-F5344CB8AC3E}">
        <p14:creationId xmlns:p14="http://schemas.microsoft.com/office/powerpoint/2010/main" val="268310974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424</TotalTime>
  <Words>997</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Calibri Light</vt:lpstr>
      <vt:lpstr>Comic Sans MS</vt:lpstr>
      <vt:lpstr>Mistral</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Madhav Khurana</dc:creator>
  <cp:lastModifiedBy>Taj Mansuri</cp:lastModifiedBy>
  <cp:revision>59</cp:revision>
  <dcterms:created xsi:type="dcterms:W3CDTF">2021-09-07T17:36:59Z</dcterms:created>
  <dcterms:modified xsi:type="dcterms:W3CDTF">2023-01-14T22:30:04Z</dcterms:modified>
</cp:coreProperties>
</file>