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858000" cy="9144000"/>
  <p:defaultTextStyle>
    <a:defPPr>
      <a:defRPr lang="ja-JP"/>
    </a:defPPr>
    <a:lvl1pPr marL="0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084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170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254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339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0423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8509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6593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4677" algn="l" defTabSz="4176170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10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847" autoAdjust="0"/>
  </p:normalViewPr>
  <p:slideViewPr>
    <p:cSldViewPr>
      <p:cViewPr>
        <p:scale>
          <a:sx n="25" d="100"/>
          <a:sy n="25" d="100"/>
        </p:scale>
        <p:origin x="1530" y="-3138"/>
      </p:cViewPr>
      <p:guideLst>
        <p:guide orient="horz" pos="13483"/>
        <p:guide pos="10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D4666-60A1-4C3D-8745-43A76AAC3BBE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EDF2-D188-4C36-9DB3-863B782E73C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16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46181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892363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38544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784726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30907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677089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23270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569452" algn="l" defTabSz="89236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EDF2-D188-4C36-9DB3-863B782E73C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3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3"/>
            <a:ext cx="25737979" cy="917608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5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55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5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935322" y="10712045"/>
            <a:ext cx="23871763" cy="2281932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04256" y="10712045"/>
            <a:ext cx="71126400" cy="2281932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09" y="27508445"/>
            <a:ext cx="25737979" cy="850224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09" y="18144083"/>
            <a:ext cx="25737979" cy="936436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808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7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9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19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04254" y="62399375"/>
            <a:ext cx="47496453" cy="176505890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305372" y="62399375"/>
            <a:ext cx="47501711" cy="176505890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89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7" cy="71347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582374"/>
            <a:ext cx="13378914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84" indent="0">
              <a:buNone/>
              <a:defRPr sz="9200" b="1"/>
            </a:lvl2pPr>
            <a:lvl3pPr marL="4176170" indent="0">
              <a:buNone/>
              <a:defRPr sz="8200" b="1"/>
            </a:lvl3pPr>
            <a:lvl4pPr marL="6264254" indent="0">
              <a:buNone/>
              <a:defRPr sz="7300" b="1"/>
            </a:lvl4pPr>
            <a:lvl5pPr marL="8352339" indent="0">
              <a:buNone/>
              <a:defRPr sz="7300" b="1"/>
            </a:lvl5pPr>
            <a:lvl6pPr marL="10440423" indent="0">
              <a:buNone/>
              <a:defRPr sz="7300" b="1"/>
            </a:lvl6pPr>
            <a:lvl7pPr marL="12528509" indent="0">
              <a:buNone/>
              <a:defRPr sz="7300" b="1"/>
            </a:lvl7pPr>
            <a:lvl8pPr marL="14616593" indent="0">
              <a:buNone/>
              <a:defRPr sz="7300" b="1"/>
            </a:lvl8pPr>
            <a:lvl9pPr marL="16704677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1809" y="9582374"/>
            <a:ext cx="13384169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84" indent="0">
              <a:buNone/>
              <a:defRPr sz="9200" b="1"/>
            </a:lvl2pPr>
            <a:lvl3pPr marL="4176170" indent="0">
              <a:buNone/>
              <a:defRPr sz="8200" b="1"/>
            </a:lvl3pPr>
            <a:lvl4pPr marL="6264254" indent="0">
              <a:buNone/>
              <a:defRPr sz="7300" b="1"/>
            </a:lvl4pPr>
            <a:lvl5pPr marL="8352339" indent="0">
              <a:buNone/>
              <a:defRPr sz="7300" b="1"/>
            </a:lvl5pPr>
            <a:lvl6pPr marL="10440423" indent="0">
              <a:buNone/>
              <a:defRPr sz="7300" b="1"/>
            </a:lvl6pPr>
            <a:lvl7pPr marL="12528509" indent="0">
              <a:buNone/>
              <a:defRPr sz="7300" b="1"/>
            </a:lvl7pPr>
            <a:lvl8pPr marL="14616593" indent="0">
              <a:buNone/>
              <a:defRPr sz="7300" b="1"/>
            </a:lvl8pPr>
            <a:lvl9pPr marL="16704677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1809" y="13575852"/>
            <a:ext cx="13384169" cy="24664452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8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7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1" y="1704413"/>
            <a:ext cx="9961904" cy="7253667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084" indent="0">
              <a:buNone/>
              <a:defRPr sz="5500"/>
            </a:lvl2pPr>
            <a:lvl3pPr marL="4176170" indent="0">
              <a:buNone/>
              <a:defRPr sz="4600"/>
            </a:lvl3pPr>
            <a:lvl4pPr marL="6264254" indent="0">
              <a:buNone/>
              <a:defRPr sz="4100"/>
            </a:lvl4pPr>
            <a:lvl5pPr marL="8352339" indent="0">
              <a:buNone/>
              <a:defRPr sz="4100"/>
            </a:lvl5pPr>
            <a:lvl6pPr marL="10440423" indent="0">
              <a:buNone/>
              <a:defRPr sz="4100"/>
            </a:lvl6pPr>
            <a:lvl7pPr marL="12528509" indent="0">
              <a:buNone/>
              <a:defRPr sz="4100"/>
            </a:lvl7pPr>
            <a:lvl8pPr marL="14616593" indent="0">
              <a:buNone/>
              <a:defRPr sz="4100"/>
            </a:lvl8pPr>
            <a:lvl9pPr marL="16704677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40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084" indent="0">
              <a:buNone/>
              <a:defRPr sz="12800"/>
            </a:lvl2pPr>
            <a:lvl3pPr marL="4176170" indent="0">
              <a:buNone/>
              <a:defRPr sz="10900"/>
            </a:lvl3pPr>
            <a:lvl4pPr marL="6264254" indent="0">
              <a:buNone/>
              <a:defRPr sz="9200"/>
            </a:lvl4pPr>
            <a:lvl5pPr marL="8352339" indent="0">
              <a:buNone/>
              <a:defRPr sz="9200"/>
            </a:lvl5pPr>
            <a:lvl6pPr marL="10440423" indent="0">
              <a:buNone/>
              <a:defRPr sz="9200"/>
            </a:lvl6pPr>
            <a:lvl7pPr marL="12528509" indent="0">
              <a:buNone/>
              <a:defRPr sz="9200"/>
            </a:lvl7pPr>
            <a:lvl8pPr marL="14616593" indent="0">
              <a:buNone/>
              <a:defRPr sz="9200"/>
            </a:lvl8pPr>
            <a:lvl9pPr marL="16704677" indent="0">
              <a:buNone/>
              <a:defRPr sz="9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5087" y="33503619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084" indent="0">
              <a:buNone/>
              <a:defRPr sz="5500"/>
            </a:lvl2pPr>
            <a:lvl3pPr marL="4176170" indent="0">
              <a:buNone/>
              <a:defRPr sz="4600"/>
            </a:lvl3pPr>
            <a:lvl4pPr marL="6264254" indent="0">
              <a:buNone/>
              <a:defRPr sz="4100"/>
            </a:lvl4pPr>
            <a:lvl5pPr marL="8352339" indent="0">
              <a:buNone/>
              <a:defRPr sz="4100"/>
            </a:lvl5pPr>
            <a:lvl6pPr marL="10440423" indent="0">
              <a:buNone/>
              <a:defRPr sz="4100"/>
            </a:lvl6pPr>
            <a:lvl7pPr marL="12528509" indent="0">
              <a:buNone/>
              <a:defRPr sz="4100"/>
            </a:lvl7pPr>
            <a:lvl8pPr marL="14616593" indent="0">
              <a:buNone/>
              <a:defRPr sz="4100"/>
            </a:lvl8pPr>
            <a:lvl9pPr marL="16704677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7" cy="7134754"/>
          </a:xfrm>
          <a:prstGeom prst="rect">
            <a:avLst/>
          </a:prstGeom>
        </p:spPr>
        <p:txBody>
          <a:bodyPr vert="horz" lIns="417617" tIns="208808" rIns="417617" bIns="2088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4000" y="9988659"/>
            <a:ext cx="27251977" cy="28251648"/>
          </a:xfrm>
          <a:prstGeom prst="rect">
            <a:avLst/>
          </a:prstGeom>
        </p:spPr>
        <p:txBody>
          <a:bodyPr vert="horz" lIns="417617" tIns="208808" rIns="417617" bIns="2088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17" tIns="208808" rIns="417617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5D87-63E1-4642-B846-1D45C9673B28}" type="datetimeFigureOut">
              <a:rPr kumimoji="1" lang="ja-JP" altLang="en-US" smtClean="0"/>
              <a:pPr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17" tIns="208808" rIns="417617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17" tIns="208808" rIns="417617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ED74-95FA-4C55-9403-0AC872F616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3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170" rtl="0" eaLnBrk="1" latinLnBrk="0" hangingPunct="1">
        <a:spcBef>
          <a:spcPct val="0"/>
        </a:spcBef>
        <a:buNone/>
        <a:defRPr kumimoji="1"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64" indent="-1566064" algn="l" defTabSz="4176170" rtl="0" eaLnBrk="1" latinLnBrk="0" hangingPunct="1">
        <a:spcBef>
          <a:spcPct val="20000"/>
        </a:spcBef>
        <a:buFont typeface="Arial" pitchFamily="34" charset="0"/>
        <a:buChar char="•"/>
        <a:defRPr kumimoji="1"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8" indent="-1305053" algn="l" defTabSz="4176170" rtl="0" eaLnBrk="1" latinLnBrk="0" hangingPunct="1">
        <a:spcBef>
          <a:spcPct val="20000"/>
        </a:spcBef>
        <a:buFont typeface="Arial" pitchFamily="34" charset="0"/>
        <a:buChar char="–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12" indent="-1044042" algn="l" defTabSz="4176170" rtl="0" eaLnBrk="1" latinLnBrk="0" hangingPunct="1">
        <a:spcBef>
          <a:spcPct val="20000"/>
        </a:spcBef>
        <a:buFont typeface="Arial" pitchFamily="34" charset="0"/>
        <a:buChar char="•"/>
        <a:defRPr kumimoji="1"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96" indent="-1044042" algn="l" defTabSz="4176170" rtl="0" eaLnBrk="1" latinLnBrk="0" hangingPunct="1">
        <a:spcBef>
          <a:spcPct val="20000"/>
        </a:spcBef>
        <a:buFont typeface="Arial" pitchFamily="34" charset="0"/>
        <a:buChar char="–"/>
        <a:defRPr kumimoji="1"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81" indent="-1044042" algn="l" defTabSz="4176170" rtl="0" eaLnBrk="1" latinLnBrk="0" hangingPunct="1">
        <a:spcBef>
          <a:spcPct val="20000"/>
        </a:spcBef>
        <a:buFont typeface="Arial" pitchFamily="34" charset="0"/>
        <a:buChar char="»"/>
        <a:defRPr kumimoji="1"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66" indent="-1044042" algn="l" defTabSz="4176170" rtl="0" eaLnBrk="1" latinLnBrk="0" hangingPunct="1">
        <a:spcBef>
          <a:spcPct val="20000"/>
        </a:spcBef>
        <a:buFont typeface="Arial" pitchFamily="34" charset="0"/>
        <a:buChar char="•"/>
        <a:defRPr kumimoji="1"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51" indent="-1044042" algn="l" defTabSz="4176170" rtl="0" eaLnBrk="1" latinLnBrk="0" hangingPunct="1">
        <a:spcBef>
          <a:spcPct val="20000"/>
        </a:spcBef>
        <a:buFont typeface="Arial" pitchFamily="34" charset="0"/>
        <a:buChar char="•"/>
        <a:defRPr kumimoji="1"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35" indent="-1044042" algn="l" defTabSz="4176170" rtl="0" eaLnBrk="1" latinLnBrk="0" hangingPunct="1">
        <a:spcBef>
          <a:spcPct val="20000"/>
        </a:spcBef>
        <a:buFont typeface="Arial" pitchFamily="34" charset="0"/>
        <a:buChar char="•"/>
        <a:defRPr kumimoji="1"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720" indent="-1044042" algn="l" defTabSz="4176170" rtl="0" eaLnBrk="1" latinLnBrk="0" hangingPunct="1">
        <a:spcBef>
          <a:spcPct val="20000"/>
        </a:spcBef>
        <a:buFont typeface="Arial" pitchFamily="34" charset="0"/>
        <a:buChar char="•"/>
        <a:defRPr kumimoji="1"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84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70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54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9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23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509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93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77" algn="l" defTabSz="4176170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954411" y="22556390"/>
            <a:ext cx="14194576" cy="19654438"/>
          </a:xfrm>
          <a:prstGeom prst="rect">
            <a:avLst/>
          </a:prstGeom>
        </p:spPr>
        <p:txBody>
          <a:bodyPr wrap="square" lIns="89236" tIns="44618" rIns="89236" bIns="44618">
            <a:spAutoFit/>
          </a:bodyPr>
          <a:lstStyle/>
          <a:p>
            <a:pPr marL="836590" indent="-836590" algn="just">
              <a:buClr>
                <a:schemeClr val="tx1"/>
              </a:buClr>
            </a:pPr>
            <a:endParaRPr lang="en-US" altLang="ja-JP" sz="2000" u="sng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開発するシステムのイメージ</a:t>
            </a: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AR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マーカーをアプリで撮影し、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サーバに問い合わせを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行い、端末上で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コンテンツの表示を行う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endParaRPr lang="en-US" altLang="ja-JP" sz="3900" u="sng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endParaRPr lang="en-US" altLang="ja-JP" sz="39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endParaRPr lang="en-US" altLang="ja-JP" sz="3200" u="sng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実現上の問題点</a:t>
            </a: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 </a:t>
            </a:r>
            <a:r>
              <a:rPr lang="en-US" altLang="ja-JP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</a:t>
            </a: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マーカの処理を行う場所</a:t>
            </a: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アプリを利用者の通信回線は携帯電話回線を想定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⇒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データの通信量を減らすため、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en-US" altLang="ja-JP" sz="39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39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マーカの読み取り毎にコンテンツをダウンロードする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buClr>
                <a:schemeClr val="tx1"/>
              </a:buClr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 コンテンツ</a:t>
            </a:r>
            <a:r>
              <a:rPr lang="en-US" altLang="ja-JP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(3D</a:t>
            </a: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モデルとテクスチャ</a:t>
            </a:r>
            <a:r>
              <a:rPr lang="en-US" altLang="ja-JP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の管理</a:t>
            </a: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コンテンツを後から自由に追加・修正することができない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⇒</a:t>
            </a:r>
            <a:r>
              <a:rPr lang="en-US" altLang="ja-JP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Ruby on Rails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を用いて、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実用的なコンテンツ管理システムの構築・</a:t>
            </a:r>
            <a:r>
              <a:rPr lang="en-US" altLang="ja-JP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の実装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buClr>
                <a:schemeClr val="tx1"/>
              </a:buClr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 大量のマーカを使用できない</a:t>
            </a: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同時に使用できるマーカは最大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50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lang="en-US" altLang="ja-JP" sz="3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マーカの最大個数を</a:t>
            </a:r>
            <a:r>
              <a:rPr lang="en-US" altLang="ja-JP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511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個にまで引き上げ、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  コンテンツに自動的にマーカを割り当てる</a:t>
            </a:r>
            <a:endParaRPr lang="en-US" altLang="ja-JP" sz="3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コンテンツの割り当てられたマーカのみを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</a:t>
            </a:r>
            <a:r>
              <a:rPr lang="en-US" altLang="ja-JP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Android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アプリに送信することで効率化を図る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buClr>
                <a:schemeClr val="tx1"/>
              </a:buClr>
            </a:pP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lang="ja-JP" altLang="en-US" sz="39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最新の端末への対応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Android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最新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ver.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対応した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ライブラリが必要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6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lang="en-US" altLang="ja-JP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Android OS 4.1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以上に対応した「</a:t>
            </a:r>
            <a:r>
              <a:rPr lang="en-US" altLang="ja-JP" sz="39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vuforia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」を使用</a:t>
            </a:r>
            <a:r>
              <a:rPr lang="en-US" altLang="ja-JP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39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54411" y="872477"/>
            <a:ext cx="28515167" cy="3044391"/>
          </a:xfrm>
          <a:prstGeom prst="rect">
            <a:avLst/>
          </a:prstGeom>
          <a:ln w="190500" cmpd="sng">
            <a:solidFill>
              <a:srgbClr val="00B0F0"/>
            </a:solidFill>
          </a:ln>
        </p:spPr>
        <p:txBody>
          <a:bodyPr wrap="square" lIns="89236" tIns="44618" rIns="89236" bIns="44618">
            <a:spAutoFit/>
          </a:bodyPr>
          <a:lstStyle/>
          <a:p>
            <a:pPr algn="ctr"/>
            <a:r>
              <a:rPr lang="ja-JP" altLang="en-US" sz="9400" dirty="0" smtClean="0"/>
              <a:t>接触型移動通信端末と</a:t>
            </a:r>
            <a:r>
              <a:rPr lang="en-US" altLang="ja-JP" sz="9400" dirty="0" smtClean="0"/>
              <a:t>AR</a:t>
            </a:r>
            <a:r>
              <a:rPr lang="ja-JP" altLang="en-US" sz="9400" dirty="0" smtClean="0"/>
              <a:t>技術を用いた</a:t>
            </a:r>
            <a:endParaRPr lang="en-US" altLang="ja-JP" sz="9400" dirty="0" smtClean="0"/>
          </a:p>
          <a:p>
            <a:pPr algn="ctr"/>
            <a:r>
              <a:rPr lang="ja-JP" altLang="en-US" sz="9400" dirty="0" smtClean="0"/>
              <a:t>学内案内システムの開発</a:t>
            </a:r>
            <a:endParaRPr lang="ja-JP" altLang="en-US" sz="9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954411" y="4575290"/>
            <a:ext cx="28515168" cy="7626343"/>
          </a:xfrm>
          <a:prstGeom prst="rect">
            <a:avLst/>
          </a:prstGeom>
          <a:noFill/>
          <a:ln w="190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t"/>
          <a:lstStyle/>
          <a:p>
            <a:pPr marL="2924675" lvl="1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solidFill>
                <a:schemeClr val="tx1"/>
              </a:solidFill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依頼相手：</a:t>
            </a:r>
            <a:r>
              <a:rPr lang="ja-JP" altLang="en-US" sz="39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九州工業大学　情報工学部　広報室</a:t>
            </a:r>
            <a:endParaRPr lang="en-US" altLang="ja-JP" sz="3900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オープンキャンパスや飯塚サイエンスギャラリー（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ISG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フェスタ）等、外部の方を対象にしたイベントを企画、運営</a:t>
            </a: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依頼相手の要望</a:t>
            </a: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要望① 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更なるコンテンツ拡充、動的なコンテンツをわかりやすく伝えたい</a:t>
            </a: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要望② 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外部の方に見せるコンテンツの内容を簡単に新しくしていきたい</a:t>
            </a: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solidFill>
                <a:schemeClr val="tx1"/>
              </a:solidFill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7000" u="sng" dirty="0" smtClean="0">
              <a:solidFill>
                <a:schemeClr val="tx1"/>
              </a:solidFill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ea typeface="ＭＳ Ｐゴシック" charset="-128"/>
            </a:endParaRPr>
          </a:p>
          <a:p>
            <a:pPr>
              <a:lnSpc>
                <a:spcPts val="5200"/>
              </a:lnSpc>
            </a:pPr>
            <a:endParaRPr lang="en-US" altLang="ja-JP" sz="3900" dirty="0" smtClean="0">
              <a:ea typeface="ＭＳ Ｐゴシック" charset="-128"/>
            </a:endParaRPr>
          </a:p>
          <a:p>
            <a:pPr>
              <a:lnSpc>
                <a:spcPts val="5200"/>
              </a:lnSpc>
              <a:buNone/>
            </a:pPr>
            <a:endParaRPr lang="en-US" altLang="ja-JP" sz="3900" dirty="0" smtClean="0">
              <a:solidFill>
                <a:srgbClr val="FF0000"/>
              </a:solidFill>
              <a:latin typeface="+mn-ea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solidFill>
                <a:schemeClr val="tx1"/>
              </a:solidFill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ja-JP" altLang="en-US" sz="3900" dirty="0" smtClean="0">
              <a:ea typeface="ＭＳ Ｐゴシック" charset="-128"/>
            </a:endParaRPr>
          </a:p>
          <a:p>
            <a:pPr marL="836590" indent="-836590" algn="just">
              <a:lnSpc>
                <a:spcPts val="5200"/>
              </a:lnSpc>
              <a:buClr>
                <a:schemeClr val="tx1"/>
              </a:buClr>
            </a:pPr>
            <a:endParaRPr lang="en-US" altLang="ja-JP" sz="39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954412" y="12800252"/>
            <a:ext cx="14035372" cy="9108065"/>
          </a:xfrm>
          <a:prstGeom prst="rect">
            <a:avLst/>
          </a:prstGeom>
          <a:noFill/>
          <a:ln w="190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t"/>
          <a:lstStyle/>
          <a:p>
            <a:pPr algn="just"/>
            <a:endParaRPr lang="en-US" altLang="ja-JP" sz="4700" dirty="0" smtClean="0"/>
          </a:p>
          <a:p>
            <a:pPr algn="just"/>
            <a:endParaRPr lang="en-US" altLang="ja-JP" sz="47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954411" y="22484382"/>
            <a:ext cx="14050565" cy="19726446"/>
          </a:xfrm>
          <a:prstGeom prst="rect">
            <a:avLst/>
          </a:prstGeom>
          <a:noFill/>
          <a:ln w="190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t"/>
          <a:lstStyle/>
          <a:p>
            <a:pPr>
              <a:buClr>
                <a:srgbClr val="00B0F0"/>
              </a:buClr>
            </a:pPr>
            <a:endParaRPr lang="en-US" altLang="ja-JP" sz="3900" dirty="0"/>
          </a:p>
          <a:p>
            <a:pPr marL="501954" indent="-501954">
              <a:buFont typeface="Wingdings" pitchFamily="2" charset="2"/>
              <a:buChar char="n"/>
            </a:pPr>
            <a:endParaRPr lang="en-US" altLang="ja-JP" sz="3900" dirty="0" smtClean="0"/>
          </a:p>
          <a:p>
            <a:pPr marL="892363" lvl="1" indent="-501954"/>
            <a:r>
              <a:rPr lang="en-US" altLang="ja-JP" sz="3900" dirty="0" smtClean="0"/>
              <a:t>   </a:t>
            </a:r>
            <a:endParaRPr lang="en-US" altLang="ja-JP" sz="39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495461" y="12416991"/>
            <a:ext cx="10930014" cy="9279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ctr"/>
          <a:lstStyle/>
          <a:p>
            <a:r>
              <a:rPr lang="en-US" altLang="ja-JP" sz="5900" dirty="0" smtClean="0"/>
              <a:t> 2.</a:t>
            </a:r>
            <a:r>
              <a:rPr lang="ja-JP" altLang="en-US" sz="5900" dirty="0" smtClean="0"/>
              <a:t>本年度での目標と開発の流れ</a:t>
            </a:r>
            <a:endParaRPr lang="ja-JP" altLang="en-US" sz="59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5545023" y="12823543"/>
            <a:ext cx="13924556" cy="22982320"/>
          </a:xfrm>
          <a:prstGeom prst="rect">
            <a:avLst/>
          </a:prstGeom>
          <a:noFill/>
          <a:ln w="190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t"/>
          <a:lstStyle/>
          <a:p>
            <a:pPr lvl="1" algn="just"/>
            <a:endParaRPr lang="en-US" altLang="ja-JP" sz="39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16841103" y="12373614"/>
            <a:ext cx="6871445" cy="9712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ctr"/>
          <a:lstStyle/>
          <a:p>
            <a:r>
              <a:rPr lang="en-US" altLang="ja-JP" sz="5900" dirty="0" smtClean="0"/>
              <a:t> 4.</a:t>
            </a:r>
            <a:r>
              <a:rPr lang="ja-JP" altLang="en-US" sz="5900" dirty="0" smtClean="0"/>
              <a:t> 開発したシステム</a:t>
            </a:r>
            <a:endParaRPr lang="ja-JP" altLang="en-US" sz="5900" dirty="0"/>
          </a:p>
        </p:txBody>
      </p:sp>
      <p:sp>
        <p:nvSpPr>
          <p:cNvPr id="41" name="正方形/長方形 40"/>
          <p:cNvSpPr/>
          <p:nvPr/>
        </p:nvSpPr>
        <p:spPr>
          <a:xfrm>
            <a:off x="15545023" y="36455698"/>
            <a:ext cx="13924555" cy="5755129"/>
          </a:xfrm>
          <a:prstGeom prst="rect">
            <a:avLst/>
          </a:prstGeom>
          <a:noFill/>
          <a:ln w="190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t"/>
          <a:lstStyle/>
          <a:p>
            <a:pPr marL="669272" indent="-669272" algn="just">
              <a:lnSpc>
                <a:spcPts val="5500"/>
              </a:lnSpc>
              <a:buFont typeface="Wingdings" pitchFamily="2" charset="2"/>
              <a:buChar char="n"/>
            </a:pP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>
              <a:lnSpc>
                <a:spcPts val="5500"/>
              </a:lnSpc>
              <a:buFont typeface="Wingdings" pitchFamily="2" charset="2"/>
              <a:buChar char="n"/>
            </a:pPr>
            <a:r>
              <a:rPr lang="ja-JP" altLang="en-US" sz="39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まとめ</a:t>
            </a:r>
            <a:endParaRPr lang="en-US" altLang="ja-JP" sz="39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>
              <a:lnSpc>
                <a:spcPts val="5500"/>
              </a:lnSpc>
            </a:pP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本年度の取り組みにより、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アプリの環境構築が</a:t>
            </a: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>
              <a:lnSpc>
                <a:spcPts val="5500"/>
              </a:lnSpc>
            </a:pPr>
            <a:r>
              <a:rPr lang="ja-JP" altLang="en-US" sz="3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容易になった。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ISG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フェスタに向けて、</a:t>
            </a:r>
            <a:r>
              <a:rPr lang="en-US" altLang="ja-JP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モデルの</a:t>
            </a: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>
              <a:lnSpc>
                <a:spcPts val="5500"/>
              </a:lnSpc>
            </a:pPr>
            <a:r>
              <a:rPr lang="ja-JP" altLang="en-US" sz="3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ja-JP" altLang="en-US" sz="3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コンテンツをより充実させることが出来た。</a:t>
            </a: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>
              <a:lnSpc>
                <a:spcPts val="5500"/>
              </a:lnSpc>
            </a:pPr>
            <a:endParaRPr lang="en-US" altLang="ja-JP" sz="3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>
              <a:lnSpc>
                <a:spcPts val="5500"/>
              </a:lnSpc>
              <a:buFont typeface="Wingdings" pitchFamily="2" charset="2"/>
              <a:buChar char="n"/>
            </a:pPr>
            <a:r>
              <a:rPr lang="ja-JP" altLang="en-US" sz="39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今後の課題</a:t>
            </a:r>
            <a:endParaRPr lang="en-US" altLang="ja-JP" sz="39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>
              <a:lnSpc>
                <a:spcPts val="5500"/>
              </a:lnSpc>
            </a:pPr>
            <a:r>
              <a:rPr lang="ja-JP" altLang="en-US" sz="3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/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/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/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69272" indent="-669272" algn="just"/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303702" y="36248535"/>
            <a:ext cx="7946246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ctr"/>
          <a:lstStyle/>
          <a:p>
            <a:r>
              <a:rPr lang="en-US" altLang="ja-JP" sz="5900" dirty="0" smtClean="0"/>
              <a:t> 5.</a:t>
            </a:r>
            <a:r>
              <a:rPr lang="ja-JP" altLang="en-US" sz="5900" dirty="0" smtClean="0"/>
              <a:t>まとめと今後の課題</a:t>
            </a:r>
            <a:endParaRPr lang="ja-JP" altLang="en-US" sz="5900" dirty="0"/>
          </a:p>
        </p:txBody>
      </p:sp>
      <p:sp>
        <p:nvSpPr>
          <p:cNvPr id="111" name="Rectangle 6"/>
          <p:cNvSpPr>
            <a:spLocks/>
          </p:cNvSpPr>
          <p:nvPr/>
        </p:nvSpPr>
        <p:spPr bwMode="auto">
          <a:xfrm>
            <a:off x="6769245" y="15512582"/>
            <a:ext cx="1159595" cy="214129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7182" tIns="37182" rIns="37182" bIns="37182" anchor="ctr"/>
          <a:lstStyle/>
          <a:p>
            <a:r>
              <a:rPr lang="ja-JP" altLang="en-US" sz="1800" dirty="0">
                <a:solidFill>
                  <a:srgbClr val="FFFFFF"/>
                </a:solidFill>
                <a:ea typeface="ＭＳ Ｐゴシック" charset="-128"/>
              </a:rPr>
              <a:t>Ｘ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495461" y="4159174"/>
            <a:ext cx="6500858" cy="9712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ctr"/>
          <a:lstStyle/>
          <a:p>
            <a:r>
              <a:rPr lang="en-US" altLang="ja-JP" sz="5900" dirty="0" smtClean="0"/>
              <a:t> 1.</a:t>
            </a:r>
            <a:r>
              <a:rPr lang="ja-JP" altLang="en-US" sz="5900" dirty="0" smtClean="0"/>
              <a:t>プロジェクト概要</a:t>
            </a:r>
            <a:endParaRPr lang="ja-JP" altLang="en-US" sz="5900" dirty="0"/>
          </a:p>
        </p:txBody>
      </p:sp>
      <p:sp>
        <p:nvSpPr>
          <p:cNvPr id="236" name="正方形/長方形 235"/>
          <p:cNvSpPr/>
          <p:nvPr/>
        </p:nvSpPr>
        <p:spPr>
          <a:xfrm>
            <a:off x="954412" y="13222121"/>
            <a:ext cx="14035372" cy="8412899"/>
          </a:xfrm>
          <a:prstGeom prst="rect">
            <a:avLst/>
          </a:prstGeom>
        </p:spPr>
        <p:txBody>
          <a:bodyPr wrap="square" lIns="89236" tIns="44618" rIns="89236" bIns="44618">
            <a:spAutoFit/>
          </a:bodyPr>
          <a:lstStyle/>
          <a:p>
            <a:pPr marL="836590" indent="-836590" algn="just">
              <a:lnSpc>
                <a:spcPts val="59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本年度での目標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昨年作成した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プロトタイプの改良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コンテンツの拡充</a:t>
            </a:r>
            <a:endParaRPr lang="en-US" altLang="ja-JP" sz="3900" u="sng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メンバー構成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-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M2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名、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M1 :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名の</a:t>
            </a:r>
            <a:r>
              <a:rPr lang="en-US" altLang="ja-JP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名で構成</a:t>
            </a:r>
            <a:endParaRPr lang="en-US" altLang="ja-JP" sz="3900" u="sng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開発の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流れ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チームに分かれ、必要な機能検討及び調査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プロトタイプの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改良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900"/>
              </a:lnSpc>
              <a:buClr>
                <a:schemeClr val="tx1"/>
              </a:buClr>
            </a:pP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-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各チームで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改良点を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検討・開発し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、システム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を構築する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4" name="正方形/長方形 353"/>
          <p:cNvSpPr/>
          <p:nvPr/>
        </p:nvSpPr>
        <p:spPr>
          <a:xfrm>
            <a:off x="15612529" y="13417730"/>
            <a:ext cx="13857050" cy="22532148"/>
          </a:xfrm>
          <a:prstGeom prst="rect">
            <a:avLst/>
          </a:prstGeom>
        </p:spPr>
        <p:txBody>
          <a:bodyPr wrap="square" lIns="89236" tIns="44618" rIns="89236" bIns="44618">
            <a:spAutoFit/>
          </a:bodyPr>
          <a:lstStyle/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ja-JP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Android</a:t>
            </a:r>
            <a:r>
              <a:rPr lang="ja-JP" altLang="en-US" sz="39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</a:t>
            </a: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lang="en-US" altLang="ja-JP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sz="39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vuforia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」をベースに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- 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マーカに対応するコンテンツが無い時はダミー画像を表示</a:t>
            </a:r>
            <a:endParaRPr lang="en-US" altLang="ja-JP" sz="3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ja-JP" sz="3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ja-JP" altLang="en-US" sz="39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モバイコンテンツ</a:t>
            </a:r>
            <a:r>
              <a:rPr lang="ja-JP" altLang="en-US" sz="39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管理Ｗｅｂアプリ</a:t>
            </a:r>
            <a:endParaRPr lang="en-US" altLang="ja-JP" sz="3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構成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Ruby on Rails + </a:t>
            </a:r>
            <a:r>
              <a:rPr lang="en-US" altLang="ja-JP" sz="39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Heroku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+ Unicorn + Nginx</a:t>
            </a: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アプリの機能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・マーカに対するコンテンツをリスト表示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・コンテンツの登録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編集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3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36590" indent="-836590"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・マーカ画像のダウンロード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buClr>
                <a:schemeClr val="tx1"/>
              </a:buClr>
            </a:pP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- API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・マーカ番号に対応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するコンテンツ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モデル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を返す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・使用中マーカのリストを返す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>
              <a:lnSpc>
                <a:spcPts val="5000"/>
              </a:lnSpc>
              <a:buClr>
                <a:schemeClr val="tx1"/>
              </a:buClr>
            </a:pP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=&gt;</a:t>
            </a:r>
            <a:r>
              <a:rPr lang="ja-JP" altLang="en-US" sz="3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Android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側での速度の</a:t>
            </a:r>
            <a:r>
              <a:rPr lang="ja-JP" altLang="en-US" sz="3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改善</a:t>
            </a:r>
            <a:endParaRPr lang="en-US" altLang="ja-JP" sz="39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125"/>
          <p:cNvSpPr/>
          <p:nvPr/>
        </p:nvSpPr>
        <p:spPr bwMode="auto">
          <a:xfrm>
            <a:off x="3258667" y="9611721"/>
            <a:ext cx="15916236" cy="2191844"/>
          </a:xfrm>
          <a:prstGeom prst="rect">
            <a:avLst/>
          </a:prstGeom>
          <a:solidFill>
            <a:schemeClr val="bg1"/>
          </a:solidFill>
          <a:ln w="38100" cap="flat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892363"/>
            <a:r>
              <a:rPr kumimoji="0" lang="ja-JP" altLang="en-US" sz="4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接触型移動通信端末と</a:t>
            </a:r>
            <a:r>
              <a:rPr kumimoji="0" lang="en-US" altLang="ja-JP" sz="4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AR(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拡張現実</a:t>
            </a:r>
            <a:r>
              <a:rPr kumimoji="0" lang="en-US" altLang="ja-JP" sz="4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0" lang="ja-JP" altLang="en-US" sz="4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技術を用いた</a:t>
            </a:r>
            <a:endParaRPr kumimoji="0" lang="en-US" altLang="ja-JP" sz="4800" kern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892363"/>
            <a:r>
              <a:rPr kumimoji="0" lang="ja-JP" altLang="en-US" sz="4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学内案内システムの開発</a:t>
            </a:r>
          </a:p>
        </p:txBody>
      </p:sp>
      <p:grpSp>
        <p:nvGrpSpPr>
          <p:cNvPr id="48" name="グループ化 47"/>
          <p:cNvGrpSpPr/>
          <p:nvPr/>
        </p:nvGrpSpPr>
        <p:grpSpPr>
          <a:xfrm>
            <a:off x="16727962" y="14834180"/>
            <a:ext cx="11558675" cy="4774119"/>
            <a:chOff x="142844" y="1497558"/>
            <a:chExt cx="8285492" cy="2917066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802" y="1657397"/>
              <a:ext cx="3222353" cy="229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2214560"/>
              <a:ext cx="1130910" cy="1130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角丸四角形 50"/>
            <p:cNvSpPr/>
            <p:nvPr/>
          </p:nvSpPr>
          <p:spPr>
            <a:xfrm>
              <a:off x="6471541" y="3485930"/>
              <a:ext cx="1500198" cy="928694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HGPｺﾞｼｯｸE"/>
                <a:cs typeface="+mn-cs"/>
              </a:endParaRPr>
            </a:p>
          </p:txBody>
        </p:sp>
        <p:sp>
          <p:nvSpPr>
            <p:cNvPr id="52" name="角丸四角形吹き出し 51"/>
            <p:cNvSpPr/>
            <p:nvPr/>
          </p:nvSpPr>
          <p:spPr>
            <a:xfrm>
              <a:off x="5929323" y="1497558"/>
              <a:ext cx="2499013" cy="479518"/>
            </a:xfrm>
            <a:prstGeom prst="wedgeRoundRectCallout">
              <a:avLst>
                <a:gd name="adj1" fmla="val -28773"/>
                <a:gd name="adj2" fmla="val 148334"/>
                <a:gd name="adj3" fmla="val 16667"/>
              </a:avLst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rPr>
                <a:t>コンテンツ名とパスを</a:t>
              </a:r>
              <a:endParaRPr kumimoji="1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HGPｺﾞｼｯｸE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rPr>
                <a:t>ＤＢ</a:t>
              </a:r>
              <a:r>
                <a:rPr kumimoji="1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rPr>
                <a:t>に保存</a:t>
              </a:r>
              <a:endParaRPr kumimoji="1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HGPｺﾞｼｯｸE"/>
                <a:cs typeface="+mn-cs"/>
              </a:endParaRPr>
            </a:p>
          </p:txBody>
        </p:sp>
        <p:sp>
          <p:nvSpPr>
            <p:cNvPr id="53" name="右矢印 52"/>
            <p:cNvSpPr/>
            <p:nvPr/>
          </p:nvSpPr>
          <p:spPr>
            <a:xfrm>
              <a:off x="2677254" y="2465384"/>
              <a:ext cx="2758842" cy="375071"/>
            </a:xfrm>
            <a:prstGeom prst="rightArrow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HGPｺﾞｼｯｸE"/>
                <a:cs typeface="+mn-cs"/>
              </a:endParaRPr>
            </a:p>
          </p:txBody>
        </p:sp>
        <p:sp>
          <p:nvSpPr>
            <p:cNvPr id="55" name="右矢印 54"/>
            <p:cNvSpPr/>
            <p:nvPr/>
          </p:nvSpPr>
          <p:spPr>
            <a:xfrm rot="10800000">
              <a:off x="2642176" y="3257349"/>
              <a:ext cx="2758842" cy="375071"/>
            </a:xfrm>
            <a:prstGeom prst="rightArrow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HGPｺﾞｼｯｸE"/>
                <a:cs typeface="+mn-cs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2332475" y="1905495"/>
              <a:ext cx="3654405" cy="582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　①</a:t>
              </a:r>
              <a:r>
                <a:rPr kumimoji="1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マーカのＩＤ番号をキーとして　　</a:t>
              </a:r>
              <a:endParaRPr kumimoji="1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800" kern="0" dirty="0" smtClean="0">
                  <a:solidFill>
                    <a:sysClr val="windowText" lastClr="000000"/>
                  </a:solidFill>
                </a:rPr>
                <a:t>　　  </a:t>
              </a:r>
              <a:r>
                <a:rPr kumimoji="1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コンテンツの取得要求</a:t>
              </a:r>
              <a:endParaRPr kumimoji="1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2446096" y="3695348"/>
              <a:ext cx="3654405" cy="582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kern="0" dirty="0">
                  <a:solidFill>
                    <a:sysClr val="windowText" lastClr="000000"/>
                  </a:solidFill>
                </a:rPr>
                <a:t>②</a:t>
              </a: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キーに応じて</a:t>
              </a: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DB</a:t>
              </a: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に問い合わせ　</a:t>
              </a:r>
              <a:endPara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kern="0" dirty="0" smtClean="0">
                  <a:solidFill>
                    <a:sysClr val="windowText" lastClr="000000"/>
                  </a:solidFill>
                </a:rPr>
                <a:t>　  </a:t>
              </a:r>
              <a:r>
                <a:rPr kumimoji="0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コンテンツを送信</a:t>
              </a:r>
              <a:endParaRPr kumimoji="1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8" name="グループ化 32"/>
            <p:cNvGrpSpPr/>
            <p:nvPr/>
          </p:nvGrpSpPr>
          <p:grpSpPr>
            <a:xfrm>
              <a:off x="430476" y="2143122"/>
              <a:ext cx="2013424" cy="1911863"/>
              <a:chOff x="430476" y="2143122"/>
              <a:chExt cx="2013424" cy="1911863"/>
            </a:xfrm>
          </p:grpSpPr>
          <p:pic>
            <p:nvPicPr>
              <p:cNvPr id="62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7642" y="2143122"/>
                <a:ext cx="1406258" cy="1432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476" y="3255789"/>
                <a:ext cx="703276" cy="799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台形 63"/>
              <p:cNvSpPr/>
              <p:nvPr/>
            </p:nvSpPr>
            <p:spPr>
              <a:xfrm rot="3653370">
                <a:off x="846931" y="2989658"/>
                <a:ext cx="616722" cy="623758"/>
              </a:xfrm>
              <a:prstGeom prst="trapezoid">
                <a:avLst/>
              </a:prstGeom>
              <a:solidFill>
                <a:srgbClr val="FFFF00">
                  <a:alpha val="65000"/>
                </a:srgbClr>
              </a:solidFill>
              <a:ln w="19050" cap="flat" cmpd="sng" algn="ctr">
                <a:solidFill>
                  <a:srgbClr val="FFFF00">
                    <a:alpha val="67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endParaRPr>
              </a:p>
            </p:txBody>
          </p:sp>
        </p:grpSp>
        <p:sp>
          <p:nvSpPr>
            <p:cNvPr id="59" name="角丸四角形吹き出し 58"/>
            <p:cNvSpPr/>
            <p:nvPr/>
          </p:nvSpPr>
          <p:spPr>
            <a:xfrm>
              <a:off x="142844" y="1571618"/>
              <a:ext cx="2286647" cy="304802"/>
            </a:xfrm>
            <a:prstGeom prst="wedgeRoundRectCallout">
              <a:avLst>
                <a:gd name="adj1" fmla="val 20553"/>
                <a:gd name="adj2" fmla="val 166241"/>
                <a:gd name="adj3" fmla="val 16667"/>
              </a:avLst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rPr>
                <a:t>ＡＲマーカを撮影</a:t>
              </a:r>
              <a:endParaRPr kumimoji="1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HGPｺﾞｼｯｸE"/>
                <a:cs typeface="+mn-cs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6613622" y="3557366"/>
              <a:ext cx="1214446" cy="357190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rPr>
                <a:t>３Ｄモデル　</a:t>
              </a: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613622" y="3985994"/>
              <a:ext cx="1214446" cy="357190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rPr>
                <a:t>テクスチャ　</a:t>
              </a: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3471270" y="2856192"/>
              <a:ext cx="1031343" cy="399598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/>
                  <a:ea typeface="HGPｺﾞｼｯｸE"/>
                  <a:cs typeface="+mn-cs"/>
                </a:rPr>
                <a:t>HTTP</a:t>
              </a:r>
              <a:endParaRPr kumimoji="1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HGPｺﾞｼｯｸE"/>
                <a:cs typeface="+mn-cs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2448862" y="22052334"/>
            <a:ext cx="6282413" cy="9279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236" tIns="44618" rIns="89236" bIns="44618" rtlCol="0" anchor="ctr"/>
          <a:lstStyle/>
          <a:p>
            <a:r>
              <a:rPr lang="en-US" altLang="ja-JP" sz="5900" b="1" dirty="0" smtClean="0"/>
              <a:t> </a:t>
            </a:r>
            <a:r>
              <a:rPr lang="en-US" altLang="ja-JP" sz="5900" dirty="0" smtClean="0"/>
              <a:t>3.</a:t>
            </a:r>
            <a:r>
              <a:rPr lang="ja-JP" altLang="en-US" sz="5900" dirty="0" smtClean="0"/>
              <a:t>システムの概要</a:t>
            </a:r>
            <a:endParaRPr lang="ja-JP" altLang="en-US" sz="5900" dirty="0"/>
          </a:p>
        </p:txBody>
      </p:sp>
      <p:sp>
        <p:nvSpPr>
          <p:cNvPr id="69" name="下矢印 68"/>
          <p:cNvSpPr/>
          <p:nvPr/>
        </p:nvSpPr>
        <p:spPr bwMode="auto">
          <a:xfrm rot="16200000">
            <a:off x="1913077" y="10033574"/>
            <a:ext cx="1071570" cy="1000132"/>
          </a:xfrm>
          <a:prstGeom prst="downArrow">
            <a:avLst/>
          </a:prstGeom>
          <a:solidFill>
            <a:srgbClr val="00B0F0"/>
          </a:solidFill>
          <a:ln w="38100" cap="flat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892363"/>
            <a:endParaRPr kumimoji="0" lang="ja-JP" altLang="en-US" sz="3500" kern="0" dirty="0" smtClean="0">
              <a:solidFill>
                <a:srgbClr val="D90B00"/>
              </a:solidFill>
              <a:ea typeface="ＭＳ Ｐゴシック" charset="-128"/>
            </a:endParaRPr>
          </a:p>
        </p:txBody>
      </p:sp>
      <p:pic>
        <p:nvPicPr>
          <p:cNvPr id="2050" name="Picture 2" descr="http://www.iizuka.kyutech.ac.jp/kit/wp-content/uploads/2012/11/IMG_54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964523" y="6550664"/>
            <a:ext cx="3857651" cy="2571768"/>
          </a:xfrm>
          <a:prstGeom prst="rect">
            <a:avLst/>
          </a:prstGeom>
          <a:noFill/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53" y="6550664"/>
            <a:ext cx="3485084" cy="2612827"/>
          </a:xfrm>
          <a:prstGeom prst="rect">
            <a:avLst/>
          </a:prstGeom>
        </p:spPr>
      </p:pic>
      <p:pic>
        <p:nvPicPr>
          <p:cNvPr id="2057" name="Picture 9" descr="C:\Users\ryoko\Desktop\l_moto_necar1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321977" y="9336746"/>
            <a:ext cx="4000528" cy="2665352"/>
          </a:xfrm>
          <a:prstGeom prst="rect">
            <a:avLst/>
          </a:prstGeom>
          <a:noFill/>
        </p:spPr>
      </p:pic>
      <p:sp>
        <p:nvSpPr>
          <p:cNvPr id="67" name="テキスト ボックス 66"/>
          <p:cNvSpPr txBox="1"/>
          <p:nvPr/>
        </p:nvSpPr>
        <p:spPr>
          <a:xfrm>
            <a:off x="26427191" y="16936897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</a:rPr>
              <a:t>コンテンツ</a:t>
            </a:r>
            <a:r>
              <a:rPr lang="en-US" altLang="ja-JP" sz="2400" dirty="0" smtClean="0">
                <a:solidFill>
                  <a:schemeClr val="bg1"/>
                </a:solidFill>
              </a:rPr>
              <a:t>Web</a:t>
            </a:r>
            <a:r>
              <a:rPr lang="ja-JP" altLang="en-US" sz="2400" dirty="0" smtClean="0">
                <a:solidFill>
                  <a:schemeClr val="bg1"/>
                </a:solidFill>
              </a:rPr>
              <a:t>サーバ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26859" r="17656" b="41576"/>
          <a:stretch/>
        </p:blipFill>
        <p:spPr bwMode="auto">
          <a:xfrm>
            <a:off x="2055432" y="24963053"/>
            <a:ext cx="11644395" cy="270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23" y="25295211"/>
            <a:ext cx="1987521" cy="191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 bwMode="auto">
          <a:xfrm>
            <a:off x="1674491" y="18568391"/>
            <a:ext cx="3789416" cy="1434640"/>
          </a:xfrm>
          <a:prstGeom prst="rect">
            <a:avLst/>
          </a:prstGeom>
          <a:solidFill>
            <a:srgbClr val="00B0F0"/>
          </a:solidFill>
          <a:ln w="381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0" lang="ja-JP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</a:t>
            </a: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6367535" y="18568391"/>
            <a:ext cx="3908383" cy="1400658"/>
          </a:xfrm>
          <a:prstGeom prst="rect">
            <a:avLst/>
          </a:prstGeom>
          <a:solidFill>
            <a:srgbClr val="00B0F0"/>
          </a:solidFill>
          <a:ln w="381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</a:t>
            </a:r>
            <a:endParaRPr kumimoji="0" lang="ja-JP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6580147" y="25580726"/>
            <a:ext cx="12529392" cy="6840760"/>
            <a:chOff x="16580147" y="15466527"/>
            <a:chExt cx="12529392" cy="68407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2" t="16411" r="18302" b="22947"/>
            <a:stretch/>
          </p:blipFill>
          <p:spPr bwMode="auto">
            <a:xfrm>
              <a:off x="16580147" y="18086708"/>
              <a:ext cx="9847044" cy="4220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78" t="32763" r="14509" b="30052"/>
            <a:stretch/>
          </p:blipFill>
          <p:spPr bwMode="auto">
            <a:xfrm>
              <a:off x="26094233" y="16437461"/>
              <a:ext cx="2921913" cy="2197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4233" y="15466527"/>
              <a:ext cx="3015306" cy="94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正方形/長方形 65"/>
          <p:cNvSpPr/>
          <p:nvPr/>
        </p:nvSpPr>
        <p:spPr bwMode="auto">
          <a:xfrm>
            <a:off x="11179547" y="18568391"/>
            <a:ext cx="3136281" cy="1434640"/>
          </a:xfrm>
          <a:prstGeom prst="rect">
            <a:avLst/>
          </a:prstGeom>
          <a:solidFill>
            <a:srgbClr val="00B0F0"/>
          </a:solidFill>
          <a:ln w="381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kumimoji="0" lang="ja-JP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07709" y="20706597"/>
            <a:ext cx="1917236" cy="2664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47590" y="20706597"/>
            <a:ext cx="2016000" cy="2663726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V="1">
            <a:off x="20810994" y="22038460"/>
            <a:ext cx="2901554" cy="13874"/>
          </a:xfrm>
          <a:prstGeom prst="straightConnector1">
            <a:avLst/>
          </a:prstGeom>
          <a:ln w="984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0695518" y="21140626"/>
            <a:ext cx="361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kern="0" dirty="0" smtClean="0">
                <a:solidFill>
                  <a:sysClr val="windowText" lastClr="000000"/>
                </a:solidFill>
              </a:rPr>
              <a:t>ダウンロード完了</a:t>
            </a:r>
            <a:endParaRPr kumimoji="1" lang="ja-JP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/>
        </a:solidFill>
        <a:ln w="38100" cap="flat">
          <a:solidFill>
            <a:srgbClr val="000000"/>
          </a:solidFill>
          <a:prstDash val="solid"/>
          <a:miter lim="800000"/>
          <a:headEnd type="none" w="med" len="med"/>
          <a:tailEnd type="none" w="med" len="med"/>
        </a:ln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0" cap="none" spc="0" normalizeH="0" baseline="0" noProof="0" dirty="0" smtClean="0">
            <a:ln>
              <a:noFill/>
            </a:ln>
            <a:solidFill>
              <a:srgbClr val="D90B00"/>
            </a:solidFill>
            <a:effectLst/>
            <a:uLnTx/>
            <a:uFillTx/>
            <a:ea typeface="ＭＳ Ｐゴシック" charset="-12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13362</TotalTime>
  <Words>225</Words>
  <Application>Microsoft Office PowerPoint</Application>
  <PresentationFormat>ユーザー設定</PresentationFormat>
  <Paragraphs>130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ＭＳ Ｐゴシック</vt:lpstr>
      <vt:lpstr>メイリオ</vt:lpstr>
      <vt:lpstr>Arial</vt:lpstr>
      <vt:lpstr>Calibri</vt:lpstr>
      <vt:lpstr>Tw Cen MT</vt:lpstr>
      <vt:lpstr>Wingdings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古幡篤基</dc:creator>
  <cp:lastModifiedBy>Bob</cp:lastModifiedBy>
  <cp:revision>157</cp:revision>
  <dcterms:created xsi:type="dcterms:W3CDTF">2012-07-21T08:44:11Z</dcterms:created>
  <dcterms:modified xsi:type="dcterms:W3CDTF">2017-10-06T11:59:15Z</dcterms:modified>
</cp:coreProperties>
</file>