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760F9"/>
    <a:srgbClr val="00FF00"/>
    <a:srgbClr val="790015"/>
    <a:srgbClr val="EAEC5E"/>
    <a:srgbClr val="183400"/>
    <a:srgbClr val="FAFD00"/>
    <a:srgbClr val="037C03"/>
    <a:srgbClr val="DC6E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9" autoAdjust="0"/>
    <p:restoredTop sz="94660" autoAdjust="0"/>
  </p:normalViewPr>
  <p:slideViewPr>
    <p:cSldViewPr>
      <p:cViewPr varScale="1">
        <p:scale>
          <a:sx n="78" d="100"/>
          <a:sy n="78" d="100"/>
        </p:scale>
        <p:origin x="-9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84513" y="8710613"/>
            <a:ext cx="6873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prstTxWarp prst="textNoShape">
              <a:avLst/>
            </a:prstTxWarp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en-US" sz="1200">
                <a:latin typeface="Century Schoolbook" charset="0"/>
              </a:rPr>
              <a:t>Page </a:t>
            </a:r>
            <a:fld id="{43752C6B-6D44-BA45-8582-7DF0728CE0EF}" type="slidenum">
              <a:rPr lang="en-US" sz="1200">
                <a:latin typeface="Century Schoolbook" charset="0"/>
              </a:rPr>
              <a:pPr algn="ctr" defTabSz="868363">
                <a:lnSpc>
                  <a:spcPct val="90000"/>
                </a:lnSpc>
              </a:pPr>
              <a:t>‹#›</a:t>
            </a:fld>
            <a:endParaRPr lang="en-US" sz="1200">
              <a:latin typeface="Century Schoolbook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2951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4513" y="8710613"/>
            <a:ext cx="6873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prstTxWarp prst="textNoShape">
              <a:avLst/>
            </a:prstTxWarp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en-US" sz="1200">
                <a:latin typeface="Century Schoolbook" charset="0"/>
              </a:rPr>
              <a:t>Page </a:t>
            </a:r>
            <a:fld id="{04ADDC90-1108-3A43-8DFB-C99DB9423F3C}" type="slidenum">
              <a:rPr lang="en-US" sz="1200">
                <a:latin typeface="Century Schoolbook" charset="0"/>
              </a:rPr>
              <a:pPr algn="ctr" defTabSz="868363">
                <a:lnSpc>
                  <a:spcPct val="90000"/>
                </a:lnSpc>
              </a:pPr>
              <a:t>‹#›</a:t>
            </a:fld>
            <a:endParaRPr lang="en-US" sz="1200">
              <a:latin typeface="Century Schoolbook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="" xmlns:p14="http://schemas.microsoft.com/office/powerpoint/2010/main" val="892547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Schoolbook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Schoolbook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Schoolbook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Schoolbook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Schoolbook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Animated slide</a:t>
            </a:r>
            <a:endParaRPr lang="en-CA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9198-010A-4ACD-872F-9CD2FA17DF6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BFE2-6044-4D87-953B-C91A582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9198-010A-4ACD-872F-9CD2FA17DF6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BFE2-6044-4D87-953B-C91A582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9198-010A-4ACD-872F-9CD2FA17DF6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BFE2-6044-4D87-953B-C91A582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9198-010A-4ACD-872F-9CD2FA17DF6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BFE2-6044-4D87-953B-C91A582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9198-010A-4ACD-872F-9CD2FA17DF6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BFE2-6044-4D87-953B-C91A582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9198-010A-4ACD-872F-9CD2FA17DF6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BFE2-6044-4D87-953B-C91A582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9198-010A-4ACD-872F-9CD2FA17DF6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BFE2-6044-4D87-953B-C91A582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9198-010A-4ACD-872F-9CD2FA17DF6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BFE2-6044-4D87-953B-C91A582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9198-010A-4ACD-872F-9CD2FA17DF6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BFE2-6044-4D87-953B-C91A582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9198-010A-4ACD-872F-9CD2FA17DF6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BFE2-6044-4D87-953B-C91A582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9198-010A-4ACD-872F-9CD2FA17DF6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BFE2-6044-4D87-953B-C91A582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D9198-010A-4ACD-872F-9CD2FA17DF6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BFE2-6044-4D87-953B-C91A58295F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52400"/>
            <a:ext cx="8601075" cy="1143000"/>
          </a:xfrm>
          <a:noFill/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371600"/>
            <a:ext cx="7391400" cy="5181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sz="2200" dirty="0" smtClean="0"/>
              <a:t>Introduction </a:t>
            </a:r>
            <a:r>
              <a:rPr lang="en-US" sz="2200" dirty="0"/>
              <a:t>&amp; architectural issues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dirty="0"/>
              <a:t>What is a distributed DBMS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dirty="0"/>
              <a:t>Problems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dirty="0"/>
              <a:t>Current state-of-affairs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charset="2"/>
              <a:buChar char="q"/>
            </a:pPr>
            <a:r>
              <a:rPr lang="en-US" sz="2200" dirty="0"/>
              <a:t>Data distribution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charset="2"/>
              <a:buChar char="q"/>
            </a:pPr>
            <a:r>
              <a:rPr lang="en-US" sz="2200" dirty="0" smtClean="0"/>
              <a:t>Distributed </a:t>
            </a:r>
            <a:r>
              <a:rPr lang="en-US" sz="2200" dirty="0"/>
              <a:t>query processing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charset="2"/>
              <a:buChar char="q"/>
            </a:pPr>
            <a:r>
              <a:rPr lang="en-US" sz="2200" dirty="0"/>
              <a:t>Distributed query optimization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charset="2"/>
              <a:buChar char="q"/>
            </a:pPr>
            <a:r>
              <a:rPr lang="en-US" sz="2200" dirty="0"/>
              <a:t>Distributed transactions &amp; concurrency control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charset="2"/>
              <a:buChar char="q"/>
            </a:pPr>
            <a:r>
              <a:rPr lang="en-US" sz="2200" dirty="0" smtClean="0"/>
              <a:t>Distributed reliability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charset="2"/>
              <a:buChar char="q"/>
            </a:pPr>
            <a:r>
              <a:rPr lang="en-US" sz="2200" dirty="0" smtClean="0"/>
              <a:t>Database replication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charset="2"/>
              <a:buChar char="q"/>
            </a:pPr>
            <a:r>
              <a:rPr lang="en-US" sz="2200" dirty="0" smtClean="0"/>
              <a:t>Parallel database systems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charset="2"/>
              <a:buChar char="q"/>
            </a:pPr>
            <a:r>
              <a:rPr lang="en-US" sz="2200" dirty="0" smtClean="0"/>
              <a:t>Database integration &amp; querying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charset="2"/>
              <a:buChar char="q"/>
            </a:pPr>
            <a:r>
              <a:rPr lang="en-US" sz="2200" dirty="0" smtClean="0"/>
              <a:t>Advanced topics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Implicit Assumptions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stored at a number of sites</a:t>
            </a:r>
            <a:r>
              <a:rPr lang="en-US" dirty="0"/>
              <a:t> </a:t>
            </a:r>
            <a:r>
              <a:rPr lang="en-US" dirty="0">
                <a:sym typeface="Wingdings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each site </a:t>
            </a:r>
            <a:r>
              <a:rPr lang="en-US" i="1" dirty="0"/>
              <a:t>logically</a:t>
            </a:r>
            <a:r>
              <a:rPr lang="en-US" dirty="0"/>
              <a:t> consists of a single processor.</a:t>
            </a:r>
          </a:p>
          <a:p>
            <a:r>
              <a:rPr lang="en-US" dirty="0"/>
              <a:t>Processors at different </a:t>
            </a:r>
            <a:r>
              <a:rPr lang="en-US" dirty="0">
                <a:solidFill>
                  <a:schemeClr val="tx2"/>
                </a:solidFill>
              </a:rPr>
              <a:t>sites are interconnected by a computer network</a:t>
            </a:r>
            <a:r>
              <a:rPr lang="en-US" dirty="0"/>
              <a:t>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/>
              <a:t>not a multiprocessor system</a:t>
            </a:r>
            <a:endParaRPr lang="en-US" dirty="0"/>
          </a:p>
          <a:p>
            <a:pPr lvl="1"/>
            <a:r>
              <a:rPr lang="en-US" dirty="0" smtClean="0"/>
              <a:t>Parallel </a:t>
            </a:r>
            <a:r>
              <a:rPr lang="en-US" dirty="0"/>
              <a:t>database systems</a:t>
            </a:r>
          </a:p>
          <a:p>
            <a:r>
              <a:rPr lang="en-US" dirty="0"/>
              <a:t>Distributed database is a </a:t>
            </a:r>
            <a:r>
              <a:rPr lang="en-US" dirty="0">
                <a:solidFill>
                  <a:schemeClr val="tx2"/>
                </a:solidFill>
              </a:rPr>
              <a:t>database, not a collection of files</a:t>
            </a:r>
            <a:r>
              <a:rPr lang="en-US" dirty="0"/>
              <a:t>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/>
              <a:t>data </a:t>
            </a:r>
            <a:r>
              <a:rPr lang="en-US" dirty="0"/>
              <a:t>logically related as exhibited in the users’ access patterns</a:t>
            </a:r>
          </a:p>
          <a:p>
            <a:pPr lvl="1"/>
            <a:r>
              <a:rPr lang="en-US" dirty="0" smtClean="0"/>
              <a:t>Relational </a:t>
            </a:r>
            <a:r>
              <a:rPr lang="en-US" dirty="0"/>
              <a:t>data model </a:t>
            </a:r>
          </a:p>
          <a:p>
            <a:r>
              <a:rPr lang="en-US" dirty="0"/>
              <a:t>D-DBMS is a </a:t>
            </a:r>
            <a:r>
              <a:rPr lang="en-US" dirty="0">
                <a:solidFill>
                  <a:schemeClr val="tx2"/>
                </a:solidFill>
              </a:rPr>
              <a:t>full-fledged DBMS</a:t>
            </a:r>
            <a:endParaRPr lang="en-US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remote file system, not a TP system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Delivery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modes</a:t>
            </a:r>
          </a:p>
          <a:p>
            <a:pPr lvl="1"/>
            <a:r>
              <a:rPr lang="en-US" dirty="0" smtClean="0"/>
              <a:t>Pull-only</a:t>
            </a:r>
          </a:p>
          <a:p>
            <a:pPr lvl="1"/>
            <a:r>
              <a:rPr lang="en-US" dirty="0" smtClean="0"/>
              <a:t>Push-only</a:t>
            </a:r>
          </a:p>
          <a:p>
            <a:pPr lvl="1"/>
            <a:r>
              <a:rPr lang="en-US" dirty="0" smtClean="0"/>
              <a:t>Hybrid</a:t>
            </a:r>
          </a:p>
          <a:p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Periodic</a:t>
            </a:r>
          </a:p>
          <a:p>
            <a:pPr lvl="1"/>
            <a:r>
              <a:rPr lang="en-US" dirty="0" smtClean="0"/>
              <a:t>Conditional</a:t>
            </a:r>
          </a:p>
          <a:p>
            <a:pPr lvl="1"/>
            <a:r>
              <a:rPr lang="en-US" dirty="0" smtClean="0"/>
              <a:t>Ad-hoc or irregular</a:t>
            </a:r>
          </a:p>
          <a:p>
            <a:r>
              <a:rPr lang="en-US" dirty="0" smtClean="0"/>
              <a:t>Communication Methods</a:t>
            </a:r>
          </a:p>
          <a:p>
            <a:pPr lvl="1"/>
            <a:r>
              <a:rPr lang="en-US" dirty="0" smtClean="0"/>
              <a:t>Unicast</a:t>
            </a:r>
          </a:p>
          <a:p>
            <a:pPr lvl="1"/>
            <a:r>
              <a:rPr lang="en-US" dirty="0" smtClean="0"/>
              <a:t>One-to-many</a:t>
            </a:r>
          </a:p>
          <a:p>
            <a:r>
              <a:rPr lang="en-US" dirty="0" smtClean="0"/>
              <a:t>Note: not all combinations make sense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09506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DBMS Promises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286856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"/>
            </a:pPr>
            <a:r>
              <a:rPr lang="en-US" dirty="0"/>
              <a:t>Transparent management of distributed, fragmented, and replicated data</a:t>
            </a:r>
          </a:p>
          <a:p>
            <a:pPr marL="286856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"/>
            </a:pPr>
            <a:r>
              <a:rPr lang="en-US" dirty="0"/>
              <a:t>Improved reliability/availability through distributed transactions</a:t>
            </a:r>
          </a:p>
          <a:p>
            <a:pPr marL="286856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"/>
            </a:pPr>
            <a:r>
              <a:rPr lang="en-US" dirty="0"/>
              <a:t>Improved performance</a:t>
            </a:r>
          </a:p>
          <a:p>
            <a:pPr marL="286856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"/>
            </a:pPr>
            <a:r>
              <a:rPr lang="en-US" dirty="0"/>
              <a:t>Easier and more economical system expansion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68036" y="6679406"/>
            <a:ext cx="608074" cy="214313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12</a:t>
            </a:fld>
            <a:endParaRPr lang="en-US" dirty="0">
              <a:latin typeface="Book Antiq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0"/>
              </a:spcBef>
              <a:spcAft>
                <a:spcPts val="844"/>
              </a:spcAft>
            </a:pPr>
            <a:r>
              <a:rPr lang="en-US" dirty="0"/>
              <a:t>Transparency is the separation of the higher level semantics of a system from the lower level implementation issues.</a:t>
            </a:r>
          </a:p>
          <a:p>
            <a:pPr>
              <a:lnSpc>
                <a:spcPct val="80000"/>
              </a:lnSpc>
            </a:pPr>
            <a:r>
              <a:rPr lang="en-US" dirty="0"/>
              <a:t>Fundamental issue is to provide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chemeClr val="hlink"/>
                </a:solidFill>
              </a:rPr>
              <a:t>data independence</a:t>
            </a:r>
            <a:endParaRPr lang="en-US" sz="1200" dirty="0"/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dirty="0"/>
              <a:t> 	in the distributed environment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1600" dirty="0"/>
              <a:t>Network (distribution) transparency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1600" dirty="0"/>
              <a:t>Replication transparency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1600" dirty="0"/>
              <a:t>Fragmentation transparency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horizontal fragmentation: selection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vertical fragmentation: projection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hybrid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68036" y="6679406"/>
            <a:ext cx="608074" cy="214313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13</a:t>
            </a:fld>
            <a:endParaRPr lang="en-US" dirty="0">
              <a:latin typeface="Book Antiq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876300" y="1663700"/>
            <a:ext cx="73533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77" y="1707558"/>
            <a:ext cx="5428313" cy="4760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Transparent Access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16113"/>
            <a:ext cx="4135438" cy="1866900"/>
          </a:xfrm>
          <a:noFill/>
          <a:ln/>
        </p:spPr>
        <p:txBody>
          <a:bodyPr/>
          <a:lstStyle/>
          <a:p>
            <a:pPr>
              <a:buNone/>
              <a:tabLst>
                <a:tab pos="919116" algn="l"/>
              </a:tabLst>
            </a:pPr>
            <a:r>
              <a:rPr lang="en-US" sz="1800" b="1" dirty="0">
                <a:latin typeface="Courier New" charset="0"/>
              </a:rPr>
              <a:t>SELECT</a:t>
            </a:r>
            <a:r>
              <a:rPr lang="en-US" sz="1800" dirty="0">
                <a:latin typeface="Courier New" charset="0"/>
              </a:rPr>
              <a:t>	ENAME,SAL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00" b="1" dirty="0">
                <a:latin typeface="Courier New" charset="0"/>
              </a:rPr>
              <a:t>FROM</a:t>
            </a:r>
            <a:r>
              <a:rPr lang="en-US" sz="1800" dirty="0">
                <a:latin typeface="Courier New" charset="0"/>
              </a:rPr>
              <a:t>	EMP,ASG,PAY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00" b="1" dirty="0">
                <a:latin typeface="Courier New" charset="0"/>
              </a:rPr>
              <a:t>WHERE</a:t>
            </a:r>
            <a:r>
              <a:rPr lang="en-US" sz="1800" dirty="0">
                <a:latin typeface="Courier New" charset="0"/>
              </a:rPr>
              <a:t>	DUR &gt; 12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00" b="1" dirty="0">
                <a:latin typeface="Courier New" charset="0"/>
              </a:rPr>
              <a:t>AND</a:t>
            </a:r>
            <a:r>
              <a:rPr lang="en-US" sz="1800" dirty="0">
                <a:latin typeface="Courier New" charset="0"/>
              </a:rPr>
              <a:t>	EMP.ENO = ASG.ENO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00" b="1" dirty="0">
                <a:latin typeface="Courier New" charset="0"/>
              </a:rPr>
              <a:t>AND</a:t>
            </a:r>
            <a:r>
              <a:rPr lang="en-US" sz="1800" dirty="0">
                <a:latin typeface="Courier New" charset="0"/>
              </a:rPr>
              <a:t>	PAY.TITLE = EMP.TITLE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7460342" y="3192463"/>
            <a:ext cx="1513222" cy="86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r>
              <a:rPr lang="en-US" sz="1300" b="1" dirty="0">
                <a:solidFill>
                  <a:srgbClr val="037C03"/>
                </a:solidFill>
                <a:latin typeface="Book Antiqua"/>
              </a:rPr>
              <a:t>Paris projects</a:t>
            </a:r>
          </a:p>
          <a:p>
            <a:r>
              <a:rPr lang="en-US" sz="1300" b="1" dirty="0">
                <a:solidFill>
                  <a:srgbClr val="037C03"/>
                </a:solidFill>
                <a:latin typeface="Book Antiqua"/>
              </a:rPr>
              <a:t>Paris employees</a:t>
            </a:r>
          </a:p>
          <a:p>
            <a:r>
              <a:rPr lang="en-US" sz="1300" b="1" dirty="0">
                <a:solidFill>
                  <a:srgbClr val="037C03"/>
                </a:solidFill>
                <a:latin typeface="Book Antiqua"/>
              </a:rPr>
              <a:t>Paris assignments</a:t>
            </a:r>
          </a:p>
          <a:p>
            <a:r>
              <a:rPr lang="en-US" sz="1300" b="1" dirty="0">
                <a:solidFill>
                  <a:schemeClr val="hlink"/>
                </a:solidFill>
                <a:latin typeface="Book Antiqua"/>
              </a:rPr>
              <a:t>Boston employees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7032934" y="5235130"/>
            <a:ext cx="1910222" cy="126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r>
              <a:rPr lang="en-US" sz="1300" b="1" dirty="0">
                <a:solidFill>
                  <a:srgbClr val="FF5008"/>
                </a:solidFill>
                <a:latin typeface="Book Antiqua"/>
              </a:rPr>
              <a:t>Montreal projects</a:t>
            </a:r>
          </a:p>
          <a:p>
            <a:r>
              <a:rPr lang="en-US" sz="1300" b="1" dirty="0">
                <a:solidFill>
                  <a:srgbClr val="037C03"/>
                </a:solidFill>
                <a:latin typeface="Book Antiqua"/>
              </a:rPr>
              <a:t>Paris projects</a:t>
            </a:r>
          </a:p>
          <a:p>
            <a:r>
              <a:rPr lang="en-US" sz="1300" b="1" dirty="0">
                <a:solidFill>
                  <a:schemeClr val="tx2"/>
                </a:solidFill>
                <a:latin typeface="Book Antiqua"/>
              </a:rPr>
              <a:t>New York projects </a:t>
            </a:r>
            <a:endParaRPr lang="en-US" sz="1300" b="1" dirty="0">
              <a:solidFill>
                <a:schemeClr val="accent1"/>
              </a:solidFill>
              <a:latin typeface="Book Antiqua"/>
            </a:endParaRPr>
          </a:p>
          <a:p>
            <a:r>
              <a:rPr lang="en-US" sz="1300" b="1" dirty="0">
                <a:solidFill>
                  <a:srgbClr val="037C03"/>
                </a:solidFill>
                <a:latin typeface="Book Antiqua"/>
              </a:rPr>
              <a:t>    </a:t>
            </a:r>
            <a:r>
              <a:rPr lang="en-US" sz="1300" b="1" dirty="0">
                <a:solidFill>
                  <a:schemeClr val="tx2"/>
                </a:solidFill>
                <a:latin typeface="Book Antiqua"/>
              </a:rPr>
              <a:t>with budget &gt; 200000</a:t>
            </a:r>
            <a:endParaRPr lang="en-US" sz="1300" b="1" dirty="0">
              <a:solidFill>
                <a:srgbClr val="FF5008"/>
              </a:solidFill>
              <a:latin typeface="Book Antiqua"/>
            </a:endParaRPr>
          </a:p>
          <a:p>
            <a:r>
              <a:rPr lang="en-US" sz="1300" b="1" dirty="0">
                <a:solidFill>
                  <a:srgbClr val="FF5008"/>
                </a:solidFill>
                <a:latin typeface="Book Antiqua"/>
              </a:rPr>
              <a:t>Montreal employees</a:t>
            </a:r>
          </a:p>
          <a:p>
            <a:r>
              <a:rPr lang="en-US" sz="1300" b="1" dirty="0">
                <a:solidFill>
                  <a:srgbClr val="FF5008"/>
                </a:solidFill>
                <a:latin typeface="Book Antiqua"/>
              </a:rPr>
              <a:t>Montreal assignments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5321304" y="2825751"/>
            <a:ext cx="1955801" cy="19558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5054603" y="5137151"/>
            <a:ext cx="660400" cy="519597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4565653" y="2768601"/>
            <a:ext cx="5969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4584703" y="2787651"/>
            <a:ext cx="5842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4521203" y="2787651"/>
            <a:ext cx="696913" cy="39370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>
            <a:off x="5314953" y="4667250"/>
            <a:ext cx="4445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H="1" flipV="1">
            <a:off x="5200653" y="3143250"/>
            <a:ext cx="2667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 flipH="1" flipV="1">
            <a:off x="5200653" y="3143250"/>
            <a:ext cx="2667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4494215" y="2811463"/>
            <a:ext cx="7874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Book Antiqua"/>
              </a:rPr>
              <a:t>Boston</a:t>
            </a:r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5518154" y="3535363"/>
            <a:ext cx="168275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ctr"/>
            <a:r>
              <a:rPr lang="en-US" sz="1700" dirty="0">
                <a:solidFill>
                  <a:srgbClr val="000000"/>
                </a:solidFill>
                <a:latin typeface="Book Antiqua"/>
              </a:rPr>
              <a:t>Communication</a:t>
            </a:r>
          </a:p>
          <a:p>
            <a:pPr algn="ctr"/>
            <a:r>
              <a:rPr lang="en-US" sz="1700" dirty="0">
                <a:solidFill>
                  <a:srgbClr val="000000"/>
                </a:solidFill>
                <a:latin typeface="Book Antiqua"/>
              </a:rPr>
              <a:t>Network</a:t>
            </a: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4762504" y="5327651"/>
            <a:ext cx="279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7052901" y="4730751"/>
            <a:ext cx="922703" cy="3937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>
            <a:off x="7200904" y="4235451"/>
            <a:ext cx="41910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7008252" y="4745396"/>
            <a:ext cx="100488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Book Antiqua"/>
              </a:rPr>
              <a:t>Montreal</a:t>
            </a:r>
          </a:p>
        </p:txBody>
      </p:sp>
      <p:sp>
        <p:nvSpPr>
          <p:cNvPr id="91174" name="Line 38"/>
          <p:cNvSpPr>
            <a:spLocks noChangeShapeType="1"/>
          </p:cNvSpPr>
          <p:nvPr/>
        </p:nvSpPr>
        <p:spPr bwMode="auto">
          <a:xfrm>
            <a:off x="7988304" y="4959351"/>
            <a:ext cx="393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75" name="Oval 39"/>
          <p:cNvSpPr>
            <a:spLocks noChangeArrowheads="1"/>
          </p:cNvSpPr>
          <p:nvPr/>
        </p:nvSpPr>
        <p:spPr bwMode="auto">
          <a:xfrm>
            <a:off x="7175504" y="4197351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76" name="Oval 40"/>
          <p:cNvSpPr>
            <a:spLocks noChangeArrowheads="1"/>
          </p:cNvSpPr>
          <p:nvPr/>
        </p:nvSpPr>
        <p:spPr bwMode="auto">
          <a:xfrm>
            <a:off x="5772154" y="4622801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77" name="Line 41"/>
          <p:cNvSpPr>
            <a:spLocks noChangeShapeType="1"/>
          </p:cNvSpPr>
          <p:nvPr/>
        </p:nvSpPr>
        <p:spPr bwMode="auto">
          <a:xfrm>
            <a:off x="6286504" y="2432051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78" name="Line 42"/>
          <p:cNvSpPr>
            <a:spLocks noChangeShapeType="1"/>
          </p:cNvSpPr>
          <p:nvPr/>
        </p:nvSpPr>
        <p:spPr bwMode="auto">
          <a:xfrm>
            <a:off x="6286504" y="2432051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79" name="Oval 43"/>
          <p:cNvSpPr>
            <a:spLocks noChangeArrowheads="1"/>
          </p:cNvSpPr>
          <p:nvPr/>
        </p:nvSpPr>
        <p:spPr bwMode="auto">
          <a:xfrm>
            <a:off x="6254754" y="2806700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80" name="Oval 44"/>
          <p:cNvSpPr>
            <a:spLocks noChangeArrowheads="1"/>
          </p:cNvSpPr>
          <p:nvPr/>
        </p:nvSpPr>
        <p:spPr bwMode="auto">
          <a:xfrm>
            <a:off x="6261104" y="2813051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81" name="Oval 45"/>
          <p:cNvSpPr>
            <a:spLocks noChangeArrowheads="1"/>
          </p:cNvSpPr>
          <p:nvPr/>
        </p:nvSpPr>
        <p:spPr bwMode="auto">
          <a:xfrm>
            <a:off x="6261104" y="2813051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7067554" y="2705101"/>
            <a:ext cx="5461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83" name="Rectangle 47"/>
          <p:cNvSpPr>
            <a:spLocks noChangeArrowheads="1"/>
          </p:cNvSpPr>
          <p:nvPr/>
        </p:nvSpPr>
        <p:spPr bwMode="auto">
          <a:xfrm>
            <a:off x="7073904" y="2711451"/>
            <a:ext cx="5334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84" name="Rectangle 48"/>
          <p:cNvSpPr>
            <a:spLocks noChangeArrowheads="1"/>
          </p:cNvSpPr>
          <p:nvPr/>
        </p:nvSpPr>
        <p:spPr bwMode="auto">
          <a:xfrm>
            <a:off x="7073904" y="2711451"/>
            <a:ext cx="533400" cy="3937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85" name="Line 49"/>
          <p:cNvSpPr>
            <a:spLocks noChangeShapeType="1"/>
          </p:cNvSpPr>
          <p:nvPr/>
        </p:nvSpPr>
        <p:spPr bwMode="auto">
          <a:xfrm flipV="1">
            <a:off x="7124704" y="3111500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86" name="Line 50"/>
          <p:cNvSpPr>
            <a:spLocks noChangeShapeType="1"/>
          </p:cNvSpPr>
          <p:nvPr/>
        </p:nvSpPr>
        <p:spPr bwMode="auto">
          <a:xfrm flipV="1">
            <a:off x="7124704" y="3111500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98" name="Line 62"/>
          <p:cNvSpPr>
            <a:spLocks noChangeShapeType="1"/>
          </p:cNvSpPr>
          <p:nvPr/>
        </p:nvSpPr>
        <p:spPr bwMode="auto">
          <a:xfrm flipV="1">
            <a:off x="7620004" y="2616200"/>
            <a:ext cx="2667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199" name="Rectangle 63"/>
          <p:cNvSpPr>
            <a:spLocks noChangeArrowheads="1"/>
          </p:cNvSpPr>
          <p:nvPr/>
        </p:nvSpPr>
        <p:spPr bwMode="auto">
          <a:xfrm>
            <a:off x="7037391" y="2747963"/>
            <a:ext cx="608013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Book Antiqua"/>
              </a:rPr>
              <a:t>Paris</a:t>
            </a:r>
          </a:p>
        </p:txBody>
      </p:sp>
      <p:sp>
        <p:nvSpPr>
          <p:cNvPr id="91200" name="Oval 64"/>
          <p:cNvSpPr>
            <a:spLocks noChangeArrowheads="1"/>
          </p:cNvSpPr>
          <p:nvPr/>
        </p:nvSpPr>
        <p:spPr bwMode="auto">
          <a:xfrm>
            <a:off x="7092954" y="3238501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201" name="Oval 65"/>
          <p:cNvSpPr>
            <a:spLocks noChangeArrowheads="1"/>
          </p:cNvSpPr>
          <p:nvPr/>
        </p:nvSpPr>
        <p:spPr bwMode="auto">
          <a:xfrm>
            <a:off x="7099304" y="3244851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202" name="Oval 66"/>
          <p:cNvSpPr>
            <a:spLocks noChangeArrowheads="1"/>
          </p:cNvSpPr>
          <p:nvPr/>
        </p:nvSpPr>
        <p:spPr bwMode="auto">
          <a:xfrm>
            <a:off x="7099304" y="3244851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203" name="Oval 67"/>
          <p:cNvSpPr>
            <a:spLocks noChangeArrowheads="1"/>
          </p:cNvSpPr>
          <p:nvPr/>
        </p:nvSpPr>
        <p:spPr bwMode="auto">
          <a:xfrm>
            <a:off x="5454654" y="3213101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204" name="Oval 68"/>
          <p:cNvSpPr>
            <a:spLocks noChangeArrowheads="1"/>
          </p:cNvSpPr>
          <p:nvPr/>
        </p:nvSpPr>
        <p:spPr bwMode="auto">
          <a:xfrm>
            <a:off x="5473703" y="3232151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205" name="Oval 69"/>
          <p:cNvSpPr>
            <a:spLocks noChangeArrowheads="1"/>
          </p:cNvSpPr>
          <p:nvPr/>
        </p:nvSpPr>
        <p:spPr bwMode="auto">
          <a:xfrm>
            <a:off x="5461004" y="3244851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206" name="Rectangle 70"/>
          <p:cNvSpPr>
            <a:spLocks noChangeArrowheads="1"/>
          </p:cNvSpPr>
          <p:nvPr/>
        </p:nvSpPr>
        <p:spPr bwMode="auto">
          <a:xfrm>
            <a:off x="5938841" y="2044701"/>
            <a:ext cx="714375" cy="393700"/>
          </a:xfrm>
          <a:prstGeom prst="rect">
            <a:avLst/>
          </a:prstGeom>
          <a:solidFill>
            <a:srgbClr val="F50B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207" name="Rectangle 71"/>
          <p:cNvSpPr>
            <a:spLocks noChangeArrowheads="1"/>
          </p:cNvSpPr>
          <p:nvPr/>
        </p:nvSpPr>
        <p:spPr bwMode="auto">
          <a:xfrm>
            <a:off x="5095879" y="5072064"/>
            <a:ext cx="592137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Book Antiqua"/>
              </a:rPr>
              <a:t>New</a:t>
            </a:r>
          </a:p>
          <a:p>
            <a:r>
              <a:rPr lang="en-US" sz="1700" dirty="0">
                <a:solidFill>
                  <a:schemeClr val="bg1"/>
                </a:solidFill>
                <a:latin typeface="Book Antiqua"/>
              </a:rPr>
              <a:t>York</a:t>
            </a:r>
          </a:p>
        </p:txBody>
      </p:sp>
      <p:sp>
        <p:nvSpPr>
          <p:cNvPr id="91208" name="Rectangle 72"/>
          <p:cNvSpPr>
            <a:spLocks noChangeArrowheads="1"/>
          </p:cNvSpPr>
          <p:nvPr/>
        </p:nvSpPr>
        <p:spPr bwMode="auto">
          <a:xfrm>
            <a:off x="3995404" y="4138613"/>
            <a:ext cx="1642490" cy="66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r>
              <a:rPr lang="en-US" sz="1300" b="1" dirty="0">
                <a:solidFill>
                  <a:schemeClr val="hlink"/>
                </a:solidFill>
                <a:latin typeface="Book Antiqua"/>
              </a:rPr>
              <a:t>Boston projects</a:t>
            </a:r>
          </a:p>
          <a:p>
            <a:r>
              <a:rPr lang="en-US" sz="1300" b="1" dirty="0">
                <a:solidFill>
                  <a:schemeClr val="hlink"/>
                </a:solidFill>
                <a:latin typeface="Book Antiqua"/>
              </a:rPr>
              <a:t>Boston employees</a:t>
            </a:r>
          </a:p>
          <a:p>
            <a:r>
              <a:rPr lang="en-US" sz="1300" b="1" dirty="0">
                <a:solidFill>
                  <a:schemeClr val="hlink"/>
                </a:solidFill>
                <a:latin typeface="Book Antiqua"/>
              </a:rPr>
              <a:t>Boston assignments</a:t>
            </a:r>
          </a:p>
        </p:txBody>
      </p:sp>
      <p:sp>
        <p:nvSpPr>
          <p:cNvPr id="91209" name="Rectangle 73"/>
          <p:cNvSpPr>
            <a:spLocks noChangeArrowheads="1"/>
          </p:cNvSpPr>
          <p:nvPr/>
        </p:nvSpPr>
        <p:spPr bwMode="auto">
          <a:xfrm>
            <a:off x="4630424" y="5608192"/>
            <a:ext cx="1887918" cy="86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r>
              <a:rPr lang="en-US" sz="1300" b="1" dirty="0">
                <a:solidFill>
                  <a:schemeClr val="hlink"/>
                </a:solidFill>
                <a:latin typeface="Book Antiqua"/>
              </a:rPr>
              <a:t>Boston projects</a:t>
            </a:r>
            <a:endParaRPr lang="en-US" sz="1300" b="1" dirty="0">
              <a:solidFill>
                <a:srgbClr val="000000"/>
              </a:solidFill>
              <a:latin typeface="Book Antiqua"/>
            </a:endParaRPr>
          </a:p>
          <a:p>
            <a:r>
              <a:rPr lang="en-US" sz="1300" b="1" dirty="0">
                <a:solidFill>
                  <a:schemeClr val="tx2"/>
                </a:solidFill>
                <a:latin typeface="Book Antiqua"/>
              </a:rPr>
              <a:t>New York employees</a:t>
            </a:r>
          </a:p>
          <a:p>
            <a:r>
              <a:rPr lang="en-US" sz="1300" b="1" dirty="0">
                <a:solidFill>
                  <a:schemeClr val="tx2"/>
                </a:solidFill>
                <a:latin typeface="Book Antiqua"/>
              </a:rPr>
              <a:t>New York projects</a:t>
            </a:r>
          </a:p>
          <a:p>
            <a:r>
              <a:rPr lang="en-US" sz="1300" b="1" dirty="0">
                <a:solidFill>
                  <a:schemeClr val="tx2"/>
                </a:solidFill>
                <a:latin typeface="Book Antiqua"/>
              </a:rPr>
              <a:t>New York assignments</a:t>
            </a:r>
          </a:p>
        </p:txBody>
      </p:sp>
      <p:sp>
        <p:nvSpPr>
          <p:cNvPr id="91210" name="Line 74"/>
          <p:cNvSpPr>
            <a:spLocks noChangeShapeType="1"/>
          </p:cNvSpPr>
          <p:nvPr/>
        </p:nvSpPr>
        <p:spPr bwMode="auto">
          <a:xfrm>
            <a:off x="4889503" y="319405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sz="1700" dirty="0">
              <a:latin typeface="Book Antiqua"/>
            </a:endParaRPr>
          </a:p>
        </p:txBody>
      </p:sp>
      <p:sp>
        <p:nvSpPr>
          <p:cNvPr id="91211" name="Rectangle 75"/>
          <p:cNvSpPr>
            <a:spLocks noChangeArrowheads="1"/>
          </p:cNvSpPr>
          <p:nvPr/>
        </p:nvSpPr>
        <p:spPr bwMode="auto">
          <a:xfrm>
            <a:off x="5924553" y="2057400"/>
            <a:ext cx="7175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Book Antiqua"/>
              </a:rPr>
              <a:t>Tokyo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8226" y="4694766"/>
            <a:ext cx="484798" cy="534455"/>
            <a:chOff x="3660180" y="6219552"/>
            <a:chExt cx="689490" cy="760114"/>
          </a:xfrm>
        </p:grpSpPr>
        <p:sp>
          <p:nvSpPr>
            <p:cNvPr id="9116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 dirty="0">
                <a:latin typeface="Book Antiqua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116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 dirty="0">
                  <a:latin typeface="Book Antiqua"/>
                </a:endParaRPr>
              </a:p>
            </p:txBody>
          </p:sp>
          <p:sp>
            <p:nvSpPr>
              <p:cNvPr id="9116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 dirty="0">
                  <a:latin typeface="Book Antiqua"/>
                </a:endParaRPr>
              </a:p>
            </p:txBody>
          </p:sp>
        </p:grp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 dirty="0">
                <a:latin typeface="Book Antiqua"/>
              </a:endParaRPr>
            </a:p>
          </p:txBody>
        </p: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 dirty="0">
                <a:latin typeface="Book Antiqua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68216" y="5099811"/>
            <a:ext cx="484798" cy="534455"/>
            <a:chOff x="3660180" y="6219552"/>
            <a:chExt cx="689490" cy="760114"/>
          </a:xfrm>
        </p:grpSpPr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 dirty="0">
                <a:latin typeface="Book Antiqua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0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 dirty="0">
                  <a:latin typeface="Book Antiqua"/>
                </a:endParaRPr>
              </a:p>
            </p:txBody>
          </p:sp>
          <p:sp>
            <p:nvSpPr>
              <p:cNvPr id="91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 dirty="0">
                  <a:latin typeface="Book Antiqua"/>
                </a:endParaRPr>
              </a:p>
            </p:txBody>
          </p:sp>
        </p:grpSp>
        <p:sp>
          <p:nvSpPr>
            <p:cNvPr id="88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 dirty="0">
                <a:latin typeface="Book Antiqua"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 dirty="0">
                <a:latin typeface="Book Antiqua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5762" y="2365757"/>
            <a:ext cx="484798" cy="534455"/>
            <a:chOff x="3660180" y="6219552"/>
            <a:chExt cx="689490" cy="760114"/>
          </a:xfrm>
        </p:grpSpPr>
        <p:sp>
          <p:nvSpPr>
            <p:cNvPr id="9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 dirty="0">
                <a:latin typeface="Book Antiqua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7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 dirty="0">
                  <a:latin typeface="Book Antiqua"/>
                </a:endParaRPr>
              </a:p>
            </p:txBody>
          </p:sp>
          <p:sp>
            <p:nvSpPr>
              <p:cNvPr id="98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 dirty="0">
                  <a:latin typeface="Book Antiqua"/>
                </a:endParaRPr>
              </a:p>
            </p:txBody>
          </p:sp>
        </p:grpSp>
        <p:sp>
          <p:nvSpPr>
            <p:cNvPr id="95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 dirty="0">
                <a:latin typeface="Book Antiqua"/>
              </a:endParaRPr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 dirty="0">
                <a:latin typeface="Book Antiqua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649420" y="3530261"/>
            <a:ext cx="484798" cy="534455"/>
            <a:chOff x="3660180" y="6219552"/>
            <a:chExt cx="689490" cy="760114"/>
          </a:xfrm>
        </p:grpSpPr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 dirty="0">
                <a:latin typeface="Book Antiqua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10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 dirty="0">
                  <a:latin typeface="Book Antiqua"/>
                </a:endParaRPr>
              </a:p>
            </p:txBody>
          </p:sp>
          <p:sp>
            <p:nvSpPr>
              <p:cNvPr id="10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 dirty="0">
                  <a:latin typeface="Book Antiqua"/>
                </a:endParaRPr>
              </a:p>
            </p:txBody>
          </p:sp>
        </p:grp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 dirty="0">
                <a:latin typeface="Book Antiqua"/>
              </a:endParaRPr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 dirty="0">
                <a:latin typeface="Book Antiqu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Database - User View</a:t>
            </a:r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2130425" y="2654912"/>
            <a:ext cx="730250" cy="752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4699000" y="2285024"/>
            <a:ext cx="0" cy="665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 flipH="1">
            <a:off x="6696075" y="2539024"/>
            <a:ext cx="50165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H="1" flipV="1">
            <a:off x="6802439" y="5063149"/>
            <a:ext cx="585787" cy="690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V="1">
            <a:off x="4919663" y="5542574"/>
            <a:ext cx="0" cy="260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2306638" y="2975586"/>
            <a:ext cx="5089525" cy="2554287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3194051" y="349311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6294439" y="4259873"/>
            <a:ext cx="214312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5689601" y="349311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2816226" y="4105887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auto">
          <a:xfrm>
            <a:off x="4479926" y="3262923"/>
            <a:ext cx="212725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5613401" y="5102836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auto">
          <a:xfrm>
            <a:off x="2816226" y="4490061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3497263" y="4948848"/>
            <a:ext cx="214312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auto">
          <a:xfrm>
            <a:off x="4933950" y="3569312"/>
            <a:ext cx="212725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2" name="Oval 18"/>
          <p:cNvSpPr>
            <a:spLocks noChangeArrowheads="1"/>
          </p:cNvSpPr>
          <p:nvPr/>
        </p:nvSpPr>
        <p:spPr bwMode="auto">
          <a:xfrm>
            <a:off x="6218238" y="3569312"/>
            <a:ext cx="214312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3" name="Oval 19"/>
          <p:cNvSpPr>
            <a:spLocks noChangeArrowheads="1"/>
          </p:cNvSpPr>
          <p:nvPr/>
        </p:nvSpPr>
        <p:spPr bwMode="auto">
          <a:xfrm>
            <a:off x="3724275" y="3723298"/>
            <a:ext cx="212725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4" name="Oval 20"/>
          <p:cNvSpPr>
            <a:spLocks noChangeArrowheads="1"/>
          </p:cNvSpPr>
          <p:nvPr/>
        </p:nvSpPr>
        <p:spPr bwMode="auto">
          <a:xfrm>
            <a:off x="5010150" y="4259873"/>
            <a:ext cx="212725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5" name="Oval 21"/>
          <p:cNvSpPr>
            <a:spLocks noChangeArrowheads="1"/>
          </p:cNvSpPr>
          <p:nvPr/>
        </p:nvSpPr>
        <p:spPr bwMode="auto">
          <a:xfrm>
            <a:off x="5084763" y="5102836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6" name="Oval 22"/>
          <p:cNvSpPr>
            <a:spLocks noChangeArrowheads="1"/>
          </p:cNvSpPr>
          <p:nvPr/>
        </p:nvSpPr>
        <p:spPr bwMode="auto">
          <a:xfrm>
            <a:off x="3497263" y="3415323"/>
            <a:ext cx="214312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7" name="Oval 23"/>
          <p:cNvSpPr>
            <a:spLocks noChangeArrowheads="1"/>
          </p:cNvSpPr>
          <p:nvPr/>
        </p:nvSpPr>
        <p:spPr bwMode="auto">
          <a:xfrm>
            <a:off x="5916614" y="5102836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auto">
          <a:xfrm>
            <a:off x="5916614" y="3799498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auto">
          <a:xfrm>
            <a:off x="3798888" y="4948848"/>
            <a:ext cx="214312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auto">
          <a:xfrm>
            <a:off x="5010150" y="3186723"/>
            <a:ext cx="212725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auto">
          <a:xfrm>
            <a:off x="6521451" y="464246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2" name="Oval 28"/>
          <p:cNvSpPr>
            <a:spLocks noChangeArrowheads="1"/>
          </p:cNvSpPr>
          <p:nvPr/>
        </p:nvSpPr>
        <p:spPr bwMode="auto">
          <a:xfrm>
            <a:off x="3949700" y="4336073"/>
            <a:ext cx="215900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3" name="Oval 29"/>
          <p:cNvSpPr>
            <a:spLocks noChangeArrowheads="1"/>
          </p:cNvSpPr>
          <p:nvPr/>
        </p:nvSpPr>
        <p:spPr bwMode="auto">
          <a:xfrm>
            <a:off x="3346450" y="3799498"/>
            <a:ext cx="212725" cy="2159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4" name="Oval 30"/>
          <p:cNvSpPr>
            <a:spLocks noChangeArrowheads="1"/>
          </p:cNvSpPr>
          <p:nvPr/>
        </p:nvSpPr>
        <p:spPr bwMode="auto">
          <a:xfrm>
            <a:off x="5235576" y="3951899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5" name="Oval 31"/>
          <p:cNvSpPr>
            <a:spLocks noChangeArrowheads="1"/>
          </p:cNvSpPr>
          <p:nvPr/>
        </p:nvSpPr>
        <p:spPr bwMode="auto">
          <a:xfrm>
            <a:off x="3270251" y="4794862"/>
            <a:ext cx="214313" cy="21907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6" name="Oval 32"/>
          <p:cNvSpPr>
            <a:spLocks noChangeArrowheads="1"/>
          </p:cNvSpPr>
          <p:nvPr/>
        </p:nvSpPr>
        <p:spPr bwMode="auto">
          <a:xfrm>
            <a:off x="5537200" y="4642462"/>
            <a:ext cx="215900" cy="217487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7" name="Oval 33"/>
          <p:cNvSpPr>
            <a:spLocks noChangeArrowheads="1"/>
          </p:cNvSpPr>
          <p:nvPr/>
        </p:nvSpPr>
        <p:spPr bwMode="auto">
          <a:xfrm>
            <a:off x="6596064" y="4336073"/>
            <a:ext cx="214312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8" name="Oval 34"/>
          <p:cNvSpPr>
            <a:spLocks noChangeArrowheads="1"/>
          </p:cNvSpPr>
          <p:nvPr/>
        </p:nvSpPr>
        <p:spPr bwMode="auto">
          <a:xfrm>
            <a:off x="5991226" y="3415323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9" name="Oval 35"/>
          <p:cNvSpPr>
            <a:spLocks noChangeArrowheads="1"/>
          </p:cNvSpPr>
          <p:nvPr/>
        </p:nvSpPr>
        <p:spPr bwMode="auto">
          <a:xfrm>
            <a:off x="4556125" y="3645512"/>
            <a:ext cx="212725" cy="21907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0" name="Oval 36"/>
          <p:cNvSpPr>
            <a:spLocks noChangeArrowheads="1"/>
          </p:cNvSpPr>
          <p:nvPr/>
        </p:nvSpPr>
        <p:spPr bwMode="auto">
          <a:xfrm>
            <a:off x="3648076" y="4718662"/>
            <a:ext cx="214313" cy="217487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1" name="Oval 37"/>
          <p:cNvSpPr>
            <a:spLocks noChangeArrowheads="1"/>
          </p:cNvSpPr>
          <p:nvPr/>
        </p:nvSpPr>
        <p:spPr bwMode="auto">
          <a:xfrm>
            <a:off x="2514601" y="4336073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2" name="Oval 38"/>
          <p:cNvSpPr>
            <a:spLocks noChangeArrowheads="1"/>
          </p:cNvSpPr>
          <p:nvPr/>
        </p:nvSpPr>
        <p:spPr bwMode="auto">
          <a:xfrm>
            <a:off x="4178301" y="3339123"/>
            <a:ext cx="212725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3" name="Oval 39"/>
          <p:cNvSpPr>
            <a:spLocks noChangeArrowheads="1"/>
          </p:cNvSpPr>
          <p:nvPr/>
        </p:nvSpPr>
        <p:spPr bwMode="auto">
          <a:xfrm>
            <a:off x="3497263" y="4336073"/>
            <a:ext cx="214312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4" name="Oval 40"/>
          <p:cNvSpPr>
            <a:spLocks noChangeArrowheads="1"/>
          </p:cNvSpPr>
          <p:nvPr/>
        </p:nvSpPr>
        <p:spPr bwMode="auto">
          <a:xfrm>
            <a:off x="4403726" y="4794862"/>
            <a:ext cx="214313" cy="219075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5" name="Oval 41"/>
          <p:cNvSpPr>
            <a:spLocks noChangeArrowheads="1"/>
          </p:cNvSpPr>
          <p:nvPr/>
        </p:nvSpPr>
        <p:spPr bwMode="auto">
          <a:xfrm>
            <a:off x="4630739" y="4259873"/>
            <a:ext cx="214312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6" name="Oval 42"/>
          <p:cNvSpPr>
            <a:spLocks noChangeArrowheads="1"/>
          </p:cNvSpPr>
          <p:nvPr/>
        </p:nvSpPr>
        <p:spPr bwMode="auto">
          <a:xfrm>
            <a:off x="5311775" y="4872648"/>
            <a:ext cx="212725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7" name="Oval 43"/>
          <p:cNvSpPr>
            <a:spLocks noChangeArrowheads="1"/>
          </p:cNvSpPr>
          <p:nvPr/>
        </p:nvSpPr>
        <p:spPr bwMode="auto">
          <a:xfrm>
            <a:off x="5387976" y="3493112"/>
            <a:ext cx="212725" cy="217487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8" name="Oval 44"/>
          <p:cNvSpPr>
            <a:spLocks noChangeArrowheads="1"/>
          </p:cNvSpPr>
          <p:nvPr/>
        </p:nvSpPr>
        <p:spPr bwMode="auto">
          <a:xfrm>
            <a:off x="6596064" y="3877286"/>
            <a:ext cx="214312" cy="215900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9" name="Oval 45"/>
          <p:cNvSpPr>
            <a:spLocks noChangeArrowheads="1"/>
          </p:cNvSpPr>
          <p:nvPr/>
        </p:nvSpPr>
        <p:spPr bwMode="auto">
          <a:xfrm>
            <a:off x="6899276" y="4490061"/>
            <a:ext cx="214313" cy="215900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0" name="Oval 46"/>
          <p:cNvSpPr>
            <a:spLocks noChangeArrowheads="1"/>
          </p:cNvSpPr>
          <p:nvPr/>
        </p:nvSpPr>
        <p:spPr bwMode="auto">
          <a:xfrm>
            <a:off x="3875088" y="3186723"/>
            <a:ext cx="214312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1" name="Oval 47"/>
          <p:cNvSpPr>
            <a:spLocks noChangeArrowheads="1"/>
          </p:cNvSpPr>
          <p:nvPr/>
        </p:nvSpPr>
        <p:spPr bwMode="auto">
          <a:xfrm>
            <a:off x="3119438" y="4336073"/>
            <a:ext cx="214312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2" name="Oval 48"/>
          <p:cNvSpPr>
            <a:spLocks noChangeArrowheads="1"/>
          </p:cNvSpPr>
          <p:nvPr/>
        </p:nvSpPr>
        <p:spPr bwMode="auto">
          <a:xfrm>
            <a:off x="2816226" y="3723298"/>
            <a:ext cx="214313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3" name="Oval 49"/>
          <p:cNvSpPr>
            <a:spLocks noChangeArrowheads="1"/>
          </p:cNvSpPr>
          <p:nvPr/>
        </p:nvSpPr>
        <p:spPr bwMode="auto">
          <a:xfrm>
            <a:off x="6067426" y="4642462"/>
            <a:ext cx="214313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4" name="Oval 50"/>
          <p:cNvSpPr>
            <a:spLocks noChangeArrowheads="1"/>
          </p:cNvSpPr>
          <p:nvPr/>
        </p:nvSpPr>
        <p:spPr bwMode="auto">
          <a:xfrm>
            <a:off x="5613401" y="4336073"/>
            <a:ext cx="214313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5" name="Oval 51"/>
          <p:cNvSpPr>
            <a:spLocks noChangeArrowheads="1"/>
          </p:cNvSpPr>
          <p:nvPr/>
        </p:nvSpPr>
        <p:spPr bwMode="auto">
          <a:xfrm>
            <a:off x="4102101" y="4028099"/>
            <a:ext cx="212725" cy="21907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6" name="Oval 52"/>
          <p:cNvSpPr>
            <a:spLocks noChangeArrowheads="1"/>
          </p:cNvSpPr>
          <p:nvPr/>
        </p:nvSpPr>
        <p:spPr bwMode="auto">
          <a:xfrm>
            <a:off x="4556125" y="5179037"/>
            <a:ext cx="212725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7" name="Oval 53"/>
          <p:cNvSpPr>
            <a:spLocks noChangeArrowheads="1"/>
          </p:cNvSpPr>
          <p:nvPr/>
        </p:nvSpPr>
        <p:spPr bwMode="auto">
          <a:xfrm>
            <a:off x="4252914" y="4412273"/>
            <a:ext cx="214312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8" name="Oval 54"/>
          <p:cNvSpPr>
            <a:spLocks noChangeArrowheads="1"/>
          </p:cNvSpPr>
          <p:nvPr/>
        </p:nvSpPr>
        <p:spPr bwMode="auto">
          <a:xfrm>
            <a:off x="6973889" y="4105887"/>
            <a:ext cx="214312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9" name="Oval 55"/>
          <p:cNvSpPr>
            <a:spLocks noChangeArrowheads="1"/>
          </p:cNvSpPr>
          <p:nvPr/>
        </p:nvSpPr>
        <p:spPr bwMode="auto">
          <a:xfrm>
            <a:off x="4933950" y="4718662"/>
            <a:ext cx="212725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0" name="Oval 56"/>
          <p:cNvSpPr>
            <a:spLocks noChangeArrowheads="1"/>
          </p:cNvSpPr>
          <p:nvPr/>
        </p:nvSpPr>
        <p:spPr bwMode="auto">
          <a:xfrm>
            <a:off x="4102101" y="5102836"/>
            <a:ext cx="212725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1" name="Oval 57"/>
          <p:cNvSpPr>
            <a:spLocks noChangeArrowheads="1"/>
          </p:cNvSpPr>
          <p:nvPr/>
        </p:nvSpPr>
        <p:spPr bwMode="auto">
          <a:xfrm>
            <a:off x="2514601" y="3951899"/>
            <a:ext cx="214313" cy="21748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2" name="Oval 58"/>
          <p:cNvSpPr>
            <a:spLocks noChangeArrowheads="1"/>
          </p:cNvSpPr>
          <p:nvPr/>
        </p:nvSpPr>
        <p:spPr bwMode="auto">
          <a:xfrm>
            <a:off x="3724275" y="4028099"/>
            <a:ext cx="212725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3" name="Oval 59"/>
          <p:cNvSpPr>
            <a:spLocks noChangeArrowheads="1"/>
          </p:cNvSpPr>
          <p:nvPr/>
        </p:nvSpPr>
        <p:spPr bwMode="auto">
          <a:xfrm>
            <a:off x="4102101" y="3645512"/>
            <a:ext cx="212725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4" name="Oval 60"/>
          <p:cNvSpPr>
            <a:spLocks noChangeArrowheads="1"/>
          </p:cNvSpPr>
          <p:nvPr/>
        </p:nvSpPr>
        <p:spPr bwMode="auto">
          <a:xfrm>
            <a:off x="5840413" y="4794862"/>
            <a:ext cx="214312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5" name="Oval 61" descr="90%"/>
          <p:cNvSpPr>
            <a:spLocks noChangeArrowheads="1"/>
          </p:cNvSpPr>
          <p:nvPr/>
        </p:nvSpPr>
        <p:spPr bwMode="auto">
          <a:xfrm>
            <a:off x="4705350" y="3032737"/>
            <a:ext cx="215900" cy="217487"/>
          </a:xfrm>
          <a:prstGeom prst="ellipse">
            <a:avLst/>
          </a:prstGeom>
          <a:pattFill prst="pct90">
            <a:fgClr>
              <a:srgbClr val="FAFD00"/>
            </a:fgClr>
            <a:bgClr>
              <a:schemeClr val="bg1"/>
            </a:bgClr>
          </a:patt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6" name="Oval 62"/>
          <p:cNvSpPr>
            <a:spLocks noChangeArrowheads="1"/>
          </p:cNvSpPr>
          <p:nvPr/>
        </p:nvSpPr>
        <p:spPr bwMode="auto">
          <a:xfrm>
            <a:off x="6596064" y="3569312"/>
            <a:ext cx="214312" cy="217487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7" name="Oval 63"/>
          <p:cNvSpPr>
            <a:spLocks noChangeArrowheads="1"/>
          </p:cNvSpPr>
          <p:nvPr/>
        </p:nvSpPr>
        <p:spPr bwMode="auto">
          <a:xfrm>
            <a:off x="4933950" y="3877286"/>
            <a:ext cx="212725" cy="2159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8" name="Oval 64"/>
          <p:cNvSpPr>
            <a:spLocks noChangeArrowheads="1"/>
          </p:cNvSpPr>
          <p:nvPr/>
        </p:nvSpPr>
        <p:spPr bwMode="auto">
          <a:xfrm>
            <a:off x="5916614" y="4182087"/>
            <a:ext cx="214312" cy="217487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9" name="Oval 65"/>
          <p:cNvSpPr>
            <a:spLocks noChangeArrowheads="1"/>
          </p:cNvSpPr>
          <p:nvPr/>
        </p:nvSpPr>
        <p:spPr bwMode="auto">
          <a:xfrm>
            <a:off x="5613401" y="3262923"/>
            <a:ext cx="214313" cy="21748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0" name="Oval 66"/>
          <p:cNvSpPr>
            <a:spLocks noChangeArrowheads="1"/>
          </p:cNvSpPr>
          <p:nvPr/>
        </p:nvSpPr>
        <p:spPr bwMode="auto">
          <a:xfrm>
            <a:off x="5537200" y="3951899"/>
            <a:ext cx="215900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1" name="Oval 67"/>
          <p:cNvSpPr>
            <a:spLocks noChangeArrowheads="1"/>
          </p:cNvSpPr>
          <p:nvPr/>
        </p:nvSpPr>
        <p:spPr bwMode="auto">
          <a:xfrm>
            <a:off x="2967039" y="4794862"/>
            <a:ext cx="214312" cy="219075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2" name="Oval 68"/>
          <p:cNvSpPr>
            <a:spLocks noChangeArrowheads="1"/>
          </p:cNvSpPr>
          <p:nvPr/>
        </p:nvSpPr>
        <p:spPr bwMode="auto">
          <a:xfrm>
            <a:off x="4705350" y="4948848"/>
            <a:ext cx="215900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3" name="Oval 69"/>
          <p:cNvSpPr>
            <a:spLocks noChangeArrowheads="1"/>
          </p:cNvSpPr>
          <p:nvPr/>
        </p:nvSpPr>
        <p:spPr bwMode="auto">
          <a:xfrm>
            <a:off x="4403726" y="3951899"/>
            <a:ext cx="214313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4" name="Oval 70"/>
          <p:cNvSpPr>
            <a:spLocks noChangeArrowheads="1"/>
          </p:cNvSpPr>
          <p:nvPr/>
        </p:nvSpPr>
        <p:spPr bwMode="auto">
          <a:xfrm>
            <a:off x="6218238" y="3951899"/>
            <a:ext cx="214312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5" name="Oval 71"/>
          <p:cNvSpPr>
            <a:spLocks noChangeArrowheads="1"/>
          </p:cNvSpPr>
          <p:nvPr/>
        </p:nvSpPr>
        <p:spPr bwMode="auto">
          <a:xfrm>
            <a:off x="5235576" y="4490061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6" name="Oval 72"/>
          <p:cNvSpPr>
            <a:spLocks noChangeArrowheads="1"/>
          </p:cNvSpPr>
          <p:nvPr/>
        </p:nvSpPr>
        <p:spPr bwMode="auto">
          <a:xfrm>
            <a:off x="4630739" y="4566261"/>
            <a:ext cx="214312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7" name="Line 73"/>
          <p:cNvSpPr>
            <a:spLocks noChangeShapeType="1"/>
          </p:cNvSpPr>
          <p:nvPr/>
        </p:nvSpPr>
        <p:spPr bwMode="auto">
          <a:xfrm flipV="1">
            <a:off x="2293939" y="5020287"/>
            <a:ext cx="503237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8" name="Rectangle 74"/>
          <p:cNvSpPr>
            <a:spLocks noChangeArrowheads="1"/>
          </p:cNvSpPr>
          <p:nvPr/>
        </p:nvSpPr>
        <p:spPr bwMode="auto">
          <a:xfrm>
            <a:off x="3524541" y="4099537"/>
            <a:ext cx="2654892" cy="327009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69847" tIns="28573" rIns="69847" bIns="28573">
            <a:spAutoFit/>
          </a:bodyPr>
          <a:lstStyle/>
          <a:p>
            <a:pPr defTabSz="1006424">
              <a:lnSpc>
                <a:spcPct val="85000"/>
              </a:lnSpc>
            </a:pPr>
            <a:r>
              <a:rPr lang="en-US" sz="2000" b="1" dirty="0">
                <a:latin typeface="Book Antiqua"/>
              </a:rPr>
              <a:t>Distributed Database</a:t>
            </a:r>
          </a:p>
        </p:txBody>
      </p:sp>
      <p:pic>
        <p:nvPicPr>
          <p:cNvPr id="93259" name="Picture 7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872274"/>
            <a:ext cx="1090613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0" name="Picture 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1" y="5701324"/>
            <a:ext cx="1090613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1" name="Picture 7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6" y="1565886"/>
            <a:ext cx="1268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2" name="Picture 7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6" y="5553686"/>
            <a:ext cx="1268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3263" name="Group 79"/>
          <p:cNvGrpSpPr>
            <a:grpSpLocks/>
          </p:cNvGrpSpPr>
          <p:nvPr/>
        </p:nvGrpSpPr>
        <p:grpSpPr bwMode="auto">
          <a:xfrm>
            <a:off x="6805613" y="1808773"/>
            <a:ext cx="946150" cy="749300"/>
            <a:chOff x="4287" y="1078"/>
            <a:chExt cx="596" cy="472"/>
          </a:xfrm>
        </p:grpSpPr>
        <p:grpSp>
          <p:nvGrpSpPr>
            <p:cNvPr id="93264" name="Group 80"/>
            <p:cNvGrpSpPr>
              <a:grpSpLocks/>
            </p:cNvGrpSpPr>
            <p:nvPr/>
          </p:nvGrpSpPr>
          <p:grpSpPr bwMode="auto">
            <a:xfrm>
              <a:off x="4287" y="1472"/>
              <a:ext cx="596" cy="78"/>
              <a:chOff x="4287" y="1472"/>
              <a:chExt cx="596" cy="78"/>
            </a:xfrm>
          </p:grpSpPr>
          <p:sp>
            <p:nvSpPr>
              <p:cNvPr id="93265" name="Rectangle 81"/>
              <p:cNvSpPr>
                <a:spLocks noChangeArrowheads="1"/>
              </p:cNvSpPr>
              <p:nvPr/>
            </p:nvSpPr>
            <p:spPr bwMode="auto">
              <a:xfrm>
                <a:off x="4292" y="1542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66" name="Freeform 82"/>
              <p:cNvSpPr>
                <a:spLocks/>
              </p:cNvSpPr>
              <p:nvPr/>
            </p:nvSpPr>
            <p:spPr bwMode="auto">
              <a:xfrm>
                <a:off x="4287" y="1472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67" name="Freeform 83"/>
              <p:cNvSpPr>
                <a:spLocks/>
              </p:cNvSpPr>
              <p:nvPr/>
            </p:nvSpPr>
            <p:spPr bwMode="auto">
              <a:xfrm>
                <a:off x="4305" y="1479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268" name="Group 84"/>
            <p:cNvGrpSpPr>
              <a:grpSpLocks/>
            </p:cNvGrpSpPr>
            <p:nvPr/>
          </p:nvGrpSpPr>
          <p:grpSpPr bwMode="auto">
            <a:xfrm>
              <a:off x="4353" y="1479"/>
              <a:ext cx="469" cy="14"/>
              <a:chOff x="4353" y="1479"/>
              <a:chExt cx="469" cy="14"/>
            </a:xfrm>
          </p:grpSpPr>
          <p:sp>
            <p:nvSpPr>
              <p:cNvPr id="93269" name="Freeform 85"/>
              <p:cNvSpPr>
                <a:spLocks/>
              </p:cNvSpPr>
              <p:nvPr/>
            </p:nvSpPr>
            <p:spPr bwMode="auto">
              <a:xfrm>
                <a:off x="4353" y="1479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0" name="Freeform 86"/>
              <p:cNvSpPr>
                <a:spLocks/>
              </p:cNvSpPr>
              <p:nvPr/>
            </p:nvSpPr>
            <p:spPr bwMode="auto">
              <a:xfrm>
                <a:off x="4398" y="1479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1" name="Freeform 87"/>
              <p:cNvSpPr>
                <a:spLocks/>
              </p:cNvSpPr>
              <p:nvPr/>
            </p:nvSpPr>
            <p:spPr bwMode="auto">
              <a:xfrm>
                <a:off x="4493" y="1479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2" name="Freeform 88"/>
              <p:cNvSpPr>
                <a:spLocks/>
              </p:cNvSpPr>
              <p:nvPr/>
            </p:nvSpPr>
            <p:spPr bwMode="auto">
              <a:xfrm>
                <a:off x="4578" y="1479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3" name="Freeform 89"/>
              <p:cNvSpPr>
                <a:spLocks/>
              </p:cNvSpPr>
              <p:nvPr/>
            </p:nvSpPr>
            <p:spPr bwMode="auto">
              <a:xfrm>
                <a:off x="4665" y="1479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4" name="Freeform 90"/>
              <p:cNvSpPr>
                <a:spLocks/>
              </p:cNvSpPr>
              <p:nvPr/>
            </p:nvSpPr>
            <p:spPr bwMode="auto">
              <a:xfrm>
                <a:off x="4743" y="1484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275" name="Group 91"/>
            <p:cNvGrpSpPr>
              <a:grpSpLocks/>
            </p:cNvGrpSpPr>
            <p:nvPr/>
          </p:nvGrpSpPr>
          <p:grpSpPr bwMode="auto">
            <a:xfrm>
              <a:off x="4335" y="1496"/>
              <a:ext cx="494" cy="28"/>
              <a:chOff x="4335" y="1496"/>
              <a:chExt cx="494" cy="28"/>
            </a:xfrm>
          </p:grpSpPr>
          <p:grpSp>
            <p:nvGrpSpPr>
              <p:cNvPr id="93276" name="Group 92"/>
              <p:cNvGrpSpPr>
                <a:grpSpLocks/>
              </p:cNvGrpSpPr>
              <p:nvPr/>
            </p:nvGrpSpPr>
            <p:grpSpPr bwMode="auto">
              <a:xfrm>
                <a:off x="4377" y="1497"/>
                <a:ext cx="245" cy="25"/>
                <a:chOff x="4377" y="1497"/>
                <a:chExt cx="245" cy="25"/>
              </a:xfrm>
            </p:grpSpPr>
            <p:sp>
              <p:nvSpPr>
                <p:cNvPr id="93277" name="Freeform 93"/>
                <p:cNvSpPr>
                  <a:spLocks/>
                </p:cNvSpPr>
                <p:nvPr/>
              </p:nvSpPr>
              <p:spPr bwMode="auto">
                <a:xfrm>
                  <a:off x="4377" y="1497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78" name="Freeform 94"/>
                <p:cNvSpPr>
                  <a:spLocks/>
                </p:cNvSpPr>
                <p:nvPr/>
              </p:nvSpPr>
              <p:spPr bwMode="auto">
                <a:xfrm>
                  <a:off x="4386" y="1505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79" name="Freeform 95"/>
                <p:cNvSpPr>
                  <a:spLocks/>
                </p:cNvSpPr>
                <p:nvPr/>
              </p:nvSpPr>
              <p:spPr bwMode="auto">
                <a:xfrm>
                  <a:off x="4390" y="1512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0" name="Freeform 96"/>
                <p:cNvSpPr>
                  <a:spLocks/>
                </p:cNvSpPr>
                <p:nvPr/>
              </p:nvSpPr>
              <p:spPr bwMode="auto">
                <a:xfrm>
                  <a:off x="4394" y="1521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81" name="Group 97"/>
              <p:cNvGrpSpPr>
                <a:grpSpLocks/>
              </p:cNvGrpSpPr>
              <p:nvPr/>
            </p:nvGrpSpPr>
            <p:grpSpPr bwMode="auto">
              <a:xfrm>
                <a:off x="4335" y="1501"/>
                <a:ext cx="41" cy="16"/>
                <a:chOff x="4335" y="1501"/>
                <a:chExt cx="41" cy="16"/>
              </a:xfrm>
            </p:grpSpPr>
            <p:sp>
              <p:nvSpPr>
                <p:cNvPr id="93282" name="Freeform 98"/>
                <p:cNvSpPr>
                  <a:spLocks/>
                </p:cNvSpPr>
                <p:nvPr/>
              </p:nvSpPr>
              <p:spPr bwMode="auto">
                <a:xfrm>
                  <a:off x="4345" y="150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3" name="Freeform 99"/>
                <p:cNvSpPr>
                  <a:spLocks/>
                </p:cNvSpPr>
                <p:nvPr/>
              </p:nvSpPr>
              <p:spPr bwMode="auto">
                <a:xfrm>
                  <a:off x="4341" y="1508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4" name="Freeform 100"/>
                <p:cNvSpPr>
                  <a:spLocks/>
                </p:cNvSpPr>
                <p:nvPr/>
              </p:nvSpPr>
              <p:spPr bwMode="auto">
                <a:xfrm>
                  <a:off x="4335" y="1516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85" name="Group 101"/>
              <p:cNvGrpSpPr>
                <a:grpSpLocks/>
              </p:cNvGrpSpPr>
              <p:nvPr/>
            </p:nvGrpSpPr>
            <p:grpSpPr bwMode="auto">
              <a:xfrm>
                <a:off x="4430" y="1496"/>
                <a:ext cx="224" cy="26"/>
                <a:chOff x="4430" y="1496"/>
                <a:chExt cx="224" cy="26"/>
              </a:xfrm>
            </p:grpSpPr>
            <p:sp>
              <p:nvSpPr>
                <p:cNvPr id="93286" name="Freeform 102"/>
                <p:cNvSpPr>
                  <a:spLocks/>
                </p:cNvSpPr>
                <p:nvPr/>
              </p:nvSpPr>
              <p:spPr bwMode="auto">
                <a:xfrm>
                  <a:off x="4430" y="1521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7" name="Freeform 103"/>
                <p:cNvSpPr>
                  <a:spLocks/>
                </p:cNvSpPr>
                <p:nvPr/>
              </p:nvSpPr>
              <p:spPr bwMode="auto">
                <a:xfrm>
                  <a:off x="4619" y="1496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8" name="Freeform 104"/>
                <p:cNvSpPr>
                  <a:spLocks/>
                </p:cNvSpPr>
                <p:nvPr/>
              </p:nvSpPr>
              <p:spPr bwMode="auto">
                <a:xfrm>
                  <a:off x="4628" y="1505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9" name="Freeform 105"/>
                <p:cNvSpPr>
                  <a:spLocks/>
                </p:cNvSpPr>
                <p:nvPr/>
              </p:nvSpPr>
              <p:spPr bwMode="auto">
                <a:xfrm>
                  <a:off x="4610" y="1513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0" name="Freeform 106"/>
                <p:cNvSpPr>
                  <a:spLocks/>
                </p:cNvSpPr>
                <p:nvPr/>
              </p:nvSpPr>
              <p:spPr bwMode="auto">
                <a:xfrm>
                  <a:off x="4574" y="152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1" name="Freeform 107"/>
                <p:cNvSpPr>
                  <a:spLocks/>
                </p:cNvSpPr>
                <p:nvPr/>
              </p:nvSpPr>
              <p:spPr bwMode="auto">
                <a:xfrm>
                  <a:off x="4603" y="1521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92" name="Group 108"/>
              <p:cNvGrpSpPr>
                <a:grpSpLocks/>
              </p:cNvGrpSpPr>
              <p:nvPr/>
            </p:nvGrpSpPr>
            <p:grpSpPr bwMode="auto">
              <a:xfrm>
                <a:off x="4663" y="1501"/>
                <a:ext cx="71" cy="21"/>
                <a:chOff x="4663" y="1501"/>
                <a:chExt cx="71" cy="21"/>
              </a:xfrm>
            </p:grpSpPr>
            <p:sp>
              <p:nvSpPr>
                <p:cNvPr id="93293" name="Freeform 109"/>
                <p:cNvSpPr>
                  <a:spLocks/>
                </p:cNvSpPr>
                <p:nvPr/>
              </p:nvSpPr>
              <p:spPr bwMode="auto">
                <a:xfrm>
                  <a:off x="4663" y="1501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4" name="Freeform 110"/>
                <p:cNvSpPr>
                  <a:spLocks/>
                </p:cNvSpPr>
                <p:nvPr/>
              </p:nvSpPr>
              <p:spPr bwMode="auto">
                <a:xfrm>
                  <a:off x="4673" y="1509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5" name="Freeform 111"/>
                <p:cNvSpPr>
                  <a:spLocks/>
                </p:cNvSpPr>
                <p:nvPr/>
              </p:nvSpPr>
              <p:spPr bwMode="auto">
                <a:xfrm>
                  <a:off x="4673" y="1521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96" name="Group 112"/>
              <p:cNvGrpSpPr>
                <a:grpSpLocks/>
              </p:cNvGrpSpPr>
              <p:nvPr/>
            </p:nvGrpSpPr>
            <p:grpSpPr bwMode="auto">
              <a:xfrm>
                <a:off x="4745" y="1501"/>
                <a:ext cx="84" cy="23"/>
                <a:chOff x="4745" y="1501"/>
                <a:chExt cx="84" cy="23"/>
              </a:xfrm>
            </p:grpSpPr>
            <p:sp>
              <p:nvSpPr>
                <p:cNvPr id="93297" name="Freeform 113"/>
                <p:cNvSpPr>
                  <a:spLocks/>
                </p:cNvSpPr>
                <p:nvPr/>
              </p:nvSpPr>
              <p:spPr bwMode="auto">
                <a:xfrm>
                  <a:off x="4751" y="1501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8" name="Freeform 114"/>
                <p:cNvSpPr>
                  <a:spLocks/>
                </p:cNvSpPr>
                <p:nvPr/>
              </p:nvSpPr>
              <p:spPr bwMode="auto">
                <a:xfrm>
                  <a:off x="4745" y="1509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9" name="Freeform 115"/>
                <p:cNvSpPr>
                  <a:spLocks/>
                </p:cNvSpPr>
                <p:nvPr/>
              </p:nvSpPr>
              <p:spPr bwMode="auto">
                <a:xfrm>
                  <a:off x="4751" y="1516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00" name="Freeform 116"/>
                <p:cNvSpPr>
                  <a:spLocks/>
                </p:cNvSpPr>
                <p:nvPr/>
              </p:nvSpPr>
              <p:spPr bwMode="auto">
                <a:xfrm>
                  <a:off x="4749" y="1523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01" name="Freeform 117"/>
                <p:cNvSpPr>
                  <a:spLocks/>
                </p:cNvSpPr>
                <p:nvPr/>
              </p:nvSpPr>
              <p:spPr bwMode="auto">
                <a:xfrm>
                  <a:off x="4806" y="150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02" name="Freeform 118"/>
                <p:cNvSpPr>
                  <a:spLocks/>
                </p:cNvSpPr>
                <p:nvPr/>
              </p:nvSpPr>
              <p:spPr bwMode="auto">
                <a:xfrm>
                  <a:off x="4812" y="151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</p:grpSp>
        <p:sp>
          <p:nvSpPr>
            <p:cNvPr id="93303" name="Freeform 119"/>
            <p:cNvSpPr>
              <a:spLocks/>
            </p:cNvSpPr>
            <p:nvPr/>
          </p:nvSpPr>
          <p:spPr bwMode="auto">
            <a:xfrm>
              <a:off x="4329" y="1078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93304" name="Group 120"/>
            <p:cNvGrpSpPr>
              <a:grpSpLocks/>
            </p:cNvGrpSpPr>
            <p:nvPr/>
          </p:nvGrpSpPr>
          <p:grpSpPr bwMode="auto">
            <a:xfrm>
              <a:off x="4379" y="1119"/>
              <a:ext cx="412" cy="305"/>
              <a:chOff x="4379" y="1119"/>
              <a:chExt cx="412" cy="305"/>
            </a:xfrm>
          </p:grpSpPr>
          <p:sp>
            <p:nvSpPr>
              <p:cNvPr id="93305" name="Freeform 121"/>
              <p:cNvSpPr>
                <a:spLocks/>
              </p:cNvSpPr>
              <p:nvPr/>
            </p:nvSpPr>
            <p:spPr bwMode="auto">
              <a:xfrm>
                <a:off x="4379" y="1119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06" name="Freeform 122"/>
              <p:cNvSpPr>
                <a:spLocks/>
              </p:cNvSpPr>
              <p:nvPr/>
            </p:nvSpPr>
            <p:spPr bwMode="auto">
              <a:xfrm>
                <a:off x="4380" y="1271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07" name="Freeform 123"/>
              <p:cNvSpPr>
                <a:spLocks/>
              </p:cNvSpPr>
              <p:nvPr/>
            </p:nvSpPr>
            <p:spPr bwMode="auto">
              <a:xfrm>
                <a:off x="4381" y="1119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08" name="Freeform 124"/>
              <p:cNvSpPr>
                <a:spLocks/>
              </p:cNvSpPr>
              <p:nvPr/>
            </p:nvSpPr>
            <p:spPr bwMode="auto">
              <a:xfrm>
                <a:off x="4392" y="1129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3309" name="Freeform 125"/>
            <p:cNvSpPr>
              <a:spLocks/>
            </p:cNvSpPr>
            <p:nvPr/>
          </p:nvSpPr>
          <p:spPr bwMode="auto">
            <a:xfrm>
              <a:off x="4753" y="1437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3310" name="Group 126"/>
          <p:cNvGrpSpPr>
            <a:grpSpLocks/>
          </p:cNvGrpSpPr>
          <p:nvPr/>
        </p:nvGrpSpPr>
        <p:grpSpPr bwMode="auto">
          <a:xfrm>
            <a:off x="1471613" y="5536224"/>
            <a:ext cx="946150" cy="749300"/>
            <a:chOff x="927" y="3426"/>
            <a:chExt cx="596" cy="472"/>
          </a:xfrm>
        </p:grpSpPr>
        <p:grpSp>
          <p:nvGrpSpPr>
            <p:cNvPr id="93311" name="Group 127"/>
            <p:cNvGrpSpPr>
              <a:grpSpLocks/>
            </p:cNvGrpSpPr>
            <p:nvPr/>
          </p:nvGrpSpPr>
          <p:grpSpPr bwMode="auto">
            <a:xfrm>
              <a:off x="927" y="3820"/>
              <a:ext cx="596" cy="78"/>
              <a:chOff x="927" y="3820"/>
              <a:chExt cx="596" cy="78"/>
            </a:xfrm>
          </p:grpSpPr>
          <p:sp>
            <p:nvSpPr>
              <p:cNvPr id="93312" name="Rectangle 128"/>
              <p:cNvSpPr>
                <a:spLocks noChangeArrowheads="1"/>
              </p:cNvSpPr>
              <p:nvPr/>
            </p:nvSpPr>
            <p:spPr bwMode="auto">
              <a:xfrm>
                <a:off x="932" y="3890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3" name="Freeform 129"/>
              <p:cNvSpPr>
                <a:spLocks/>
              </p:cNvSpPr>
              <p:nvPr/>
            </p:nvSpPr>
            <p:spPr bwMode="auto">
              <a:xfrm>
                <a:off x="927" y="3820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4" name="Freeform 130"/>
              <p:cNvSpPr>
                <a:spLocks/>
              </p:cNvSpPr>
              <p:nvPr/>
            </p:nvSpPr>
            <p:spPr bwMode="auto">
              <a:xfrm>
                <a:off x="945" y="3827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315" name="Group 131"/>
            <p:cNvGrpSpPr>
              <a:grpSpLocks/>
            </p:cNvGrpSpPr>
            <p:nvPr/>
          </p:nvGrpSpPr>
          <p:grpSpPr bwMode="auto">
            <a:xfrm>
              <a:off x="993" y="3827"/>
              <a:ext cx="469" cy="14"/>
              <a:chOff x="993" y="3827"/>
              <a:chExt cx="469" cy="14"/>
            </a:xfrm>
          </p:grpSpPr>
          <p:sp>
            <p:nvSpPr>
              <p:cNvPr id="93316" name="Freeform 132"/>
              <p:cNvSpPr>
                <a:spLocks/>
              </p:cNvSpPr>
              <p:nvPr/>
            </p:nvSpPr>
            <p:spPr bwMode="auto">
              <a:xfrm>
                <a:off x="993" y="3827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7" name="Freeform 133"/>
              <p:cNvSpPr>
                <a:spLocks/>
              </p:cNvSpPr>
              <p:nvPr/>
            </p:nvSpPr>
            <p:spPr bwMode="auto">
              <a:xfrm>
                <a:off x="1038" y="3827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8" name="Freeform 134"/>
              <p:cNvSpPr>
                <a:spLocks/>
              </p:cNvSpPr>
              <p:nvPr/>
            </p:nvSpPr>
            <p:spPr bwMode="auto">
              <a:xfrm>
                <a:off x="1133" y="3827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9" name="Freeform 135"/>
              <p:cNvSpPr>
                <a:spLocks/>
              </p:cNvSpPr>
              <p:nvPr/>
            </p:nvSpPr>
            <p:spPr bwMode="auto">
              <a:xfrm>
                <a:off x="1218" y="3827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20" name="Freeform 136"/>
              <p:cNvSpPr>
                <a:spLocks/>
              </p:cNvSpPr>
              <p:nvPr/>
            </p:nvSpPr>
            <p:spPr bwMode="auto">
              <a:xfrm>
                <a:off x="1305" y="3827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21" name="Freeform 137"/>
              <p:cNvSpPr>
                <a:spLocks/>
              </p:cNvSpPr>
              <p:nvPr/>
            </p:nvSpPr>
            <p:spPr bwMode="auto">
              <a:xfrm>
                <a:off x="1383" y="3832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322" name="Group 138"/>
            <p:cNvGrpSpPr>
              <a:grpSpLocks/>
            </p:cNvGrpSpPr>
            <p:nvPr/>
          </p:nvGrpSpPr>
          <p:grpSpPr bwMode="auto">
            <a:xfrm>
              <a:off x="975" y="3844"/>
              <a:ext cx="494" cy="28"/>
              <a:chOff x="975" y="3844"/>
              <a:chExt cx="494" cy="28"/>
            </a:xfrm>
          </p:grpSpPr>
          <p:grpSp>
            <p:nvGrpSpPr>
              <p:cNvPr id="93323" name="Group 139"/>
              <p:cNvGrpSpPr>
                <a:grpSpLocks/>
              </p:cNvGrpSpPr>
              <p:nvPr/>
            </p:nvGrpSpPr>
            <p:grpSpPr bwMode="auto">
              <a:xfrm>
                <a:off x="1017" y="3845"/>
                <a:ext cx="245" cy="25"/>
                <a:chOff x="1017" y="3845"/>
                <a:chExt cx="245" cy="25"/>
              </a:xfrm>
            </p:grpSpPr>
            <p:sp>
              <p:nvSpPr>
                <p:cNvPr id="93324" name="Freeform 140"/>
                <p:cNvSpPr>
                  <a:spLocks/>
                </p:cNvSpPr>
                <p:nvPr/>
              </p:nvSpPr>
              <p:spPr bwMode="auto">
                <a:xfrm>
                  <a:off x="1017" y="3845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25" name="Freeform 141"/>
                <p:cNvSpPr>
                  <a:spLocks/>
                </p:cNvSpPr>
                <p:nvPr/>
              </p:nvSpPr>
              <p:spPr bwMode="auto">
                <a:xfrm>
                  <a:off x="1026" y="3853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26" name="Freeform 142"/>
                <p:cNvSpPr>
                  <a:spLocks/>
                </p:cNvSpPr>
                <p:nvPr/>
              </p:nvSpPr>
              <p:spPr bwMode="auto">
                <a:xfrm>
                  <a:off x="1030" y="3860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27" name="Freeform 143"/>
                <p:cNvSpPr>
                  <a:spLocks/>
                </p:cNvSpPr>
                <p:nvPr/>
              </p:nvSpPr>
              <p:spPr bwMode="auto">
                <a:xfrm>
                  <a:off x="1034" y="3869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28" name="Group 144"/>
              <p:cNvGrpSpPr>
                <a:grpSpLocks/>
              </p:cNvGrpSpPr>
              <p:nvPr/>
            </p:nvGrpSpPr>
            <p:grpSpPr bwMode="auto">
              <a:xfrm>
                <a:off x="975" y="3849"/>
                <a:ext cx="41" cy="16"/>
                <a:chOff x="975" y="3849"/>
                <a:chExt cx="41" cy="16"/>
              </a:xfrm>
            </p:grpSpPr>
            <p:sp>
              <p:nvSpPr>
                <p:cNvPr id="93329" name="Freeform 145"/>
                <p:cNvSpPr>
                  <a:spLocks/>
                </p:cNvSpPr>
                <p:nvPr/>
              </p:nvSpPr>
              <p:spPr bwMode="auto">
                <a:xfrm>
                  <a:off x="985" y="384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0" name="Freeform 146"/>
                <p:cNvSpPr>
                  <a:spLocks/>
                </p:cNvSpPr>
                <p:nvPr/>
              </p:nvSpPr>
              <p:spPr bwMode="auto">
                <a:xfrm>
                  <a:off x="981" y="3856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1" name="Freeform 147"/>
                <p:cNvSpPr>
                  <a:spLocks/>
                </p:cNvSpPr>
                <p:nvPr/>
              </p:nvSpPr>
              <p:spPr bwMode="auto">
                <a:xfrm>
                  <a:off x="975" y="3864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32" name="Group 148"/>
              <p:cNvGrpSpPr>
                <a:grpSpLocks/>
              </p:cNvGrpSpPr>
              <p:nvPr/>
            </p:nvGrpSpPr>
            <p:grpSpPr bwMode="auto">
              <a:xfrm>
                <a:off x="1070" y="3844"/>
                <a:ext cx="224" cy="26"/>
                <a:chOff x="1070" y="3844"/>
                <a:chExt cx="224" cy="26"/>
              </a:xfrm>
            </p:grpSpPr>
            <p:sp>
              <p:nvSpPr>
                <p:cNvPr id="93333" name="Freeform 149"/>
                <p:cNvSpPr>
                  <a:spLocks/>
                </p:cNvSpPr>
                <p:nvPr/>
              </p:nvSpPr>
              <p:spPr bwMode="auto">
                <a:xfrm>
                  <a:off x="1070" y="3869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4" name="Freeform 150"/>
                <p:cNvSpPr>
                  <a:spLocks/>
                </p:cNvSpPr>
                <p:nvPr/>
              </p:nvSpPr>
              <p:spPr bwMode="auto">
                <a:xfrm>
                  <a:off x="1259" y="3844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5" name="Freeform 151"/>
                <p:cNvSpPr>
                  <a:spLocks/>
                </p:cNvSpPr>
                <p:nvPr/>
              </p:nvSpPr>
              <p:spPr bwMode="auto">
                <a:xfrm>
                  <a:off x="1268" y="3853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6" name="Freeform 152"/>
                <p:cNvSpPr>
                  <a:spLocks/>
                </p:cNvSpPr>
                <p:nvPr/>
              </p:nvSpPr>
              <p:spPr bwMode="auto">
                <a:xfrm>
                  <a:off x="1250" y="3861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7" name="Freeform 153"/>
                <p:cNvSpPr>
                  <a:spLocks/>
                </p:cNvSpPr>
                <p:nvPr/>
              </p:nvSpPr>
              <p:spPr bwMode="auto">
                <a:xfrm>
                  <a:off x="1214" y="386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8" name="Freeform 154"/>
                <p:cNvSpPr>
                  <a:spLocks/>
                </p:cNvSpPr>
                <p:nvPr/>
              </p:nvSpPr>
              <p:spPr bwMode="auto">
                <a:xfrm>
                  <a:off x="1243" y="3869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39" name="Group 155"/>
              <p:cNvGrpSpPr>
                <a:grpSpLocks/>
              </p:cNvGrpSpPr>
              <p:nvPr/>
            </p:nvGrpSpPr>
            <p:grpSpPr bwMode="auto">
              <a:xfrm>
                <a:off x="1303" y="3849"/>
                <a:ext cx="71" cy="21"/>
                <a:chOff x="1303" y="3849"/>
                <a:chExt cx="71" cy="21"/>
              </a:xfrm>
            </p:grpSpPr>
            <p:sp>
              <p:nvSpPr>
                <p:cNvPr id="93340" name="Freeform 156"/>
                <p:cNvSpPr>
                  <a:spLocks/>
                </p:cNvSpPr>
                <p:nvPr/>
              </p:nvSpPr>
              <p:spPr bwMode="auto">
                <a:xfrm>
                  <a:off x="1303" y="3849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1" name="Freeform 157"/>
                <p:cNvSpPr>
                  <a:spLocks/>
                </p:cNvSpPr>
                <p:nvPr/>
              </p:nvSpPr>
              <p:spPr bwMode="auto">
                <a:xfrm>
                  <a:off x="1313" y="3857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2" name="Freeform 158"/>
                <p:cNvSpPr>
                  <a:spLocks/>
                </p:cNvSpPr>
                <p:nvPr/>
              </p:nvSpPr>
              <p:spPr bwMode="auto">
                <a:xfrm>
                  <a:off x="1313" y="3869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43" name="Group 159"/>
              <p:cNvGrpSpPr>
                <a:grpSpLocks/>
              </p:cNvGrpSpPr>
              <p:nvPr/>
            </p:nvGrpSpPr>
            <p:grpSpPr bwMode="auto">
              <a:xfrm>
                <a:off x="1385" y="3849"/>
                <a:ext cx="84" cy="23"/>
                <a:chOff x="1385" y="3849"/>
                <a:chExt cx="84" cy="23"/>
              </a:xfrm>
            </p:grpSpPr>
            <p:sp>
              <p:nvSpPr>
                <p:cNvPr id="93344" name="Freeform 160"/>
                <p:cNvSpPr>
                  <a:spLocks/>
                </p:cNvSpPr>
                <p:nvPr/>
              </p:nvSpPr>
              <p:spPr bwMode="auto">
                <a:xfrm>
                  <a:off x="1391" y="3849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5" name="Freeform 161"/>
                <p:cNvSpPr>
                  <a:spLocks/>
                </p:cNvSpPr>
                <p:nvPr/>
              </p:nvSpPr>
              <p:spPr bwMode="auto">
                <a:xfrm>
                  <a:off x="1385" y="3857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6" name="Freeform 162"/>
                <p:cNvSpPr>
                  <a:spLocks/>
                </p:cNvSpPr>
                <p:nvPr/>
              </p:nvSpPr>
              <p:spPr bwMode="auto">
                <a:xfrm>
                  <a:off x="1391" y="3864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7" name="Freeform 163"/>
                <p:cNvSpPr>
                  <a:spLocks/>
                </p:cNvSpPr>
                <p:nvPr/>
              </p:nvSpPr>
              <p:spPr bwMode="auto">
                <a:xfrm>
                  <a:off x="1389" y="3871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8" name="Freeform 164"/>
                <p:cNvSpPr>
                  <a:spLocks/>
                </p:cNvSpPr>
                <p:nvPr/>
              </p:nvSpPr>
              <p:spPr bwMode="auto">
                <a:xfrm>
                  <a:off x="1446" y="385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9" name="Freeform 165"/>
                <p:cNvSpPr>
                  <a:spLocks/>
                </p:cNvSpPr>
                <p:nvPr/>
              </p:nvSpPr>
              <p:spPr bwMode="auto">
                <a:xfrm>
                  <a:off x="1452" y="386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</p:grpSp>
        <p:sp>
          <p:nvSpPr>
            <p:cNvPr id="93350" name="Freeform 166"/>
            <p:cNvSpPr>
              <a:spLocks/>
            </p:cNvSpPr>
            <p:nvPr/>
          </p:nvSpPr>
          <p:spPr bwMode="auto">
            <a:xfrm>
              <a:off x="969" y="3426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93351" name="Group 167"/>
            <p:cNvGrpSpPr>
              <a:grpSpLocks/>
            </p:cNvGrpSpPr>
            <p:nvPr/>
          </p:nvGrpSpPr>
          <p:grpSpPr bwMode="auto">
            <a:xfrm>
              <a:off x="1019" y="3467"/>
              <a:ext cx="412" cy="305"/>
              <a:chOff x="1019" y="3467"/>
              <a:chExt cx="412" cy="305"/>
            </a:xfrm>
          </p:grpSpPr>
          <p:sp>
            <p:nvSpPr>
              <p:cNvPr id="93352" name="Freeform 168"/>
              <p:cNvSpPr>
                <a:spLocks/>
              </p:cNvSpPr>
              <p:nvPr/>
            </p:nvSpPr>
            <p:spPr bwMode="auto">
              <a:xfrm>
                <a:off x="1019" y="3467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53" name="Freeform 169"/>
              <p:cNvSpPr>
                <a:spLocks/>
              </p:cNvSpPr>
              <p:nvPr/>
            </p:nvSpPr>
            <p:spPr bwMode="auto">
              <a:xfrm>
                <a:off x="1020" y="3619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54" name="Freeform 170"/>
              <p:cNvSpPr>
                <a:spLocks/>
              </p:cNvSpPr>
              <p:nvPr/>
            </p:nvSpPr>
            <p:spPr bwMode="auto">
              <a:xfrm>
                <a:off x="1021" y="3467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55" name="Freeform 171"/>
              <p:cNvSpPr>
                <a:spLocks/>
              </p:cNvSpPr>
              <p:nvPr/>
            </p:nvSpPr>
            <p:spPr bwMode="auto">
              <a:xfrm>
                <a:off x="1032" y="3477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3356" name="Freeform 172"/>
            <p:cNvSpPr>
              <a:spLocks/>
            </p:cNvSpPr>
            <p:nvPr/>
          </p:nvSpPr>
          <p:spPr bwMode="auto">
            <a:xfrm>
              <a:off x="1393" y="3785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3154342" y="2618910"/>
            <a:ext cx="491351" cy="50177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V="1">
            <a:off x="6003926" y="3023955"/>
            <a:ext cx="390777" cy="29675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5121276" y="4492243"/>
            <a:ext cx="257175" cy="4365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2799928" y="4108111"/>
            <a:ext cx="577478" cy="4347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- Reality</a:t>
            </a: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3213100" y="2915900"/>
            <a:ext cx="2967038" cy="1589087"/>
          </a:xfrm>
          <a:prstGeom prst="ellipse">
            <a:avLst/>
          </a:prstGeom>
          <a:solidFill>
            <a:srgbClr val="00DFCA"/>
          </a:solidFill>
          <a:ln w="508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742053" y="3463587"/>
            <a:ext cx="2039014" cy="58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9847" tIns="28573" rIns="69847" bIns="28573">
            <a:spAutoFit/>
          </a:bodyPr>
          <a:lstStyle/>
          <a:p>
            <a:pPr defTabSz="1006424">
              <a:lnSpc>
                <a:spcPct val="85000"/>
              </a:lnSpc>
            </a:pPr>
            <a:r>
              <a:rPr lang="en-US" sz="2000" b="1" dirty="0">
                <a:latin typeface="Book Antiqua"/>
              </a:rPr>
              <a:t>Communication</a:t>
            </a:r>
          </a:p>
          <a:p>
            <a:pPr defTabSz="1006424">
              <a:lnSpc>
                <a:spcPct val="85000"/>
              </a:lnSpc>
            </a:pPr>
            <a:r>
              <a:rPr lang="en-US" sz="2000" b="1" dirty="0">
                <a:latin typeface="Book Antiqua"/>
              </a:rPr>
              <a:t>Subsystem</a:t>
            </a:r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H="1">
            <a:off x="2867025" y="3696949"/>
            <a:ext cx="311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>
            <a:off x="1509709" y="3711236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5362" y="3184746"/>
            <a:ext cx="964473" cy="1046263"/>
            <a:chOff x="378177" y="4283005"/>
            <a:chExt cx="1531903" cy="1661812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379307" y="4283005"/>
              <a:ext cx="1530773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379307" y="5592604"/>
              <a:ext cx="1530773" cy="352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>
              <a:off x="378177" y="4448952"/>
              <a:ext cx="0" cy="1334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>
              <a:off x="1910080" y="447491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1034063" y="4842934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96712" y="5414151"/>
              <a:ext cx="284480" cy="298027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1343378" y="5122898"/>
              <a:ext cx="340924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1483361" y="4630703"/>
              <a:ext cx="338667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946009" y="5450276"/>
              <a:ext cx="340924" cy="349956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69618" y="4772942"/>
              <a:ext cx="338667" cy="352213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1463041" y="5551876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2004751" y="2618910"/>
            <a:ext cx="238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95261" name="Group 29"/>
          <p:cNvGrpSpPr>
            <a:grpSpLocks/>
          </p:cNvGrpSpPr>
          <p:nvPr/>
        </p:nvGrpSpPr>
        <p:grpSpPr bwMode="auto">
          <a:xfrm>
            <a:off x="1072474" y="2061974"/>
            <a:ext cx="928339" cy="1043199"/>
            <a:chOff x="699" y="865"/>
            <a:chExt cx="687" cy="772"/>
          </a:xfrm>
        </p:grpSpPr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703" y="865"/>
              <a:ext cx="679" cy="1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703" y="1481"/>
              <a:ext cx="679" cy="1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699" y="946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1386" y="965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1014" y="1457"/>
              <a:ext cx="127" cy="131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1041" y="1094"/>
              <a:ext cx="126" cy="132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730" y="1237"/>
              <a:ext cx="150" cy="1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1187" y="1436"/>
              <a:ext cx="151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818" y="1055"/>
              <a:ext cx="150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1178" y="1255"/>
              <a:ext cx="151" cy="1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72" name="Oval 40"/>
            <p:cNvSpPr>
              <a:spLocks noChangeArrowheads="1"/>
            </p:cNvSpPr>
            <p:nvPr/>
          </p:nvSpPr>
          <p:spPr bwMode="auto">
            <a:xfrm>
              <a:off x="1214" y="1064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auto">
            <a:xfrm>
              <a:off x="809" y="1445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74" name="Oval 42"/>
            <p:cNvSpPr>
              <a:spLocks noChangeArrowheads="1"/>
            </p:cNvSpPr>
            <p:nvPr/>
          </p:nvSpPr>
          <p:spPr bwMode="auto">
            <a:xfrm>
              <a:off x="976" y="1255"/>
              <a:ext cx="150" cy="155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5281" name="Line 49"/>
          <p:cNvSpPr>
            <a:spLocks noChangeShapeType="1"/>
          </p:cNvSpPr>
          <p:nvPr/>
        </p:nvSpPr>
        <p:spPr bwMode="auto">
          <a:xfrm>
            <a:off x="3190061" y="2517649"/>
            <a:ext cx="39370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5282" name="Line 50"/>
          <p:cNvSpPr>
            <a:spLocks noChangeShapeType="1"/>
          </p:cNvSpPr>
          <p:nvPr/>
        </p:nvSpPr>
        <p:spPr bwMode="auto">
          <a:xfrm flipV="1">
            <a:off x="3204973" y="2163235"/>
            <a:ext cx="414337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92949" y="4897100"/>
            <a:ext cx="991479" cy="686636"/>
            <a:chOff x="6958862" y="6820748"/>
            <a:chExt cx="1410104" cy="976549"/>
          </a:xfrm>
        </p:grpSpPr>
        <p:sp>
          <p:nvSpPr>
            <p:cNvPr id="95283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1500" dirty="0">
                <a:latin typeface="Book Antiqua"/>
              </a:endParaRPr>
            </a:p>
          </p:txBody>
        </p:sp>
        <p:sp>
          <p:nvSpPr>
            <p:cNvPr id="95284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410104" cy="713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00" b="1" dirty="0">
                  <a:latin typeface="Book Antiqu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40288" y="5430161"/>
            <a:ext cx="876414" cy="986046"/>
            <a:chOff x="8901289" y="7434863"/>
            <a:chExt cx="1534160" cy="1726072"/>
          </a:xfrm>
        </p:grpSpPr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8902419" y="7434863"/>
              <a:ext cx="1533030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8902419" y="8810979"/>
              <a:ext cx="1533030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8901289" y="7636934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0435449" y="764370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85" name="Oval 53"/>
            <p:cNvSpPr>
              <a:spLocks noChangeArrowheads="1"/>
            </p:cNvSpPr>
            <p:nvPr/>
          </p:nvSpPr>
          <p:spPr bwMode="auto">
            <a:xfrm>
              <a:off x="9509761" y="7886418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auto">
            <a:xfrm>
              <a:off x="9708445" y="8764694"/>
              <a:ext cx="338667" cy="352213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auto">
            <a:xfrm>
              <a:off x="8972410" y="7823201"/>
              <a:ext cx="340925" cy="352213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auto">
            <a:xfrm>
              <a:off x="10065174" y="8396676"/>
              <a:ext cx="340925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auto">
            <a:xfrm>
              <a:off x="9530081" y="8376356"/>
              <a:ext cx="338667" cy="349956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auto">
            <a:xfrm>
              <a:off x="9112392" y="8683414"/>
              <a:ext cx="338667" cy="349956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91" name="Oval 59"/>
            <p:cNvSpPr>
              <a:spLocks noChangeArrowheads="1"/>
            </p:cNvSpPr>
            <p:nvPr/>
          </p:nvSpPr>
          <p:spPr bwMode="auto">
            <a:xfrm>
              <a:off x="9974863" y="7913512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92" name="Oval 60"/>
            <p:cNvSpPr>
              <a:spLocks noChangeArrowheads="1"/>
            </p:cNvSpPr>
            <p:nvPr/>
          </p:nvSpPr>
          <p:spPr bwMode="auto">
            <a:xfrm>
              <a:off x="9019823" y="8281529"/>
              <a:ext cx="286737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65364" y="4464548"/>
            <a:ext cx="1143363" cy="534002"/>
            <a:chOff x="8998734" y="6308231"/>
            <a:chExt cx="1626116" cy="759469"/>
          </a:xfrm>
        </p:grpSpPr>
        <p:sp>
          <p:nvSpPr>
            <p:cNvPr id="95293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94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626116" cy="673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dirty="0">
                  <a:latin typeface="Book Antiqu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dirty="0">
                  <a:latin typeface="Book Antiqua"/>
                </a:rPr>
                <a:t>Application</a:t>
              </a:r>
            </a:p>
          </p:txBody>
        </p:sp>
      </p:grpSp>
      <p:sp>
        <p:nvSpPr>
          <p:cNvPr id="95295" name="Line 63"/>
          <p:cNvSpPr>
            <a:spLocks noChangeShapeType="1"/>
          </p:cNvSpPr>
          <p:nvPr/>
        </p:nvSpPr>
        <p:spPr bwMode="auto">
          <a:xfrm>
            <a:off x="5638801" y="5570399"/>
            <a:ext cx="401487" cy="3901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5296" name="Line 64"/>
          <p:cNvSpPr>
            <a:spLocks noChangeShapeType="1"/>
          </p:cNvSpPr>
          <p:nvPr/>
        </p:nvSpPr>
        <p:spPr bwMode="auto">
          <a:xfrm flipH="1">
            <a:off x="5837766" y="4745397"/>
            <a:ext cx="34925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30487" y="4670958"/>
            <a:ext cx="968332" cy="495090"/>
            <a:chOff x="5134248" y="6681617"/>
            <a:chExt cx="1377183" cy="704127"/>
          </a:xfrm>
        </p:grpSpPr>
        <p:sp>
          <p:nvSpPr>
            <p:cNvPr id="95297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298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1033112" cy="673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dirty="0">
                  <a:latin typeface="Book Antiqu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dirty="0">
                  <a:latin typeface="Book Antiqua"/>
                </a:rPr>
                <a:t>Query</a:t>
              </a:r>
            </a:p>
          </p:txBody>
        </p:sp>
      </p:grpSp>
      <p:sp>
        <p:nvSpPr>
          <p:cNvPr id="95299" name="Line 67"/>
          <p:cNvSpPr>
            <a:spLocks noChangeShapeType="1"/>
          </p:cNvSpPr>
          <p:nvPr/>
        </p:nvSpPr>
        <p:spPr bwMode="auto">
          <a:xfrm>
            <a:off x="4602957" y="4880431"/>
            <a:ext cx="280988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5304" name="Line 72"/>
          <p:cNvSpPr>
            <a:spLocks noChangeShapeType="1"/>
          </p:cNvSpPr>
          <p:nvPr/>
        </p:nvSpPr>
        <p:spPr bwMode="auto">
          <a:xfrm flipH="1">
            <a:off x="1989838" y="5245078"/>
            <a:ext cx="514689" cy="46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81542" y="2658468"/>
            <a:ext cx="991479" cy="669271"/>
            <a:chOff x="9224543" y="3504073"/>
            <a:chExt cx="1410104" cy="951852"/>
          </a:xfrm>
        </p:grpSpPr>
        <p:sp>
          <p:nvSpPr>
            <p:cNvPr id="95309" name="Rectangle 77"/>
            <p:cNvSpPr>
              <a:spLocks noChangeArrowheads="1"/>
            </p:cNvSpPr>
            <p:nvPr/>
          </p:nvSpPr>
          <p:spPr bwMode="auto">
            <a:xfrm>
              <a:off x="9243259" y="3504073"/>
              <a:ext cx="1323113" cy="951852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1500" dirty="0">
                <a:latin typeface="Book Antiqua"/>
              </a:endParaRPr>
            </a:p>
          </p:txBody>
        </p:sp>
        <p:sp>
          <p:nvSpPr>
            <p:cNvPr id="95310" name="Rectangle 78"/>
            <p:cNvSpPr>
              <a:spLocks noChangeArrowheads="1"/>
            </p:cNvSpPr>
            <p:nvPr/>
          </p:nvSpPr>
          <p:spPr bwMode="auto">
            <a:xfrm>
              <a:off x="9224543" y="3655343"/>
              <a:ext cx="1410104" cy="713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00" b="1" dirty="0">
                  <a:latin typeface="Book Antiqu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11099" y="2163235"/>
            <a:ext cx="936061" cy="1028632"/>
            <a:chOff x="11147777" y="2113281"/>
            <a:chExt cx="1531903" cy="1683399"/>
          </a:xfrm>
        </p:grpSpPr>
        <p:sp>
          <p:nvSpPr>
            <p:cNvPr id="95305" name="Oval 73"/>
            <p:cNvSpPr>
              <a:spLocks noChangeArrowheads="1"/>
            </p:cNvSpPr>
            <p:nvPr/>
          </p:nvSpPr>
          <p:spPr bwMode="auto">
            <a:xfrm>
              <a:off x="11148907" y="2113281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306" name="Oval 74"/>
            <p:cNvSpPr>
              <a:spLocks noChangeArrowheads="1"/>
            </p:cNvSpPr>
            <p:nvPr/>
          </p:nvSpPr>
          <p:spPr bwMode="auto">
            <a:xfrm>
              <a:off x="11148907" y="3446724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307" name="Line 75"/>
            <p:cNvSpPr>
              <a:spLocks noChangeShapeType="1"/>
            </p:cNvSpPr>
            <p:nvPr/>
          </p:nvSpPr>
          <p:spPr bwMode="auto">
            <a:xfrm>
              <a:off x="11147777" y="2296161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308" name="Line 76"/>
            <p:cNvSpPr>
              <a:spLocks noChangeShapeType="1"/>
            </p:cNvSpPr>
            <p:nvPr/>
          </p:nvSpPr>
          <p:spPr bwMode="auto">
            <a:xfrm>
              <a:off x="12679680" y="2302935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311" name="Oval 79"/>
            <p:cNvSpPr>
              <a:spLocks noChangeArrowheads="1"/>
            </p:cNvSpPr>
            <p:nvPr/>
          </p:nvSpPr>
          <p:spPr bwMode="auto">
            <a:xfrm>
              <a:off x="11722383" y="3398498"/>
              <a:ext cx="284480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312" name="Oval 80"/>
            <p:cNvSpPr>
              <a:spLocks noChangeArrowheads="1"/>
            </p:cNvSpPr>
            <p:nvPr/>
          </p:nvSpPr>
          <p:spPr bwMode="auto">
            <a:xfrm>
              <a:off x="12210148" y="3364632"/>
              <a:ext cx="340924" cy="349956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313" name="Oval 81"/>
            <p:cNvSpPr>
              <a:spLocks noChangeArrowheads="1"/>
            </p:cNvSpPr>
            <p:nvPr/>
          </p:nvSpPr>
          <p:spPr bwMode="auto">
            <a:xfrm>
              <a:off x="12318436" y="2815450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314" name="Oval 82"/>
            <p:cNvSpPr>
              <a:spLocks noChangeArrowheads="1"/>
            </p:cNvSpPr>
            <p:nvPr/>
          </p:nvSpPr>
          <p:spPr bwMode="auto">
            <a:xfrm>
              <a:off x="11338561" y="317669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315" name="Oval 83"/>
            <p:cNvSpPr>
              <a:spLocks noChangeArrowheads="1"/>
            </p:cNvSpPr>
            <p:nvPr/>
          </p:nvSpPr>
          <p:spPr bwMode="auto">
            <a:xfrm>
              <a:off x="11934614" y="305477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316" name="Oval 84"/>
            <p:cNvSpPr>
              <a:spLocks noChangeArrowheads="1"/>
            </p:cNvSpPr>
            <p:nvPr/>
          </p:nvSpPr>
          <p:spPr bwMode="auto">
            <a:xfrm>
              <a:off x="11616268" y="2747716"/>
              <a:ext cx="338667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317" name="Oval 85"/>
            <p:cNvSpPr>
              <a:spLocks noChangeArrowheads="1"/>
            </p:cNvSpPr>
            <p:nvPr/>
          </p:nvSpPr>
          <p:spPr bwMode="auto">
            <a:xfrm>
              <a:off x="11218899" y="2666436"/>
              <a:ext cx="338667" cy="349955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5318" name="Oval 86"/>
            <p:cNvSpPr>
              <a:spLocks noChangeArrowheads="1"/>
            </p:cNvSpPr>
            <p:nvPr/>
          </p:nvSpPr>
          <p:spPr bwMode="auto">
            <a:xfrm>
              <a:off x="11972996" y="2501619"/>
              <a:ext cx="340924" cy="349956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5319" name="Line 87"/>
          <p:cNvSpPr>
            <a:spLocks noChangeShapeType="1"/>
          </p:cNvSpPr>
          <p:nvPr/>
        </p:nvSpPr>
        <p:spPr bwMode="auto">
          <a:xfrm flipV="1">
            <a:off x="7306054" y="2720171"/>
            <a:ext cx="405045" cy="2718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90557" y="4542874"/>
            <a:ext cx="991479" cy="686636"/>
            <a:chOff x="6958862" y="6820748"/>
            <a:chExt cx="1410104" cy="976549"/>
          </a:xfrm>
        </p:grpSpPr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1500" dirty="0">
                <a:latin typeface="Book Antiqua"/>
              </a:endParaRPr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410104" cy="713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00" b="1" dirty="0">
                  <a:latin typeface="Book Antiqu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937404" y="3378370"/>
            <a:ext cx="991479" cy="686636"/>
            <a:chOff x="6958862" y="6820748"/>
            <a:chExt cx="1410104" cy="976549"/>
          </a:xfrm>
        </p:grpSpPr>
        <p:sp>
          <p:nvSpPr>
            <p:cNvPr id="98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1500" dirty="0">
                <a:latin typeface="Book Antiqua"/>
              </a:endParaRPr>
            </a:p>
          </p:txBody>
        </p:sp>
        <p:sp>
          <p:nvSpPr>
            <p:cNvPr id="99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410104" cy="713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00" b="1" dirty="0">
                  <a:latin typeface="Book Antiqu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83532" y="5707382"/>
            <a:ext cx="968332" cy="495090"/>
            <a:chOff x="5134248" y="6681617"/>
            <a:chExt cx="1377183" cy="704127"/>
          </a:xfrm>
        </p:grpSpPr>
        <p:sp>
          <p:nvSpPr>
            <p:cNvPr id="102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3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1033112" cy="673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dirty="0">
                  <a:latin typeface="Book Antiqu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dirty="0">
                  <a:latin typeface="Book Antiqua"/>
                </a:rPr>
                <a:t>Query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241188" y="2315127"/>
            <a:ext cx="991479" cy="686636"/>
            <a:chOff x="6958862" y="6820748"/>
            <a:chExt cx="1410104" cy="976549"/>
          </a:xfrm>
        </p:grpSpPr>
        <p:sp>
          <p:nvSpPr>
            <p:cNvPr id="10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1500" dirty="0">
                <a:latin typeface="Book Antiqua"/>
              </a:endParaRPr>
            </a:p>
          </p:txBody>
        </p:sp>
        <p:sp>
          <p:nvSpPr>
            <p:cNvPr id="106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410104" cy="713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00" b="1" dirty="0">
                  <a:latin typeface="Book Antiqu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610018" y="1758194"/>
            <a:ext cx="968332" cy="495090"/>
            <a:chOff x="5134248" y="6681617"/>
            <a:chExt cx="1377183" cy="704127"/>
          </a:xfrm>
        </p:grpSpPr>
        <p:sp>
          <p:nvSpPr>
            <p:cNvPr id="108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9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1033112" cy="673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dirty="0">
                  <a:latin typeface="Book Antiqu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dirty="0">
                  <a:latin typeface="Book Antiqua"/>
                </a:rPr>
                <a:t>Query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559390" y="2315126"/>
            <a:ext cx="1143363" cy="534002"/>
            <a:chOff x="8998734" y="6308231"/>
            <a:chExt cx="1626116" cy="759469"/>
          </a:xfrm>
        </p:grpSpPr>
        <p:sp>
          <p:nvSpPr>
            <p:cNvPr id="111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12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626116" cy="673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dirty="0">
                  <a:latin typeface="Book Antiqu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dirty="0">
                  <a:latin typeface="Book Antiqua"/>
                </a:rPr>
                <a:t>Application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Transparency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</a:p>
          <a:p>
            <a:r>
              <a:rPr lang="en-US" dirty="0" smtClean="0"/>
              <a:t>Network transparency (or distribution transparency)</a:t>
            </a:r>
          </a:p>
          <a:p>
            <a:pPr lvl="1"/>
            <a:r>
              <a:rPr lang="en-US" dirty="0" smtClean="0"/>
              <a:t>Location transparency</a:t>
            </a:r>
          </a:p>
          <a:p>
            <a:pPr lvl="1"/>
            <a:r>
              <a:rPr lang="en-US" dirty="0" smtClean="0"/>
              <a:t>Fragmentation transparency</a:t>
            </a:r>
          </a:p>
          <a:p>
            <a:r>
              <a:rPr lang="en-US" dirty="0" smtClean="0"/>
              <a:t>Replication transparency</a:t>
            </a:r>
          </a:p>
          <a:p>
            <a:r>
              <a:rPr lang="en-US" dirty="0" smtClean="0"/>
              <a:t>Fragmentation transparency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3086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Through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66" y="1808820"/>
            <a:ext cx="8643938" cy="4759523"/>
          </a:xfrm>
        </p:spPr>
        <p:txBody>
          <a:bodyPr/>
          <a:lstStyle/>
          <a:p>
            <a:r>
              <a:rPr lang="en-US" dirty="0" smtClean="0"/>
              <a:t>Replicated components and data should make distributed DBMS more reliable.</a:t>
            </a:r>
          </a:p>
          <a:p>
            <a:r>
              <a:rPr lang="en-US" dirty="0" smtClean="0"/>
              <a:t>Distributed transactions provide</a:t>
            </a:r>
          </a:p>
          <a:p>
            <a:pPr lvl="1"/>
            <a:r>
              <a:rPr lang="en-US" dirty="0" smtClean="0"/>
              <a:t>Concurrency transparency</a:t>
            </a:r>
          </a:p>
          <a:p>
            <a:pPr lvl="1"/>
            <a:r>
              <a:rPr lang="en-US" dirty="0" smtClean="0"/>
              <a:t>Failure atomicity</a:t>
            </a:r>
          </a:p>
          <a:p>
            <a:pPr marL="258952" lvl="1">
              <a:buSzPct val="150000"/>
              <a:buFont typeface="Palatino" charset="0"/>
              <a:buChar char="•"/>
            </a:pPr>
            <a:r>
              <a:rPr lang="en-US" dirty="0" smtClean="0"/>
              <a:t>Distributed transaction support requires implementation </a:t>
            </a:r>
            <a:r>
              <a:rPr lang="en-US" dirty="0"/>
              <a:t>of 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concurrency </a:t>
            </a:r>
            <a:r>
              <a:rPr lang="en-US" dirty="0" smtClean="0"/>
              <a:t>control protocols</a:t>
            </a:r>
            <a:endParaRPr lang="en-US" dirty="0"/>
          </a:p>
          <a:p>
            <a:pPr lvl="1"/>
            <a:r>
              <a:rPr lang="en-US" dirty="0" smtClean="0"/>
              <a:t>Commit protocols</a:t>
            </a:r>
          </a:p>
          <a:p>
            <a:r>
              <a:rPr lang="en-US" dirty="0" smtClean="0"/>
              <a:t>Data replication</a:t>
            </a:r>
          </a:p>
          <a:p>
            <a:pPr lvl="1"/>
            <a:r>
              <a:rPr lang="en-US" dirty="0" smtClean="0"/>
              <a:t>Great for read-intensive workloads, problematic for updates</a:t>
            </a:r>
          </a:p>
          <a:p>
            <a:pPr lvl="1"/>
            <a:r>
              <a:rPr lang="en-US" dirty="0" smtClean="0"/>
              <a:t>Replication protocols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24486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4029076" y="4968875"/>
            <a:ext cx="16049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4041776" y="3076575"/>
            <a:ext cx="16049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4041776" y="3990975"/>
            <a:ext cx="16049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1168401" y="2676525"/>
            <a:ext cx="2863850" cy="406400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23934" y="2662238"/>
            <a:ext cx="1372963" cy="42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latin typeface="Book Antiqua"/>
                <a:cs typeface="Book Antiqua"/>
              </a:rPr>
              <a:t>program 1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168401" y="3070225"/>
            <a:ext cx="2863850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1487761" y="3095624"/>
            <a:ext cx="2262379" cy="39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2000" b="1" dirty="0">
                <a:latin typeface="Book Antiqua"/>
                <a:cs typeface="Book Antiqua"/>
              </a:rPr>
              <a:t>data description 1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1168401" y="3609976"/>
            <a:ext cx="2863850" cy="406400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1923934" y="3595688"/>
            <a:ext cx="1372963" cy="42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latin typeface="Book Antiqua"/>
                <a:cs typeface="Book Antiqua"/>
              </a:rPr>
              <a:t>program 2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1168401" y="4003676"/>
            <a:ext cx="2863850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1487761" y="4029075"/>
            <a:ext cx="2262379" cy="39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2000" b="1" dirty="0">
                <a:latin typeface="Book Antiqua"/>
                <a:cs typeface="Book Antiqua"/>
              </a:rPr>
              <a:t>data description 2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1168401" y="4581526"/>
            <a:ext cx="2863850" cy="406400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1923934" y="4567238"/>
            <a:ext cx="1372963" cy="42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latin typeface="Book Antiqua"/>
                <a:cs typeface="Book Antiqua"/>
              </a:rPr>
              <a:t>program 3</a:t>
            </a:r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1168401" y="4975226"/>
            <a:ext cx="2863850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1487761" y="5000625"/>
            <a:ext cx="2262379" cy="39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2000" b="1" dirty="0">
                <a:latin typeface="Book Antiqua"/>
                <a:cs typeface="Book Antiqua"/>
              </a:rPr>
              <a:t>data description 3</a:t>
            </a: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7975600" y="2540000"/>
            <a:ext cx="0" cy="282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5664200" y="2559050"/>
            <a:ext cx="2311400" cy="2806700"/>
          </a:xfrm>
          <a:prstGeom prst="rect">
            <a:avLst/>
          </a:prstGeom>
          <a:solidFill>
            <a:srgbClr val="79001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12" name="Oval 20"/>
          <p:cNvSpPr>
            <a:spLocks noChangeArrowheads="1"/>
          </p:cNvSpPr>
          <p:nvPr/>
        </p:nvSpPr>
        <p:spPr bwMode="auto">
          <a:xfrm>
            <a:off x="5668963" y="2330450"/>
            <a:ext cx="2306637" cy="420688"/>
          </a:xfrm>
          <a:prstGeom prst="ellipse">
            <a:avLst/>
          </a:prstGeom>
          <a:solidFill>
            <a:srgbClr val="790015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>
            <a:off x="5656263" y="2555875"/>
            <a:ext cx="0" cy="2830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grpSp>
        <p:nvGrpSpPr>
          <p:cNvPr id="85014" name="Group 22"/>
          <p:cNvGrpSpPr>
            <a:grpSpLocks/>
          </p:cNvGrpSpPr>
          <p:nvPr/>
        </p:nvGrpSpPr>
        <p:grpSpPr bwMode="auto">
          <a:xfrm>
            <a:off x="5670550" y="5332413"/>
            <a:ext cx="2306638" cy="349250"/>
            <a:chOff x="3572" y="3359"/>
            <a:chExt cx="1453" cy="220"/>
          </a:xfrm>
        </p:grpSpPr>
        <p:sp>
          <p:nvSpPr>
            <p:cNvPr id="85015" name="Arc 23"/>
            <p:cNvSpPr>
              <a:spLocks/>
            </p:cNvSpPr>
            <p:nvPr/>
          </p:nvSpPr>
          <p:spPr bwMode="auto">
            <a:xfrm>
              <a:off x="4326" y="3359"/>
              <a:ext cx="699" cy="220"/>
            </a:xfrm>
            <a:custGeom>
              <a:avLst/>
              <a:gdLst>
                <a:gd name="G0" fmla="+- 30 0 0"/>
                <a:gd name="G1" fmla="+- 0 0 0"/>
                <a:gd name="G2" fmla="+- 21600 0 0"/>
                <a:gd name="T0" fmla="*/ 21630 w 21630"/>
                <a:gd name="T1" fmla="*/ 0 h 21600"/>
                <a:gd name="T2" fmla="*/ 0 w 21630"/>
                <a:gd name="T3" fmla="*/ 21599 h 21600"/>
                <a:gd name="T4" fmla="*/ 30 w 21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0" h="21600" fill="none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</a:path>
                <a:path w="21630" h="21600" stroke="0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  <p:sp>
          <p:nvSpPr>
            <p:cNvPr id="85016" name="Arc 24"/>
            <p:cNvSpPr>
              <a:spLocks/>
            </p:cNvSpPr>
            <p:nvPr/>
          </p:nvSpPr>
          <p:spPr bwMode="auto">
            <a:xfrm>
              <a:off x="3572" y="3375"/>
              <a:ext cx="777" cy="20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</p:grpSp>
      <p:grpSp>
        <p:nvGrpSpPr>
          <p:cNvPr id="85017" name="Group 25"/>
          <p:cNvGrpSpPr>
            <a:grpSpLocks/>
          </p:cNvGrpSpPr>
          <p:nvPr/>
        </p:nvGrpSpPr>
        <p:grpSpPr bwMode="auto">
          <a:xfrm>
            <a:off x="5670550" y="3360738"/>
            <a:ext cx="2306638" cy="228600"/>
            <a:chOff x="3572" y="2117"/>
            <a:chExt cx="1453" cy="144"/>
          </a:xfrm>
        </p:grpSpPr>
        <p:sp>
          <p:nvSpPr>
            <p:cNvPr id="85018" name="Arc 26"/>
            <p:cNvSpPr>
              <a:spLocks/>
            </p:cNvSpPr>
            <p:nvPr/>
          </p:nvSpPr>
          <p:spPr bwMode="auto">
            <a:xfrm>
              <a:off x="4325" y="2117"/>
              <a:ext cx="700" cy="144"/>
            </a:xfrm>
            <a:custGeom>
              <a:avLst/>
              <a:gdLst>
                <a:gd name="G0" fmla="+- 31 0 0"/>
                <a:gd name="G1" fmla="+- 150 0 0"/>
                <a:gd name="G2" fmla="+- 21600 0 0"/>
                <a:gd name="T0" fmla="*/ 21630 w 21631"/>
                <a:gd name="T1" fmla="*/ 0 h 21750"/>
                <a:gd name="T2" fmla="*/ 0 w 21631"/>
                <a:gd name="T3" fmla="*/ 21749 h 21750"/>
                <a:gd name="T4" fmla="*/ 31 w 21631"/>
                <a:gd name="T5" fmla="*/ 150 h 2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750" fill="none" extrusionOk="0">
                  <a:moveTo>
                    <a:pt x="21630" y="-1"/>
                  </a:moveTo>
                  <a:cubicBezTo>
                    <a:pt x="21630" y="49"/>
                    <a:pt x="21631" y="99"/>
                    <a:pt x="21631" y="150"/>
                  </a:cubicBezTo>
                  <a:cubicBezTo>
                    <a:pt x="21631" y="12079"/>
                    <a:pt x="11960" y="21750"/>
                    <a:pt x="31" y="21750"/>
                  </a:cubicBezTo>
                  <a:cubicBezTo>
                    <a:pt x="20" y="21749"/>
                    <a:pt x="10" y="21749"/>
                    <a:pt x="-1" y="21749"/>
                  </a:cubicBezTo>
                </a:path>
                <a:path w="21631" h="21750" stroke="0" extrusionOk="0">
                  <a:moveTo>
                    <a:pt x="21630" y="-1"/>
                  </a:moveTo>
                  <a:cubicBezTo>
                    <a:pt x="21630" y="49"/>
                    <a:pt x="21631" y="99"/>
                    <a:pt x="21631" y="150"/>
                  </a:cubicBezTo>
                  <a:cubicBezTo>
                    <a:pt x="21631" y="12079"/>
                    <a:pt x="11960" y="21750"/>
                    <a:pt x="31" y="21750"/>
                  </a:cubicBezTo>
                  <a:cubicBezTo>
                    <a:pt x="20" y="21749"/>
                    <a:pt x="10" y="21749"/>
                    <a:pt x="-1" y="21749"/>
                  </a:cubicBezTo>
                  <a:lnTo>
                    <a:pt x="31" y="15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  <p:sp>
          <p:nvSpPr>
            <p:cNvPr id="85019" name="Arc 27"/>
            <p:cNvSpPr>
              <a:spLocks/>
            </p:cNvSpPr>
            <p:nvPr/>
          </p:nvSpPr>
          <p:spPr bwMode="auto">
            <a:xfrm>
              <a:off x="3572" y="2128"/>
              <a:ext cx="777" cy="13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</p:grpSp>
      <p:grpSp>
        <p:nvGrpSpPr>
          <p:cNvPr id="85020" name="Group 28"/>
          <p:cNvGrpSpPr>
            <a:grpSpLocks/>
          </p:cNvGrpSpPr>
          <p:nvPr/>
        </p:nvGrpSpPr>
        <p:grpSpPr bwMode="auto">
          <a:xfrm>
            <a:off x="5670550" y="4354513"/>
            <a:ext cx="2306638" cy="298450"/>
            <a:chOff x="3572" y="2743"/>
            <a:chExt cx="1453" cy="188"/>
          </a:xfrm>
        </p:grpSpPr>
        <p:sp>
          <p:nvSpPr>
            <p:cNvPr id="85021" name="Arc 29"/>
            <p:cNvSpPr>
              <a:spLocks/>
            </p:cNvSpPr>
            <p:nvPr/>
          </p:nvSpPr>
          <p:spPr bwMode="auto">
            <a:xfrm>
              <a:off x="4326" y="2743"/>
              <a:ext cx="699" cy="187"/>
            </a:xfrm>
            <a:custGeom>
              <a:avLst/>
              <a:gdLst>
                <a:gd name="G0" fmla="+- 30 0 0"/>
                <a:gd name="G1" fmla="+- 0 0 0"/>
                <a:gd name="G2" fmla="+- 21600 0 0"/>
                <a:gd name="T0" fmla="*/ 21630 w 21630"/>
                <a:gd name="T1" fmla="*/ 0 h 21600"/>
                <a:gd name="T2" fmla="*/ 0 w 21630"/>
                <a:gd name="T3" fmla="*/ 21599 h 21600"/>
                <a:gd name="T4" fmla="*/ 30 w 21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0" h="21600" fill="none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</a:path>
                <a:path w="21630" h="21600" stroke="0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  <p:sp>
          <p:nvSpPr>
            <p:cNvPr id="85022" name="Arc 30"/>
            <p:cNvSpPr>
              <a:spLocks/>
            </p:cNvSpPr>
            <p:nvPr/>
          </p:nvSpPr>
          <p:spPr bwMode="auto">
            <a:xfrm>
              <a:off x="3572" y="2760"/>
              <a:ext cx="777" cy="171"/>
            </a:xfrm>
            <a:custGeom>
              <a:avLst/>
              <a:gdLst>
                <a:gd name="G0" fmla="+- 21600 0 0"/>
                <a:gd name="G1" fmla="+- 126 0 0"/>
                <a:gd name="G2" fmla="+- 21600 0 0"/>
                <a:gd name="T0" fmla="*/ 21600 w 21600"/>
                <a:gd name="T1" fmla="*/ 21726 h 21726"/>
                <a:gd name="T2" fmla="*/ 1 w 21600"/>
                <a:gd name="T3" fmla="*/ 0 h 21726"/>
                <a:gd name="T4" fmla="*/ 21600 w 21600"/>
                <a:gd name="T5" fmla="*/ 126 h 2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26" fill="none" extrusionOk="0">
                  <a:moveTo>
                    <a:pt x="21600" y="21725"/>
                  </a:moveTo>
                  <a:cubicBezTo>
                    <a:pt x="9670" y="21726"/>
                    <a:pt x="0" y="12055"/>
                    <a:pt x="0" y="126"/>
                  </a:cubicBezTo>
                  <a:cubicBezTo>
                    <a:pt x="0" y="83"/>
                    <a:pt x="0" y="41"/>
                    <a:pt x="0" y="-1"/>
                  </a:cubicBezTo>
                </a:path>
                <a:path w="21600" h="21726" stroke="0" extrusionOk="0">
                  <a:moveTo>
                    <a:pt x="21600" y="21725"/>
                  </a:moveTo>
                  <a:cubicBezTo>
                    <a:pt x="9670" y="21726"/>
                    <a:pt x="0" y="12055"/>
                    <a:pt x="0" y="126"/>
                  </a:cubicBezTo>
                  <a:cubicBezTo>
                    <a:pt x="0" y="83"/>
                    <a:pt x="0" y="41"/>
                    <a:pt x="0" y="-1"/>
                  </a:cubicBezTo>
                  <a:lnTo>
                    <a:pt x="21600" y="126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</p:grpSp>
      <p:sp>
        <p:nvSpPr>
          <p:cNvPr id="85023" name="Rectangle 31"/>
          <p:cNvSpPr>
            <a:spLocks noChangeArrowheads="1"/>
          </p:cNvSpPr>
          <p:nvPr/>
        </p:nvSpPr>
        <p:spPr bwMode="auto">
          <a:xfrm>
            <a:off x="6387085" y="2933700"/>
            <a:ext cx="816796" cy="39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/>
                <a:cs typeface="Book Antiqua"/>
              </a:rPr>
              <a:t>File 1</a:t>
            </a:r>
          </a:p>
        </p:txBody>
      </p:sp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6387085" y="4027489"/>
            <a:ext cx="816796" cy="39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/>
                <a:cs typeface="Book Antiqua"/>
              </a:rPr>
              <a:t>File 2</a:t>
            </a:r>
          </a:p>
        </p:txBody>
      </p:sp>
      <p:sp>
        <p:nvSpPr>
          <p:cNvPr id="85025" name="Rectangle 33"/>
          <p:cNvSpPr>
            <a:spLocks noChangeArrowheads="1"/>
          </p:cNvSpPr>
          <p:nvPr/>
        </p:nvSpPr>
        <p:spPr bwMode="auto">
          <a:xfrm>
            <a:off x="6387085" y="4935539"/>
            <a:ext cx="816796" cy="39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/>
                <a:cs typeface="Book Antiqua"/>
              </a:rPr>
              <a:t>File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Potentially Improved Performance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Proximity of data to its points of use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Requires some support for fragmentation and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Parallelism in execution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Inter-query parallelism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Intra-query parallelism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Parallelism Requirements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Have </a:t>
            </a:r>
            <a:r>
              <a:rPr lang="en-US" dirty="0"/>
              <a:t>as much of the data required by </a:t>
            </a:r>
            <a:r>
              <a:rPr lang="en-US" i="1" dirty="0"/>
              <a:t>each</a:t>
            </a:r>
            <a:r>
              <a:rPr lang="en-US" dirty="0"/>
              <a:t> application at the site where the application executes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Full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How about updates?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Mutual consistency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Freshness of copies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System Expansion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Issue is database scaling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Emergence of microprocessor and workstation technologies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Demise of Grosh's law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Client-server model of computing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Data communication cost vs telecommunication cost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b="1" dirty="0"/>
              <a:t>Distributed Database Design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How </a:t>
            </a:r>
            <a:r>
              <a:rPr lang="en-US" dirty="0"/>
              <a:t>to distribute the database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Replicated </a:t>
            </a:r>
            <a:r>
              <a:rPr lang="en-US" dirty="0"/>
              <a:t>&amp; non-replicated database distribution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A </a:t>
            </a:r>
            <a:r>
              <a:rPr lang="en-US" dirty="0"/>
              <a:t>related problem in directory management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b="1" dirty="0" smtClean="0"/>
              <a:t>Query </a:t>
            </a:r>
            <a:r>
              <a:rPr lang="en-US" b="1" dirty="0"/>
              <a:t>Processing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Convert </a:t>
            </a:r>
            <a:r>
              <a:rPr lang="en-US" dirty="0"/>
              <a:t>user transactions to data manipulation instructions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Optimization </a:t>
            </a:r>
            <a:r>
              <a:rPr lang="en-US" dirty="0"/>
              <a:t>problem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min{cost = data transmission + local processing}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General </a:t>
            </a:r>
            <a:r>
              <a:rPr lang="en-US" dirty="0"/>
              <a:t>formulation is NP-hard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 smtClean="0"/>
              <a:t>Concurrency </a:t>
            </a:r>
            <a:r>
              <a:rPr lang="en-US" b="1" dirty="0"/>
              <a:t>Control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Synchronization </a:t>
            </a:r>
            <a:r>
              <a:rPr lang="en-US" dirty="0"/>
              <a:t>of concurrent accesses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Consistency </a:t>
            </a:r>
            <a:r>
              <a:rPr lang="en-US" dirty="0"/>
              <a:t>and isolation of transactions' effects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Deadlock </a:t>
            </a:r>
            <a:r>
              <a:rPr lang="en-US" dirty="0"/>
              <a:t>management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/>
              <a:t> Reliability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How </a:t>
            </a:r>
            <a:r>
              <a:rPr lang="en-US" dirty="0"/>
              <a:t>to make the system resilient to failures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Atomicity </a:t>
            </a:r>
            <a:r>
              <a:rPr lang="en-US" dirty="0"/>
              <a:t>and durability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44925" y="1644650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 anchor="ctr" anchorCtr="1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/>
              </a:rPr>
              <a:t>Directory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  <a:latin typeface="Book Antiqua"/>
              </a:rPr>
              <a:t>Management</a:t>
            </a:r>
          </a:p>
        </p:txBody>
      </p:sp>
      <p:sp>
        <p:nvSpPr>
          <p:cNvPr id="39939" name="Arc 3"/>
          <p:cNvSpPr>
            <a:spLocks/>
          </p:cNvSpPr>
          <p:nvPr/>
        </p:nvSpPr>
        <p:spPr bwMode="auto">
          <a:xfrm>
            <a:off x="6740526" y="3600450"/>
            <a:ext cx="96838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8 h 21600"/>
              <a:gd name="T2" fmla="*/ 0 w 17464"/>
              <a:gd name="T3" fmla="*/ 19702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</a:path>
              <a:path w="17464" h="21600" stroke="0" extrusionOk="0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6788150" y="3708401"/>
            <a:ext cx="0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7081790" cy="58375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>
              <a:lnSpc>
                <a:spcPct val="87000"/>
              </a:lnSpc>
            </a:pPr>
            <a:r>
              <a:rPr lang="en-US"/>
              <a:t>Relationship Between Issues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635750" y="3197225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 anchor="ctr" anchorCtr="1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/>
              </a:rPr>
              <a:t>Reliability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844925" y="5816600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 anchor="ctr" anchorCtr="1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/>
              </a:rPr>
              <a:t>Deadlock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  <a:latin typeface="Book Antiqua"/>
              </a:rPr>
              <a:t>Management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054100" y="3197225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 anchor="ctr" anchorCtr="1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/>
              </a:rPr>
              <a:t>Query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  <a:latin typeface="Book Antiqua"/>
              </a:rPr>
              <a:t>Processing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844925" y="4730750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 anchor="ctr" anchorCtr="1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/>
              </a:rPr>
              <a:t>Concurrency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  <a:latin typeface="Book Antiqua"/>
              </a:rPr>
              <a:t>Control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844925" y="3197225"/>
            <a:ext cx="1682750" cy="615950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 anchor="ctr" anchorCtr="1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/>
              </a:rPr>
              <a:t>Distribution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  <a:latin typeface="Book Antiqua"/>
              </a:rPr>
              <a:t>Design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4686300" y="2273300"/>
            <a:ext cx="0" cy="901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686300" y="3835400"/>
            <a:ext cx="0" cy="882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4667250" y="5359400"/>
            <a:ext cx="0" cy="444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5549900" y="3505200"/>
            <a:ext cx="10541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768600" y="3505200"/>
            <a:ext cx="10541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2" name="Arc 16"/>
          <p:cNvSpPr>
            <a:spLocks/>
          </p:cNvSpPr>
          <p:nvPr/>
        </p:nvSpPr>
        <p:spPr bwMode="auto">
          <a:xfrm>
            <a:off x="1855788" y="1970088"/>
            <a:ext cx="1993900" cy="1212850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583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3" name="Arc 17"/>
          <p:cNvSpPr>
            <a:spLocks/>
          </p:cNvSpPr>
          <p:nvPr/>
        </p:nvSpPr>
        <p:spPr bwMode="auto">
          <a:xfrm>
            <a:off x="1855788" y="3829050"/>
            <a:ext cx="1974850" cy="1212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4" name="Arc 18"/>
          <p:cNvSpPr>
            <a:spLocks/>
          </p:cNvSpPr>
          <p:nvPr/>
        </p:nvSpPr>
        <p:spPr bwMode="auto">
          <a:xfrm>
            <a:off x="5543550" y="3829050"/>
            <a:ext cx="1917700" cy="12319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Related Issues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Operating System Support</a:t>
            </a:r>
          </a:p>
          <a:p>
            <a:pPr lvl="1"/>
            <a:r>
              <a:rPr lang="en-US" dirty="0" smtClean="0"/>
              <a:t>Operating </a:t>
            </a:r>
            <a:r>
              <a:rPr lang="en-US" dirty="0"/>
              <a:t>system with proper support for database operations</a:t>
            </a:r>
          </a:p>
          <a:p>
            <a:pPr lvl="1"/>
            <a:r>
              <a:rPr lang="en-US" dirty="0" smtClean="0"/>
              <a:t>Dichotomy </a:t>
            </a:r>
            <a:r>
              <a:rPr lang="en-US" dirty="0"/>
              <a:t>between general purpose processing requirements and database processing requirements</a:t>
            </a:r>
          </a:p>
          <a:p>
            <a:r>
              <a:rPr lang="en-US" b="1" dirty="0"/>
              <a:t>Open Systems and Interoperability</a:t>
            </a:r>
          </a:p>
          <a:p>
            <a:pPr lvl="1"/>
            <a:r>
              <a:rPr lang="en-US" dirty="0"/>
              <a:t>Distributed Multidatabase Systems</a:t>
            </a:r>
          </a:p>
          <a:p>
            <a:pPr lvl="1"/>
            <a:r>
              <a:rPr lang="en-US" dirty="0"/>
              <a:t>More probable scenario</a:t>
            </a:r>
          </a:p>
          <a:p>
            <a:pPr lvl="1"/>
            <a:r>
              <a:rPr lang="en-US" dirty="0"/>
              <a:t>Parallel issues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 smtClean="0"/>
              <a:t>Defines </a:t>
            </a:r>
            <a:r>
              <a:rPr lang="en-US" dirty="0"/>
              <a:t>the structure of the system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components identified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functions of each component defined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interrelationships and interactions between components defined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ANSI/SPARC Architecture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006850" y="4351249"/>
            <a:ext cx="1511300" cy="520700"/>
          </a:xfrm>
          <a:prstGeom prst="rect">
            <a:avLst/>
          </a:prstGeom>
          <a:solidFill>
            <a:srgbClr val="FAFD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25900" y="5633949"/>
            <a:ext cx="1530350" cy="444500"/>
          </a:xfrm>
          <a:prstGeom prst="rect">
            <a:avLst/>
          </a:prstGeom>
          <a:solidFill>
            <a:srgbClr val="FAFD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768850" y="3665449"/>
            <a:ext cx="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768850" y="4890999"/>
            <a:ext cx="0" cy="730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940050" y="3646399"/>
            <a:ext cx="1460500" cy="679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5118100" y="3665449"/>
            <a:ext cx="1397000" cy="660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482850" y="2662149"/>
            <a:ext cx="230188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3136901" y="2611349"/>
            <a:ext cx="38100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4768850" y="2662149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5899150" y="2611349"/>
            <a:ext cx="444500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6642100" y="2624049"/>
            <a:ext cx="49530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93071" y="3033625"/>
            <a:ext cx="1068182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External</a:t>
            </a:r>
          </a:p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884956" y="4405225"/>
            <a:ext cx="1406676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Conceptual</a:t>
            </a:r>
          </a:p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879078" y="5662525"/>
            <a:ext cx="1042196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Internal</a:t>
            </a:r>
          </a:p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4011568" y="5681573"/>
            <a:ext cx="156854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Internal view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845834" y="2100174"/>
            <a:ext cx="78165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Users</a:t>
            </a:r>
          </a:p>
        </p:txBody>
      </p:sp>
      <p:pic>
        <p:nvPicPr>
          <p:cNvPr id="21523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1" y="1935075"/>
            <a:ext cx="10382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4" name="Picture 2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1" y="1896974"/>
            <a:ext cx="10001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5" name="Picture 2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1" y="1896974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6" name="Picture 2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1901738"/>
            <a:ext cx="1228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7" name="Picture 2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901738"/>
            <a:ext cx="1228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2357438" y="3097122"/>
            <a:ext cx="1130300" cy="568324"/>
            <a:chOff x="1485" y="1758"/>
            <a:chExt cx="712" cy="358"/>
          </a:xfrm>
        </p:grpSpPr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1485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1513" y="1758"/>
              <a:ext cx="65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4058991" y="4346488"/>
            <a:ext cx="1407020" cy="57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dirty="0">
                <a:solidFill>
                  <a:srgbClr val="000000"/>
                </a:solidFill>
                <a:latin typeface="Book Antiqua"/>
              </a:rPr>
              <a:t>Conceptual 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solidFill>
                  <a:srgbClr val="000000"/>
                </a:solidFill>
                <a:latin typeface="Book Antiqua"/>
              </a:rPr>
              <a:t>view</a:t>
            </a:r>
          </a:p>
        </p:txBody>
      </p: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4211637" y="3097122"/>
            <a:ext cx="1130300" cy="568324"/>
            <a:chOff x="2653" y="1758"/>
            <a:chExt cx="712" cy="358"/>
          </a:xfrm>
        </p:grpSpPr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2653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2681" y="1758"/>
              <a:ext cx="65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  <p:grpSp>
        <p:nvGrpSpPr>
          <p:cNvPr id="21537" name="Group 33"/>
          <p:cNvGrpSpPr>
            <a:grpSpLocks/>
          </p:cNvGrpSpPr>
          <p:nvPr/>
        </p:nvGrpSpPr>
        <p:grpSpPr bwMode="auto">
          <a:xfrm>
            <a:off x="5964238" y="3097122"/>
            <a:ext cx="1130300" cy="568324"/>
            <a:chOff x="3757" y="1758"/>
            <a:chExt cx="712" cy="358"/>
          </a:xfrm>
        </p:grpSpPr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3757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3785" y="1758"/>
              <a:ext cx="65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DBMS Architecture</a:t>
            </a:r>
            <a:endParaRPr lang="en-US" dirty="0"/>
          </a:p>
        </p:txBody>
      </p:sp>
      <p:pic>
        <p:nvPicPr>
          <p:cNvPr id="4" name="Picture 3" descr="Fig-1-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35" y="1508241"/>
            <a:ext cx="4105406" cy="49687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2914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Database Management</a:t>
            </a:r>
          </a:p>
        </p:txBody>
      </p:sp>
      <p:grpSp>
        <p:nvGrpSpPr>
          <p:cNvPr id="87043" name="Group 1027"/>
          <p:cNvGrpSpPr>
            <a:grpSpLocks/>
          </p:cNvGrpSpPr>
          <p:nvPr/>
        </p:nvGrpSpPr>
        <p:grpSpPr bwMode="auto">
          <a:xfrm>
            <a:off x="917576" y="1825665"/>
            <a:ext cx="7310438" cy="4462463"/>
            <a:chOff x="578" y="988"/>
            <a:chExt cx="4605" cy="2811"/>
          </a:xfrm>
        </p:grpSpPr>
        <p:sp>
          <p:nvSpPr>
            <p:cNvPr id="87044" name="Rectangle 1028"/>
            <p:cNvSpPr>
              <a:spLocks noChangeArrowheads="1"/>
            </p:cNvSpPr>
            <p:nvPr/>
          </p:nvSpPr>
          <p:spPr bwMode="auto">
            <a:xfrm>
              <a:off x="4027" y="1864"/>
              <a:ext cx="1156" cy="1088"/>
            </a:xfrm>
            <a:prstGeom prst="rect">
              <a:avLst/>
            </a:prstGeom>
            <a:solidFill>
              <a:srgbClr val="79001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45" name="Oval 1029"/>
            <p:cNvSpPr>
              <a:spLocks noChangeArrowheads="1"/>
            </p:cNvSpPr>
            <p:nvPr/>
          </p:nvSpPr>
          <p:spPr bwMode="auto">
            <a:xfrm>
              <a:off x="4027" y="1776"/>
              <a:ext cx="1156" cy="160"/>
            </a:xfrm>
            <a:prstGeom prst="ellipse">
              <a:avLst/>
            </a:prstGeom>
            <a:solidFill>
              <a:srgbClr val="790015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87046" name="Group 1030"/>
            <p:cNvGrpSpPr>
              <a:grpSpLocks/>
            </p:cNvGrpSpPr>
            <p:nvPr/>
          </p:nvGrpSpPr>
          <p:grpSpPr bwMode="auto">
            <a:xfrm>
              <a:off x="4028" y="2936"/>
              <a:ext cx="1155" cy="153"/>
              <a:chOff x="4028" y="2936"/>
              <a:chExt cx="1155" cy="153"/>
            </a:xfrm>
          </p:grpSpPr>
          <p:sp>
            <p:nvSpPr>
              <p:cNvPr id="87047" name="Arc 1031"/>
              <p:cNvSpPr>
                <a:spLocks/>
              </p:cNvSpPr>
              <p:nvPr/>
            </p:nvSpPr>
            <p:spPr bwMode="auto">
              <a:xfrm>
                <a:off x="4627" y="2936"/>
                <a:ext cx="556" cy="153"/>
              </a:xfrm>
              <a:custGeom>
                <a:avLst/>
                <a:gdLst>
                  <a:gd name="G0" fmla="+- 0 0 0"/>
                  <a:gd name="G1" fmla="+- 141 0 0"/>
                  <a:gd name="G2" fmla="+- 21600 0 0"/>
                  <a:gd name="T0" fmla="*/ 21599 w 21600"/>
                  <a:gd name="T1" fmla="*/ 0 h 21741"/>
                  <a:gd name="T2" fmla="*/ 0 w 21600"/>
                  <a:gd name="T3" fmla="*/ 21741 h 21741"/>
                  <a:gd name="T4" fmla="*/ 0 w 21600"/>
                  <a:gd name="T5" fmla="*/ 141 h 21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41" fill="none" extrusionOk="0">
                    <a:moveTo>
                      <a:pt x="21599" y="-1"/>
                    </a:moveTo>
                    <a:cubicBezTo>
                      <a:pt x="21599" y="46"/>
                      <a:pt x="21600" y="93"/>
                      <a:pt x="21600" y="141"/>
                    </a:cubicBezTo>
                    <a:cubicBezTo>
                      <a:pt x="21600" y="12070"/>
                      <a:pt x="11929" y="21741"/>
                      <a:pt x="-1" y="21741"/>
                    </a:cubicBezTo>
                  </a:path>
                  <a:path w="21600" h="21741" stroke="0" extrusionOk="0">
                    <a:moveTo>
                      <a:pt x="21599" y="-1"/>
                    </a:moveTo>
                    <a:cubicBezTo>
                      <a:pt x="21599" y="46"/>
                      <a:pt x="21600" y="93"/>
                      <a:pt x="21600" y="141"/>
                    </a:cubicBezTo>
                    <a:cubicBezTo>
                      <a:pt x="21600" y="12070"/>
                      <a:pt x="11929" y="21741"/>
                      <a:pt x="-1" y="21741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79001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48" name="Arc 1032"/>
              <p:cNvSpPr>
                <a:spLocks/>
              </p:cNvSpPr>
              <p:nvPr/>
            </p:nvSpPr>
            <p:spPr bwMode="auto">
              <a:xfrm>
                <a:off x="4028" y="2946"/>
                <a:ext cx="616" cy="1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565 w 21600"/>
                  <a:gd name="T1" fmla="*/ 21599 h 21599"/>
                  <a:gd name="T2" fmla="*/ 0 w 21600"/>
                  <a:gd name="T3" fmla="*/ 0 h 21599"/>
                  <a:gd name="T4" fmla="*/ 21600 w 21600"/>
                  <a:gd name="T5" fmla="*/ 0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21564" y="21599"/>
                    </a:moveTo>
                    <a:cubicBezTo>
                      <a:pt x="9649" y="21580"/>
                      <a:pt x="-1" y="11915"/>
                      <a:pt x="-1" y="-1"/>
                    </a:cubicBezTo>
                  </a:path>
                  <a:path w="21600" h="21599" stroke="0" extrusionOk="0">
                    <a:moveTo>
                      <a:pt x="21564" y="21599"/>
                    </a:moveTo>
                    <a:cubicBezTo>
                      <a:pt x="9649" y="21580"/>
                      <a:pt x="-1" y="11915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9001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7049" name="Rectangle 1033"/>
            <p:cNvSpPr>
              <a:spLocks noChangeArrowheads="1"/>
            </p:cNvSpPr>
            <p:nvPr/>
          </p:nvSpPr>
          <p:spPr bwMode="auto">
            <a:xfrm>
              <a:off x="4257" y="2308"/>
              <a:ext cx="761" cy="250"/>
            </a:xfrm>
            <a:prstGeom prst="rect">
              <a:avLst/>
            </a:prstGeom>
            <a:solidFill>
              <a:srgbClr val="79001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Book Antiqua"/>
                </a:rPr>
                <a:t>database</a:t>
              </a:r>
            </a:p>
          </p:txBody>
        </p:sp>
        <p:sp>
          <p:nvSpPr>
            <p:cNvPr id="87050" name="Rectangle 1034"/>
            <p:cNvSpPr>
              <a:spLocks noChangeArrowheads="1"/>
            </p:cNvSpPr>
            <p:nvPr/>
          </p:nvSpPr>
          <p:spPr bwMode="auto">
            <a:xfrm>
              <a:off x="2653" y="1580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DBMS</a:t>
              </a:r>
            </a:p>
          </p:txBody>
        </p:sp>
        <p:sp>
          <p:nvSpPr>
            <p:cNvPr id="87051" name="Rectangle 1035"/>
            <p:cNvSpPr>
              <a:spLocks noChangeArrowheads="1"/>
            </p:cNvSpPr>
            <p:nvPr/>
          </p:nvSpPr>
          <p:spPr bwMode="auto">
            <a:xfrm>
              <a:off x="578" y="1000"/>
              <a:ext cx="966" cy="656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52" name="Rectangle 1036"/>
            <p:cNvSpPr>
              <a:spLocks noChangeArrowheads="1"/>
            </p:cNvSpPr>
            <p:nvPr/>
          </p:nvSpPr>
          <p:spPr bwMode="auto">
            <a:xfrm>
              <a:off x="598" y="988"/>
              <a:ext cx="963" cy="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program 1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sp>
          <p:nvSpPr>
            <p:cNvPr id="87054" name="Rectangle 1038"/>
            <p:cNvSpPr>
              <a:spLocks noChangeArrowheads="1"/>
            </p:cNvSpPr>
            <p:nvPr/>
          </p:nvSpPr>
          <p:spPr bwMode="auto">
            <a:xfrm>
              <a:off x="602" y="2092"/>
              <a:ext cx="963" cy="683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program 2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sp>
          <p:nvSpPr>
            <p:cNvPr id="87055" name="Rectangle 1039"/>
            <p:cNvSpPr>
              <a:spLocks noChangeArrowheads="1"/>
            </p:cNvSpPr>
            <p:nvPr/>
          </p:nvSpPr>
          <p:spPr bwMode="auto">
            <a:xfrm>
              <a:off x="578" y="3128"/>
              <a:ext cx="966" cy="656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56" name="Rectangle 1040"/>
            <p:cNvSpPr>
              <a:spLocks noChangeArrowheads="1"/>
            </p:cNvSpPr>
            <p:nvPr/>
          </p:nvSpPr>
          <p:spPr bwMode="auto">
            <a:xfrm>
              <a:off x="598" y="3116"/>
              <a:ext cx="963" cy="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program 3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grpSp>
          <p:nvGrpSpPr>
            <p:cNvPr id="87057" name="Group 1041"/>
            <p:cNvGrpSpPr>
              <a:grpSpLocks/>
            </p:cNvGrpSpPr>
            <p:nvPr/>
          </p:nvGrpSpPr>
          <p:grpSpPr bwMode="auto">
            <a:xfrm>
              <a:off x="2287" y="1900"/>
              <a:ext cx="1267" cy="1064"/>
              <a:chOff x="2287" y="1900"/>
              <a:chExt cx="1267" cy="1064"/>
            </a:xfrm>
          </p:grpSpPr>
          <p:sp>
            <p:nvSpPr>
              <p:cNvPr id="87058" name="Rectangle 1042"/>
              <p:cNvSpPr>
                <a:spLocks noChangeArrowheads="1"/>
              </p:cNvSpPr>
              <p:nvPr/>
            </p:nvSpPr>
            <p:spPr bwMode="auto">
              <a:xfrm>
                <a:off x="2287" y="1900"/>
                <a:ext cx="1267" cy="106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59" name="Line 1043"/>
              <p:cNvSpPr>
                <a:spLocks noChangeShapeType="1"/>
              </p:cNvSpPr>
              <p:nvPr/>
            </p:nvSpPr>
            <p:spPr bwMode="auto">
              <a:xfrm>
                <a:off x="2287" y="2436"/>
                <a:ext cx="1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0" name="Line 1044"/>
              <p:cNvSpPr>
                <a:spLocks noChangeShapeType="1"/>
              </p:cNvSpPr>
              <p:nvPr/>
            </p:nvSpPr>
            <p:spPr bwMode="auto">
              <a:xfrm>
                <a:off x="2287" y="2708"/>
                <a:ext cx="1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1" name="Line 1045"/>
              <p:cNvSpPr>
                <a:spLocks noChangeShapeType="1"/>
              </p:cNvSpPr>
              <p:nvPr/>
            </p:nvSpPr>
            <p:spPr bwMode="auto">
              <a:xfrm>
                <a:off x="2295" y="2172"/>
                <a:ext cx="12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7062" name="Rectangle 1046"/>
            <p:cNvSpPr>
              <a:spLocks noChangeArrowheads="1"/>
            </p:cNvSpPr>
            <p:nvPr/>
          </p:nvSpPr>
          <p:spPr bwMode="auto">
            <a:xfrm>
              <a:off x="2401" y="1875"/>
              <a:ext cx="108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description</a:t>
              </a:r>
            </a:p>
          </p:txBody>
        </p:sp>
        <p:sp>
          <p:nvSpPr>
            <p:cNvPr id="87063" name="Rectangle 1047"/>
            <p:cNvSpPr>
              <a:spLocks noChangeArrowheads="1"/>
            </p:cNvSpPr>
            <p:nvPr/>
          </p:nvSpPr>
          <p:spPr bwMode="auto">
            <a:xfrm>
              <a:off x="2296" y="2147"/>
              <a:ext cx="127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manipulation</a:t>
              </a:r>
            </a:p>
          </p:txBody>
        </p:sp>
        <p:sp>
          <p:nvSpPr>
            <p:cNvPr id="87064" name="Rectangle 1048"/>
            <p:cNvSpPr>
              <a:spLocks noChangeArrowheads="1"/>
            </p:cNvSpPr>
            <p:nvPr/>
          </p:nvSpPr>
          <p:spPr bwMode="auto">
            <a:xfrm>
              <a:off x="2560" y="2419"/>
              <a:ext cx="72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control</a:t>
              </a:r>
            </a:p>
          </p:txBody>
        </p:sp>
        <p:grpSp>
          <p:nvGrpSpPr>
            <p:cNvPr id="87065" name="Group 1049"/>
            <p:cNvGrpSpPr>
              <a:grpSpLocks/>
            </p:cNvGrpSpPr>
            <p:nvPr/>
          </p:nvGrpSpPr>
          <p:grpSpPr bwMode="auto">
            <a:xfrm>
              <a:off x="2916" y="2812"/>
              <a:ext cx="8" cy="120"/>
              <a:chOff x="2916" y="2812"/>
              <a:chExt cx="8" cy="120"/>
            </a:xfrm>
          </p:grpSpPr>
          <p:sp>
            <p:nvSpPr>
              <p:cNvPr id="87066" name="Oval 1050"/>
              <p:cNvSpPr>
                <a:spLocks noChangeArrowheads="1"/>
              </p:cNvSpPr>
              <p:nvPr/>
            </p:nvSpPr>
            <p:spPr bwMode="auto">
              <a:xfrm>
                <a:off x="2916" y="2812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7" name="Oval 1051"/>
              <p:cNvSpPr>
                <a:spLocks noChangeArrowheads="1"/>
              </p:cNvSpPr>
              <p:nvPr/>
            </p:nvSpPr>
            <p:spPr bwMode="auto">
              <a:xfrm>
                <a:off x="2916" y="2868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8" name="Oval 1052"/>
              <p:cNvSpPr>
                <a:spLocks noChangeArrowheads="1"/>
              </p:cNvSpPr>
              <p:nvPr/>
            </p:nvSpPr>
            <p:spPr bwMode="auto">
              <a:xfrm>
                <a:off x="2916" y="2924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7069" name="Line 1053"/>
            <p:cNvSpPr>
              <a:spLocks noChangeShapeType="1"/>
            </p:cNvSpPr>
            <p:nvPr/>
          </p:nvSpPr>
          <p:spPr bwMode="auto">
            <a:xfrm>
              <a:off x="1559" y="2432"/>
              <a:ext cx="71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70" name="Line 1054"/>
            <p:cNvSpPr>
              <a:spLocks noChangeShapeType="1"/>
            </p:cNvSpPr>
            <p:nvPr/>
          </p:nvSpPr>
          <p:spPr bwMode="auto">
            <a:xfrm>
              <a:off x="1551" y="1312"/>
              <a:ext cx="720" cy="7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71" name="Line 1055"/>
            <p:cNvSpPr>
              <a:spLocks noChangeShapeType="1"/>
            </p:cNvSpPr>
            <p:nvPr/>
          </p:nvSpPr>
          <p:spPr bwMode="auto">
            <a:xfrm flipV="1">
              <a:off x="1551" y="2828"/>
              <a:ext cx="720" cy="6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72" name="Line 1056"/>
            <p:cNvSpPr>
              <a:spLocks noChangeShapeType="1"/>
            </p:cNvSpPr>
            <p:nvPr/>
          </p:nvSpPr>
          <p:spPr bwMode="auto">
            <a:xfrm>
              <a:off x="3551" y="2432"/>
              <a:ext cx="4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Implementation Alternatives</a:t>
            </a:r>
          </a:p>
        </p:txBody>
      </p:sp>
      <p:pic>
        <p:nvPicPr>
          <p:cNvPr id="4" name="Picture 3" descr="Fig-1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85" y="1960712"/>
            <a:ext cx="5670630" cy="4500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Dimensions of the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85000" lnSpcReduction="10000"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Distribution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Whether the components of the system are located on the same machine or not</a:t>
            </a:r>
          </a:p>
          <a:p>
            <a:pPr>
              <a:spcBef>
                <a:spcPct val="20000"/>
              </a:spcBef>
            </a:pPr>
            <a:r>
              <a:rPr lang="en-US" dirty="0"/>
              <a:t>Heterogeneity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Various levels (hardware, communications, operating system)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DBMS important one</a:t>
            </a:r>
          </a:p>
          <a:p>
            <a:pPr lvl="2">
              <a:spcBef>
                <a:spcPct val="20000"/>
              </a:spcBef>
            </a:pPr>
            <a:r>
              <a:rPr lang="en-US" dirty="0"/>
              <a:t>data model, query </a:t>
            </a:r>
            <a:r>
              <a:rPr lang="en-US" dirty="0" err="1"/>
              <a:t>language,transaction</a:t>
            </a:r>
            <a:r>
              <a:rPr lang="en-US" dirty="0"/>
              <a:t> management algorithms</a:t>
            </a:r>
          </a:p>
          <a:p>
            <a:pPr>
              <a:spcBef>
                <a:spcPct val="20000"/>
              </a:spcBef>
            </a:pPr>
            <a:r>
              <a:rPr lang="en-US" dirty="0"/>
              <a:t>Autonomy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Not well understood and most troublesome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Various versions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Design autonomy</a:t>
            </a:r>
            <a:r>
              <a:rPr lang="en-US" dirty="0"/>
              <a:t>: Ability of a component DBMS to decide on issues related to its own design.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Communication autonomy</a:t>
            </a:r>
            <a:r>
              <a:rPr lang="en-US" dirty="0"/>
              <a:t>: Ability of a component DBMS to decide whether and how to communicate with other DBMSs.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Execution autonomy</a:t>
            </a:r>
            <a:r>
              <a:rPr lang="en-US" dirty="0"/>
              <a:t>: Ability of a component DBMS to execute local operations in any manner it wants to.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en-US" dirty="0"/>
          </a:p>
        </p:txBody>
      </p:sp>
      <p:pic>
        <p:nvPicPr>
          <p:cNvPr id="5" name="Picture 4" descr="Fig-1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65" y="1524000"/>
            <a:ext cx="2446620" cy="48427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73101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Advantages of Client-Server Architectures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More efficient division of labor 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Horizontal and vertical scaling of resources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Better price/performance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Ability to use familiar tools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Client access to remote data (via standards)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Full DBMS functionality provided to client workstations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Overall better system price/performance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Server</a:t>
            </a:r>
            <a:endParaRPr lang="en-US" dirty="0"/>
          </a:p>
        </p:txBody>
      </p:sp>
      <p:pic>
        <p:nvPicPr>
          <p:cNvPr id="4" name="Picture 3" descr="Fig-1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14" y="1656928"/>
            <a:ext cx="4364367" cy="48390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4445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Database Servers</a:t>
            </a:r>
            <a:endParaRPr lang="en-US" dirty="0"/>
          </a:p>
        </p:txBody>
      </p:sp>
      <p:pic>
        <p:nvPicPr>
          <p:cNvPr id="4" name="Picture 3" descr="Fig-1-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61" y="1600200"/>
            <a:ext cx="4864517" cy="48434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1692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Datalogical Distributed DBMS Architecture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787650" y="18478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530850" y="18478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159250" y="18478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778250" y="2990850"/>
            <a:ext cx="14605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787650" y="41338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159250" y="41338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530850" y="41338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787650" y="51625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4159250" y="51625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5530850" y="5162550"/>
            <a:ext cx="67310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3130550" y="2425700"/>
            <a:ext cx="124460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4502150" y="241935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4610100" y="2425700"/>
            <a:ext cx="125730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887858" y="1724025"/>
            <a:ext cx="493822" cy="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887858" y="3946525"/>
            <a:ext cx="493822" cy="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887858" y="5089525"/>
            <a:ext cx="493822" cy="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>
            <a:off x="3124200" y="3568700"/>
            <a:ext cx="125730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4730750" y="3562350"/>
            <a:ext cx="114300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4502150" y="356235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3130550" y="47053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4502150" y="47053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5873750" y="47053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2866978" y="1933575"/>
            <a:ext cx="558894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latin typeface="Book Antiqua"/>
              </a:rPr>
              <a:t>ES</a:t>
            </a:r>
            <a:r>
              <a:rPr lang="en-US" sz="1800" b="1" baseline="-25000" dirty="0">
                <a:latin typeface="Book Antiqua"/>
              </a:rPr>
              <a:t>1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225878" y="1946275"/>
            <a:ext cx="558894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ES</a:t>
            </a:r>
            <a:r>
              <a:rPr lang="en-US" sz="18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5591198" y="1939925"/>
            <a:ext cx="57621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Book Antiqua"/>
              </a:rPr>
              <a:t>ES</a:t>
            </a:r>
            <a:r>
              <a:rPr lang="en-US" sz="1800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1800" b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4162826" y="3095625"/>
            <a:ext cx="682720" cy="3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GCS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2791058" y="4225925"/>
            <a:ext cx="72819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143608" y="4232275"/>
            <a:ext cx="72819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5521627" y="4232275"/>
            <a:ext cx="745523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00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1800" b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2817393" y="5235575"/>
            <a:ext cx="65012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4195343" y="5260975"/>
            <a:ext cx="65012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5567012" y="5260975"/>
            <a:ext cx="667453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00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1800" b="1" baseline="-25000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Peer-to-</a:t>
            </a:r>
            <a:r>
              <a:rPr lang="en-US" dirty="0" smtClean="0"/>
              <a:t>Peer Component </a:t>
            </a:r>
            <a:r>
              <a:rPr lang="en-US" dirty="0"/>
              <a:t>Architecture</a:t>
            </a:r>
          </a:p>
        </p:txBody>
      </p:sp>
      <p:grpSp>
        <p:nvGrpSpPr>
          <p:cNvPr id="52314" name="Group 90"/>
          <p:cNvGrpSpPr>
            <a:grpSpLocks/>
          </p:cNvGrpSpPr>
          <p:nvPr/>
        </p:nvGrpSpPr>
        <p:grpSpPr bwMode="auto">
          <a:xfrm>
            <a:off x="4702177" y="1708150"/>
            <a:ext cx="4229100" cy="4013200"/>
            <a:chOff x="2971" y="1056"/>
            <a:chExt cx="2664" cy="2528"/>
          </a:xfrm>
        </p:grpSpPr>
        <p:sp>
          <p:nvSpPr>
            <p:cNvPr id="52315" name="Rectangle 91"/>
            <p:cNvSpPr>
              <a:spLocks noChangeArrowheads="1"/>
            </p:cNvSpPr>
            <p:nvPr/>
          </p:nvSpPr>
          <p:spPr bwMode="auto">
            <a:xfrm>
              <a:off x="2971" y="1084"/>
              <a:ext cx="2068" cy="2500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EAEC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52316" name="Group 92"/>
            <p:cNvGrpSpPr>
              <a:grpSpLocks/>
            </p:cNvGrpSpPr>
            <p:nvPr/>
          </p:nvGrpSpPr>
          <p:grpSpPr bwMode="auto">
            <a:xfrm>
              <a:off x="5271" y="2276"/>
              <a:ext cx="312" cy="288"/>
              <a:chOff x="5271" y="2276"/>
              <a:chExt cx="312" cy="288"/>
            </a:xfrm>
          </p:grpSpPr>
          <p:sp>
            <p:nvSpPr>
              <p:cNvPr id="52317" name="Oval 93"/>
              <p:cNvSpPr>
                <a:spLocks noChangeArrowheads="1"/>
              </p:cNvSpPr>
              <p:nvPr/>
            </p:nvSpPr>
            <p:spPr bwMode="auto">
              <a:xfrm>
                <a:off x="5271" y="2460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18" name="Oval 94"/>
              <p:cNvSpPr>
                <a:spLocks noChangeArrowheads="1"/>
              </p:cNvSpPr>
              <p:nvPr/>
            </p:nvSpPr>
            <p:spPr bwMode="auto">
              <a:xfrm>
                <a:off x="5271" y="2428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19" name="Oval 95"/>
              <p:cNvSpPr>
                <a:spLocks noChangeArrowheads="1"/>
              </p:cNvSpPr>
              <p:nvPr/>
            </p:nvSpPr>
            <p:spPr bwMode="auto">
              <a:xfrm>
                <a:off x="5271" y="2396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0" name="Oval 96"/>
              <p:cNvSpPr>
                <a:spLocks noChangeArrowheads="1"/>
              </p:cNvSpPr>
              <p:nvPr/>
            </p:nvSpPr>
            <p:spPr bwMode="auto">
              <a:xfrm>
                <a:off x="5271" y="2364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1" name="Oval 97"/>
              <p:cNvSpPr>
                <a:spLocks noChangeArrowheads="1"/>
              </p:cNvSpPr>
              <p:nvPr/>
            </p:nvSpPr>
            <p:spPr bwMode="auto">
              <a:xfrm>
                <a:off x="5271" y="2340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2" name="Oval 98"/>
              <p:cNvSpPr>
                <a:spLocks noChangeArrowheads="1"/>
              </p:cNvSpPr>
              <p:nvPr/>
            </p:nvSpPr>
            <p:spPr bwMode="auto">
              <a:xfrm>
                <a:off x="5271" y="2308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3" name="Oval 99"/>
              <p:cNvSpPr>
                <a:spLocks noChangeArrowheads="1"/>
              </p:cNvSpPr>
              <p:nvPr/>
            </p:nvSpPr>
            <p:spPr bwMode="auto">
              <a:xfrm>
                <a:off x="5271" y="2276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4" name="Oval 100"/>
              <p:cNvSpPr>
                <a:spLocks noChangeArrowheads="1"/>
              </p:cNvSpPr>
              <p:nvPr/>
            </p:nvSpPr>
            <p:spPr bwMode="auto">
              <a:xfrm>
                <a:off x="5407" y="2316"/>
                <a:ext cx="2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4996" y="1941"/>
              <a:ext cx="6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Book Antiqua"/>
                </a:rPr>
                <a:t>Database</a:t>
              </a:r>
            </a:p>
          </p:txBody>
        </p:sp>
        <p:sp>
          <p:nvSpPr>
            <p:cNvPr id="52326" name="Line 102"/>
            <p:cNvSpPr>
              <a:spLocks noChangeShapeType="1"/>
            </p:cNvSpPr>
            <p:nvPr/>
          </p:nvSpPr>
          <p:spPr bwMode="auto">
            <a:xfrm>
              <a:off x="4831" y="2424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27" name="Rectangle 103"/>
            <p:cNvSpPr>
              <a:spLocks noChangeArrowheads="1"/>
            </p:cNvSpPr>
            <p:nvPr/>
          </p:nvSpPr>
          <p:spPr bwMode="auto">
            <a:xfrm>
              <a:off x="3065" y="1056"/>
              <a:ext cx="143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b="1" dirty="0">
                  <a:latin typeface="Book Antiqua"/>
                </a:rPr>
                <a:t>DATA PROCESSOR</a:t>
              </a:r>
            </a:p>
          </p:txBody>
        </p:sp>
      </p:grpSp>
      <p:grpSp>
        <p:nvGrpSpPr>
          <p:cNvPr id="52328" name="Group 104"/>
          <p:cNvGrpSpPr>
            <a:grpSpLocks/>
          </p:cNvGrpSpPr>
          <p:nvPr/>
        </p:nvGrpSpPr>
        <p:grpSpPr bwMode="auto">
          <a:xfrm>
            <a:off x="30163" y="1708150"/>
            <a:ext cx="4494213" cy="4013200"/>
            <a:chOff x="28" y="1056"/>
            <a:chExt cx="2831" cy="2528"/>
          </a:xfrm>
        </p:grpSpPr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695" y="1084"/>
              <a:ext cx="2164" cy="2500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EAEC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519" y="2556"/>
              <a:ext cx="25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1" name="Rectangle 107"/>
            <p:cNvSpPr>
              <a:spLocks noChangeArrowheads="1"/>
            </p:cNvSpPr>
            <p:nvPr/>
          </p:nvSpPr>
          <p:spPr bwMode="auto">
            <a:xfrm>
              <a:off x="775" y="1056"/>
              <a:ext cx="138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b="1" dirty="0">
                  <a:latin typeface="Book Antiqua"/>
                </a:rPr>
                <a:t>USER PROCESSOR</a:t>
              </a:r>
            </a:p>
          </p:txBody>
        </p:sp>
        <p:sp>
          <p:nvSpPr>
            <p:cNvPr id="52332" name="AutoShape 108"/>
            <p:cNvSpPr>
              <a:spLocks noChangeArrowheads="1"/>
            </p:cNvSpPr>
            <p:nvPr/>
          </p:nvSpPr>
          <p:spPr bwMode="auto">
            <a:xfrm>
              <a:off x="127" y="2106"/>
              <a:ext cx="385" cy="636"/>
            </a:xfrm>
            <a:prstGeom prst="octagon">
              <a:avLst>
                <a:gd name="adj" fmla="val 29282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3" name="Rectangle 109"/>
            <p:cNvSpPr>
              <a:spLocks noChangeArrowheads="1"/>
            </p:cNvSpPr>
            <p:nvPr/>
          </p:nvSpPr>
          <p:spPr bwMode="auto">
            <a:xfrm>
              <a:off x="75" y="2323"/>
              <a:ext cx="4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sz="1600" dirty="0">
                  <a:latin typeface="Book Antiqua"/>
                </a:rPr>
                <a:t>USER</a:t>
              </a:r>
            </a:p>
          </p:txBody>
        </p:sp>
        <p:sp>
          <p:nvSpPr>
            <p:cNvPr id="52334" name="Line 110"/>
            <p:cNvSpPr>
              <a:spLocks noChangeShapeType="1"/>
            </p:cNvSpPr>
            <p:nvPr/>
          </p:nvSpPr>
          <p:spPr bwMode="auto">
            <a:xfrm flipH="1">
              <a:off x="519" y="2308"/>
              <a:ext cx="26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105" y="1757"/>
              <a:ext cx="59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Book Antiqua"/>
                </a:rPr>
                <a:t>User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Book Antiqua"/>
                </a:rPr>
                <a:t>requests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28" y="2857"/>
              <a:ext cx="675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Book Antiqua"/>
                </a:rPr>
                <a:t>System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Book Antiqua"/>
                </a:rPr>
                <a:t>responses</a:t>
              </a:r>
            </a:p>
          </p:txBody>
        </p:sp>
      </p:grpSp>
      <p:sp>
        <p:nvSpPr>
          <p:cNvPr id="52337" name="Line 113"/>
          <p:cNvSpPr>
            <a:spLocks noChangeShapeType="1"/>
          </p:cNvSpPr>
          <p:nvPr/>
        </p:nvSpPr>
        <p:spPr bwMode="auto">
          <a:xfrm>
            <a:off x="4329113" y="391795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39" name="AutoShape 115"/>
          <p:cNvSpPr>
            <a:spLocks noChangeArrowheads="1"/>
          </p:cNvSpPr>
          <p:nvPr/>
        </p:nvSpPr>
        <p:spPr bwMode="auto">
          <a:xfrm>
            <a:off x="1243014" y="3174999"/>
            <a:ext cx="501649" cy="128270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0" name="Rectangle 116"/>
          <p:cNvSpPr>
            <a:spLocks noChangeArrowheads="1"/>
          </p:cNvSpPr>
          <p:nvPr/>
        </p:nvSpPr>
        <p:spPr bwMode="auto">
          <a:xfrm>
            <a:off x="1204913" y="2279650"/>
            <a:ext cx="1028699" cy="5207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1" name="Rectangle 117"/>
          <p:cNvSpPr>
            <a:spLocks noChangeArrowheads="1"/>
          </p:cNvSpPr>
          <p:nvPr/>
        </p:nvSpPr>
        <p:spPr bwMode="auto">
          <a:xfrm>
            <a:off x="1311288" y="2252662"/>
            <a:ext cx="809600" cy="49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/>
              </a:rPr>
              <a:t>External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42" name="Line 118"/>
          <p:cNvSpPr>
            <a:spLocks noChangeShapeType="1"/>
          </p:cNvSpPr>
          <p:nvPr/>
        </p:nvSpPr>
        <p:spPr bwMode="auto">
          <a:xfrm flipH="1">
            <a:off x="1474788" y="2793999"/>
            <a:ext cx="174625" cy="368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3" name="Rectangle 119"/>
          <p:cNvSpPr>
            <a:spLocks noChangeArrowheads="1"/>
          </p:cNvSpPr>
          <p:nvPr/>
        </p:nvSpPr>
        <p:spPr bwMode="auto">
          <a:xfrm rot="16200000">
            <a:off x="887637" y="3561718"/>
            <a:ext cx="1198113" cy="46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Book Antiqua"/>
              </a:rPr>
              <a:t>User Interface</a:t>
            </a:r>
          </a:p>
          <a:p>
            <a:pPr algn="ctr"/>
            <a:r>
              <a:rPr lang="en-US" sz="1300" b="1" dirty="0">
                <a:solidFill>
                  <a:schemeClr val="tx2"/>
                </a:solidFill>
                <a:latin typeface="Book Antiqua"/>
              </a:rPr>
              <a:t>Handler</a:t>
            </a:r>
          </a:p>
        </p:txBody>
      </p:sp>
      <p:sp>
        <p:nvSpPr>
          <p:cNvPr id="52345" name="AutoShape 121"/>
          <p:cNvSpPr>
            <a:spLocks noChangeArrowheads="1"/>
          </p:cNvSpPr>
          <p:nvPr/>
        </p:nvSpPr>
        <p:spPr bwMode="auto">
          <a:xfrm>
            <a:off x="2112963" y="3194050"/>
            <a:ext cx="520700" cy="128270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6" name="Rectangle 122"/>
          <p:cNvSpPr>
            <a:spLocks noChangeArrowheads="1"/>
          </p:cNvSpPr>
          <p:nvPr/>
        </p:nvSpPr>
        <p:spPr bwMode="auto">
          <a:xfrm>
            <a:off x="2398713" y="2279650"/>
            <a:ext cx="1104900" cy="5207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7" name="Rectangle 123"/>
          <p:cNvSpPr>
            <a:spLocks noChangeArrowheads="1"/>
          </p:cNvSpPr>
          <p:nvPr/>
        </p:nvSpPr>
        <p:spPr bwMode="auto">
          <a:xfrm>
            <a:off x="2405060" y="2247900"/>
            <a:ext cx="1069980" cy="58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chemeClr val="bg1"/>
                </a:solidFill>
                <a:latin typeface="Book Antiqua"/>
              </a:rPr>
              <a:t>Global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chemeClr val="bg1"/>
                </a:solidFill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48" name="Line 124"/>
          <p:cNvSpPr>
            <a:spLocks noChangeShapeType="1"/>
          </p:cNvSpPr>
          <p:nvPr/>
        </p:nvSpPr>
        <p:spPr bwMode="auto">
          <a:xfrm>
            <a:off x="2074863" y="2808287"/>
            <a:ext cx="218759" cy="36755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9" name="Line 125"/>
          <p:cNvSpPr>
            <a:spLocks noChangeShapeType="1"/>
          </p:cNvSpPr>
          <p:nvPr/>
        </p:nvSpPr>
        <p:spPr bwMode="auto">
          <a:xfrm flipH="1">
            <a:off x="2376488" y="2813050"/>
            <a:ext cx="365125" cy="368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0" name="Line 126"/>
          <p:cNvSpPr>
            <a:spLocks noChangeShapeType="1"/>
          </p:cNvSpPr>
          <p:nvPr/>
        </p:nvSpPr>
        <p:spPr bwMode="auto">
          <a:xfrm>
            <a:off x="1763713" y="3867150"/>
            <a:ext cx="34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1" name="Rectangle 127"/>
          <p:cNvSpPr>
            <a:spLocks noChangeArrowheads="1"/>
          </p:cNvSpPr>
          <p:nvPr/>
        </p:nvSpPr>
        <p:spPr bwMode="auto">
          <a:xfrm rot="16200000">
            <a:off x="1741573" y="3576006"/>
            <a:ext cx="1234907" cy="46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Book Antiqua"/>
              </a:rPr>
              <a:t>Semantic Data</a:t>
            </a:r>
          </a:p>
          <a:p>
            <a:pPr algn="ctr"/>
            <a:r>
              <a:rPr lang="en-US" sz="1300" b="1" dirty="0">
                <a:solidFill>
                  <a:schemeClr val="tx2"/>
                </a:solidFill>
                <a:latin typeface="Book Antiqua"/>
              </a:rPr>
              <a:t>Controller</a:t>
            </a:r>
          </a:p>
        </p:txBody>
      </p:sp>
      <p:sp>
        <p:nvSpPr>
          <p:cNvPr id="52353" name="AutoShape 129"/>
          <p:cNvSpPr>
            <a:spLocks noChangeArrowheads="1"/>
          </p:cNvSpPr>
          <p:nvPr/>
        </p:nvSpPr>
        <p:spPr bwMode="auto">
          <a:xfrm>
            <a:off x="3833813" y="3194050"/>
            <a:ext cx="520700" cy="133985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4" name="Line 130"/>
          <p:cNvSpPr>
            <a:spLocks noChangeShapeType="1"/>
          </p:cNvSpPr>
          <p:nvPr/>
        </p:nvSpPr>
        <p:spPr bwMode="auto">
          <a:xfrm>
            <a:off x="3535363" y="386715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5" name="Rectangle 131"/>
          <p:cNvSpPr>
            <a:spLocks noChangeArrowheads="1"/>
          </p:cNvSpPr>
          <p:nvPr/>
        </p:nvSpPr>
        <p:spPr bwMode="auto">
          <a:xfrm rot="16200000">
            <a:off x="3667487" y="3546272"/>
            <a:ext cx="885102" cy="57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300" b="1" dirty="0">
                <a:solidFill>
                  <a:schemeClr val="tx2"/>
                </a:solidFill>
                <a:latin typeface="Book Antiqua"/>
              </a:rPr>
              <a:t>Global</a:t>
            </a:r>
          </a:p>
          <a:p>
            <a:pPr algn="ctr">
              <a:lnSpc>
                <a:spcPct val="85000"/>
              </a:lnSpc>
            </a:pPr>
            <a:r>
              <a:rPr lang="en-US" sz="1300" b="1" dirty="0">
                <a:solidFill>
                  <a:schemeClr val="tx2"/>
                </a:solidFill>
                <a:latin typeface="Book Antiqua"/>
              </a:rPr>
              <a:t>Execution</a:t>
            </a:r>
          </a:p>
          <a:p>
            <a:pPr algn="ctr">
              <a:lnSpc>
                <a:spcPct val="85000"/>
              </a:lnSpc>
            </a:pPr>
            <a:r>
              <a:rPr lang="en-US" sz="1300" b="1" dirty="0">
                <a:solidFill>
                  <a:schemeClr val="tx2"/>
                </a:solidFill>
                <a:latin typeface="Book Antiqua"/>
              </a:rPr>
              <a:t>Monitor</a:t>
            </a:r>
          </a:p>
        </p:txBody>
      </p:sp>
      <p:sp>
        <p:nvSpPr>
          <p:cNvPr id="52357" name="Rectangle 133"/>
          <p:cNvSpPr>
            <a:spLocks noChangeArrowheads="1"/>
          </p:cNvSpPr>
          <p:nvPr/>
        </p:nvSpPr>
        <p:spPr bwMode="auto">
          <a:xfrm>
            <a:off x="6000750" y="2070101"/>
            <a:ext cx="723900" cy="622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8" name="AutoShape 134"/>
          <p:cNvSpPr>
            <a:spLocks noChangeArrowheads="1"/>
          </p:cNvSpPr>
          <p:nvPr/>
        </p:nvSpPr>
        <p:spPr bwMode="auto">
          <a:xfrm>
            <a:off x="6056313" y="3194051"/>
            <a:ext cx="634999" cy="1320801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9" name="Line 135"/>
          <p:cNvSpPr>
            <a:spLocks noChangeShapeType="1"/>
          </p:cNvSpPr>
          <p:nvPr/>
        </p:nvSpPr>
        <p:spPr bwMode="auto">
          <a:xfrm>
            <a:off x="5751513" y="3860801"/>
            <a:ext cx="2825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52360" name="Group 136"/>
          <p:cNvGrpSpPr>
            <a:grpSpLocks/>
          </p:cNvGrpSpPr>
          <p:nvPr/>
        </p:nvGrpSpPr>
        <p:grpSpPr bwMode="auto">
          <a:xfrm>
            <a:off x="5999163" y="2032001"/>
            <a:ext cx="725487" cy="736600"/>
            <a:chOff x="3779" y="1280"/>
            <a:chExt cx="457" cy="464"/>
          </a:xfrm>
        </p:grpSpPr>
        <p:sp>
          <p:nvSpPr>
            <p:cNvPr id="52361" name="Rectangle 137"/>
            <p:cNvSpPr>
              <a:spLocks noChangeArrowheads="1"/>
            </p:cNvSpPr>
            <p:nvPr/>
          </p:nvSpPr>
          <p:spPr bwMode="auto">
            <a:xfrm>
              <a:off x="3780" y="1320"/>
              <a:ext cx="456" cy="3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62" name="Oval 138"/>
            <p:cNvSpPr>
              <a:spLocks noChangeArrowheads="1"/>
            </p:cNvSpPr>
            <p:nvPr/>
          </p:nvSpPr>
          <p:spPr bwMode="auto">
            <a:xfrm>
              <a:off x="3779" y="1680"/>
              <a:ext cx="456" cy="6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63" name="Oval 139"/>
            <p:cNvSpPr>
              <a:spLocks noChangeArrowheads="1"/>
            </p:cNvSpPr>
            <p:nvPr/>
          </p:nvSpPr>
          <p:spPr bwMode="auto">
            <a:xfrm>
              <a:off x="3779" y="1280"/>
              <a:ext cx="456" cy="6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2364" name="Line 140"/>
          <p:cNvSpPr>
            <a:spLocks noChangeShapeType="1"/>
          </p:cNvSpPr>
          <p:nvPr/>
        </p:nvSpPr>
        <p:spPr bwMode="auto">
          <a:xfrm>
            <a:off x="6367463" y="2673351"/>
            <a:ext cx="0" cy="501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65" name="Rectangle 141"/>
          <p:cNvSpPr>
            <a:spLocks noChangeArrowheads="1"/>
          </p:cNvSpPr>
          <p:nvPr/>
        </p:nvSpPr>
        <p:spPr bwMode="auto">
          <a:xfrm>
            <a:off x="6004327" y="2139951"/>
            <a:ext cx="732622" cy="49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/>
              </a:rPr>
              <a:t>System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Book Antiqua"/>
              </a:rPr>
              <a:t>Log</a:t>
            </a:r>
          </a:p>
        </p:txBody>
      </p:sp>
      <p:sp>
        <p:nvSpPr>
          <p:cNvPr id="52366" name="Rectangle 142"/>
          <p:cNvSpPr>
            <a:spLocks noChangeArrowheads="1"/>
          </p:cNvSpPr>
          <p:nvPr/>
        </p:nvSpPr>
        <p:spPr bwMode="auto">
          <a:xfrm rot="16200000">
            <a:off x="5742014" y="3602995"/>
            <a:ext cx="1282647" cy="46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Book Antiqua"/>
              </a:rPr>
              <a:t>Local Recovery</a:t>
            </a:r>
          </a:p>
          <a:p>
            <a:pPr algn="ctr"/>
            <a:r>
              <a:rPr lang="en-US" sz="1300" b="1" dirty="0">
                <a:solidFill>
                  <a:srgbClr val="000000"/>
                </a:solidFill>
                <a:latin typeface="Book Antiqua"/>
              </a:rPr>
              <a:t>Manager</a:t>
            </a:r>
          </a:p>
        </p:txBody>
      </p:sp>
      <p:sp>
        <p:nvSpPr>
          <p:cNvPr id="52368" name="AutoShape 144"/>
          <p:cNvSpPr>
            <a:spLocks noChangeArrowheads="1"/>
          </p:cNvSpPr>
          <p:nvPr/>
        </p:nvSpPr>
        <p:spPr bwMode="auto">
          <a:xfrm>
            <a:off x="7021513" y="3194051"/>
            <a:ext cx="635000" cy="132080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69" name="Line 145"/>
          <p:cNvSpPr>
            <a:spLocks noChangeShapeType="1"/>
          </p:cNvSpPr>
          <p:nvPr/>
        </p:nvSpPr>
        <p:spPr bwMode="auto">
          <a:xfrm>
            <a:off x="6716713" y="3860801"/>
            <a:ext cx="2825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0" name="Rectangle 146"/>
          <p:cNvSpPr>
            <a:spLocks noChangeArrowheads="1"/>
          </p:cNvSpPr>
          <p:nvPr/>
        </p:nvSpPr>
        <p:spPr bwMode="auto">
          <a:xfrm>
            <a:off x="6837363" y="2279651"/>
            <a:ext cx="1028700" cy="5207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1" name="Rectangle 147"/>
          <p:cNvSpPr>
            <a:spLocks noChangeArrowheads="1"/>
          </p:cNvSpPr>
          <p:nvPr/>
        </p:nvSpPr>
        <p:spPr bwMode="auto">
          <a:xfrm>
            <a:off x="6935477" y="2259014"/>
            <a:ext cx="789611" cy="58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chemeClr val="bg1"/>
                </a:solidFill>
                <a:latin typeface="Book Antiqua"/>
              </a:rPr>
              <a:t>Internal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72" name="Line 148"/>
          <p:cNvSpPr>
            <a:spLocks noChangeShapeType="1"/>
          </p:cNvSpPr>
          <p:nvPr/>
        </p:nvSpPr>
        <p:spPr bwMode="auto">
          <a:xfrm>
            <a:off x="7319963" y="2806700"/>
            <a:ext cx="0" cy="368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3" name="Rectangle 149"/>
          <p:cNvSpPr>
            <a:spLocks noChangeArrowheads="1"/>
          </p:cNvSpPr>
          <p:nvPr/>
        </p:nvSpPr>
        <p:spPr bwMode="auto">
          <a:xfrm rot="16200000">
            <a:off x="6912795" y="3530632"/>
            <a:ext cx="850850" cy="63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300" b="1" dirty="0">
                <a:solidFill>
                  <a:srgbClr val="000000"/>
                </a:solidFill>
                <a:latin typeface="Book Antiqua"/>
              </a:rPr>
              <a:t>Runtime</a:t>
            </a:r>
          </a:p>
          <a:p>
            <a:pPr algn="ctr">
              <a:lnSpc>
                <a:spcPct val="95000"/>
              </a:lnSpc>
            </a:pPr>
            <a:r>
              <a:rPr lang="en-US" sz="1300" b="1" dirty="0">
                <a:solidFill>
                  <a:srgbClr val="000000"/>
                </a:solidFill>
                <a:latin typeface="Book Antiqua"/>
              </a:rPr>
              <a:t>Support</a:t>
            </a:r>
          </a:p>
          <a:p>
            <a:pPr algn="ctr">
              <a:lnSpc>
                <a:spcPct val="95000"/>
              </a:lnSpc>
            </a:pPr>
            <a:r>
              <a:rPr lang="en-US" sz="1300" b="1" dirty="0">
                <a:solidFill>
                  <a:srgbClr val="000000"/>
                </a:solidFill>
                <a:latin typeface="Book Antiqua"/>
              </a:rPr>
              <a:t>Processor</a:t>
            </a:r>
          </a:p>
        </p:txBody>
      </p:sp>
      <p:sp>
        <p:nvSpPr>
          <p:cNvPr id="52375" name="Rectangle 151"/>
          <p:cNvSpPr>
            <a:spLocks noChangeArrowheads="1"/>
          </p:cNvSpPr>
          <p:nvPr/>
        </p:nvSpPr>
        <p:spPr bwMode="auto">
          <a:xfrm>
            <a:off x="4837113" y="2279650"/>
            <a:ext cx="1104900" cy="5207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6" name="AutoShape 152"/>
          <p:cNvSpPr>
            <a:spLocks noChangeArrowheads="1"/>
          </p:cNvSpPr>
          <p:nvPr/>
        </p:nvSpPr>
        <p:spPr bwMode="auto">
          <a:xfrm>
            <a:off x="5091113" y="3194050"/>
            <a:ext cx="635001" cy="132080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7" name="Line 153"/>
          <p:cNvSpPr>
            <a:spLocks noChangeShapeType="1"/>
          </p:cNvSpPr>
          <p:nvPr/>
        </p:nvSpPr>
        <p:spPr bwMode="auto">
          <a:xfrm>
            <a:off x="5414963" y="2806700"/>
            <a:ext cx="0" cy="368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8" name="Rectangle 154"/>
          <p:cNvSpPr>
            <a:spLocks noChangeArrowheads="1"/>
          </p:cNvSpPr>
          <p:nvPr/>
        </p:nvSpPr>
        <p:spPr bwMode="auto">
          <a:xfrm rot="16200000">
            <a:off x="4873437" y="3614106"/>
            <a:ext cx="1059241" cy="46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Book Antiqua"/>
              </a:rPr>
              <a:t>Local Query</a:t>
            </a:r>
          </a:p>
          <a:p>
            <a:pPr algn="ctr"/>
            <a:r>
              <a:rPr lang="en-US" sz="1300" b="1" dirty="0">
                <a:solidFill>
                  <a:srgbClr val="000000"/>
                </a:solidFill>
                <a:latin typeface="Book Antiqua"/>
              </a:rPr>
              <a:t>Processor</a:t>
            </a:r>
          </a:p>
        </p:txBody>
      </p:sp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4883148" y="2247900"/>
            <a:ext cx="1069980" cy="58970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chemeClr val="bg1"/>
                </a:solidFill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 flipH="1">
            <a:off x="3356865" y="2782888"/>
            <a:ext cx="680148" cy="39295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2" name="AutoShape 158"/>
          <p:cNvSpPr>
            <a:spLocks noChangeArrowheads="1"/>
          </p:cNvSpPr>
          <p:nvPr/>
        </p:nvSpPr>
        <p:spPr bwMode="auto">
          <a:xfrm>
            <a:off x="2982913" y="3194050"/>
            <a:ext cx="539750" cy="1320800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3" name="Freeform 159"/>
          <p:cNvSpPr>
            <a:spLocks/>
          </p:cNvSpPr>
          <p:nvPr/>
        </p:nvSpPr>
        <p:spPr bwMode="auto">
          <a:xfrm>
            <a:off x="3548064" y="2235200"/>
            <a:ext cx="966787" cy="547687"/>
          </a:xfrm>
          <a:custGeom>
            <a:avLst/>
            <a:gdLst>
              <a:gd name="T0" fmla="*/ 296 w 609"/>
              <a:gd name="T1" fmla="*/ 0 h 345"/>
              <a:gd name="T2" fmla="*/ 0 w 609"/>
              <a:gd name="T3" fmla="*/ 344 h 345"/>
              <a:gd name="T4" fmla="*/ 608 w 609"/>
              <a:gd name="T5" fmla="*/ 344 h 345"/>
              <a:gd name="T6" fmla="*/ 296 w 609"/>
              <a:gd name="T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9" h="345">
                <a:moveTo>
                  <a:pt x="296" y="0"/>
                </a:moveTo>
                <a:lnTo>
                  <a:pt x="0" y="344"/>
                </a:lnTo>
                <a:lnTo>
                  <a:pt x="608" y="344"/>
                </a:lnTo>
                <a:lnTo>
                  <a:pt x="296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4" name="Line 160"/>
          <p:cNvSpPr>
            <a:spLocks noChangeShapeType="1"/>
          </p:cNvSpPr>
          <p:nvPr/>
        </p:nvSpPr>
        <p:spPr bwMode="auto">
          <a:xfrm>
            <a:off x="3048002" y="2807494"/>
            <a:ext cx="15240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5" name="Line 161"/>
          <p:cNvSpPr>
            <a:spLocks noChangeShapeType="1"/>
          </p:cNvSpPr>
          <p:nvPr/>
        </p:nvSpPr>
        <p:spPr bwMode="auto">
          <a:xfrm>
            <a:off x="2652714" y="3867150"/>
            <a:ext cx="31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6" name="Rectangle 162"/>
          <p:cNvSpPr>
            <a:spLocks noChangeArrowheads="1"/>
          </p:cNvSpPr>
          <p:nvPr/>
        </p:nvSpPr>
        <p:spPr bwMode="auto">
          <a:xfrm rot="16200000">
            <a:off x="2670698" y="3615694"/>
            <a:ext cx="1180055" cy="46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Book Antiqua"/>
              </a:rPr>
              <a:t>Global Query</a:t>
            </a:r>
          </a:p>
          <a:p>
            <a:pPr algn="ctr"/>
            <a:r>
              <a:rPr lang="en-US" sz="1300" b="1" dirty="0">
                <a:solidFill>
                  <a:schemeClr val="tx2"/>
                </a:solidFill>
                <a:latin typeface="Book Antiqua"/>
              </a:rPr>
              <a:t>Optimizer</a:t>
            </a:r>
          </a:p>
        </p:txBody>
      </p:sp>
      <p:sp>
        <p:nvSpPr>
          <p:cNvPr id="52387" name="Rectangle 163"/>
          <p:cNvSpPr>
            <a:spLocks noChangeArrowheads="1"/>
          </p:cNvSpPr>
          <p:nvPr/>
        </p:nvSpPr>
        <p:spPr bwMode="auto">
          <a:xfrm>
            <a:off x="3719513" y="2463800"/>
            <a:ext cx="62865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ook Antiqua"/>
              </a:rPr>
              <a:t>GD/D</a:t>
            </a:r>
          </a:p>
        </p:txBody>
      </p:sp>
      <p:sp>
        <p:nvSpPr>
          <p:cNvPr id="52388" name="Freeform 164"/>
          <p:cNvSpPr>
            <a:spLocks/>
          </p:cNvSpPr>
          <p:nvPr/>
        </p:nvSpPr>
        <p:spPr bwMode="auto">
          <a:xfrm>
            <a:off x="1465264" y="4457700"/>
            <a:ext cx="2573337" cy="762000"/>
          </a:xfrm>
          <a:custGeom>
            <a:avLst/>
            <a:gdLst>
              <a:gd name="T0" fmla="*/ 1621 w 1621"/>
              <a:gd name="T1" fmla="*/ 48 h 480"/>
              <a:gd name="T2" fmla="*/ 1372 w 1621"/>
              <a:gd name="T3" fmla="*/ 480 h 480"/>
              <a:gd name="T4" fmla="*/ 277 w 1621"/>
              <a:gd name="T5" fmla="*/ 480 h 480"/>
              <a:gd name="T6" fmla="*/ 0 w 1621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21" h="480">
                <a:moveTo>
                  <a:pt x="1621" y="48"/>
                </a:moveTo>
                <a:lnTo>
                  <a:pt x="1372" y="480"/>
                </a:lnTo>
                <a:lnTo>
                  <a:pt x="277" y="48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82090" y="4516055"/>
            <a:ext cx="1974594" cy="685017"/>
            <a:chOff x="7654528" y="6422834"/>
            <a:chExt cx="2808312" cy="974246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>
              <a:off x="9958784" y="6422834"/>
              <a:ext cx="504056" cy="974246"/>
            </a:xfrm>
            <a:prstGeom prst="straightConnector1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8086576" y="7397080"/>
              <a:ext cx="1872208" cy="0"/>
            </a:xfrm>
            <a:prstGeom prst="line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Straight Arrow Connector 95"/>
            <p:cNvCxnSpPr/>
            <p:nvPr/>
          </p:nvCxnSpPr>
          <p:spPr bwMode="auto">
            <a:xfrm flipH="1" flipV="1">
              <a:off x="7654528" y="6422834"/>
              <a:ext cx="432048" cy="974246"/>
            </a:xfrm>
            <a:prstGeom prst="straightConnector1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Datalogical Multi-DBMS Architecture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943225" y="1905000"/>
            <a:ext cx="6858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844800" y="1911350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295775" y="1898650"/>
            <a:ext cx="6858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140200" y="3054350"/>
            <a:ext cx="9969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124075" y="5125380"/>
            <a:ext cx="6858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3204973" y="2467018"/>
            <a:ext cx="1322577" cy="58098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4654550" y="2416388"/>
            <a:ext cx="0" cy="6252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4762500" y="2463800"/>
            <a:ext cx="1295400" cy="584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5052958" y="1787526"/>
            <a:ext cx="493822" cy="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>
            <a:off x="2921000" y="3625850"/>
            <a:ext cx="1625600" cy="812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4883150" y="3625850"/>
            <a:ext cx="1555750" cy="774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4654550" y="3625850"/>
            <a:ext cx="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2463800" y="47688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2463800" y="4733132"/>
            <a:ext cx="0" cy="444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4654550" y="47688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4654550" y="4733132"/>
            <a:ext cx="0" cy="444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6902450" y="4745038"/>
            <a:ext cx="0" cy="444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4280301" y="3152775"/>
            <a:ext cx="682720" cy="3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GCS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2165044" y="3013076"/>
            <a:ext cx="597516" cy="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6546544" y="3032125"/>
            <a:ext cx="597516" cy="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2909033" y="2009775"/>
            <a:ext cx="75418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latin typeface="Book Antiqua"/>
              </a:rPr>
              <a:t>GES</a:t>
            </a:r>
            <a:r>
              <a:rPr lang="en-US" sz="1800" b="1" baseline="-25000" dirty="0">
                <a:latin typeface="Book Antiqua"/>
              </a:rPr>
              <a:t>1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197350" y="1905000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626100" y="1892300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1225550" y="3054350"/>
            <a:ext cx="882650" cy="5588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2844800" y="3054350"/>
            <a:ext cx="882650" cy="5588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2025650" y="4181475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2025650" y="5201072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4216400" y="4178300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4216400" y="5216947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6445250" y="4178300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6445250" y="5201072"/>
            <a:ext cx="882650" cy="5588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68950" y="3054350"/>
            <a:ext cx="882650" cy="5588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7248525" y="3072722"/>
            <a:ext cx="882650" cy="5588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1682750" y="3625850"/>
            <a:ext cx="61595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5989658" y="3631315"/>
            <a:ext cx="677843" cy="52793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 flipH="1">
            <a:off x="2667000" y="3625850"/>
            <a:ext cx="62865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>
            <a:off x="7048500" y="3625850"/>
            <a:ext cx="628650" cy="539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4294420" y="4276725"/>
            <a:ext cx="72819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5881" name="Rectangle 41"/>
          <p:cNvSpPr>
            <a:spLocks noChangeArrowheads="1"/>
          </p:cNvSpPr>
          <p:nvPr/>
        </p:nvSpPr>
        <p:spPr bwMode="auto">
          <a:xfrm>
            <a:off x="6514841" y="4276725"/>
            <a:ext cx="74347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00" b="1" i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1800" b="1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5517844" y="4117975"/>
            <a:ext cx="597516" cy="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5517844" y="5049180"/>
            <a:ext cx="597516" cy="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84" name="Rectangle 44"/>
          <p:cNvSpPr>
            <a:spLocks noChangeArrowheads="1"/>
          </p:cNvSpPr>
          <p:nvPr/>
        </p:nvSpPr>
        <p:spPr bwMode="auto">
          <a:xfrm>
            <a:off x="4333454" y="5296660"/>
            <a:ext cx="65012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6553875" y="5296660"/>
            <a:ext cx="66540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00" b="1" i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1800" b="1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1271747" y="3152775"/>
            <a:ext cx="759626" cy="3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1800" b="1" baseline="-25000" dirty="0">
                <a:solidFill>
                  <a:schemeClr val="bg1"/>
                </a:solidFill>
                <a:latin typeface="Book Antiqua"/>
              </a:rPr>
              <a:t>11</a:t>
            </a:r>
          </a:p>
        </p:txBody>
      </p:sp>
      <p:sp>
        <p:nvSpPr>
          <p:cNvPr id="35887" name="Rectangle 47"/>
          <p:cNvSpPr>
            <a:spLocks noChangeArrowheads="1"/>
          </p:cNvSpPr>
          <p:nvPr/>
        </p:nvSpPr>
        <p:spPr bwMode="auto">
          <a:xfrm>
            <a:off x="2888368" y="3152775"/>
            <a:ext cx="795516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1800" b="1" baseline="-25000" dirty="0">
                <a:solidFill>
                  <a:schemeClr val="bg1"/>
                </a:solidFill>
                <a:latin typeface="Book Antiqua"/>
              </a:rPr>
              <a:t>1</a:t>
            </a:r>
            <a:r>
              <a:rPr lang="en-US" sz="1800" b="1" i="1" baseline="-25000" dirty="0">
                <a:solidFill>
                  <a:schemeClr val="bg1"/>
                </a:solidFill>
                <a:latin typeface="Book Antiqua"/>
              </a:rPr>
              <a:t>n</a:t>
            </a:r>
          </a:p>
        </p:txBody>
      </p:sp>
      <p:sp>
        <p:nvSpPr>
          <p:cNvPr id="35888" name="Rectangle 48"/>
          <p:cNvSpPr>
            <a:spLocks noChangeArrowheads="1"/>
          </p:cNvSpPr>
          <p:nvPr/>
        </p:nvSpPr>
        <p:spPr bwMode="auto">
          <a:xfrm>
            <a:off x="5621564" y="3152775"/>
            <a:ext cx="777422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1800" b="1" i="1" baseline="-25000" dirty="0">
                <a:solidFill>
                  <a:schemeClr val="bg1"/>
                </a:solidFill>
                <a:latin typeface="Book Antiqua"/>
              </a:rPr>
              <a:t>n</a:t>
            </a:r>
            <a:r>
              <a:rPr lang="en-US" sz="1800" b="1" baseline="-25000" dirty="0">
                <a:solidFill>
                  <a:schemeClr val="bg1"/>
                </a:solidFill>
                <a:latin typeface="Book Antiqua"/>
              </a:rPr>
              <a:t>1</a:t>
            </a:r>
          </a:p>
        </p:txBody>
      </p:sp>
      <p:sp>
        <p:nvSpPr>
          <p:cNvPr id="35889" name="Rectangle 49"/>
          <p:cNvSpPr>
            <a:spLocks noChangeArrowheads="1"/>
          </p:cNvSpPr>
          <p:nvPr/>
        </p:nvSpPr>
        <p:spPr bwMode="auto">
          <a:xfrm>
            <a:off x="7260611" y="3152775"/>
            <a:ext cx="8584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1800" b="1" i="1" baseline="-25000" dirty="0" err="1">
                <a:solidFill>
                  <a:schemeClr val="bg1"/>
                </a:solidFill>
                <a:latin typeface="Book Antiqua"/>
              </a:rPr>
              <a:t>nm</a:t>
            </a:r>
            <a:endParaRPr lang="en-US" sz="1800" b="1" i="1" baseline="-25000" dirty="0">
              <a:solidFill>
                <a:schemeClr val="bg1"/>
              </a:solidFill>
              <a:latin typeface="Book Antiqua"/>
            </a:endParaRPr>
          </a:p>
        </p:txBody>
      </p:sp>
      <p:sp>
        <p:nvSpPr>
          <p:cNvPr id="35890" name="Rectangle 50"/>
          <p:cNvSpPr>
            <a:spLocks noChangeArrowheads="1"/>
          </p:cNvSpPr>
          <p:nvPr/>
        </p:nvSpPr>
        <p:spPr bwMode="auto">
          <a:xfrm>
            <a:off x="4261583" y="2003425"/>
            <a:ext cx="75418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latin typeface="Book Antiqua"/>
              </a:rPr>
              <a:t>GES</a:t>
            </a:r>
            <a:r>
              <a:rPr lang="en-US" sz="1800" b="1" baseline="-25000" dirty="0">
                <a:latin typeface="Book Antiqua"/>
              </a:rPr>
              <a:t>2</a:t>
            </a:r>
          </a:p>
        </p:txBody>
      </p:sp>
      <p:sp>
        <p:nvSpPr>
          <p:cNvPr id="35891" name="Rectangle 51"/>
          <p:cNvSpPr>
            <a:spLocks noChangeArrowheads="1"/>
          </p:cNvSpPr>
          <p:nvPr/>
        </p:nvSpPr>
        <p:spPr bwMode="auto">
          <a:xfrm>
            <a:off x="5683492" y="1990725"/>
            <a:ext cx="76945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 err="1">
                <a:latin typeface="Book Antiqua"/>
              </a:rPr>
              <a:t>GES</a:t>
            </a:r>
            <a:r>
              <a:rPr lang="en-US" sz="1800" b="1" i="1" baseline="-25000" dirty="0" err="1">
                <a:latin typeface="Book Antiqua"/>
              </a:rPr>
              <a:t>n</a:t>
            </a:r>
            <a:endParaRPr lang="en-US" sz="1800" b="1" i="1" baseline="-25000" dirty="0">
              <a:latin typeface="Book Antiqua"/>
            </a:endParaRPr>
          </a:p>
        </p:txBody>
      </p:sp>
      <p:sp>
        <p:nvSpPr>
          <p:cNvPr id="35892" name="Rectangle 52"/>
          <p:cNvSpPr>
            <a:spLocks noChangeArrowheads="1"/>
          </p:cNvSpPr>
          <p:nvPr/>
        </p:nvSpPr>
        <p:spPr bwMode="auto">
          <a:xfrm>
            <a:off x="2142705" y="5280785"/>
            <a:ext cx="65012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18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5893" name="Rectangle 53"/>
          <p:cNvSpPr>
            <a:spLocks noChangeArrowheads="1"/>
          </p:cNvSpPr>
          <p:nvPr/>
        </p:nvSpPr>
        <p:spPr bwMode="auto">
          <a:xfrm>
            <a:off x="2103670" y="4279900"/>
            <a:ext cx="72819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18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648700" cy="1143000"/>
          </a:xfrm>
          <a:noFill/>
          <a:ln/>
        </p:spPr>
        <p:txBody>
          <a:bodyPr lIns="90483" rIns="90483"/>
          <a:lstStyle/>
          <a:p>
            <a:r>
              <a:rPr lang="en-US" dirty="0" smtClean="0"/>
              <a:t>MDBS Components &amp; Execution</a:t>
            </a:r>
            <a:endParaRPr lang="en-US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794000" y="3012607"/>
            <a:ext cx="35941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885542" y="3074586"/>
            <a:ext cx="1506269" cy="6524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3" tIns="44448" rIns="90483" bIns="44448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Multi-DBMS</a:t>
            </a:r>
          </a:p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Layer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784350" y="4523907"/>
            <a:ext cx="1422400" cy="952500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784350" y="4523907"/>
            <a:ext cx="1422400" cy="952500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1784350" y="4523907"/>
            <a:ext cx="1422400" cy="952500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790700" y="4530257"/>
            <a:ext cx="1409700" cy="7493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066938" y="4736632"/>
            <a:ext cx="858812" cy="3386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3" tIns="44448" rIns="90483" bIns="44448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16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5905500" y="4530257"/>
            <a:ext cx="1409700" cy="7683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6181738" y="4746157"/>
            <a:ext cx="858812" cy="3386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3" tIns="44448" rIns="90483" bIns="44448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16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3848100" y="4530257"/>
            <a:ext cx="1409700" cy="7493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4124338" y="4736632"/>
            <a:ext cx="858812" cy="3386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3" tIns="44448" rIns="90483" bIns="44448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1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4142365" y="1656928"/>
            <a:ext cx="916701" cy="8363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3" tIns="44448" rIns="90483" bIns="44448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555269" y="2928470"/>
            <a:ext cx="916701" cy="8363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3" tIns="44448" rIns="90483" bIns="44448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1839691" y="3714283"/>
            <a:ext cx="1195831" cy="582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3" tIns="44448" rIns="90483" bIns="44448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1600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1600" dirty="0">
              <a:solidFill>
                <a:srgbClr val="000000"/>
              </a:solidFill>
              <a:latin typeface="Book Antiqua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52650" y="5908207"/>
            <a:ext cx="685800" cy="508000"/>
            <a:chOff x="1356" y="3632"/>
            <a:chExt cx="432" cy="320"/>
          </a:xfrm>
        </p:grpSpPr>
        <p:sp>
          <p:nvSpPr>
            <p:cNvPr id="63506" name="Oval 18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07" name="Oval 19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08" name="Oval 20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09" name="Oval 21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1" name="Oval 23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3" name="Oval 25"/>
            <p:cNvSpPr>
              <a:spLocks noChangeArrowheads="1"/>
            </p:cNvSpPr>
            <p:nvPr/>
          </p:nvSpPr>
          <p:spPr bwMode="auto">
            <a:xfrm>
              <a:off x="1356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1364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5" name="Oval 27"/>
            <p:cNvSpPr>
              <a:spLocks noChangeArrowheads="1"/>
            </p:cNvSpPr>
            <p:nvPr/>
          </p:nvSpPr>
          <p:spPr bwMode="auto">
            <a:xfrm>
              <a:off x="1372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7" name="Oval 29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9" name="Oval 31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0" name="Oval 32"/>
            <p:cNvSpPr>
              <a:spLocks noChangeArrowheads="1"/>
            </p:cNvSpPr>
            <p:nvPr/>
          </p:nvSpPr>
          <p:spPr bwMode="auto">
            <a:xfrm>
              <a:off x="1356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1" name="Oval 33"/>
            <p:cNvSpPr>
              <a:spLocks noChangeArrowheads="1"/>
            </p:cNvSpPr>
            <p:nvPr/>
          </p:nvSpPr>
          <p:spPr bwMode="auto">
            <a:xfrm>
              <a:off x="1364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2" name="Oval 34"/>
            <p:cNvSpPr>
              <a:spLocks noChangeArrowheads="1"/>
            </p:cNvSpPr>
            <p:nvPr/>
          </p:nvSpPr>
          <p:spPr bwMode="auto">
            <a:xfrm>
              <a:off x="1372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3" name="Oval 35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4" name="Oval 36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5" name="Oval 37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6" name="Oval 38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356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8" name="Oval 40"/>
            <p:cNvSpPr>
              <a:spLocks noChangeArrowheads="1"/>
            </p:cNvSpPr>
            <p:nvPr/>
          </p:nvSpPr>
          <p:spPr bwMode="auto">
            <a:xfrm>
              <a:off x="1364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9" name="Oval 41"/>
            <p:cNvSpPr>
              <a:spLocks noChangeArrowheads="1"/>
            </p:cNvSpPr>
            <p:nvPr/>
          </p:nvSpPr>
          <p:spPr bwMode="auto">
            <a:xfrm>
              <a:off x="1372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1" name="Oval 43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3" name="Oval 45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210050" y="5908207"/>
            <a:ext cx="685800" cy="508000"/>
            <a:chOff x="2652" y="3632"/>
            <a:chExt cx="432" cy="320"/>
          </a:xfrm>
        </p:grpSpPr>
        <p:sp>
          <p:nvSpPr>
            <p:cNvPr id="63535" name="Oval 47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7" name="Oval 49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9" name="Oval 51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1" name="Oval 53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2" name="Oval 54"/>
            <p:cNvSpPr>
              <a:spLocks noChangeArrowheads="1"/>
            </p:cNvSpPr>
            <p:nvPr/>
          </p:nvSpPr>
          <p:spPr bwMode="auto">
            <a:xfrm>
              <a:off x="2652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3" name="Oval 55"/>
            <p:cNvSpPr>
              <a:spLocks noChangeArrowheads="1"/>
            </p:cNvSpPr>
            <p:nvPr/>
          </p:nvSpPr>
          <p:spPr bwMode="auto">
            <a:xfrm>
              <a:off x="2660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4" name="Oval 56"/>
            <p:cNvSpPr>
              <a:spLocks noChangeArrowheads="1"/>
            </p:cNvSpPr>
            <p:nvPr/>
          </p:nvSpPr>
          <p:spPr bwMode="auto">
            <a:xfrm>
              <a:off x="2668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6" name="Oval 58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8" name="Oval 60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2652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0" name="Oval 62"/>
            <p:cNvSpPr>
              <a:spLocks noChangeArrowheads="1"/>
            </p:cNvSpPr>
            <p:nvPr/>
          </p:nvSpPr>
          <p:spPr bwMode="auto">
            <a:xfrm>
              <a:off x="2660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1" name="Oval 63"/>
            <p:cNvSpPr>
              <a:spLocks noChangeArrowheads="1"/>
            </p:cNvSpPr>
            <p:nvPr/>
          </p:nvSpPr>
          <p:spPr bwMode="auto">
            <a:xfrm>
              <a:off x="2668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2" name="Oval 64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3" name="Oval 65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4" name="Oval 66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6" name="Oval 68"/>
            <p:cNvSpPr>
              <a:spLocks noChangeArrowheads="1"/>
            </p:cNvSpPr>
            <p:nvPr/>
          </p:nvSpPr>
          <p:spPr bwMode="auto">
            <a:xfrm>
              <a:off x="2652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2660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8" name="Oval 70"/>
            <p:cNvSpPr>
              <a:spLocks noChangeArrowheads="1"/>
            </p:cNvSpPr>
            <p:nvPr/>
          </p:nvSpPr>
          <p:spPr bwMode="auto">
            <a:xfrm>
              <a:off x="2668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0" name="Oval 72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1" name="Oval 73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2" name="Oval 74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6267450" y="5908207"/>
            <a:ext cx="685800" cy="508000"/>
            <a:chOff x="3948" y="3632"/>
            <a:chExt cx="432" cy="320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5" name="Oval 77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7" name="Oval 79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9" name="Oval 81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1" name="Oval 83"/>
            <p:cNvSpPr>
              <a:spLocks noChangeArrowheads="1"/>
            </p:cNvSpPr>
            <p:nvPr/>
          </p:nvSpPr>
          <p:spPr bwMode="auto">
            <a:xfrm>
              <a:off x="3948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2" name="Oval 84"/>
            <p:cNvSpPr>
              <a:spLocks noChangeArrowheads="1"/>
            </p:cNvSpPr>
            <p:nvPr/>
          </p:nvSpPr>
          <p:spPr bwMode="auto">
            <a:xfrm>
              <a:off x="3956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3" name="Oval 85"/>
            <p:cNvSpPr>
              <a:spLocks noChangeArrowheads="1"/>
            </p:cNvSpPr>
            <p:nvPr/>
          </p:nvSpPr>
          <p:spPr bwMode="auto">
            <a:xfrm>
              <a:off x="3964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4" name="Oval 86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5" name="Oval 87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7" name="Oval 89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948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9" name="Oval 91"/>
            <p:cNvSpPr>
              <a:spLocks noChangeArrowheads="1"/>
            </p:cNvSpPr>
            <p:nvPr/>
          </p:nvSpPr>
          <p:spPr bwMode="auto">
            <a:xfrm>
              <a:off x="3956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964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1" name="Oval 93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2" name="Oval 94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3" name="Oval 95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5" name="Oval 97"/>
            <p:cNvSpPr>
              <a:spLocks noChangeArrowheads="1"/>
            </p:cNvSpPr>
            <p:nvPr/>
          </p:nvSpPr>
          <p:spPr bwMode="auto">
            <a:xfrm>
              <a:off x="3948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956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7" name="Oval 99"/>
            <p:cNvSpPr>
              <a:spLocks noChangeArrowheads="1"/>
            </p:cNvSpPr>
            <p:nvPr/>
          </p:nvSpPr>
          <p:spPr bwMode="auto">
            <a:xfrm>
              <a:off x="3964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9" name="Oval 101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90" name="Oval 102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91" name="Oval 103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3592" name="Line 104"/>
          <p:cNvSpPr>
            <a:spLocks noChangeShapeType="1"/>
          </p:cNvSpPr>
          <p:nvPr/>
        </p:nvSpPr>
        <p:spPr bwMode="auto">
          <a:xfrm>
            <a:off x="2495550" y="5285907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3" name="Line 105"/>
          <p:cNvSpPr>
            <a:spLocks noChangeShapeType="1"/>
          </p:cNvSpPr>
          <p:nvPr/>
        </p:nvSpPr>
        <p:spPr bwMode="auto">
          <a:xfrm>
            <a:off x="4552950" y="5304957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4" name="Line 106"/>
          <p:cNvSpPr>
            <a:spLocks noChangeShapeType="1"/>
          </p:cNvSpPr>
          <p:nvPr/>
        </p:nvSpPr>
        <p:spPr bwMode="auto">
          <a:xfrm>
            <a:off x="6610350" y="5324007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5" name="Line 107"/>
          <p:cNvSpPr>
            <a:spLocks noChangeShapeType="1"/>
          </p:cNvSpPr>
          <p:nvPr/>
        </p:nvSpPr>
        <p:spPr bwMode="auto">
          <a:xfrm>
            <a:off x="4591050" y="3704757"/>
            <a:ext cx="0" cy="819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6" name="Line 108"/>
          <p:cNvSpPr>
            <a:spLocks noChangeShapeType="1"/>
          </p:cNvSpPr>
          <p:nvPr/>
        </p:nvSpPr>
        <p:spPr bwMode="auto">
          <a:xfrm flipH="1">
            <a:off x="2533650" y="3704757"/>
            <a:ext cx="108585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5524500" y="3704757"/>
            <a:ext cx="108585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8" name="Rectangle 110"/>
          <p:cNvSpPr>
            <a:spLocks noChangeArrowheads="1"/>
          </p:cNvSpPr>
          <p:nvPr/>
        </p:nvSpPr>
        <p:spPr bwMode="auto">
          <a:xfrm>
            <a:off x="6087842" y="3714283"/>
            <a:ext cx="1195831" cy="582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3" tIns="44448" rIns="90483" bIns="44448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1600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1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599" name="Rectangle 111"/>
          <p:cNvSpPr>
            <a:spLocks noChangeArrowheads="1"/>
          </p:cNvSpPr>
          <p:nvPr/>
        </p:nvSpPr>
        <p:spPr bwMode="auto">
          <a:xfrm>
            <a:off x="4620991" y="3714283"/>
            <a:ext cx="1195831" cy="582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3" tIns="44448" rIns="90483" bIns="44448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1600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1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600" name="Rectangle 112"/>
          <p:cNvSpPr>
            <a:spLocks noChangeArrowheads="1"/>
          </p:cNvSpPr>
          <p:nvPr/>
        </p:nvSpPr>
        <p:spPr bwMode="auto">
          <a:xfrm>
            <a:off x="7775219" y="2947520"/>
            <a:ext cx="916701" cy="8363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3" tIns="44448" rIns="90483" bIns="44448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601" name="Line 113"/>
          <p:cNvSpPr>
            <a:spLocks noChangeShapeType="1"/>
          </p:cNvSpPr>
          <p:nvPr/>
        </p:nvSpPr>
        <p:spPr bwMode="auto">
          <a:xfrm>
            <a:off x="1143000" y="3761907"/>
            <a:ext cx="85725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602" name="Line 114"/>
          <p:cNvSpPr>
            <a:spLocks noChangeShapeType="1"/>
          </p:cNvSpPr>
          <p:nvPr/>
        </p:nvSpPr>
        <p:spPr bwMode="auto">
          <a:xfrm flipH="1">
            <a:off x="7181850" y="3761907"/>
            <a:ext cx="85725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603" name="Line 115"/>
          <p:cNvSpPr>
            <a:spLocks noChangeShapeType="1"/>
          </p:cNvSpPr>
          <p:nvPr/>
        </p:nvSpPr>
        <p:spPr bwMode="auto">
          <a:xfrm>
            <a:off x="4591050" y="2467018"/>
            <a:ext cx="0" cy="5328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88022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301750" y="2063750"/>
            <a:ext cx="2273300" cy="749300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568950" y="2063750"/>
            <a:ext cx="2273300" cy="749300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435350" y="4044950"/>
            <a:ext cx="2197100" cy="1206500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accent3">
                <a:lumMod val="50000"/>
                <a:alpha val="75000"/>
              </a:schemeClr>
            </a:outerShdw>
          </a:effectLst>
        </p:spPr>
        <p:txBody>
          <a:bodyPr wrap="none" lIns="91435" tIns="45718" rIns="91435" bIns="45718" anchor="ctr"/>
          <a:lstStyle/>
          <a:p>
            <a:endParaRPr lang="en-US" i="1" dirty="0">
              <a:latin typeface="Book Antiqua"/>
            </a:endParaRP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2368550" y="2825751"/>
            <a:ext cx="1587500" cy="1206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5181600" y="2825751"/>
            <a:ext cx="1600200" cy="1206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48042" y="2100263"/>
            <a:ext cx="1780716" cy="68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7" tIns="25399" rIns="63497" bIns="25399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sz="2400" b="1" dirty="0">
                <a:solidFill>
                  <a:schemeClr val="bg1"/>
                </a:solidFill>
                <a:latin typeface="Book Antiqua"/>
              </a:rPr>
              <a:t>Technology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5929940" y="2100263"/>
            <a:ext cx="1552908" cy="68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7" tIns="25399" rIns="63497" bIns="25399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dirty="0">
                <a:solidFill>
                  <a:schemeClr val="bg1"/>
                </a:solidFill>
                <a:latin typeface="Book Antiqua"/>
              </a:rPr>
              <a:t>Computer</a:t>
            </a:r>
          </a:p>
          <a:p>
            <a:pPr algn="ctr">
              <a:lnSpc>
                <a:spcPct val="85000"/>
              </a:lnSpc>
            </a:pPr>
            <a:r>
              <a:rPr lang="en-US" sz="2400" b="1" dirty="0">
                <a:solidFill>
                  <a:schemeClr val="bg1"/>
                </a:solidFill>
                <a:latin typeface="Book Antiqua"/>
              </a:rPr>
              <a:t>Networks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90060" y="2938464"/>
            <a:ext cx="1625043" cy="37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7" tIns="25399" rIns="63497" bIns="25399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>
                <a:latin typeface="Book Antiqua"/>
              </a:rPr>
              <a:t>integration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6677364" y="2938464"/>
            <a:ext cx="1734460" cy="37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7" tIns="25399" rIns="63497" bIns="25399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>
                <a:latin typeface="Book Antiqua"/>
              </a:rPr>
              <a:t>distribution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4828660" y="5376864"/>
            <a:ext cx="1625043" cy="37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7" tIns="25399" rIns="63497" bIns="25399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>
                <a:latin typeface="Book Antiqua"/>
              </a:rPr>
              <a:t>integration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645288" y="6062664"/>
            <a:ext cx="3923593" cy="37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7" tIns="25399" rIns="63497" bIns="25399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accent2"/>
                </a:solidFill>
                <a:latin typeface="Book Antiqua"/>
              </a:rPr>
              <a:t>integration ≠ centralization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666961" y="4044950"/>
            <a:ext cx="1762453" cy="117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7" tIns="25399" rIns="63497" bIns="25399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2400" b="1" dirty="0">
                <a:solidFill>
                  <a:schemeClr val="bg1"/>
                </a:solidFill>
                <a:latin typeface="Book Antiqua"/>
              </a:rPr>
              <a:t>Distributed</a:t>
            </a:r>
          </a:p>
          <a:p>
            <a:pPr algn="ctr">
              <a:lnSpc>
                <a:spcPct val="102000"/>
              </a:lnSpc>
            </a:pPr>
            <a:r>
              <a:rPr lang="en-US" sz="2400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102000"/>
              </a:lnSpc>
            </a:pPr>
            <a:r>
              <a:rPr lang="en-US" sz="2400" b="1" dirty="0">
                <a:solidFill>
                  <a:schemeClr val="bg1"/>
                </a:solidFill>
                <a:latin typeface="Book Antiqua"/>
              </a:rPr>
              <a:t>Systems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14300"/>
            <a:ext cx="8648700" cy="1143000"/>
          </a:xfrm>
        </p:spPr>
        <p:txBody>
          <a:bodyPr/>
          <a:lstStyle/>
          <a:p>
            <a:r>
              <a:rPr lang="en-US" dirty="0" smtClean="0"/>
              <a:t>Mediator/Wrapper Architecture</a:t>
            </a:r>
            <a:endParaRPr lang="en-US" dirty="0"/>
          </a:p>
        </p:txBody>
      </p:sp>
      <p:pic>
        <p:nvPicPr>
          <p:cNvPr id="4" name="Picture 3" descr="Fig-1-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51" y="1707559"/>
            <a:ext cx="3797297" cy="47843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88515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>
                <a:solidFill>
                  <a:schemeClr val="tx2"/>
                </a:solidFill>
              </a:rPr>
              <a:t>number of autonomous processing elements (not necessarily homogeneous) that are interconnected by a computer network and that cooperate in performing their assigned tasks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What is being distributed?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Processing logic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Function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Data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Control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4" y="152401"/>
            <a:ext cx="8669337" cy="11255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What is a Distributed Database System?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1"/>
            <a:ext cx="8229600" cy="4419600"/>
          </a:xfrm>
          <a:noFill/>
          <a:ln/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(DDB) is a collection of multiple, </a:t>
            </a:r>
            <a:r>
              <a:rPr lang="en-US" i="1" dirty="0">
                <a:solidFill>
                  <a:srgbClr val="0000FF"/>
                </a:solidFill>
              </a:rPr>
              <a:t>logically interrelated</a:t>
            </a:r>
            <a:r>
              <a:rPr lang="en-US" i="1" dirty="0"/>
              <a:t> </a:t>
            </a:r>
            <a:r>
              <a:rPr lang="en-US" dirty="0"/>
              <a:t>databases distributed over a </a:t>
            </a:r>
            <a:r>
              <a:rPr lang="en-US" i="1" dirty="0">
                <a:solidFill>
                  <a:srgbClr val="0000FF"/>
                </a:solidFill>
              </a:rPr>
              <a:t>computer network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management system (D–DBMS) is the software that manages the DDB and provides an access mechanism that makes this distribution </a:t>
            </a:r>
            <a:r>
              <a:rPr lang="en-US" dirty="0">
                <a:solidFill>
                  <a:srgbClr val="0000FF"/>
                </a:solidFill>
              </a:rPr>
              <a:t>transparent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/>
              <a:t>to the users. </a:t>
            </a:r>
          </a:p>
          <a:p>
            <a:pPr marL="0" indent="0">
              <a:buNone/>
            </a:pPr>
            <a:r>
              <a:rPr lang="en-US" dirty="0"/>
              <a:t>Distributed database system (DDBS) = DDB + D–DBMS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What is not a DDBS?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timesharing computer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loosely or tightly coupled multiprocessor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database system which resides at one of the nodes of a network of computers - this is a centralized database on a network node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DBMS on a Network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4210050" y="2658532"/>
            <a:ext cx="0" cy="831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2933701" y="4633382"/>
            <a:ext cx="647700" cy="679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2489201" y="3287182"/>
            <a:ext cx="863600" cy="230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5340350" y="3109382"/>
            <a:ext cx="4572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4870450" y="4633382"/>
            <a:ext cx="596900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314950" y="3433232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377950" y="3039532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3" tIns="44448" rIns="90483" bIns="44448" anchor="ctr"/>
          <a:lstStyle/>
          <a:p>
            <a:pPr algn="ctr"/>
            <a:r>
              <a:rPr lang="en-US" sz="2000" b="1" dirty="0">
                <a:latin typeface="Book Antiqua"/>
              </a:rPr>
              <a:t>Site 5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3644900" y="2048931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3" tIns="44448" rIns="90483" bIns="44448" anchor="ctr"/>
          <a:lstStyle/>
          <a:p>
            <a:pPr algn="ctr"/>
            <a:r>
              <a:rPr lang="en-US" sz="2000" b="1" dirty="0">
                <a:latin typeface="Book Antiqua"/>
              </a:rPr>
              <a:t>Site 1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5397500" y="2487082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3" tIns="44448" rIns="90483" bIns="44448" anchor="ctr"/>
          <a:lstStyle/>
          <a:p>
            <a:pPr algn="ctr"/>
            <a:r>
              <a:rPr lang="en-US" sz="2000" b="1" dirty="0">
                <a:latin typeface="Book Antiqua"/>
              </a:rPr>
              <a:t>Site 2</a:t>
            </a: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6540500" y="2190750"/>
            <a:ext cx="711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4902200" y="5302333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3" tIns="44448" rIns="90483" bIns="44448" anchor="ctr"/>
          <a:lstStyle/>
          <a:p>
            <a:pPr algn="ctr"/>
            <a:r>
              <a:rPr lang="en-US" sz="2000" b="1" dirty="0">
                <a:latin typeface="Book Antiqua"/>
              </a:rPr>
              <a:t>Site 3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2235200" y="5325532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3" tIns="44448" rIns="90483" bIns="44448" anchor="ctr"/>
          <a:lstStyle/>
          <a:p>
            <a:pPr algn="ctr"/>
            <a:r>
              <a:rPr lang="en-US" sz="2000" b="1" dirty="0">
                <a:latin typeface="Book Antiqua"/>
              </a:rPr>
              <a:t>Site 4</a:t>
            </a:r>
          </a:p>
        </p:txBody>
      </p:sp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7426873" y="1902882"/>
            <a:ext cx="485775" cy="542925"/>
            <a:chOff x="4698" y="1064"/>
            <a:chExt cx="306" cy="342"/>
          </a:xfrm>
        </p:grpSpPr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4698" y="108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4698" y="106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4700" y="136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36" name="Group 28"/>
          <p:cNvGrpSpPr>
            <a:grpSpLocks/>
          </p:cNvGrpSpPr>
          <p:nvPr/>
        </p:nvGrpSpPr>
        <p:grpSpPr bwMode="auto">
          <a:xfrm>
            <a:off x="7331623" y="2004482"/>
            <a:ext cx="485775" cy="542925"/>
            <a:chOff x="4638" y="1128"/>
            <a:chExt cx="306" cy="342"/>
          </a:xfrm>
        </p:grpSpPr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4638" y="115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4638" y="112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4640" y="143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40" name="Group 32"/>
          <p:cNvGrpSpPr>
            <a:grpSpLocks/>
          </p:cNvGrpSpPr>
          <p:nvPr/>
        </p:nvGrpSpPr>
        <p:grpSpPr bwMode="auto">
          <a:xfrm>
            <a:off x="7255423" y="2137832"/>
            <a:ext cx="485775" cy="542925"/>
            <a:chOff x="4590" y="1212"/>
            <a:chExt cx="306" cy="342"/>
          </a:xfrm>
        </p:grpSpPr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1981200" y="3109382"/>
            <a:ext cx="4419600" cy="1619250"/>
            <a:chOff x="2006" y="1098"/>
            <a:chExt cx="1944" cy="712"/>
          </a:xfrm>
        </p:grpSpPr>
        <p:sp>
          <p:nvSpPr>
            <p:cNvPr id="17442" name="Freeform 34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43" name="Freeform 35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3230824" y="3947582"/>
            <a:ext cx="2080689" cy="70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pPr algn="ctr"/>
            <a:r>
              <a:rPr lang="en-US" sz="2000" b="1" dirty="0">
                <a:latin typeface="Book Antiqua"/>
              </a:rPr>
              <a:t>Communication</a:t>
            </a:r>
          </a:p>
          <a:p>
            <a:pPr algn="ctr"/>
            <a:r>
              <a:rPr lang="en-US" sz="2000" b="1" dirty="0">
                <a:latin typeface="Book Antiqua"/>
              </a:rPr>
              <a:t>Network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Environment</a:t>
            </a:r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 flipH="1">
            <a:off x="4495800" y="2841626"/>
            <a:ext cx="57150" cy="663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H="1">
            <a:off x="3276600" y="4648201"/>
            <a:ext cx="685800" cy="847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 flipH="1" flipV="1">
            <a:off x="2832100" y="3470275"/>
            <a:ext cx="596900" cy="158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V="1">
            <a:off x="5683250" y="3200401"/>
            <a:ext cx="641350" cy="422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>
            <a:off x="5181601" y="4648200"/>
            <a:ext cx="6096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>
            <a:off x="2305050" y="5775325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2286000" y="2905126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5" name="Oval 59"/>
          <p:cNvSpPr>
            <a:spLocks noChangeArrowheads="1"/>
          </p:cNvSpPr>
          <p:nvPr/>
        </p:nvSpPr>
        <p:spPr bwMode="auto">
          <a:xfrm>
            <a:off x="5657850" y="3616326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6" name="Oval 60"/>
          <p:cNvSpPr>
            <a:spLocks noChangeArrowheads="1"/>
          </p:cNvSpPr>
          <p:nvPr/>
        </p:nvSpPr>
        <p:spPr bwMode="auto">
          <a:xfrm>
            <a:off x="3435350" y="3603625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1720850" y="323714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3" tIns="44448" rIns="90483" bIns="44448" anchor="ctr"/>
          <a:lstStyle/>
          <a:p>
            <a:pPr algn="ctr"/>
            <a:r>
              <a:rPr lang="en-US" sz="2000" b="1" dirty="0">
                <a:latin typeface="Book Antiqua"/>
              </a:rPr>
              <a:t>Site 5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3987800" y="223202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3" tIns="44448" rIns="90483" bIns="44448" anchor="ctr"/>
          <a:lstStyle/>
          <a:p>
            <a:pPr algn="ctr"/>
            <a:r>
              <a:rPr lang="en-US" sz="2000" b="1" dirty="0">
                <a:latin typeface="Book Antiqua"/>
              </a:rPr>
              <a:t>Site 1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5740400" y="267017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3" tIns="44448" rIns="90483" bIns="44448" anchor="ctr"/>
          <a:lstStyle/>
          <a:p>
            <a:pPr algn="ctr"/>
            <a:r>
              <a:rPr lang="en-US" sz="2000" b="1" dirty="0">
                <a:latin typeface="Book Antiqua"/>
              </a:rPr>
              <a:t>Site 2</a:t>
            </a: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V="1">
            <a:off x="6883400" y="2587625"/>
            <a:ext cx="711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5245100" y="554672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3" tIns="44448" rIns="90483" bIns="44448" anchor="ctr"/>
          <a:lstStyle/>
          <a:p>
            <a:pPr algn="ctr"/>
            <a:r>
              <a:rPr lang="en-US" sz="2000" b="1" dirty="0">
                <a:latin typeface="Book Antiqua"/>
              </a:rPr>
              <a:t>Site 3</a:t>
            </a: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2578100" y="550862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90483" tIns="44448" rIns="90483" bIns="44448" anchor="ctr"/>
          <a:lstStyle/>
          <a:p>
            <a:pPr algn="ctr"/>
            <a:r>
              <a:rPr lang="en-US" sz="2000" b="1" dirty="0">
                <a:latin typeface="Book Antiqua"/>
              </a:rPr>
              <a:t>Site 4</a:t>
            </a:r>
          </a:p>
        </p:txBody>
      </p:sp>
      <p:grpSp>
        <p:nvGrpSpPr>
          <p:cNvPr id="19523" name="Group 67"/>
          <p:cNvGrpSpPr>
            <a:grpSpLocks/>
          </p:cNvGrpSpPr>
          <p:nvPr/>
        </p:nvGrpSpPr>
        <p:grpSpPr bwMode="auto">
          <a:xfrm>
            <a:off x="2028826" y="2359025"/>
            <a:ext cx="485775" cy="542925"/>
            <a:chOff x="1062" y="1236"/>
            <a:chExt cx="306" cy="342"/>
          </a:xfrm>
        </p:grpSpPr>
        <p:sp>
          <p:nvSpPr>
            <p:cNvPr id="19524" name="Rectangle 68"/>
            <p:cNvSpPr>
              <a:spLocks noChangeArrowheads="1"/>
            </p:cNvSpPr>
            <p:nvPr/>
          </p:nvSpPr>
          <p:spPr bwMode="auto">
            <a:xfrm>
              <a:off x="1062" y="1260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5" name="Oval 69"/>
            <p:cNvSpPr>
              <a:spLocks noChangeArrowheads="1"/>
            </p:cNvSpPr>
            <p:nvPr/>
          </p:nvSpPr>
          <p:spPr bwMode="auto">
            <a:xfrm>
              <a:off x="1062" y="123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6" name="Oval 70"/>
            <p:cNvSpPr>
              <a:spLocks noChangeArrowheads="1"/>
            </p:cNvSpPr>
            <p:nvPr/>
          </p:nvSpPr>
          <p:spPr bwMode="auto">
            <a:xfrm>
              <a:off x="1064" y="153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27" name="Group 71"/>
          <p:cNvGrpSpPr>
            <a:grpSpLocks/>
          </p:cNvGrpSpPr>
          <p:nvPr/>
        </p:nvGrpSpPr>
        <p:grpSpPr bwMode="auto">
          <a:xfrm>
            <a:off x="7084219" y="5572126"/>
            <a:ext cx="485775" cy="542925"/>
            <a:chOff x="4254" y="3260"/>
            <a:chExt cx="306" cy="342"/>
          </a:xfrm>
        </p:grpSpPr>
        <p:sp>
          <p:nvSpPr>
            <p:cNvPr id="19528" name="Rectangle 72"/>
            <p:cNvSpPr>
              <a:spLocks noChangeArrowheads="1"/>
            </p:cNvSpPr>
            <p:nvPr/>
          </p:nvSpPr>
          <p:spPr bwMode="auto">
            <a:xfrm>
              <a:off x="4254" y="328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9" name="Oval 73"/>
            <p:cNvSpPr>
              <a:spLocks noChangeArrowheads="1"/>
            </p:cNvSpPr>
            <p:nvPr/>
          </p:nvSpPr>
          <p:spPr bwMode="auto">
            <a:xfrm>
              <a:off x="4254" y="326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0" name="Oval 74"/>
            <p:cNvSpPr>
              <a:spLocks noChangeArrowheads="1"/>
            </p:cNvSpPr>
            <p:nvPr/>
          </p:nvSpPr>
          <p:spPr bwMode="auto">
            <a:xfrm>
              <a:off x="4256" y="356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31" name="Group 75"/>
          <p:cNvGrpSpPr>
            <a:grpSpLocks/>
          </p:cNvGrpSpPr>
          <p:nvPr/>
        </p:nvGrpSpPr>
        <p:grpSpPr bwMode="auto">
          <a:xfrm>
            <a:off x="7673507" y="2206626"/>
            <a:ext cx="485775" cy="542925"/>
            <a:chOff x="4662" y="1140"/>
            <a:chExt cx="306" cy="342"/>
          </a:xfrm>
        </p:grpSpPr>
        <p:sp>
          <p:nvSpPr>
            <p:cNvPr id="19532" name="Rectangle 76"/>
            <p:cNvSpPr>
              <a:spLocks noChangeArrowheads="1"/>
            </p:cNvSpPr>
            <p:nvPr/>
          </p:nvSpPr>
          <p:spPr bwMode="auto">
            <a:xfrm>
              <a:off x="4662" y="116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3" name="Oval 77"/>
            <p:cNvSpPr>
              <a:spLocks noChangeArrowheads="1"/>
            </p:cNvSpPr>
            <p:nvPr/>
          </p:nvSpPr>
          <p:spPr bwMode="auto">
            <a:xfrm>
              <a:off x="4662" y="114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4" name="Oval 78"/>
            <p:cNvSpPr>
              <a:spLocks noChangeArrowheads="1"/>
            </p:cNvSpPr>
            <p:nvPr/>
          </p:nvSpPr>
          <p:spPr bwMode="auto">
            <a:xfrm>
              <a:off x="4664" y="144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35" name="Group 79"/>
          <p:cNvGrpSpPr>
            <a:grpSpLocks/>
          </p:cNvGrpSpPr>
          <p:nvPr/>
        </p:nvGrpSpPr>
        <p:grpSpPr bwMode="auto">
          <a:xfrm>
            <a:off x="7559207" y="2320926"/>
            <a:ext cx="485775" cy="542925"/>
            <a:chOff x="4590" y="1212"/>
            <a:chExt cx="306" cy="342"/>
          </a:xfrm>
        </p:grpSpPr>
        <p:sp>
          <p:nvSpPr>
            <p:cNvPr id="19536" name="Rectangle 80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7" name="Oval 81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8" name="Oval 82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9539" name="Line 83"/>
          <p:cNvSpPr>
            <a:spLocks noChangeShapeType="1"/>
          </p:cNvSpPr>
          <p:nvPr/>
        </p:nvSpPr>
        <p:spPr bwMode="auto">
          <a:xfrm>
            <a:off x="6382544" y="58451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19540" name="Group 84"/>
          <p:cNvGrpSpPr>
            <a:grpSpLocks/>
          </p:cNvGrpSpPr>
          <p:nvPr/>
        </p:nvGrpSpPr>
        <p:grpSpPr bwMode="auto">
          <a:xfrm>
            <a:off x="1590675" y="5400676"/>
            <a:ext cx="485775" cy="542925"/>
            <a:chOff x="786" y="3152"/>
            <a:chExt cx="306" cy="342"/>
          </a:xfrm>
        </p:grpSpPr>
        <p:sp>
          <p:nvSpPr>
            <p:cNvPr id="19541" name="Rectangle 85"/>
            <p:cNvSpPr>
              <a:spLocks noChangeArrowheads="1"/>
            </p:cNvSpPr>
            <p:nvPr/>
          </p:nvSpPr>
          <p:spPr bwMode="auto">
            <a:xfrm>
              <a:off x="786" y="317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2" name="Oval 86"/>
            <p:cNvSpPr>
              <a:spLocks noChangeArrowheads="1"/>
            </p:cNvSpPr>
            <p:nvPr/>
          </p:nvSpPr>
          <p:spPr bwMode="auto">
            <a:xfrm>
              <a:off x="786" y="315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3" name="Oval 87"/>
            <p:cNvSpPr>
              <a:spLocks noChangeArrowheads="1"/>
            </p:cNvSpPr>
            <p:nvPr/>
          </p:nvSpPr>
          <p:spPr bwMode="auto">
            <a:xfrm>
              <a:off x="788" y="345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44" name="Group 88"/>
          <p:cNvGrpSpPr>
            <a:grpSpLocks/>
          </p:cNvGrpSpPr>
          <p:nvPr/>
        </p:nvGrpSpPr>
        <p:grpSpPr bwMode="auto">
          <a:xfrm>
            <a:off x="1743076" y="5553075"/>
            <a:ext cx="485775" cy="542925"/>
            <a:chOff x="882" y="3248"/>
            <a:chExt cx="306" cy="342"/>
          </a:xfrm>
        </p:grpSpPr>
        <p:sp>
          <p:nvSpPr>
            <p:cNvPr id="19545" name="Rectangle 89"/>
            <p:cNvSpPr>
              <a:spLocks noChangeArrowheads="1"/>
            </p:cNvSpPr>
            <p:nvPr/>
          </p:nvSpPr>
          <p:spPr bwMode="auto">
            <a:xfrm>
              <a:off x="882" y="327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6" name="Oval 90"/>
            <p:cNvSpPr>
              <a:spLocks noChangeArrowheads="1"/>
            </p:cNvSpPr>
            <p:nvPr/>
          </p:nvSpPr>
          <p:spPr bwMode="auto">
            <a:xfrm>
              <a:off x="882" y="324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7" name="Oval 91"/>
            <p:cNvSpPr>
              <a:spLocks noChangeArrowheads="1"/>
            </p:cNvSpPr>
            <p:nvPr/>
          </p:nvSpPr>
          <p:spPr bwMode="auto">
            <a:xfrm>
              <a:off x="884" y="355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48" name="Group 92"/>
          <p:cNvGrpSpPr>
            <a:grpSpLocks/>
          </p:cNvGrpSpPr>
          <p:nvPr/>
        </p:nvGrpSpPr>
        <p:grpSpPr bwMode="auto">
          <a:xfrm>
            <a:off x="1895475" y="5705475"/>
            <a:ext cx="485775" cy="542925"/>
            <a:chOff x="978" y="3344"/>
            <a:chExt cx="306" cy="342"/>
          </a:xfrm>
        </p:grpSpPr>
        <p:sp>
          <p:nvSpPr>
            <p:cNvPr id="19549" name="Rectangle 93"/>
            <p:cNvSpPr>
              <a:spLocks noChangeArrowheads="1"/>
            </p:cNvSpPr>
            <p:nvPr/>
          </p:nvSpPr>
          <p:spPr bwMode="auto">
            <a:xfrm>
              <a:off x="978" y="336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0" name="Oval 94"/>
            <p:cNvSpPr>
              <a:spLocks noChangeArrowheads="1"/>
            </p:cNvSpPr>
            <p:nvPr/>
          </p:nvSpPr>
          <p:spPr bwMode="auto">
            <a:xfrm>
              <a:off x="978" y="334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1" name="Oval 95"/>
            <p:cNvSpPr>
              <a:spLocks noChangeArrowheads="1"/>
            </p:cNvSpPr>
            <p:nvPr/>
          </p:nvSpPr>
          <p:spPr bwMode="auto">
            <a:xfrm>
              <a:off x="980" y="364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52" name="Group 96"/>
          <p:cNvGrpSpPr>
            <a:grpSpLocks/>
          </p:cNvGrpSpPr>
          <p:nvPr/>
        </p:nvGrpSpPr>
        <p:grpSpPr bwMode="auto">
          <a:xfrm>
            <a:off x="2286000" y="3124200"/>
            <a:ext cx="4419600" cy="1619250"/>
            <a:chOff x="2006" y="1098"/>
            <a:chExt cx="1944" cy="712"/>
          </a:xfrm>
        </p:grpSpPr>
        <p:sp>
          <p:nvSpPr>
            <p:cNvPr id="19553" name="Freeform 97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4" name="Freeform 98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9555" name="Rectangle 99"/>
          <p:cNvSpPr>
            <a:spLocks noChangeArrowheads="1"/>
          </p:cNvSpPr>
          <p:nvPr/>
        </p:nvSpPr>
        <p:spPr bwMode="auto">
          <a:xfrm>
            <a:off x="3535625" y="3810001"/>
            <a:ext cx="2080689" cy="70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pPr algn="ctr"/>
            <a:r>
              <a:rPr lang="en-US" sz="2000" b="1" dirty="0">
                <a:latin typeface="Book Antiqua"/>
              </a:rPr>
              <a:t>Communication</a:t>
            </a:r>
          </a:p>
          <a:p>
            <a:pPr algn="ctr"/>
            <a:r>
              <a:rPr lang="en-US" sz="2000" b="1" dirty="0">
                <a:latin typeface="Book Antiqua"/>
              </a:rPr>
              <a:t>Network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Pages>28</Pages>
  <Words>1122</Words>
  <Application>Microsoft Macintosh PowerPoint</Application>
  <PresentationFormat>Letter Paper (8.5x11 in)</PresentationFormat>
  <Paragraphs>399</Paragraphs>
  <Slides>40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Outline</vt:lpstr>
      <vt:lpstr>File Systems</vt:lpstr>
      <vt:lpstr>Database Management</vt:lpstr>
      <vt:lpstr>Motivation</vt:lpstr>
      <vt:lpstr>Distributed Computing</vt:lpstr>
      <vt:lpstr>What is a Distributed Database System?</vt:lpstr>
      <vt:lpstr>What is not a DDBS?</vt:lpstr>
      <vt:lpstr>Centralized DBMS on a Network</vt:lpstr>
      <vt:lpstr>Distributed DBMS Environment</vt:lpstr>
      <vt:lpstr>Implicit Assumptions</vt:lpstr>
      <vt:lpstr>Data Delivery Alternatives</vt:lpstr>
      <vt:lpstr>Distributed DBMS Promises</vt:lpstr>
      <vt:lpstr>Transparency</vt:lpstr>
      <vt:lpstr>Example</vt:lpstr>
      <vt:lpstr>Transparent Access</vt:lpstr>
      <vt:lpstr>Distributed Database - User View</vt:lpstr>
      <vt:lpstr>Distributed DBMS - Reality</vt:lpstr>
      <vt:lpstr>Types of Transparency</vt:lpstr>
      <vt:lpstr>Reliability Through Transactions</vt:lpstr>
      <vt:lpstr>Potentially Improved Performance</vt:lpstr>
      <vt:lpstr>Parallelism Requirements</vt:lpstr>
      <vt:lpstr>System Expansion</vt:lpstr>
      <vt:lpstr>Distributed DBMS Issues</vt:lpstr>
      <vt:lpstr>Distributed DBMS Issues</vt:lpstr>
      <vt:lpstr>Relationship Between Issues</vt:lpstr>
      <vt:lpstr>Related Issues</vt:lpstr>
      <vt:lpstr>Architecture</vt:lpstr>
      <vt:lpstr>ANSI/SPARC Architecture</vt:lpstr>
      <vt:lpstr>Generic DBMS Architecture</vt:lpstr>
      <vt:lpstr>DBMS Implementation Alternatives</vt:lpstr>
      <vt:lpstr>Dimensions of the Problem</vt:lpstr>
      <vt:lpstr>Client/Server Architecture</vt:lpstr>
      <vt:lpstr>Advantages of Client-Server Architectures</vt:lpstr>
      <vt:lpstr>Database Server</vt:lpstr>
      <vt:lpstr>Distributed Database Servers</vt:lpstr>
      <vt:lpstr>Datalogical Distributed DBMS Architecture</vt:lpstr>
      <vt:lpstr>Peer-to-Peer Component Architecture</vt:lpstr>
      <vt:lpstr>Datalogical Multi-DBMS Architecture </vt:lpstr>
      <vt:lpstr>MDBS Components &amp; Execution</vt:lpstr>
      <vt:lpstr>Mediator/Wrapper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M. Tamer Özsu</dc:creator>
  <cp:lastModifiedBy>user</cp:lastModifiedBy>
  <cp:revision>33</cp:revision>
  <cp:lastPrinted>1999-08-23T04:36:05Z</cp:lastPrinted>
  <dcterms:created xsi:type="dcterms:W3CDTF">2010-08-13T06:20:35Z</dcterms:created>
  <dcterms:modified xsi:type="dcterms:W3CDTF">2019-02-03T08:03:13Z</dcterms:modified>
</cp:coreProperties>
</file>