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03" r:id="rId2"/>
    <p:sldId id="609" r:id="rId3"/>
    <p:sldId id="624" r:id="rId4"/>
    <p:sldId id="618" r:id="rId5"/>
    <p:sldId id="625" r:id="rId6"/>
    <p:sldId id="626" r:id="rId7"/>
    <p:sldId id="623" r:id="rId8"/>
    <p:sldId id="621" r:id="rId9"/>
    <p:sldId id="567" r:id="rId10"/>
    <p:sldId id="637" r:id="rId11"/>
    <p:sldId id="630" r:id="rId12"/>
    <p:sldId id="631" r:id="rId13"/>
    <p:sldId id="632" r:id="rId14"/>
    <p:sldId id="633" r:id="rId15"/>
    <p:sldId id="634" r:id="rId16"/>
    <p:sldId id="635" r:id="rId17"/>
    <p:sldId id="636" r:id="rId18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</p:showPr>
  <p:clrMru>
    <a:srgbClr val="0000CC"/>
    <a:srgbClr val="000099"/>
    <a:srgbClr val="FF0000"/>
    <a:srgbClr val="000000"/>
    <a:srgbClr val="800000"/>
    <a:srgbClr val="9900FF"/>
    <a:srgbClr val="6600FF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54" autoAdjust="0"/>
    <p:restoredTop sz="84882" autoAdjust="0"/>
  </p:normalViewPr>
  <p:slideViewPr>
    <p:cSldViewPr>
      <p:cViewPr>
        <p:scale>
          <a:sx n="50" d="100"/>
          <a:sy n="50" d="100"/>
        </p:scale>
        <p:origin x="-1728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70" y="-66"/>
      </p:cViewPr>
      <p:guideLst>
        <p:guide orient="horz" pos="2105"/>
        <p:guide pos="286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7" Type="http://schemas.openxmlformats.org/officeDocument/2006/relationships/slide" Target="slides/slide17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6" Type="http://schemas.openxmlformats.org/officeDocument/2006/relationships/slide" Target="slides/slide16.xml"/><Relationship Id="rId5" Type="http://schemas.openxmlformats.org/officeDocument/2006/relationships/slide" Target="slides/slide15.xml"/><Relationship Id="rId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175" y="-1588"/>
            <a:ext cx="2949575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t" anchorCtr="0" compatLnSpc="1">
            <a:prstTxWarp prst="textNoShape">
              <a:avLst/>
            </a:prstTxWarp>
          </a:bodyPr>
          <a:lstStyle>
            <a:lvl1pPr algn="l" defTabSz="962025" eaLnBrk="0" hangingPunct="0">
              <a:defRPr sz="1000" i="1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-1588"/>
            <a:ext cx="2949575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t" anchorCtr="0" compatLnSpc="1">
            <a:prstTxWarp prst="textNoShape">
              <a:avLst/>
            </a:prstTxWarp>
          </a:bodyPr>
          <a:lstStyle>
            <a:lvl1pPr algn="r" defTabSz="962025" eaLnBrk="0" hangingPunct="0">
              <a:defRPr sz="1000" i="1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175" y="937895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b" anchorCtr="0" compatLnSpc="1">
            <a:prstTxWarp prst="textNoShape">
              <a:avLst/>
            </a:prstTxWarp>
          </a:bodyPr>
          <a:lstStyle>
            <a:lvl1pPr algn="l" defTabSz="962025" eaLnBrk="0" hangingPunct="0">
              <a:defRPr sz="1000" i="1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895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b" anchorCtr="0" compatLnSpc="1">
            <a:prstTxWarp prst="textNoShape">
              <a:avLst/>
            </a:prstTxWarp>
          </a:bodyPr>
          <a:lstStyle>
            <a:lvl1pPr algn="r" defTabSz="962025" eaLnBrk="0" hangingPunct="0">
              <a:defRPr sz="1000" i="1">
                <a:latin typeface="Arial" charset="0"/>
              </a:defRPr>
            </a:lvl1pPr>
          </a:lstStyle>
          <a:p>
            <a:fld id="{7711197E-4403-451C-9297-CE7789B0FAA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6326188" y="9456738"/>
            <a:ext cx="40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55" tIns="47621" rIns="93655" bIns="47621" anchor="ctr">
            <a:spAutoFit/>
          </a:bodyPr>
          <a:lstStyle/>
          <a:p>
            <a:pPr algn="r" defTabSz="962025" eaLnBrk="0" hangingPunct="0"/>
            <a:fld id="{74CDC8BB-84E1-4BE4-9BD2-860D3AB4DB84}" type="slidenum">
              <a:rPr lang="zh-CN" altLang="en-US" sz="1400">
                <a:latin typeface="Arial" charset="0"/>
              </a:rPr>
              <a:pPr algn="r" defTabSz="962025" eaLnBrk="0" hangingPunct="0"/>
              <a:t>‹#›</a:t>
            </a:fld>
            <a:endParaRPr lang="en-US" altLang="zh-CN" sz="14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175" y="-1588"/>
            <a:ext cx="2949575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t" anchorCtr="0" compatLnSpc="1">
            <a:prstTxWarp prst="textNoShape">
              <a:avLst/>
            </a:prstTxWarp>
          </a:bodyPr>
          <a:lstStyle>
            <a:lvl1pPr algn="l" defTabSz="962025" eaLnBrk="0" hangingPunct="0">
              <a:defRPr sz="1000" i="1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-1588"/>
            <a:ext cx="2949575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t" anchorCtr="0" compatLnSpc="1">
            <a:prstTxWarp prst="textNoShape">
              <a:avLst/>
            </a:prstTxWarp>
          </a:bodyPr>
          <a:lstStyle>
            <a:lvl1pPr algn="r" defTabSz="962025" eaLnBrk="0" hangingPunct="0">
              <a:defRPr sz="1000" i="1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175" y="937895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b" anchorCtr="0" compatLnSpc="1">
            <a:prstTxWarp prst="textNoShape">
              <a:avLst/>
            </a:prstTxWarp>
          </a:bodyPr>
          <a:lstStyle>
            <a:lvl1pPr algn="l" defTabSz="962025" eaLnBrk="0" hangingPunct="0">
              <a:defRPr sz="1000" i="1"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b" anchorCtr="0" compatLnSpc="1">
            <a:prstTxWarp prst="textNoShape">
              <a:avLst/>
            </a:prstTxWarp>
          </a:bodyPr>
          <a:lstStyle>
            <a:lvl1pPr algn="r" defTabSz="962025" eaLnBrk="0" hangingPunct="0">
              <a:defRPr sz="1000" i="1"/>
            </a:lvl1pPr>
          </a:lstStyle>
          <a:p>
            <a:fld id="{D38936B2-07D9-4A5A-B8FD-D789D2DC99B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4238"/>
            <a:ext cx="4984750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5" tIns="47621" rIns="93655" bIns="47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notes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4583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42975" y="747713"/>
            <a:ext cx="4914900" cy="3686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6675" y="107950"/>
            <a:ext cx="1873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327775" y="9456738"/>
            <a:ext cx="404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55" tIns="47621" rIns="93655" bIns="47621" anchor="ctr">
            <a:spAutoFit/>
          </a:bodyPr>
          <a:lstStyle/>
          <a:p>
            <a:pPr algn="r" defTabSz="962025" eaLnBrk="0" hangingPunct="0"/>
            <a:fld id="{A95B6BEF-ABC6-490C-8D9E-4FB3C1A1680F}" type="slidenum">
              <a:rPr lang="zh-CN" altLang="en-US" sz="1400">
                <a:latin typeface="Arial" charset="0"/>
              </a:rPr>
              <a:pPr algn="r" defTabSz="962025" eaLnBrk="0" hangingPunct="0"/>
              <a:t>‹#›</a:t>
            </a:fld>
            <a:endParaRPr lang="en-US" altLang="zh-CN" sz="14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20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20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9800" algn="l" defTabSz="9620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9700" algn="l" defTabSz="9620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9600" algn="l" defTabSz="9620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4A0EB-74EA-469A-B3B3-F7C2D8D34F51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851275" y="0"/>
            <a:ext cx="2949575" cy="492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851275" y="9378950"/>
            <a:ext cx="2949575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62025" eaLnBrk="0" hangingPunct="0"/>
            <a:r>
              <a:rPr lang="en-US" altLang="zh-CN" sz="1000" i="1"/>
              <a:t>1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-3175" y="9378950"/>
            <a:ext cx="2947988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-3175" y="0"/>
            <a:ext cx="2947988" cy="492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939800" y="747713"/>
            <a:ext cx="4919663" cy="3689350"/>
          </a:xfrm>
          <a:ln cap="flat"/>
        </p:spPr>
      </p:sp>
      <p:sp>
        <p:nvSpPr>
          <p:cNvPr id="256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6463" y="4692650"/>
            <a:ext cx="4983162" cy="4438650"/>
          </a:xfrm>
          <a:noFill/>
          <a:ln/>
        </p:spPr>
        <p:txBody>
          <a:bodyPr lIns="93662" tIns="47625" rIns="93662" bIns="47625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A3FCF-7FF4-4CAB-90BA-9C773DA28EFE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3450" y="741363"/>
            <a:ext cx="4935538" cy="37020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34E057-8E8E-4A4F-AE08-8103E982A39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3450" y="741363"/>
            <a:ext cx="4935538" cy="37020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6DED1-EC45-403C-8FBA-016D6EFF3E85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3450" y="741363"/>
            <a:ext cx="4935538" cy="37020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17145-0BC9-4DD1-AA3A-FE653E76AC89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3450" y="741363"/>
            <a:ext cx="4935538" cy="37020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01086-0FB1-4F0B-8A4A-DE10962E96E5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3450" y="741363"/>
            <a:ext cx="4935538" cy="37020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3B8EA4-9749-40C0-B962-0851A313B6DE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851275" y="0"/>
            <a:ext cx="2949575" cy="492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851275" y="9378950"/>
            <a:ext cx="2949575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62025" eaLnBrk="0" hangingPunct="0"/>
            <a:r>
              <a:rPr lang="en-US" altLang="zh-CN" sz="1000" i="1"/>
              <a:t>6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-3175" y="9378950"/>
            <a:ext cx="2947988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-3175" y="0"/>
            <a:ext cx="2947988" cy="492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939800" y="747713"/>
            <a:ext cx="4919663" cy="3689350"/>
          </a:xfrm>
          <a:ln cap="flat"/>
        </p:spPr>
      </p:sp>
      <p:sp>
        <p:nvSpPr>
          <p:cNvPr id="266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6463" y="4692650"/>
            <a:ext cx="4983162" cy="4438650"/>
          </a:xfrm>
          <a:noFill/>
          <a:ln/>
        </p:spPr>
        <p:txBody>
          <a:bodyPr lIns="93662" tIns="47625" rIns="93662" bIns="47625"/>
          <a:lstStyle/>
          <a:p>
            <a:pPr eaLnBrk="1" hangingPunct="1"/>
            <a:r>
              <a:rPr lang="zh-CN" altLang="en-US" smtClean="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4661D-D2BD-4380-A79A-A580E75DCC38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3851275" y="0"/>
            <a:ext cx="2949575" cy="492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851275" y="9378950"/>
            <a:ext cx="2949575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62025" eaLnBrk="0" hangingPunct="0"/>
            <a:r>
              <a:rPr lang="en-US" altLang="zh-CN" sz="1000" i="1"/>
              <a:t>6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-3175" y="9378950"/>
            <a:ext cx="2947988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-3175" y="0"/>
            <a:ext cx="2947988" cy="492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939800" y="747713"/>
            <a:ext cx="4919663" cy="3689350"/>
          </a:xfrm>
          <a:ln cap="flat"/>
        </p:spPr>
      </p:sp>
      <p:sp>
        <p:nvSpPr>
          <p:cNvPr id="276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6463" y="4692650"/>
            <a:ext cx="4983162" cy="4438650"/>
          </a:xfrm>
          <a:noFill/>
          <a:ln/>
        </p:spPr>
        <p:txBody>
          <a:bodyPr lIns="93662" tIns="47625" rIns="93662" bIns="47625"/>
          <a:lstStyle/>
          <a:p>
            <a:pPr eaLnBrk="1" hangingPunct="1"/>
            <a:r>
              <a:rPr lang="zh-CN" altLang="en-US" smtClean="0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 txBox="1">
            <a:spLocks noGrp="1" noChangeArrowheads="1"/>
          </p:cNvSpPr>
          <p:nvPr/>
        </p:nvSpPr>
        <p:spPr bwMode="auto">
          <a:xfrm>
            <a:off x="3851275" y="937895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962025" eaLnBrk="0" hangingPunct="0"/>
            <a:fld id="{8CA05906-573C-4E8A-864F-F2EB140E915D}" type="slidenum">
              <a:rPr lang="zh-CN" altLang="en-US" sz="1000" i="1"/>
              <a:pPr algn="r" defTabSz="962025" eaLnBrk="0" hangingPunct="0"/>
              <a:t>4</a:t>
            </a:fld>
            <a:endParaRPr lang="en-US" altLang="zh-CN" sz="1000" i="1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851275" y="0"/>
            <a:ext cx="2949575" cy="492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851275" y="9378950"/>
            <a:ext cx="2949575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62025" eaLnBrk="0" hangingPunct="0"/>
            <a:r>
              <a:rPr lang="en-US" altLang="zh-CN" sz="1000" i="1"/>
              <a:t>6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-3175" y="9378950"/>
            <a:ext cx="2947988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-3175" y="0"/>
            <a:ext cx="2947988" cy="492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939800" y="747713"/>
            <a:ext cx="4919663" cy="3689350"/>
          </a:xfrm>
          <a:ln cap="flat"/>
        </p:spPr>
      </p:sp>
      <p:sp>
        <p:nvSpPr>
          <p:cNvPr id="286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6463" y="4692650"/>
            <a:ext cx="4983162" cy="4438650"/>
          </a:xfrm>
          <a:noFill/>
          <a:ln/>
        </p:spPr>
        <p:txBody>
          <a:bodyPr lIns="93662" tIns="47625" rIns="93662" bIns="47625"/>
          <a:lstStyle/>
          <a:p>
            <a:pPr eaLnBrk="1" hangingPunct="1"/>
            <a:r>
              <a:rPr lang="zh-CN" altLang="en-US" smtClean="0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 txBox="1">
            <a:spLocks noGrp="1" noChangeArrowheads="1"/>
          </p:cNvSpPr>
          <p:nvPr/>
        </p:nvSpPr>
        <p:spPr bwMode="auto">
          <a:xfrm>
            <a:off x="3851275" y="937895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962025" eaLnBrk="0" hangingPunct="0"/>
            <a:fld id="{126DB223-A8E7-40BF-A9C1-0684E8EE9776}" type="slidenum">
              <a:rPr lang="zh-CN" altLang="en-US" sz="1000" i="1"/>
              <a:pPr algn="r" defTabSz="962025" eaLnBrk="0" hangingPunct="0"/>
              <a:t>5</a:t>
            </a:fld>
            <a:endParaRPr lang="en-US" altLang="zh-CN" sz="1000" i="1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851275" y="0"/>
            <a:ext cx="2949575" cy="492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851275" y="9378950"/>
            <a:ext cx="2949575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62025" eaLnBrk="0" hangingPunct="0"/>
            <a:r>
              <a:rPr lang="en-US" altLang="zh-CN" sz="1000" i="1"/>
              <a:t>6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-3175" y="9378950"/>
            <a:ext cx="2947988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-3175" y="0"/>
            <a:ext cx="2947988" cy="492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939800" y="747713"/>
            <a:ext cx="4919663" cy="3689350"/>
          </a:xfrm>
          <a:ln cap="flat"/>
        </p:spPr>
      </p:sp>
      <p:sp>
        <p:nvSpPr>
          <p:cNvPr id="297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6463" y="4692650"/>
            <a:ext cx="4983162" cy="4438650"/>
          </a:xfrm>
          <a:noFill/>
          <a:ln/>
        </p:spPr>
        <p:txBody>
          <a:bodyPr lIns="93662" tIns="47625" rIns="93662" bIns="47625"/>
          <a:lstStyle/>
          <a:p>
            <a:pPr eaLnBrk="1" hangingPunct="1"/>
            <a:r>
              <a:rPr lang="zh-CN" altLang="en-US" smtClean="0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 txBox="1">
            <a:spLocks noGrp="1" noChangeArrowheads="1"/>
          </p:cNvSpPr>
          <p:nvPr/>
        </p:nvSpPr>
        <p:spPr bwMode="auto">
          <a:xfrm>
            <a:off x="3851275" y="937895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962025" eaLnBrk="0" hangingPunct="0"/>
            <a:fld id="{16C5547D-DDCB-4590-9480-811AD8560325}" type="slidenum">
              <a:rPr lang="zh-CN" altLang="en-US" sz="1000" i="1"/>
              <a:pPr algn="r" defTabSz="962025" eaLnBrk="0" hangingPunct="0"/>
              <a:t>6</a:t>
            </a:fld>
            <a:endParaRPr lang="en-US" altLang="zh-CN" sz="1000" i="1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3851275" y="0"/>
            <a:ext cx="2949575" cy="492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851275" y="9378950"/>
            <a:ext cx="2949575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62025" eaLnBrk="0" hangingPunct="0"/>
            <a:r>
              <a:rPr lang="en-US" altLang="zh-CN" sz="1000" i="1"/>
              <a:t>6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-3175" y="9378950"/>
            <a:ext cx="2947988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-3175" y="0"/>
            <a:ext cx="2947988" cy="492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939800" y="747713"/>
            <a:ext cx="4919663" cy="3689350"/>
          </a:xfrm>
          <a:ln cap="flat"/>
        </p:spPr>
      </p:sp>
      <p:sp>
        <p:nvSpPr>
          <p:cNvPr id="307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6463" y="4692650"/>
            <a:ext cx="4983162" cy="4438650"/>
          </a:xfrm>
          <a:noFill/>
          <a:ln/>
        </p:spPr>
        <p:txBody>
          <a:bodyPr lIns="93662" tIns="47625" rIns="93662" bIns="47625"/>
          <a:lstStyle/>
          <a:p>
            <a:pPr eaLnBrk="1" hangingPunct="1"/>
            <a:r>
              <a:rPr lang="zh-CN" altLang="en-US" smtClean="0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 txBox="1">
            <a:spLocks noGrp="1" noChangeArrowheads="1"/>
          </p:cNvSpPr>
          <p:nvPr/>
        </p:nvSpPr>
        <p:spPr bwMode="auto">
          <a:xfrm>
            <a:off x="3851275" y="937895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962025" eaLnBrk="0" hangingPunct="0"/>
            <a:fld id="{6C44D46A-3F2B-47FC-AF20-F3E4C55D6A48}" type="slidenum">
              <a:rPr lang="zh-CN" altLang="en-US" sz="1000" i="1"/>
              <a:pPr algn="r" defTabSz="962025" eaLnBrk="0" hangingPunct="0"/>
              <a:t>8</a:t>
            </a:fld>
            <a:endParaRPr lang="en-US" altLang="zh-CN" sz="1000" i="1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3851275" y="0"/>
            <a:ext cx="2949575" cy="492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851275" y="9378950"/>
            <a:ext cx="2949575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62025" eaLnBrk="0" hangingPunct="0"/>
            <a:r>
              <a:rPr lang="en-US" altLang="zh-CN" sz="1000" i="1"/>
              <a:t>6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-3175" y="9378950"/>
            <a:ext cx="2947988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-3175" y="0"/>
            <a:ext cx="2947988" cy="492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939800" y="747713"/>
            <a:ext cx="4919663" cy="3689350"/>
          </a:xfrm>
          <a:ln cap="flat"/>
        </p:spPr>
      </p:sp>
      <p:sp>
        <p:nvSpPr>
          <p:cNvPr id="327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6463" y="4692650"/>
            <a:ext cx="4983162" cy="4438650"/>
          </a:xfrm>
          <a:noFill/>
          <a:ln/>
        </p:spPr>
        <p:txBody>
          <a:bodyPr lIns="93662" tIns="47625" rIns="93662" bIns="47625"/>
          <a:lstStyle/>
          <a:p>
            <a:pPr eaLnBrk="1" hangingPunct="1"/>
            <a:r>
              <a:rPr lang="zh-CN" altLang="en-US" smtClean="0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6D437-0DFD-4CB8-9EF6-1B766EBFA602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3450" y="741363"/>
            <a:ext cx="4935538" cy="37020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455AE4-3CD9-46C7-9DBA-8EAA6EFACAC5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3450" y="741363"/>
            <a:ext cx="4935538" cy="37020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1276350"/>
            <a:ext cx="9132888" cy="152400"/>
            <a:chOff x="0" y="804"/>
            <a:chExt cx="5753" cy="9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804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006F65"/>
                </a:gs>
                <a:gs pos="50000">
                  <a:srgbClr val="00DFCA"/>
                </a:gs>
                <a:gs pos="100000">
                  <a:srgbClr val="006F65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0" y="876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976080"/>
                </a:gs>
                <a:gs pos="50000">
                  <a:srgbClr val="D989B8"/>
                </a:gs>
                <a:gs pos="100000">
                  <a:srgbClr val="976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0488" y="6484938"/>
            <a:ext cx="291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/>
            <a:r>
              <a:rPr lang="en-US" altLang="zh-CN" sz="1400">
                <a:latin typeface="Arial" charset="0"/>
                <a:ea typeface="宋体" pitchFamily="2" charset="-122"/>
              </a:rPr>
              <a:t>IC52C4, Lu Hongjun, DISCS, NUS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8653463" y="6484938"/>
            <a:ext cx="400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/>
            <a:fld id="{B3441640-A132-4006-B030-44B4A6F88CE5}" type="slidenum">
              <a:rPr lang="zh-CN" altLang="en-US" sz="1400">
                <a:latin typeface="Arial" charset="0"/>
                <a:ea typeface="宋体" pitchFamily="2" charset="-122"/>
              </a:rPr>
              <a:pPr algn="r" eaLnBrk="0" hangingPunct="0"/>
              <a:t>‹#›</a:t>
            </a:fld>
            <a:endParaRPr lang="en-US" altLang="zh-CN" sz="1400">
              <a:latin typeface="Arial" charset="0"/>
              <a:ea typeface="宋体" pitchFamily="2" charset="-122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FE1F55-501C-48FB-90F8-0E948E6C1B8A}" type="datetime1">
              <a:rPr lang="zh-CN" altLang="en-US" smtClean="0"/>
              <a:t>2019/1/6</a:t>
            </a:fld>
            <a:endParaRPr lang="en-US" altLang="zh-CN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C698216B-10BB-4415-8C33-D9D9696C126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515358-499F-4551-A536-A4CFCC7C78A4}" type="datetime1">
              <a:rPr lang="zh-CN" altLang="en-US" smtClean="0"/>
              <a:t>2019/1/6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BC906-8570-484C-8C00-17AE48C1892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28600"/>
            <a:ext cx="21145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912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0D2BCC-4D74-4E07-87A1-FC046307C1E7}" type="datetime1">
              <a:rPr lang="zh-CN" altLang="en-US" smtClean="0"/>
              <a:t>2019/1/6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831DC-9C66-4CB5-96BD-28B07E49A88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B70A3-0C67-46EB-BE5A-F86664990CEF}" type="datetime1">
              <a:rPr lang="zh-CN" altLang="en-US" smtClean="0"/>
              <a:t>2019/1/6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2214E-05B1-4CAC-BA6F-D75917DDB4A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1DDF7-EA4C-48C9-BB75-720B5BE26163}" type="datetime1">
              <a:rPr lang="zh-CN" altLang="en-US" smtClean="0"/>
              <a:t>2019/1/6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EB555-1DC5-4B0E-886C-8D9891AD5CA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A30AC-A6F5-4413-BDE5-7F942733C0CE}" type="datetime1">
              <a:rPr lang="zh-CN" altLang="en-US" smtClean="0"/>
              <a:t>2019/1/6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EA60A-F36A-4E2F-91EE-8C0C8457418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2A506-4F89-4511-9D8E-C8FCEA08A067}" type="datetime1">
              <a:rPr lang="zh-CN" altLang="en-US" smtClean="0"/>
              <a:t>2019/1/6</a:t>
            </a:fld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FCB37-2E61-46E8-8ECA-FA87906A8F1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F6B16-B5D0-4D8A-84E7-CDB3993493DC}" type="datetime1">
              <a:rPr lang="zh-CN" altLang="en-US" smtClean="0"/>
              <a:t>2019/1/6</a:t>
            </a:fld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0E1C0-AFD8-4C1F-9155-4CEC2526C55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978509-B2A7-451B-B37A-85A5812F46AC}" type="datetime1">
              <a:rPr lang="zh-CN" altLang="en-US" smtClean="0"/>
              <a:t>2019/1/6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EEDA9-7E73-4A8F-8866-A871B71302F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94515-54AE-4793-835E-141F3578712D}" type="datetime1">
              <a:rPr lang="zh-CN" altLang="en-US" smtClean="0"/>
              <a:t>2019/1/6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702DD-C2E5-40AC-8147-AF0772E8AD0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2D3B8-FCC3-4B9C-99CB-BD83632B2E09}" type="datetime1">
              <a:rPr lang="zh-CN" altLang="en-US" smtClean="0"/>
              <a:t>2019/1/6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1E567-E579-49F7-A03B-9C4739A964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ea typeface="宋体" pitchFamily="2" charset="-122"/>
              </a:defRPr>
            </a:lvl1pPr>
          </a:lstStyle>
          <a:p>
            <a:fld id="{63FCB7A3-8DB3-43FE-8695-C1AEDCAFB0C1}" type="datetime1">
              <a:rPr lang="zh-CN" altLang="en-US" smtClean="0"/>
              <a:t>2019/1/6</a:t>
            </a:fld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B313CD3-C808-4684-A4C1-0F39FFF0DE2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0" y="1276350"/>
            <a:ext cx="9132888" cy="152400"/>
            <a:chOff x="0" y="804"/>
            <a:chExt cx="5753" cy="96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804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006F65"/>
                </a:gs>
                <a:gs pos="50000">
                  <a:srgbClr val="00DFCA"/>
                </a:gs>
                <a:gs pos="100000">
                  <a:srgbClr val="006F65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0" y="876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976080"/>
                </a:gs>
                <a:gs pos="50000">
                  <a:srgbClr val="D989B8"/>
                </a:gs>
                <a:gs pos="100000">
                  <a:srgbClr val="976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D2"/>
        </a:buClr>
        <a:buSzPct val="75000"/>
        <a:buFont typeface="Monotype Sorts" pitchFamily="2" charset="2"/>
        <a:buChar char="v"/>
        <a:defRPr sz="2800">
          <a:solidFill>
            <a:srgbClr val="0000D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w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8000"/>
        </a:buClr>
        <a:buChar char="–"/>
        <a:defRPr sz="2000">
          <a:solidFill>
            <a:srgbClr val="008000"/>
          </a:solidFill>
          <a:latin typeface="+mn-lt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00"/>
        </a:buClr>
        <a:buSzPct val="64000"/>
        <a:buFont typeface="Monotype Sorts" pitchFamily="2" charset="2"/>
        <a:buChar char="l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00"/>
        </a:buClr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00"/>
        </a:buClr>
        <a:buChar char="»"/>
        <a:defRPr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00"/>
        </a:buClr>
        <a:buChar char="»"/>
        <a:defRPr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00"/>
        </a:buClr>
        <a:buChar char="»"/>
        <a:defRPr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00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ries.ektf.hu/~hz/pdf-tamop/pdf-xx/Radvanyi-hdbms-eng2.pdf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F17A7F-ABA0-4548-9565-AD9D6B5766E9}" type="slidenum">
              <a:rPr lang="en-US" altLang="zh-CN" smtClean="0"/>
              <a:pPr/>
              <a:t>1</a:t>
            </a:fld>
            <a:r>
              <a:rPr lang="en-US" altLang="zh-CN" smtClean="0"/>
              <a:t> </a:t>
            </a:r>
          </a:p>
        </p:txBody>
      </p:sp>
      <p:sp>
        <p:nvSpPr>
          <p:cNvPr id="3075" name="灯片编号占位符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304800" y="228600"/>
            <a:ext cx="84582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l" eaLnBrk="0" hangingPunct="0"/>
            <a:r>
              <a:rPr lang="en-US" altLang="zh-CN" sz="4000" b="1">
                <a:solidFill>
                  <a:srgbClr val="000099"/>
                </a:solidFill>
                <a:latin typeface="Book Antiqua" pitchFamily="18" charset="0"/>
                <a:ea typeface="宋体" pitchFamily="2" charset="-122"/>
              </a:rPr>
              <a:t>Course Overview</a:t>
            </a:r>
            <a:r>
              <a:rPr lang="en-US" altLang="zh-CN" sz="3600">
                <a:solidFill>
                  <a:schemeClr val="tx2"/>
                </a:solidFill>
                <a:latin typeface="Book Antiqua" pitchFamily="18" charset="0"/>
                <a:ea typeface="宋体" pitchFamily="2" charset="-122"/>
              </a:rPr>
              <a:t>   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381000" y="2209800"/>
            <a:ext cx="4953000" cy="335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 eaLnBrk="0" hangingPunct="0">
              <a:spcBef>
                <a:spcPct val="20000"/>
              </a:spcBef>
              <a:buClr>
                <a:srgbClr val="0000CC"/>
              </a:buClr>
              <a:buSzPct val="75000"/>
              <a:buFont typeface="Monotype Sorts" pitchFamily="2" charset="2"/>
              <a:buChar char="v"/>
            </a:pPr>
            <a:r>
              <a:rPr lang="zh-CN" altLang="en-US" sz="280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Course Goal 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rgbClr val="0000CC"/>
              </a:buClr>
              <a:buSzPct val="75000"/>
              <a:buFont typeface="Monotype Sorts" pitchFamily="2" charset="2"/>
              <a:buChar char="v"/>
            </a:pPr>
            <a:r>
              <a:rPr lang="en-US" altLang="zh-CN" sz="280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 Course Content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rgbClr val="0000CC"/>
              </a:buClr>
              <a:buSzPct val="75000"/>
              <a:buFont typeface="Monotype Sorts" pitchFamily="2" charset="2"/>
              <a:buChar char="v"/>
            </a:pPr>
            <a:r>
              <a:rPr lang="en-US" altLang="zh-CN" sz="280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 Course Structure</a:t>
            </a:r>
          </a:p>
        </p:txBody>
      </p:sp>
      <p:pic>
        <p:nvPicPr>
          <p:cNvPr id="3078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133600"/>
            <a:ext cx="3365500" cy="245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5614988" y="5100638"/>
            <a:ext cx="2919412" cy="77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altLang="zh-CN" sz="2500" b="1">
                <a:solidFill>
                  <a:srgbClr val="000000"/>
                </a:solidFill>
                <a:latin typeface="Book Antiqua" pitchFamily="18" charset="0"/>
                <a:ea typeface="宋体" pitchFamily="2" charset="-122"/>
              </a:rPr>
              <a:t>Distributed</a:t>
            </a:r>
            <a:br>
              <a:rPr lang="en-US" altLang="zh-CN" sz="2500" b="1">
                <a:solidFill>
                  <a:srgbClr val="000000"/>
                </a:solidFill>
                <a:latin typeface="Book Antiqua" pitchFamily="18" charset="0"/>
                <a:ea typeface="宋体" pitchFamily="2" charset="-122"/>
              </a:rPr>
            </a:br>
            <a:r>
              <a:rPr lang="en-US" altLang="zh-CN" sz="2500" b="1">
                <a:solidFill>
                  <a:srgbClr val="000000"/>
                </a:solidFill>
                <a:latin typeface="Book Antiqua" pitchFamily="18" charset="0"/>
                <a:ea typeface="宋体" pitchFamily="2" charset="-122"/>
              </a:rPr>
              <a:t>Database Systems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9523F4-61C5-4279-9246-EF2B719ADE92}" type="slidenum">
              <a:rPr lang="en-US" altLang="zh-CN" smtClean="0"/>
              <a:pPr/>
              <a:t>10</a:t>
            </a:fld>
            <a:r>
              <a:rPr lang="en-US" altLang="zh-CN" smtClean="0"/>
              <a:t> </a:t>
            </a:r>
          </a:p>
        </p:txBody>
      </p:sp>
      <p:sp>
        <p:nvSpPr>
          <p:cNvPr id="14339" name="Title 1"/>
          <p:cNvSpPr>
            <a:spLocks noGrp="1"/>
          </p:cNvSpPr>
          <p:nvPr>
            <p:ph type="title" idx="4294967295"/>
          </p:nvPr>
        </p:nvSpPr>
        <p:spPr>
          <a:xfrm>
            <a:off x="304800" y="381000"/>
            <a:ext cx="8458200" cy="990600"/>
          </a:xfrm>
        </p:spPr>
        <p:txBody>
          <a:bodyPr anchor="ctr"/>
          <a:lstStyle/>
          <a:p>
            <a:pPr algn="ctr" eaLnBrk="1" hangingPunct="1"/>
            <a:r>
              <a:rPr lang="en-US" altLang="zh-CN" sz="3600" dirty="0" smtClean="0">
                <a:ea typeface="宋体" pitchFamily="2" charset="-122"/>
              </a:rPr>
              <a:t>Textbook and Supporting Textbook</a:t>
            </a:r>
            <a:endParaRPr lang="zh-CN" altLang="en-US" sz="3600" dirty="0" smtClean="0">
              <a:ea typeface="宋体" pitchFamily="2" charset="-122"/>
            </a:endParaRPr>
          </a:p>
        </p:txBody>
      </p:sp>
      <p:sp>
        <p:nvSpPr>
          <p:cNvPr id="14340" name="TextBox 7"/>
          <p:cNvSpPr txBox="1">
            <a:spLocks noChangeArrowheads="1"/>
          </p:cNvSpPr>
          <p:nvPr/>
        </p:nvSpPr>
        <p:spPr bwMode="auto">
          <a:xfrm>
            <a:off x="838200" y="1752600"/>
            <a:ext cx="7572375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600" dirty="0" smtClean="0">
                <a:solidFill>
                  <a:srgbClr val="000000"/>
                </a:solidFill>
                <a:latin typeface="+mn-lt"/>
                <a:ea typeface="华文中宋" pitchFamily="2" charset="-122"/>
              </a:rPr>
              <a:t>Imp. Link</a:t>
            </a:r>
          </a:p>
          <a:p>
            <a:pPr algn="l"/>
            <a:endParaRPr lang="en-US" altLang="zh-CN" sz="2600" dirty="0">
              <a:solidFill>
                <a:srgbClr val="000000"/>
              </a:solidFill>
              <a:latin typeface="+mn-lt"/>
              <a:ea typeface="华文中宋" pitchFamily="2" charset="-122"/>
            </a:endParaRPr>
          </a:p>
          <a:p>
            <a:pPr algn="l"/>
            <a:r>
              <a:rPr lang="en-US" altLang="zh-CN" sz="2600" dirty="0" smtClean="0">
                <a:solidFill>
                  <a:srgbClr val="000000"/>
                </a:solidFill>
                <a:latin typeface="+mn-lt"/>
                <a:ea typeface="华文中宋" pitchFamily="2" charset="-122"/>
                <a:hlinkClick r:id="rId2"/>
              </a:rPr>
              <a:t>http://aries.ektf.hu/~hz/pdf-tamop/pdf-xx/Radvanyi-hdbms-eng2.pdf</a:t>
            </a:r>
            <a:endParaRPr lang="en-US" altLang="zh-CN" sz="2600" dirty="0" smtClean="0">
              <a:solidFill>
                <a:srgbClr val="000000"/>
              </a:solidFill>
              <a:latin typeface="+mn-lt"/>
              <a:ea typeface="华文中宋" pitchFamily="2" charset="-122"/>
            </a:endParaRPr>
          </a:p>
          <a:p>
            <a:pPr algn="l"/>
            <a:endParaRPr lang="en-US" altLang="zh-CN" sz="2600" dirty="0">
              <a:solidFill>
                <a:srgbClr val="000000"/>
              </a:solidFill>
              <a:latin typeface="+mn-lt"/>
              <a:ea typeface="华文中宋" pitchFamily="2" charset="-122"/>
            </a:endParaRPr>
          </a:p>
          <a:p>
            <a:pPr algn="l"/>
            <a:endParaRPr lang="en-US" altLang="zh-CN" sz="2600" dirty="0" smtClean="0">
              <a:solidFill>
                <a:srgbClr val="000000"/>
              </a:solidFill>
              <a:latin typeface="+mn-lt"/>
              <a:ea typeface="华文中宋" pitchFamily="2" charset="-122"/>
            </a:endParaRPr>
          </a:p>
          <a:p>
            <a:pPr algn="l"/>
            <a:endParaRPr lang="en-US" altLang="zh-CN" sz="2600" dirty="0" smtClean="0">
              <a:solidFill>
                <a:srgbClr val="000000"/>
              </a:solidFill>
              <a:latin typeface="+mn-lt"/>
              <a:ea typeface="华文中宋" pitchFamily="2" charset="-122"/>
            </a:endParaRPr>
          </a:p>
          <a:p>
            <a:pPr algn="l"/>
            <a:endParaRPr lang="en-US" altLang="zh-CN" sz="2600" dirty="0">
              <a:solidFill>
                <a:srgbClr val="000000"/>
              </a:solidFill>
              <a:latin typeface="+mn-lt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375DFE-D9ED-47EF-9384-423E9B59282A}" type="slidenum">
              <a:rPr lang="en-US" altLang="zh-CN" smtClean="0"/>
              <a:pPr/>
              <a:t>11</a:t>
            </a:fld>
            <a:r>
              <a:rPr lang="en-US" altLang="zh-CN" smtClean="0"/>
              <a:t> </a:t>
            </a:r>
          </a:p>
        </p:txBody>
      </p:sp>
      <p:sp>
        <p:nvSpPr>
          <p:cNvPr id="17411" name="灯片编号占位符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34975"/>
            <a:ext cx="8763000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How to Succeed?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71600"/>
            <a:ext cx="8424862" cy="5334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mtClean="0">
                <a:latin typeface="Arial" charset="0"/>
                <a:ea typeface="宋体" pitchFamily="2" charset="-122"/>
              </a:rPr>
              <a:t>Where there is a will, there is a “</a:t>
            </a:r>
            <a:r>
              <a:rPr lang="en-US" altLang="zh-CN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good</a:t>
            </a:r>
            <a:r>
              <a:rPr lang="en-US" altLang="zh-CN" smtClean="0">
                <a:latin typeface="Arial" charset="0"/>
                <a:ea typeface="宋体" pitchFamily="2" charset="-122"/>
              </a:rPr>
              <a:t>”!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latin typeface="Arial" charset="0"/>
                <a:ea typeface="宋体" pitchFamily="2" charset="-122"/>
              </a:rPr>
              <a:t>Lecture overheads are designed to convey information, not to be mechanically memorized.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solidFill>
                  <a:srgbClr val="006600"/>
                </a:solidFill>
                <a:latin typeface="Arial" charset="0"/>
                <a:ea typeface="宋体" pitchFamily="2" charset="-122"/>
              </a:rPr>
              <a:t>LISTEN</a:t>
            </a:r>
            <a:r>
              <a:rPr lang="en-US" altLang="zh-CN" smtClean="0">
                <a:latin typeface="Arial" charset="0"/>
                <a:ea typeface="宋体" pitchFamily="2" charset="-122"/>
              </a:rPr>
              <a:t> to what is said.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solidFill>
                  <a:srgbClr val="006600"/>
                </a:solidFill>
                <a:latin typeface="Arial" charset="0"/>
                <a:ea typeface="宋体" pitchFamily="2" charset="-122"/>
              </a:rPr>
              <a:t>THINK</a:t>
            </a:r>
            <a:r>
              <a:rPr lang="en-US" altLang="zh-CN" smtClean="0">
                <a:latin typeface="Arial" charset="0"/>
                <a:ea typeface="宋体" pitchFamily="2" charset="-122"/>
              </a:rPr>
              <a:t> about what is said.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solidFill>
                  <a:srgbClr val="006600"/>
                </a:solidFill>
                <a:latin typeface="Arial" charset="0"/>
                <a:ea typeface="宋体" pitchFamily="2" charset="-122"/>
              </a:rPr>
              <a:t>ASK</a:t>
            </a:r>
            <a:r>
              <a:rPr lang="en-US" altLang="zh-CN" smtClean="0">
                <a:latin typeface="Arial" charset="0"/>
                <a:ea typeface="宋体" pitchFamily="2" charset="-122"/>
              </a:rPr>
              <a:t> questions when you have doubts.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solidFill>
                  <a:srgbClr val="006600"/>
                </a:solidFill>
                <a:latin typeface="Arial" charset="0"/>
                <a:ea typeface="宋体" pitchFamily="2" charset="-122"/>
              </a:rPr>
              <a:t>WRITE</a:t>
            </a:r>
            <a:r>
              <a:rPr lang="en-US" altLang="zh-CN" smtClean="0">
                <a:latin typeface="Arial" charset="0"/>
                <a:ea typeface="宋体" pitchFamily="2" charset="-122"/>
              </a:rPr>
              <a:t> down only what is important.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mtClean="0">
                <a:solidFill>
                  <a:srgbClr val="006600"/>
                </a:solidFill>
                <a:latin typeface="Arial" charset="0"/>
                <a:ea typeface="宋体" pitchFamily="2" charset="-122"/>
              </a:rPr>
              <a:t>PRACTICE </a:t>
            </a:r>
            <a:r>
              <a:rPr lang="en-US" altLang="zh-CN" smtClean="0">
                <a:latin typeface="Arial" charset="0"/>
                <a:ea typeface="宋体" pitchFamily="2" charset="-122"/>
              </a:rPr>
              <a:t>what has learned.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AAA23D-EE6E-4CD7-B02E-C3148450642A}" type="slidenum">
              <a:rPr lang="en-US" altLang="zh-CN" smtClean="0"/>
              <a:pPr/>
              <a:t>12</a:t>
            </a:fld>
            <a:r>
              <a:rPr lang="en-US" altLang="zh-CN" smtClean="0"/>
              <a:t> </a:t>
            </a:r>
          </a:p>
        </p:txBody>
      </p:sp>
      <p:sp>
        <p:nvSpPr>
          <p:cNvPr id="18435" name="灯片编号占位符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416800" cy="762000"/>
          </a:xfrm>
        </p:spPr>
        <p:txBody>
          <a:bodyPr/>
          <a:lstStyle/>
          <a:p>
            <a:pPr eaLnBrk="1" hangingPunct="1"/>
            <a:r>
              <a:rPr lang="en-US" altLang="en-US" sz="3400" smtClean="0"/>
              <a:t>Tip</a:t>
            </a:r>
            <a:r>
              <a:rPr lang="en-US" altLang="zh-CN" sz="3400" smtClean="0">
                <a:ea typeface="宋体" pitchFamily="2" charset="-122"/>
              </a:rPr>
              <a:t> </a:t>
            </a:r>
            <a:r>
              <a:rPr lang="en-US" altLang="en-US" sz="3400" smtClean="0"/>
              <a:t>#1</a:t>
            </a:r>
            <a:r>
              <a:rPr lang="en-US" altLang="en-US" sz="3400" smtClean="0">
                <a:latin typeface="Times New Roman" pitchFamily="18" charset="0"/>
              </a:rPr>
              <a:t> </a:t>
            </a:r>
            <a:r>
              <a:rPr lang="en-US" altLang="en-US" sz="4400" smtClean="0"/>
              <a:t> </a:t>
            </a:r>
            <a:r>
              <a:rPr lang="en-US" altLang="en-US" sz="2800" smtClean="0"/>
              <a:t>  </a:t>
            </a:r>
            <a:endParaRPr lang="en-US" altLang="zh-CN" sz="2800" smtClean="0">
              <a:ea typeface="宋体" pitchFamily="2" charset="-122"/>
            </a:endParaRP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628775"/>
            <a:ext cx="6624638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403350" y="5948363"/>
            <a:ext cx="7435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en-US" sz="2400" b="1">
                <a:solidFill>
                  <a:srgbClr val="000000"/>
                </a:solidFill>
                <a:ea typeface="黑体" pitchFamily="2" charset="-122"/>
              </a:rPr>
              <a:t>Don’t wait until the last minute to get help.</a:t>
            </a:r>
            <a:endParaRPr lang="en-US" altLang="zh-CN" sz="2400" b="1">
              <a:solidFill>
                <a:srgbClr val="0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DA6F30-BC3A-4205-8B7F-521B561FB0BB}" type="slidenum">
              <a:rPr lang="en-US" altLang="zh-CN" smtClean="0"/>
              <a:pPr/>
              <a:t>13</a:t>
            </a:fld>
            <a:r>
              <a:rPr lang="en-US" altLang="zh-CN" smtClean="0"/>
              <a:t> </a:t>
            </a:r>
          </a:p>
        </p:txBody>
      </p:sp>
      <p:sp>
        <p:nvSpPr>
          <p:cNvPr id="19459" name="灯片编号占位符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4168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Tip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en-US" smtClean="0"/>
              <a:t>#2</a:t>
            </a:r>
            <a:r>
              <a:rPr lang="en-US" altLang="en-US" sz="3000" smtClean="0">
                <a:latin typeface="Times New Roman" pitchFamily="18" charset="0"/>
              </a:rPr>
              <a:t>  </a:t>
            </a:r>
            <a:r>
              <a:rPr lang="en-US" altLang="en-US" sz="2600" smtClean="0"/>
              <a:t>  </a:t>
            </a:r>
            <a:endParaRPr lang="en-US" altLang="zh-CN" sz="2800" smtClean="0">
              <a:ea typeface="宋体" pitchFamily="2" charset="-122"/>
            </a:endParaRP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1403350" y="5907088"/>
            <a:ext cx="698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Bad things happen while learning a new skill. You will probably crash and burn on some programs. Start early; give yourself time for mistakes.</a:t>
            </a:r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1485900"/>
            <a:ext cx="6480175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AutoShape 5"/>
          <p:cNvSpPr>
            <a:spLocks noChangeArrowheads="1"/>
          </p:cNvSpPr>
          <p:nvPr/>
        </p:nvSpPr>
        <p:spPr bwMode="auto">
          <a:xfrm>
            <a:off x="1219200" y="1600200"/>
            <a:ext cx="2438400" cy="1612900"/>
          </a:xfrm>
          <a:prstGeom prst="wedgeEllipseCallout">
            <a:avLst>
              <a:gd name="adj1" fmla="val 45898"/>
              <a:gd name="adj2" fmla="val 4596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CN" sz="1800" b="1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Hey, I’ll still pass if I can get enough partial credit.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01BCA3-C11E-4121-B5BF-73A2EBBD127D}" type="slidenum">
              <a:rPr lang="en-US" altLang="zh-CN" smtClean="0"/>
              <a:pPr/>
              <a:t>14</a:t>
            </a:fld>
            <a:r>
              <a:rPr lang="en-US" altLang="zh-CN" smtClean="0"/>
              <a:t> </a:t>
            </a:r>
          </a:p>
        </p:txBody>
      </p:sp>
      <p:sp>
        <p:nvSpPr>
          <p:cNvPr id="20483" name="灯片编号占位符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04813"/>
            <a:ext cx="74168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Tip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en-US" smtClean="0"/>
              <a:t>#3</a:t>
            </a:r>
            <a:r>
              <a:rPr lang="en-US" altLang="en-US" sz="3000" smtClean="0">
                <a:latin typeface="Times New Roman" pitchFamily="18" charset="0"/>
              </a:rPr>
              <a:t> </a:t>
            </a:r>
            <a:r>
              <a:rPr lang="en-US" altLang="en-US" sz="4400" smtClean="0"/>
              <a:t> </a:t>
            </a:r>
            <a:r>
              <a:rPr lang="en-US" altLang="en-US" sz="2600" smtClean="0"/>
              <a:t>  </a:t>
            </a:r>
            <a:endParaRPr lang="en-US" altLang="zh-CN" sz="2800" smtClean="0">
              <a:ea typeface="宋体" pitchFamily="2" charset="-122"/>
            </a:endParaRP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1476375" y="5805488"/>
            <a:ext cx="72723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Don’t be too ambitious with your course load. You CANNOT slack off in this class, even for a few days.</a:t>
            </a: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7013" y="1493838"/>
            <a:ext cx="6604000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A79554-7C21-4553-89D9-CCF5253EF1EA}" type="slidenum">
              <a:rPr lang="en-US" altLang="zh-CN" smtClean="0"/>
              <a:pPr/>
              <a:t>15</a:t>
            </a:fld>
            <a:r>
              <a:rPr lang="en-US" altLang="zh-CN" smtClean="0"/>
              <a:t> </a:t>
            </a:r>
          </a:p>
        </p:txBody>
      </p:sp>
      <p:sp>
        <p:nvSpPr>
          <p:cNvPr id="21507" name="灯片编号占位符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038600" cy="36576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  <a:ea typeface="宋体" pitchFamily="2" charset="-122"/>
              </a:rPr>
              <a:t>Critical Thinking</a:t>
            </a:r>
          </a:p>
          <a:p>
            <a:pPr eaLnBrk="1" hangingPunct="1"/>
            <a:r>
              <a:rPr lang="en-US" altLang="zh-CN" smtClean="0">
                <a:latin typeface="Arial" charset="0"/>
                <a:ea typeface="宋体" pitchFamily="2" charset="-122"/>
              </a:rPr>
              <a:t>Research</a:t>
            </a:r>
          </a:p>
          <a:p>
            <a:pPr eaLnBrk="1" hangingPunct="1"/>
            <a:r>
              <a:rPr lang="en-US" altLang="zh-CN" smtClean="0">
                <a:latin typeface="Arial" charset="0"/>
                <a:ea typeface="宋体" pitchFamily="2" charset="-122"/>
              </a:rPr>
              <a:t>Problem Identification and Solving</a:t>
            </a:r>
          </a:p>
          <a:p>
            <a:pPr eaLnBrk="1" hangingPunct="1"/>
            <a:r>
              <a:rPr lang="en-US" altLang="zh-CN" smtClean="0">
                <a:latin typeface="Arial" charset="0"/>
                <a:ea typeface="宋体" pitchFamily="2" charset="-122"/>
              </a:rPr>
              <a:t>Speaking</a:t>
            </a:r>
          </a:p>
          <a:p>
            <a:pPr eaLnBrk="1" hangingPunct="1"/>
            <a:r>
              <a:rPr lang="en-US" altLang="zh-CN" smtClean="0">
                <a:latin typeface="Arial" charset="0"/>
                <a:ea typeface="宋体" pitchFamily="2" charset="-122"/>
              </a:rPr>
              <a:t>Writing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572000" y="2667000"/>
            <a:ext cx="428466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rgbClr val="0000D2"/>
              </a:buClr>
              <a:buSzPct val="75000"/>
              <a:buFont typeface="Monotype Sorts" pitchFamily="2" charset="2"/>
              <a:buChar char="v"/>
            </a:pPr>
            <a:r>
              <a:rPr lang="en-US" altLang="zh-CN" sz="2800">
                <a:solidFill>
                  <a:srgbClr val="0000D2"/>
                </a:solidFill>
                <a:latin typeface="Arial" charset="0"/>
                <a:ea typeface="宋体" pitchFamily="2" charset="-122"/>
              </a:rPr>
              <a:t>Work Ethic </a:t>
            </a: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rgbClr val="0000D2"/>
              </a:buClr>
              <a:buSzPct val="75000"/>
              <a:buFont typeface="Monotype Sorts" pitchFamily="2" charset="2"/>
              <a:buChar char="v"/>
            </a:pPr>
            <a:r>
              <a:rPr lang="en-US" altLang="zh-CN" sz="2800">
                <a:solidFill>
                  <a:srgbClr val="0000D2"/>
                </a:solidFill>
                <a:latin typeface="Arial" charset="0"/>
                <a:ea typeface="宋体" pitchFamily="2" charset="-122"/>
              </a:rPr>
              <a:t>Number Crunching</a:t>
            </a: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rgbClr val="0000D2"/>
              </a:buClr>
              <a:buSzPct val="75000"/>
              <a:buFont typeface="Monotype Sorts" pitchFamily="2" charset="2"/>
              <a:buChar char="v"/>
            </a:pPr>
            <a:r>
              <a:rPr lang="en-US" altLang="zh-CN" sz="2800">
                <a:solidFill>
                  <a:srgbClr val="0000D2"/>
                </a:solidFill>
                <a:latin typeface="Arial" charset="0"/>
                <a:ea typeface="宋体" pitchFamily="2" charset="-122"/>
              </a:rPr>
              <a:t>Physical Performance</a:t>
            </a: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rgbClr val="0000D2"/>
              </a:buClr>
              <a:buSzPct val="75000"/>
              <a:buFont typeface="Monotype Sorts" pitchFamily="2" charset="2"/>
              <a:buChar char="v"/>
            </a:pPr>
            <a:r>
              <a:rPr lang="en-US" altLang="zh-CN" sz="2800">
                <a:solidFill>
                  <a:srgbClr val="0000D2"/>
                </a:solidFill>
                <a:latin typeface="Arial" charset="0"/>
                <a:ea typeface="宋体" pitchFamily="2" charset="-122"/>
              </a:rPr>
              <a:t>Influencing People</a:t>
            </a: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rgbClr val="0000D2"/>
              </a:buClr>
              <a:buSzPct val="75000"/>
              <a:buFont typeface="Monotype Sorts" pitchFamily="2" charset="2"/>
              <a:buChar char="v"/>
            </a:pPr>
            <a:r>
              <a:rPr lang="en-US" altLang="zh-CN" sz="2800">
                <a:solidFill>
                  <a:srgbClr val="0000D2"/>
                </a:solidFill>
                <a:latin typeface="Arial" charset="0"/>
                <a:ea typeface="宋体" pitchFamily="2" charset="-122"/>
              </a:rPr>
              <a:t>Teamwork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81000" y="381000"/>
            <a:ext cx="741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l"/>
            <a:r>
              <a:rPr lang="en-US" altLang="en-US" sz="4000" b="1">
                <a:solidFill>
                  <a:srgbClr val="000099"/>
                </a:solidFill>
                <a:latin typeface="Book Antiqua" pitchFamily="18" charset="0"/>
              </a:rPr>
              <a:t>Tip</a:t>
            </a:r>
            <a:r>
              <a:rPr lang="en-US" altLang="zh-CN" sz="4000" b="1">
                <a:solidFill>
                  <a:srgbClr val="000099"/>
                </a:solidFill>
                <a:latin typeface="Book Antiqua" pitchFamily="18" charset="0"/>
                <a:ea typeface="宋体" pitchFamily="2" charset="-122"/>
              </a:rPr>
              <a:t> </a:t>
            </a:r>
            <a:r>
              <a:rPr lang="en-US" altLang="en-US" sz="4000" b="1">
                <a:solidFill>
                  <a:srgbClr val="000099"/>
                </a:solidFill>
                <a:latin typeface="Book Antiqua" pitchFamily="18" charset="0"/>
              </a:rPr>
              <a:t>#</a:t>
            </a:r>
            <a:r>
              <a:rPr lang="en-US" altLang="zh-CN" sz="4000" b="1">
                <a:solidFill>
                  <a:srgbClr val="000099"/>
                </a:solidFill>
                <a:latin typeface="Book Antiqua" pitchFamily="18" charset="0"/>
                <a:ea typeface="宋体" pitchFamily="2" charset="-122"/>
              </a:rPr>
              <a:t>4</a:t>
            </a:r>
            <a:r>
              <a:rPr lang="en-US" altLang="en-US" sz="3000" b="1">
                <a:solidFill>
                  <a:srgbClr val="000099"/>
                </a:solidFill>
              </a:rPr>
              <a:t> </a:t>
            </a:r>
            <a:r>
              <a:rPr lang="en-US" altLang="en-US" sz="4400" b="1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altLang="en-US" sz="2600" b="1">
                <a:solidFill>
                  <a:srgbClr val="000099"/>
                </a:solidFill>
                <a:latin typeface="Book Antiqua" pitchFamily="18" charset="0"/>
              </a:rPr>
              <a:t>  </a:t>
            </a:r>
            <a:endParaRPr lang="en-US" altLang="zh-CN" sz="2800" b="1">
              <a:solidFill>
                <a:srgbClr val="000099"/>
              </a:solidFill>
              <a:latin typeface="Book Antiqua" pitchFamily="18" charset="0"/>
              <a:ea typeface="宋体" pitchFamily="2" charset="-122"/>
            </a:endParaRPr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304800" y="58674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Keep in mind ten things employers want you to learn in college.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C3B77C-BC3B-4A66-8BE3-4F20095AB6FE}" type="slidenum">
              <a:rPr lang="en-US" altLang="zh-CN" smtClean="0"/>
              <a:pPr/>
              <a:t>16</a:t>
            </a:fld>
            <a:r>
              <a:rPr lang="en-US" altLang="zh-CN" smtClean="0"/>
              <a:t> </a:t>
            </a:r>
          </a:p>
        </p:txBody>
      </p:sp>
      <p:sp>
        <p:nvSpPr>
          <p:cNvPr id="22531" name="灯片编号占位符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04813"/>
            <a:ext cx="8042275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Tip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en-US" smtClean="0"/>
              <a:t>#</a:t>
            </a:r>
            <a:r>
              <a:rPr lang="en-US" altLang="zh-CN" smtClean="0">
                <a:ea typeface="宋体" pitchFamily="2" charset="-122"/>
              </a:rPr>
              <a:t>5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endParaRPr lang="zh-CN" altLang="en-US" i="1" smtClean="0">
              <a:solidFill>
                <a:srgbClr val="CCFF33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1331913" y="4033838"/>
            <a:ext cx="68199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sz="3000" b="1">
                <a:solidFill>
                  <a:srgbClr val="FFFF99"/>
                </a:solidFill>
                <a:latin typeface="Arial" charset="0"/>
                <a:ea typeface="宋体" pitchFamily="2" charset="-122"/>
              </a:rPr>
              <a:t>    </a:t>
            </a:r>
            <a:r>
              <a:rPr lang="en-US" altLang="zh-CN" sz="3000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Learn           Practice            Enjoy</a:t>
            </a:r>
            <a:r>
              <a:rPr lang="en-US" altLang="zh-CN" sz="3000" b="1">
                <a:solidFill>
                  <a:srgbClr val="FFFF99"/>
                </a:solidFill>
                <a:latin typeface="Arial" charset="0"/>
                <a:ea typeface="宋体" pitchFamily="2" charset="-122"/>
              </a:rPr>
              <a:t>  </a:t>
            </a:r>
          </a:p>
        </p:txBody>
      </p:sp>
      <p:pic>
        <p:nvPicPr>
          <p:cNvPr id="22535" name="Picture 5" descr="MCj0186160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4663" y="2492375"/>
            <a:ext cx="1060450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6" descr="MCj0186150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8025" y="2511425"/>
            <a:ext cx="663575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7" descr="MCj0186128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77050" y="2563813"/>
            <a:ext cx="8572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0EBA72-8EF9-4A9E-A851-44B57702A8FA}" type="slidenum">
              <a:rPr lang="en-US" altLang="zh-CN" smtClean="0"/>
              <a:pPr/>
              <a:t>17</a:t>
            </a:fld>
            <a:r>
              <a:rPr lang="en-US" altLang="zh-CN" smtClean="0"/>
              <a:t> </a:t>
            </a:r>
          </a:p>
        </p:txBody>
      </p:sp>
      <p:sp>
        <p:nvSpPr>
          <p:cNvPr id="23555" name="灯片编号占位符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3425" y="2852738"/>
            <a:ext cx="6745288" cy="762000"/>
          </a:xfrm>
        </p:spPr>
        <p:txBody>
          <a:bodyPr/>
          <a:lstStyle/>
          <a:p>
            <a:pPr eaLnBrk="1" hangingPunct="1"/>
            <a:r>
              <a:rPr lang="en-US" altLang="zh-CN" sz="3700" smtClean="0">
                <a:latin typeface="Arial" charset="0"/>
                <a:ea typeface="宋体" pitchFamily="2" charset="-122"/>
              </a:rPr>
              <a:t>Question  &amp;  Answer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endParaRPr lang="zh-CN" altLang="en-US" i="1" smtClean="0">
              <a:solidFill>
                <a:srgbClr val="CCFF33"/>
              </a:solidFill>
              <a:latin typeface="Palatino Linotype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AF1D5B-8622-42F4-A26F-78564159EECA}" type="slidenum">
              <a:rPr lang="en-US" altLang="zh-CN" smtClean="0"/>
              <a:pPr/>
              <a:t>2</a:t>
            </a:fld>
            <a:r>
              <a:rPr lang="en-US" altLang="zh-CN" smtClean="0"/>
              <a:t> </a:t>
            </a:r>
          </a:p>
        </p:txBody>
      </p:sp>
      <p:sp>
        <p:nvSpPr>
          <p:cNvPr id="4099" name="灯片编号占位符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98450" y="228600"/>
            <a:ext cx="84582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l" eaLnBrk="0" hangingPunct="0"/>
            <a:r>
              <a:rPr lang="en-US" altLang="zh-CN" sz="4000" b="1">
                <a:solidFill>
                  <a:srgbClr val="000099"/>
                </a:solidFill>
                <a:latin typeface="Book Antiqua" pitchFamily="18" charset="0"/>
                <a:ea typeface="宋体" pitchFamily="2" charset="-122"/>
              </a:rPr>
              <a:t>Course Goal (1)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76200" y="1447800"/>
            <a:ext cx="868045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 eaLnBrk="0" hangingPunct="0">
              <a:lnSpc>
                <a:spcPct val="115000"/>
              </a:lnSpc>
              <a:spcBef>
                <a:spcPct val="10000"/>
              </a:spcBef>
              <a:buClr>
                <a:srgbClr val="0000CC"/>
              </a:buClr>
              <a:buSzPct val="75000"/>
              <a:buFont typeface="Monotype Sorts" pitchFamily="2" charset="2"/>
              <a:buChar char="v"/>
            </a:pP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 enhance the previous knowledge of database systems by deepening the understanding of the theoretical and practical aspects of the database technologies;</a:t>
            </a:r>
          </a:p>
          <a:p>
            <a:pPr marL="342900" indent="-342900" algn="just" eaLnBrk="0" hangingPunct="0">
              <a:lnSpc>
                <a:spcPct val="115000"/>
              </a:lnSpc>
              <a:spcBef>
                <a:spcPct val="10000"/>
              </a:spcBef>
              <a:buClr>
                <a:srgbClr val="0000CC"/>
              </a:buClr>
              <a:buSzPct val="75000"/>
              <a:buFont typeface="Monotype Sorts" pitchFamily="2" charset="2"/>
              <a:buChar char="v"/>
            </a:pP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 show the need for distributed database technology to tackle deficiencies of centralized database systems;</a:t>
            </a:r>
          </a:p>
          <a:p>
            <a:pPr marL="342900" indent="-342900" algn="just" eaLnBrk="0" hangingPunct="0">
              <a:lnSpc>
                <a:spcPct val="115000"/>
              </a:lnSpc>
              <a:spcBef>
                <a:spcPct val="10000"/>
              </a:spcBef>
              <a:buClr>
                <a:srgbClr val="0000CC"/>
              </a:buClr>
              <a:buSzPct val="75000"/>
              <a:buFont typeface="Monotype Sorts" pitchFamily="2" charset="2"/>
              <a:buChar char="v"/>
            </a:pP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 introduce basic principles and implementation techniques of distributed database systems, including </a:t>
            </a:r>
            <a:r>
              <a:rPr lang="zh-CN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distributed database design and architecture, query processing and optimization, transaction management, recovery, and reliability </a:t>
            </a: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protocols;</a:t>
            </a:r>
          </a:p>
          <a:p>
            <a:pPr marL="342900" indent="-342900" algn="just" eaLnBrk="0" hangingPunct="0">
              <a:lnSpc>
                <a:spcPct val="115000"/>
              </a:lnSpc>
              <a:spcBef>
                <a:spcPct val="10000"/>
              </a:spcBef>
              <a:buClr>
                <a:srgbClr val="0000CC"/>
              </a:buClr>
              <a:buSzPct val="75000"/>
              <a:buFont typeface="Monotype Sorts" pitchFamily="2" charset="2"/>
              <a:buChar char="v"/>
            </a:pPr>
            <a:endParaRPr lang="en-US" altLang="zh-CN" sz="2400">
              <a:solidFill>
                <a:srgbClr val="0000CC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8E7C0-8F74-40E5-830C-1A1590B39EB5}" type="slidenum">
              <a:rPr lang="en-US" altLang="zh-CN" smtClean="0"/>
              <a:pPr/>
              <a:t>3</a:t>
            </a:fld>
            <a:r>
              <a:rPr lang="en-US" altLang="zh-CN" smtClean="0"/>
              <a:t> </a:t>
            </a:r>
          </a:p>
        </p:txBody>
      </p:sp>
      <p:sp>
        <p:nvSpPr>
          <p:cNvPr id="5123" name="灯片编号占位符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298450" y="228600"/>
            <a:ext cx="84582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l" eaLnBrk="0" hangingPunct="0"/>
            <a:r>
              <a:rPr lang="en-US" altLang="zh-CN" sz="4000" b="1">
                <a:solidFill>
                  <a:srgbClr val="000099"/>
                </a:solidFill>
                <a:latin typeface="Book Antiqua" pitchFamily="18" charset="0"/>
                <a:ea typeface="宋体" pitchFamily="2" charset="-122"/>
              </a:rPr>
              <a:t>Course Goal (2)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76200" y="1447800"/>
            <a:ext cx="88392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 eaLnBrk="0" hangingPunct="0">
              <a:lnSpc>
                <a:spcPct val="115000"/>
              </a:lnSpc>
              <a:spcBef>
                <a:spcPct val="10000"/>
              </a:spcBef>
              <a:buClr>
                <a:srgbClr val="0000CC"/>
              </a:buClr>
              <a:buSzPct val="75000"/>
              <a:buFont typeface="Monotype Sorts" pitchFamily="2" charset="2"/>
              <a:buChar char="v"/>
            </a:pP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 expose active and emerging research issues in distributed database systems and application development, including parallel and streaming data management, NoSQL and NewSQL big data management on the cloud;</a:t>
            </a:r>
          </a:p>
          <a:p>
            <a:pPr marL="342900" indent="-342900" algn="just" eaLnBrk="0" hangingPunct="0">
              <a:lnSpc>
                <a:spcPct val="115000"/>
              </a:lnSpc>
              <a:spcBef>
                <a:spcPct val="10000"/>
              </a:spcBef>
              <a:buClr>
                <a:srgbClr val="0000CC"/>
              </a:buClr>
              <a:buSzPct val="75000"/>
              <a:buFont typeface="Monotype Sorts" pitchFamily="2" charset="2"/>
              <a:buChar char="v"/>
            </a:pP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 apply theory to practice by building a mini-DDBMS with distributed SQL query processing and optimization capabilities in a network environment, and packing the developed  query engine into a web service to implement the notion of “database as a service”.</a:t>
            </a:r>
            <a:endParaRPr lang="zh-CN" altLang="zh-CN" sz="260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42900" indent="-342900" algn="just" eaLnBrk="0" hangingPunct="0">
              <a:lnSpc>
                <a:spcPct val="115000"/>
              </a:lnSpc>
              <a:spcBef>
                <a:spcPct val="10000"/>
              </a:spcBef>
              <a:buClr>
                <a:srgbClr val="0000CC"/>
              </a:buClr>
              <a:buSzPct val="75000"/>
              <a:buFont typeface="Monotype Sorts" pitchFamily="2" charset="2"/>
              <a:buChar char="v"/>
            </a:pPr>
            <a:endParaRPr lang="en-US" altLang="zh-CN" sz="2400">
              <a:solidFill>
                <a:srgbClr val="0000CC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81359F-DB82-4A81-8CCC-04AE0859E347}" type="slidenum">
              <a:rPr lang="en-US" altLang="zh-CN" smtClean="0"/>
              <a:pPr/>
              <a:t>4</a:t>
            </a:fld>
            <a:r>
              <a:rPr lang="en-US" altLang="zh-CN" smtClean="0"/>
              <a:t> </a:t>
            </a:r>
          </a:p>
        </p:txBody>
      </p:sp>
      <p:sp>
        <p:nvSpPr>
          <p:cNvPr id="6147" name="灯片编号占位符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298450" y="228600"/>
            <a:ext cx="84582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l" eaLnBrk="0" hangingPunct="0"/>
            <a:r>
              <a:rPr lang="en-US" altLang="zh-CN" sz="4000" b="1">
                <a:solidFill>
                  <a:srgbClr val="000099"/>
                </a:solidFill>
                <a:latin typeface="Book Antiqua" pitchFamily="18" charset="0"/>
                <a:ea typeface="宋体" pitchFamily="2" charset="-122"/>
              </a:rPr>
              <a:t>Course Content (1)  </a:t>
            </a: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76200" y="1447800"/>
            <a:ext cx="868045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just"/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(1) Theoretical study of distributed database systems. It </a:t>
            </a:r>
            <a:b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covers the core of principles of distributed database </a:t>
            </a:r>
            <a:b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management systems, including </a:t>
            </a:r>
            <a:r>
              <a:rPr lang="zh-CN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distributed database </a:t>
            </a: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design and architecture, query processing and </a:t>
            </a:r>
            <a:b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optimization, transaction management, concurrency </a:t>
            </a:r>
            <a:b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control, failure recovery, and reliability. Latest </a:t>
            </a:r>
            <a:b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developed data management technologies including </a:t>
            </a:r>
            <a:b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parallel and streaming data management, NoSQL </a:t>
            </a:r>
            <a:b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and NewSQL big data management on the cloud will </a:t>
            </a:r>
            <a:b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also be addressed.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8977C1-E936-49A4-B80B-F9F321607919}" type="slidenum">
              <a:rPr lang="en-US" altLang="zh-CN" smtClean="0"/>
              <a:pPr/>
              <a:t>5</a:t>
            </a:fld>
            <a:r>
              <a:rPr lang="en-US" altLang="zh-CN" smtClean="0"/>
              <a:t> </a:t>
            </a:r>
          </a:p>
        </p:txBody>
      </p:sp>
      <p:sp>
        <p:nvSpPr>
          <p:cNvPr id="7171" name="灯片编号占位符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298450" y="228600"/>
            <a:ext cx="84582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l" eaLnBrk="0" hangingPunct="0"/>
            <a:r>
              <a:rPr lang="en-US" altLang="zh-CN" sz="4000" b="1">
                <a:solidFill>
                  <a:srgbClr val="000099"/>
                </a:solidFill>
                <a:latin typeface="Book Antiqua" pitchFamily="18" charset="0"/>
                <a:ea typeface="宋体" pitchFamily="2" charset="-122"/>
              </a:rPr>
              <a:t>Course Content (2)  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76200" y="1447800"/>
            <a:ext cx="868045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just"/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(2) Experimental DDBMS. Students are organized in   </a:t>
            </a:r>
            <a:b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teams to design and implement a mini-DDBMS with </a:t>
            </a:r>
            <a:b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distributed SQL query processing and optimization </a:t>
            </a:r>
            <a:b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capabilities in a network environment. All the </a:t>
            </a:r>
            <a:b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implementation is capsuled into a web service to </a:t>
            </a:r>
            <a:b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meet the requirements of the remote service call, </a:t>
            </a:r>
            <a:b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reflecting the notion of “database as a service”. The </a:t>
            </a:r>
            <a:b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system is subject to the benchmark testing of the </a:t>
            </a:r>
            <a:b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course.</a:t>
            </a:r>
            <a:endParaRPr lang="zh-CN" altLang="zh-CN" sz="260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8999D1-43F8-495D-8E11-B885993ADE5F}" type="slidenum">
              <a:rPr lang="en-US" altLang="zh-CN" smtClean="0"/>
              <a:pPr/>
              <a:t>6</a:t>
            </a:fld>
            <a:r>
              <a:rPr lang="en-US" altLang="zh-CN" smtClean="0"/>
              <a:t> </a:t>
            </a:r>
          </a:p>
        </p:txBody>
      </p:sp>
      <p:sp>
        <p:nvSpPr>
          <p:cNvPr id="8195" name="灯片编号占位符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298450" y="228600"/>
            <a:ext cx="8458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l" eaLnBrk="0" hangingPunct="0">
              <a:defRPr/>
            </a:pPr>
            <a:r>
              <a:rPr lang="en-US" altLang="zh-CN" sz="4000" b="1" dirty="0">
                <a:solidFill>
                  <a:srgbClr val="000099"/>
                </a:solidFill>
                <a:latin typeface="+mj-lt"/>
                <a:ea typeface="宋体" pitchFamily="2" charset="-122"/>
              </a:rPr>
              <a:t>Course Content - Theory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76200" y="1447800"/>
            <a:ext cx="86804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14350" indent="-514350" algn="l">
              <a:spcBef>
                <a:spcPts val="600"/>
              </a:spcBef>
              <a:buFont typeface="Book Antiqua" pitchFamily="18" charset="0"/>
              <a:buAutoNum type="arabicPeriod"/>
            </a:pPr>
            <a:r>
              <a:rPr lang="en-US" altLang="zh-CN" sz="28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Distributed database architecture</a:t>
            </a:r>
            <a:endParaRPr lang="zh-CN" altLang="zh-CN" sz="280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514350" indent="-514350" algn="l">
              <a:spcBef>
                <a:spcPts val="600"/>
              </a:spcBef>
              <a:buFont typeface="Book Antiqua" pitchFamily="18" charset="0"/>
              <a:buAutoNum type="arabicPeriod"/>
            </a:pPr>
            <a:r>
              <a:rPr lang="en-US" altLang="zh-CN" sz="28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Distributed database design </a:t>
            </a:r>
            <a:br>
              <a:rPr lang="en-US" altLang="zh-CN" sz="28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8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(horizontal and vertical partitioning)</a:t>
            </a:r>
            <a:endParaRPr lang="zh-CN" altLang="zh-CN" sz="280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514350" indent="-514350" algn="l">
              <a:spcBef>
                <a:spcPts val="600"/>
              </a:spcBef>
              <a:buFont typeface="Book Antiqua" pitchFamily="18" charset="0"/>
              <a:buAutoNum type="arabicPeriod"/>
            </a:pPr>
            <a:r>
              <a:rPr lang="en-US" altLang="zh-CN" sz="28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Distributed database query processing and optimization</a:t>
            </a:r>
            <a:endParaRPr lang="zh-CN" altLang="zh-CN" sz="280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514350" indent="-514350" algn="l">
              <a:spcBef>
                <a:spcPts val="600"/>
              </a:spcBef>
              <a:buFont typeface="Book Antiqua" pitchFamily="18" charset="0"/>
              <a:buAutoNum type="arabicPeriod"/>
            </a:pPr>
            <a:r>
              <a:rPr lang="en-US" altLang="zh-CN" sz="28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Distributed database transaction management</a:t>
            </a:r>
            <a:endParaRPr lang="zh-CN" altLang="zh-CN" sz="280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514350" indent="-514350" algn="l">
              <a:spcBef>
                <a:spcPts val="600"/>
              </a:spcBef>
              <a:buFont typeface="Book Antiqua" pitchFamily="18" charset="0"/>
              <a:buAutoNum type="arabicPeriod"/>
            </a:pPr>
            <a:r>
              <a:rPr lang="en-US" altLang="zh-CN" sz="28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Distributed concurrency control</a:t>
            </a:r>
            <a:endParaRPr lang="zh-CN" altLang="zh-CN" sz="280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514350" indent="-514350" algn="l">
              <a:spcBef>
                <a:spcPts val="600"/>
              </a:spcBef>
              <a:buFont typeface="Book Antiqua" pitchFamily="18" charset="0"/>
              <a:buAutoNum type="arabicPeriod"/>
            </a:pPr>
            <a:r>
              <a:rPr lang="en-US" altLang="zh-CN" sz="28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Distributed reliability protocols</a:t>
            </a:r>
            <a:endParaRPr lang="zh-CN" altLang="zh-CN" sz="280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514350" indent="-514350" algn="l">
              <a:spcBef>
                <a:spcPts val="600"/>
              </a:spcBef>
              <a:buFont typeface="Book Antiqua" pitchFamily="18" charset="0"/>
              <a:buAutoNum type="arabicPeriod"/>
            </a:pPr>
            <a:r>
              <a:rPr lang="en-US" altLang="zh-CN" sz="28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Beyond traditional technologies - big data on the cloud  (SQL, NoSQL and NewSQL)</a:t>
            </a:r>
            <a:endParaRPr lang="zh-CN" altLang="zh-CN" sz="280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514350" indent="-514350" algn="l">
              <a:spcBef>
                <a:spcPts val="600"/>
              </a:spcBef>
              <a:buFont typeface="Book Antiqua" pitchFamily="18" charset="0"/>
              <a:buAutoNum type="arabicPeriod"/>
            </a:pPr>
            <a:r>
              <a:rPr lang="en-US" altLang="zh-CN" sz="28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Parallel and streaming data management</a:t>
            </a:r>
            <a:endParaRPr lang="zh-CN" altLang="zh-CN" sz="280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514350" indent="-514350" algn="just"/>
            <a:endParaRPr lang="zh-CN" altLang="zh-CN" sz="260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608733-656A-4684-AB97-7C92E6D60901}" type="slidenum">
              <a:rPr lang="en-US" altLang="zh-CN" smtClean="0"/>
              <a:pPr/>
              <a:t>7</a:t>
            </a:fld>
            <a:r>
              <a:rPr lang="en-US" altLang="zh-CN" smtClean="0"/>
              <a:t> </a:t>
            </a:r>
          </a:p>
        </p:txBody>
      </p:sp>
      <p:sp>
        <p:nvSpPr>
          <p:cNvPr id="10243" name="灯片编号占位符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04800" y="381000"/>
            <a:ext cx="8458200" cy="9906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Course Content - Practice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0245" name="内容占位符 2"/>
          <p:cNvSpPr>
            <a:spLocks noGrp="1"/>
          </p:cNvSpPr>
          <p:nvPr>
            <p:ph idx="4294967295"/>
          </p:nvPr>
        </p:nvSpPr>
        <p:spPr>
          <a:xfrm>
            <a:off x="323850" y="1657350"/>
            <a:ext cx="8537575" cy="4648200"/>
          </a:xfrm>
        </p:spPr>
        <p:txBody>
          <a:bodyPr lIns="91440" tIns="45720" rIns="91440" bIns="45720"/>
          <a:lstStyle/>
          <a:p>
            <a:pPr marL="365125" indent="-282575" eaLnBrk="1" hangingPunct="1">
              <a:spcBef>
                <a:spcPts val="1200"/>
              </a:spcBef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Teamwork of  3 members</a:t>
            </a:r>
          </a:p>
          <a:p>
            <a:pPr marL="365125" indent="-282575" eaLnBrk="1" hangingPunct="1">
              <a:spcBef>
                <a:spcPts val="1200"/>
              </a:spcBef>
              <a:buNone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    Project Demo.</a:t>
            </a:r>
            <a:endParaRPr lang="zh-CN" altLang="en-US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246" name="灯片编号占位符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3CF0AEE9-6B8F-4255-B249-78AB8FB4B91D}" type="slidenum">
              <a:rPr lang="zh-CN" altLang="en-US" sz="1200">
                <a:solidFill>
                  <a:srgbClr val="323232"/>
                </a:solidFill>
                <a:ea typeface="宋体" pitchFamily="2" charset="-122"/>
              </a:rPr>
              <a:pPr/>
              <a:t>7</a:t>
            </a:fld>
            <a:endParaRPr lang="en-US" altLang="zh-CN" sz="1200">
              <a:solidFill>
                <a:srgbClr val="32323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DC0CCB-4DC6-401F-A79F-0CF898F1E192}" type="slidenum">
              <a:rPr lang="en-US" altLang="zh-CN" smtClean="0"/>
              <a:pPr/>
              <a:t>8</a:t>
            </a:fld>
            <a:r>
              <a:rPr lang="en-US" altLang="zh-CN" smtClean="0"/>
              <a:t> </a:t>
            </a:r>
          </a:p>
        </p:txBody>
      </p:sp>
      <p:sp>
        <p:nvSpPr>
          <p:cNvPr id="11267" name="灯片编号占位符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298450" y="228600"/>
            <a:ext cx="84582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l" eaLnBrk="0" hangingPunct="0"/>
            <a:r>
              <a:rPr lang="en-US" altLang="zh-CN" sz="4000" b="1">
                <a:solidFill>
                  <a:srgbClr val="000099"/>
                </a:solidFill>
                <a:latin typeface="Book Antiqua" pitchFamily="18" charset="0"/>
                <a:ea typeface="宋体" pitchFamily="2" charset="-122"/>
              </a:rPr>
              <a:t>Scientific Fostering </a:t>
            </a: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222250" y="1447800"/>
            <a:ext cx="8915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1000" indent="-381000" algn="l" eaLnBrk="0" hangingPunct="0">
              <a:lnSpc>
                <a:spcPct val="130000"/>
              </a:lnSpc>
              <a:spcBef>
                <a:spcPct val="10000"/>
              </a:spcBef>
              <a:buClr>
                <a:srgbClr val="0000CC"/>
              </a:buClr>
              <a:buSzPct val="75000"/>
              <a:buFont typeface="Monotype Sorts" pitchFamily="2" charset="2"/>
              <a:buChar char="v"/>
            </a:pPr>
            <a:r>
              <a:rPr lang="en-US" altLang="zh-CN" sz="280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basic concepts </a:t>
            </a:r>
          </a:p>
          <a:p>
            <a:pPr marL="381000" indent="-381000" algn="l" eaLnBrk="0" hangingPunct="0">
              <a:lnSpc>
                <a:spcPct val="130000"/>
              </a:lnSpc>
              <a:spcBef>
                <a:spcPct val="10000"/>
              </a:spcBef>
              <a:buClr>
                <a:srgbClr val="0000CC"/>
              </a:buClr>
              <a:buSzPct val="75000"/>
              <a:buFont typeface="Monotype Sorts" pitchFamily="2" charset="2"/>
              <a:buChar char="v"/>
            </a:pPr>
            <a:r>
              <a:rPr lang="en-US" altLang="zh-CN" sz="280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problem formulation</a:t>
            </a:r>
          </a:p>
          <a:p>
            <a:pPr marL="381000" indent="-381000" algn="l" eaLnBrk="0" hangingPunct="0">
              <a:lnSpc>
                <a:spcPct val="130000"/>
              </a:lnSpc>
              <a:spcBef>
                <a:spcPct val="10000"/>
              </a:spcBef>
              <a:buClr>
                <a:srgbClr val="0000CC"/>
              </a:buClr>
              <a:buSzPct val="75000"/>
              <a:buFont typeface="Monotype Sorts" pitchFamily="2" charset="2"/>
              <a:buChar char="v"/>
            </a:pPr>
            <a:r>
              <a:rPr lang="en-US" altLang="zh-CN" sz="280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identification of key technical issues and scientific challenges</a:t>
            </a:r>
          </a:p>
          <a:p>
            <a:pPr marL="381000" indent="-381000" algn="l" eaLnBrk="0" hangingPunct="0">
              <a:lnSpc>
                <a:spcPct val="130000"/>
              </a:lnSpc>
              <a:spcBef>
                <a:spcPct val="10000"/>
              </a:spcBef>
              <a:buClr>
                <a:srgbClr val="0000CC"/>
              </a:buClr>
              <a:buSzPct val="75000"/>
              <a:buFont typeface="Monotype Sorts" pitchFamily="2" charset="2"/>
              <a:buChar char="v"/>
            </a:pPr>
            <a:r>
              <a:rPr lang="en-US" altLang="zh-CN" sz="280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possible solutions</a:t>
            </a:r>
          </a:p>
          <a:p>
            <a:pPr marL="381000" indent="-381000" algn="l" eaLnBrk="0" hangingPunct="0">
              <a:lnSpc>
                <a:spcPct val="130000"/>
              </a:lnSpc>
              <a:spcBef>
                <a:spcPct val="10000"/>
              </a:spcBef>
              <a:buClr>
                <a:srgbClr val="0000CC"/>
              </a:buClr>
              <a:buSzPct val="75000"/>
              <a:buFont typeface="Monotype Sorts" pitchFamily="2" charset="2"/>
              <a:buChar char="v"/>
            </a:pPr>
            <a:r>
              <a:rPr lang="en-US" altLang="zh-CN" sz="280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algorithm presentation</a:t>
            </a:r>
          </a:p>
          <a:p>
            <a:pPr marL="381000" indent="-381000" algn="l" eaLnBrk="0" hangingPunct="0">
              <a:lnSpc>
                <a:spcPct val="130000"/>
              </a:lnSpc>
              <a:spcBef>
                <a:spcPct val="10000"/>
              </a:spcBef>
              <a:buClr>
                <a:srgbClr val="0000CC"/>
              </a:buClr>
              <a:buSzPct val="75000"/>
              <a:buFont typeface="Monotype Sorts" pitchFamily="2" charset="2"/>
              <a:buChar char="v"/>
            </a:pPr>
            <a:r>
              <a:rPr lang="en-US" altLang="zh-CN" sz="280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system level design and implementation</a:t>
            </a:r>
          </a:p>
          <a:p>
            <a:pPr marL="381000" indent="-381000" algn="l" eaLnBrk="0" hangingPunct="0">
              <a:lnSpc>
                <a:spcPct val="130000"/>
              </a:lnSpc>
              <a:spcBef>
                <a:spcPct val="10000"/>
              </a:spcBef>
              <a:buClr>
                <a:srgbClr val="0000CC"/>
              </a:buClr>
              <a:buSzPct val="75000"/>
              <a:buFont typeface="Monotype Sorts" pitchFamily="2" charset="2"/>
              <a:buChar char="v"/>
            </a:pPr>
            <a:r>
              <a:rPr lang="en-US" altLang="zh-CN" sz="280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testing</a:t>
            </a:r>
          </a:p>
          <a:p>
            <a:pPr marL="381000" indent="-381000" algn="l" eaLnBrk="0" hangingPunct="0">
              <a:lnSpc>
                <a:spcPct val="130000"/>
              </a:lnSpc>
              <a:spcBef>
                <a:spcPct val="10000"/>
              </a:spcBef>
              <a:buClr>
                <a:srgbClr val="0000CC"/>
              </a:buClr>
              <a:buSzPct val="75000"/>
              <a:buFont typeface="Monotype Sorts" pitchFamily="2" charset="2"/>
              <a:buChar char="v"/>
            </a:pPr>
            <a:r>
              <a:rPr lang="en-US" altLang="zh-CN" sz="280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maintenance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9523F4-61C5-4279-9246-EF2B719ADE92}" type="slidenum">
              <a:rPr lang="en-US" altLang="zh-CN" smtClean="0"/>
              <a:pPr/>
              <a:t>9</a:t>
            </a:fld>
            <a:r>
              <a:rPr lang="en-US" altLang="zh-CN" smtClean="0"/>
              <a:t> </a:t>
            </a:r>
          </a:p>
        </p:txBody>
      </p:sp>
      <p:sp>
        <p:nvSpPr>
          <p:cNvPr id="14339" name="Title 1"/>
          <p:cNvSpPr>
            <a:spLocks noGrp="1"/>
          </p:cNvSpPr>
          <p:nvPr>
            <p:ph type="title" idx="4294967295"/>
          </p:nvPr>
        </p:nvSpPr>
        <p:spPr>
          <a:xfrm>
            <a:off x="304800" y="381000"/>
            <a:ext cx="8458200" cy="990600"/>
          </a:xfrm>
        </p:spPr>
        <p:txBody>
          <a:bodyPr anchor="ctr"/>
          <a:lstStyle/>
          <a:p>
            <a:pPr algn="ctr" eaLnBrk="1" hangingPunct="1"/>
            <a:r>
              <a:rPr lang="en-US" altLang="zh-CN" sz="3600" dirty="0" smtClean="0">
                <a:ea typeface="宋体" pitchFamily="2" charset="-122"/>
              </a:rPr>
              <a:t>Textbook and Supporting Textbook</a:t>
            </a:r>
            <a:endParaRPr lang="zh-CN" altLang="en-US" sz="3600" dirty="0" smtClean="0">
              <a:ea typeface="宋体" pitchFamily="2" charset="-122"/>
            </a:endParaRPr>
          </a:p>
        </p:txBody>
      </p:sp>
      <p:sp>
        <p:nvSpPr>
          <p:cNvPr id="14340" name="TextBox 7"/>
          <p:cNvSpPr txBox="1">
            <a:spLocks noChangeArrowheads="1"/>
          </p:cNvSpPr>
          <p:nvPr/>
        </p:nvSpPr>
        <p:spPr bwMode="auto">
          <a:xfrm>
            <a:off x="1357313" y="1714500"/>
            <a:ext cx="7572375" cy="4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4000" b="1">
                <a:solidFill>
                  <a:srgbClr val="000000"/>
                </a:solidFill>
                <a:latin typeface="Gill Sans MT" pitchFamily="34" charset="0"/>
                <a:ea typeface="华文中宋" pitchFamily="2" charset="-122"/>
              </a:rPr>
              <a:t>Principles of</a:t>
            </a:r>
            <a:br>
              <a:rPr lang="en-US" altLang="zh-CN" sz="4000" b="1">
                <a:solidFill>
                  <a:srgbClr val="000000"/>
                </a:solidFill>
                <a:latin typeface="Gill Sans MT" pitchFamily="34" charset="0"/>
                <a:ea typeface="华文中宋" pitchFamily="2" charset="-122"/>
              </a:rPr>
            </a:br>
            <a:r>
              <a:rPr lang="en-US" altLang="zh-CN" sz="4000" b="1">
                <a:solidFill>
                  <a:srgbClr val="000000"/>
                </a:solidFill>
                <a:latin typeface="Gill Sans MT" pitchFamily="34" charset="0"/>
                <a:ea typeface="华文中宋" pitchFamily="2" charset="-122"/>
              </a:rPr>
              <a:t>Distributed Database Systems</a:t>
            </a:r>
          </a:p>
          <a:p>
            <a:pPr algn="l"/>
            <a:r>
              <a:rPr lang="en-US" altLang="zh-CN">
                <a:solidFill>
                  <a:srgbClr val="000000"/>
                </a:solidFill>
                <a:latin typeface="Gill Sans MT" pitchFamily="34" charset="0"/>
                <a:ea typeface="华文中宋" pitchFamily="2" charset="-122"/>
              </a:rPr>
              <a:t> </a:t>
            </a:r>
          </a:p>
          <a:p>
            <a:pPr algn="l"/>
            <a:endParaRPr lang="en-US" altLang="zh-CN">
              <a:solidFill>
                <a:srgbClr val="000000"/>
              </a:solidFill>
              <a:latin typeface="Gill Sans MT" pitchFamily="34" charset="0"/>
              <a:ea typeface="华文中宋" pitchFamily="2" charset="-122"/>
            </a:endParaRPr>
          </a:p>
          <a:p>
            <a:pPr algn="l"/>
            <a:endParaRPr lang="en-US" altLang="zh-CN">
              <a:solidFill>
                <a:srgbClr val="000000"/>
              </a:solidFill>
              <a:latin typeface="Gill Sans MT" pitchFamily="34" charset="0"/>
              <a:ea typeface="华文中宋" pitchFamily="2" charset="-122"/>
            </a:endParaRPr>
          </a:p>
          <a:p>
            <a:pPr algn="l"/>
            <a:r>
              <a:rPr lang="en-US" altLang="zh-CN" sz="2400">
                <a:solidFill>
                  <a:srgbClr val="000000"/>
                </a:solidFill>
                <a:latin typeface="Gill Sans MT" pitchFamily="34" charset="0"/>
                <a:ea typeface="华文中宋" pitchFamily="2" charset="-122"/>
              </a:rPr>
              <a:t>M. Tame Özsu</a:t>
            </a:r>
          </a:p>
          <a:p>
            <a:pPr algn="l"/>
            <a:r>
              <a:rPr lang="en-US" altLang="zh-CN" sz="2400">
                <a:solidFill>
                  <a:srgbClr val="000000"/>
                </a:solidFill>
                <a:latin typeface="Gill Sans MT" pitchFamily="34" charset="0"/>
                <a:ea typeface="华文中宋" pitchFamily="2" charset="-122"/>
              </a:rPr>
              <a:t>Patrick Valduriez</a:t>
            </a:r>
          </a:p>
          <a:p>
            <a:pPr algn="l"/>
            <a:r>
              <a:rPr lang="en-US" altLang="zh-CN" sz="2400">
                <a:solidFill>
                  <a:srgbClr val="000000"/>
                </a:solidFill>
                <a:latin typeface="Gill Sans MT" pitchFamily="34" charset="0"/>
                <a:ea typeface="华文中宋" pitchFamily="2" charset="-122"/>
              </a:rPr>
              <a:t>Prentice-Hall, 2011</a:t>
            </a:r>
          </a:p>
          <a:p>
            <a:pPr algn="l"/>
            <a:endParaRPr lang="en-US" altLang="zh-CN" sz="2400">
              <a:solidFill>
                <a:srgbClr val="000000"/>
              </a:solidFill>
              <a:latin typeface="Gill Sans MT" pitchFamily="34" charset="0"/>
              <a:ea typeface="华文中宋" pitchFamily="2" charset="-122"/>
            </a:endParaRPr>
          </a:p>
          <a:p>
            <a:pPr algn="l"/>
            <a:endParaRPr lang="en-US" altLang="zh-CN" sz="2400">
              <a:solidFill>
                <a:srgbClr val="000000"/>
              </a:solidFill>
              <a:latin typeface="Gill Sans MT" pitchFamily="34" charset="0"/>
              <a:ea typeface="华文中宋" pitchFamily="2" charset="-122"/>
            </a:endParaRPr>
          </a:p>
          <a:p>
            <a:pPr algn="l"/>
            <a:endParaRPr lang="en-US" altLang="zh-CN" sz="1800">
              <a:solidFill>
                <a:srgbClr val="000000"/>
              </a:solidFill>
              <a:latin typeface="Gill Sans MT" pitchFamily="34" charset="0"/>
              <a:ea typeface="华文中宋" pitchFamily="2" charset="-122"/>
            </a:endParaRPr>
          </a:p>
        </p:txBody>
      </p:sp>
      <p:pic>
        <p:nvPicPr>
          <p:cNvPr id="1434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00" y="3124200"/>
            <a:ext cx="2654300" cy="3581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llines">
  <a:themeElements>
    <a:clrScheme name="">
      <a:dk1>
        <a:srgbClr val="474747"/>
      </a:dk1>
      <a:lt1>
        <a:srgbClr val="FFFFFF"/>
      </a:lt1>
      <a:dk2>
        <a:srgbClr val="00279F"/>
      </a:dk2>
      <a:lt2>
        <a:srgbClr val="00DFCA"/>
      </a:lt2>
      <a:accent1>
        <a:srgbClr val="DC0081"/>
      </a:accent1>
      <a:accent2>
        <a:srgbClr val="FAFD00"/>
      </a:accent2>
      <a:accent3>
        <a:srgbClr val="AAACCD"/>
      </a:accent3>
      <a:accent4>
        <a:srgbClr val="DADADA"/>
      </a:accent4>
      <a:accent5>
        <a:srgbClr val="EBAAC1"/>
      </a:accent5>
      <a:accent6>
        <a:srgbClr val="E3E500"/>
      </a:accent6>
      <a:hlink>
        <a:srgbClr val="FE9B03"/>
      </a:hlink>
      <a:folHlink>
        <a:srgbClr val="D989B8"/>
      </a:folHlink>
    </a:clrScheme>
    <a:fontScheme name="dbllines">
      <a:majorFont>
        <a:latin typeface="Book Antiqu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lline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c:\msoffice\powerpnt\template\sldshow\dbllines.ppt</Template>
  <TotalTime>160</TotalTime>
  <Pages>5</Pages>
  <Words>514</Words>
  <Application>Microsoft Office PowerPoint</Application>
  <PresentationFormat>On-screen Show (4:3)</PresentationFormat>
  <Paragraphs>142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Times New Roman</vt:lpstr>
      <vt:lpstr>Arial</vt:lpstr>
      <vt:lpstr>Book Antiqua</vt:lpstr>
      <vt:lpstr>Monotype Sorts</vt:lpstr>
      <vt:lpstr>Wingdings</vt:lpstr>
      <vt:lpstr>宋体</vt:lpstr>
      <vt:lpstr>Arial Unicode MS</vt:lpstr>
      <vt:lpstr>Gill Sans MT</vt:lpstr>
      <vt:lpstr>华文中宋</vt:lpstr>
      <vt:lpstr>黑体</vt:lpstr>
      <vt:lpstr>Tahoma</vt:lpstr>
      <vt:lpstr>Palatino Linotype</vt:lpstr>
      <vt:lpstr>dbllines</vt:lpstr>
      <vt:lpstr>Slide 1</vt:lpstr>
      <vt:lpstr>Slide 2</vt:lpstr>
      <vt:lpstr>Slide 3</vt:lpstr>
      <vt:lpstr>Slide 4</vt:lpstr>
      <vt:lpstr>Slide 5</vt:lpstr>
      <vt:lpstr>Slide 6</vt:lpstr>
      <vt:lpstr>Course Content - Practice</vt:lpstr>
      <vt:lpstr>Slide 8</vt:lpstr>
      <vt:lpstr>Textbook and Supporting Textbook</vt:lpstr>
      <vt:lpstr>Textbook and Supporting Textbook</vt:lpstr>
      <vt:lpstr>How to Succeed?</vt:lpstr>
      <vt:lpstr>Tip #1    </vt:lpstr>
      <vt:lpstr>Tip #2    </vt:lpstr>
      <vt:lpstr>Tip #3    </vt:lpstr>
      <vt:lpstr>Slide 15</vt:lpstr>
      <vt:lpstr>Tip #5</vt:lpstr>
      <vt:lpstr>Question  &amp;  Answer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IC52C4: Introduction</dc:title>
  <dc:creator>Ling Feng</dc:creator>
  <cp:lastModifiedBy>user</cp:lastModifiedBy>
  <cp:revision>1010</cp:revision>
  <cp:lastPrinted>1998-09-17T14:14:32Z</cp:lastPrinted>
  <dcterms:created xsi:type="dcterms:W3CDTF">1997-07-10T21:08:24Z</dcterms:created>
  <dcterms:modified xsi:type="dcterms:W3CDTF">2019-01-06T04:38:29Z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luhj@iscs.nus.edu.sg</vt:lpwstr>
  </property>
  <property fmtid="{D5CDD505-2E9C-101B-9397-08002B2CF9AE}" pid="8" name="HomePage">
    <vt:lpwstr>http://www.iscs.nus.edu.sg/~luhj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e:\ic5c4</vt:lpwstr>
  </property>
</Properties>
</file>