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8" r:id="rId29"/>
    <p:sldId id="289" r:id="rId30"/>
    <p:sldId id="290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12" r:id="rId47"/>
    <p:sldId id="313" r:id="rId48"/>
    <p:sldId id="316" r:id="rId49"/>
    <p:sldId id="317" r:id="rId50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0F9"/>
    <a:srgbClr val="00FF00"/>
    <a:srgbClr val="790015"/>
    <a:srgbClr val="EAEC5E"/>
    <a:srgbClr val="B757FF"/>
    <a:srgbClr val="D69FFF"/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>
      <p:cViewPr varScale="1">
        <p:scale>
          <a:sx n="74" d="100"/>
          <a:sy n="74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84513" y="8710613"/>
            <a:ext cx="687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prstTxWarp prst="textNoShape">
              <a:avLst/>
            </a:prstTxWarp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en-US" sz="1200">
                <a:latin typeface="Century Schoolbook" charset="0"/>
              </a:rPr>
              <a:t>Page </a:t>
            </a:r>
            <a:fld id="{8AF2A05F-2E65-324E-BA0C-3C36418FF99B}" type="slidenum">
              <a:rPr lang="en-US" sz="1200">
                <a:latin typeface="Century Schoolbook" charset="0"/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en-US" sz="1200"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56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710613"/>
            <a:ext cx="687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prstTxWarp prst="textNoShape">
              <a:avLst/>
            </a:prstTxWarp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en-US" sz="1200">
                <a:latin typeface="Century Schoolbook" charset="0"/>
              </a:rPr>
              <a:t>Page </a:t>
            </a:r>
            <a:fld id="{D5C17CF2-ADD1-9340-996B-E115A0E9A785}" type="slidenum">
              <a:rPr lang="en-US" sz="1200">
                <a:latin typeface="Century Schoolbook" charset="0"/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en-US" sz="1200">
              <a:latin typeface="Century Schoolbook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103341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824211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3503741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38329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85774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3092348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3201282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424582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1739631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255501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208573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61130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04995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1423802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1837382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143152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2858595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2238064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2285021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1099591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770924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1218399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194507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34357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839824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07992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8776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32862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8879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8262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0649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9457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18633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D08E-BAB1-4126-B6D3-5B8483060316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52400"/>
            <a:ext cx="8601075" cy="1143000"/>
          </a:xfrm>
          <a:noFill/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04950" y="1371600"/>
            <a:ext cx="695325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85750" indent="-285750">
              <a:spcBef>
                <a:spcPct val="5000"/>
              </a:spcBef>
              <a:buClr>
                <a:schemeClr val="accent2"/>
              </a:buClr>
              <a:buSzPct val="95000"/>
              <a:buFont typeface="Wingdings" charset="2"/>
              <a:buChar char="n"/>
            </a:pPr>
            <a:r>
              <a:rPr lang="en-US" sz="2200" dirty="0" smtClean="0">
                <a:latin typeface="Century Schoolbook" charset="0"/>
              </a:rPr>
              <a:t>Introduction &amp; architectural issues</a:t>
            </a:r>
            <a:endParaRPr lang="en-US" sz="2200" dirty="0">
              <a:latin typeface="Century Schoolbook" charset="0"/>
            </a:endParaRPr>
          </a:p>
          <a:p>
            <a:pPr marL="285750" indent="-285750">
              <a:spcBef>
                <a:spcPct val="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 smtClean="0">
                <a:latin typeface="Century Schoolbook" charset="0"/>
              </a:rPr>
              <a:t>Data distribution</a:t>
            </a:r>
            <a:endParaRPr lang="en-US" sz="2200" dirty="0">
              <a:latin typeface="Century Schoolbook" charset="0"/>
            </a:endParaRPr>
          </a:p>
          <a:p>
            <a:pPr marL="685800" lvl="1" indent="-228600">
              <a:spcBef>
                <a:spcPct val="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000" dirty="0">
                <a:latin typeface="Century Schoolbook" charset="0"/>
                <a:ea typeface="ＭＳ Ｐゴシック" charset="-128"/>
              </a:rPr>
              <a:t>Fragmentation</a:t>
            </a:r>
          </a:p>
          <a:p>
            <a:pPr marL="685800" lvl="1" indent="-228600">
              <a:spcBef>
                <a:spcPct val="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000" dirty="0">
                <a:latin typeface="Century Schoolbook" charset="0"/>
                <a:ea typeface="ＭＳ Ｐゴシック" charset="-128"/>
              </a:rPr>
              <a:t>Data Allocation</a:t>
            </a:r>
            <a:endParaRPr lang="en-US" sz="2000" dirty="0" smtClean="0">
              <a:latin typeface="Century Schoolbook" charset="0"/>
              <a:ea typeface="ＭＳ Ｐゴシック" charset="-128"/>
            </a:endParaRPr>
          </a:p>
          <a:p>
            <a:pPr marL="285750" indent="-285750">
              <a:spcBef>
                <a:spcPct val="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>
                <a:latin typeface="Century Schoolbook"/>
                <a:cs typeface="Century Schoolbook"/>
              </a:rPr>
              <a:t>Distributed query processing</a:t>
            </a:r>
            <a:endParaRPr lang="en-US" sz="2200" dirty="0" smtClean="0">
              <a:latin typeface="Century Schoolbook"/>
              <a:cs typeface="Century Schoolbook"/>
            </a:endParaRP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 smtClean="0">
                <a:latin typeface="Century Schoolbook" charset="0"/>
              </a:rPr>
              <a:t>Distributed query optimization</a:t>
            </a: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 smtClean="0">
                <a:latin typeface="Century Schoolbook" charset="0"/>
              </a:rPr>
              <a:t>Querying </a:t>
            </a:r>
            <a:r>
              <a:rPr lang="en-US" sz="2200" dirty="0" err="1" smtClean="0">
                <a:latin typeface="Century Schoolbook" charset="0"/>
              </a:rPr>
              <a:t>multidatabase</a:t>
            </a:r>
            <a:r>
              <a:rPr lang="en-US" sz="2200" dirty="0" smtClean="0">
                <a:latin typeface="Century Schoolbook" charset="0"/>
              </a:rPr>
              <a:t> systems</a:t>
            </a: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>
                <a:latin typeface="Century Schoolbook"/>
                <a:cs typeface="Century Schoolbook"/>
              </a:rPr>
              <a:t>Distributed transactions &amp; concurrency </a:t>
            </a:r>
            <a:r>
              <a:rPr lang="en-US" sz="2200" dirty="0" smtClean="0">
                <a:latin typeface="Century Schoolbook"/>
                <a:cs typeface="Century Schoolbook"/>
              </a:rPr>
              <a:t>control</a:t>
            </a: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>
                <a:latin typeface="Century Schoolbook"/>
                <a:cs typeface="Century Schoolbook"/>
              </a:rPr>
              <a:t>Distributed reliability</a:t>
            </a:r>
            <a:endParaRPr lang="en-US" sz="2200" dirty="0" smtClean="0">
              <a:latin typeface="Century Schoolbook"/>
              <a:cs typeface="Century Schoolbook"/>
            </a:endParaRP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 smtClean="0">
                <a:latin typeface="Century Schoolbook" charset="0"/>
              </a:rPr>
              <a:t>Database replication</a:t>
            </a: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 smtClean="0">
                <a:latin typeface="Century Schoolbook"/>
                <a:cs typeface="Century Schoolbook"/>
              </a:rPr>
              <a:t>Parallel database systems</a:t>
            </a: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>
                <a:latin typeface="Century Schoolbook"/>
                <a:cs typeface="Century Schoolbook"/>
              </a:rPr>
              <a:t>Database integration &amp; querying</a:t>
            </a:r>
            <a:endParaRPr lang="en-US" sz="2200" dirty="0" smtClean="0">
              <a:latin typeface="Century Schoolbook"/>
              <a:cs typeface="Century Schoolbook"/>
            </a:endParaRP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>
                <a:latin typeface="Century Schoolbook"/>
                <a:cs typeface="Century Schoolbook"/>
              </a:rPr>
              <a:t>Advanced </a:t>
            </a:r>
            <a:r>
              <a:rPr lang="en-US" sz="2200" dirty="0" smtClean="0">
                <a:latin typeface="Century Schoolbook"/>
                <a:cs typeface="Century Schoolbook"/>
              </a:rPr>
              <a:t>topics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7658100" cy="1143000"/>
          </a:xfrm>
          <a:noFill/>
          <a:ln/>
        </p:spPr>
        <p:txBody>
          <a:bodyPr/>
          <a:lstStyle/>
          <a:p>
            <a:r>
              <a:rPr lang="en-US"/>
              <a:t>Correctness of Fragmentation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666750" y="1447800"/>
            <a:ext cx="7753350" cy="4800600"/>
          </a:xfrm>
          <a:noFill/>
          <a:ln/>
        </p:spPr>
        <p:txBody>
          <a:bodyPr/>
          <a:lstStyle/>
          <a:p>
            <a:r>
              <a:rPr lang="en-US" sz="2000" dirty="0"/>
              <a:t>Completeness</a:t>
            </a:r>
          </a:p>
          <a:p>
            <a:pPr lvl="1"/>
            <a:r>
              <a:rPr lang="en-US" sz="2000" dirty="0"/>
              <a:t>Decomposition of relation </a:t>
            </a:r>
            <a:r>
              <a:rPr lang="en-US" sz="2000" i="1" dirty="0"/>
              <a:t>R</a:t>
            </a:r>
            <a:r>
              <a:rPr lang="en-US" sz="2000" dirty="0"/>
              <a:t> into fragments 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, ...,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n</a:t>
            </a:r>
            <a:r>
              <a:rPr lang="en-US" sz="2000" dirty="0"/>
              <a:t> is complete if and only if each data item in </a:t>
            </a:r>
            <a:r>
              <a:rPr lang="en-US" sz="2000" i="1" dirty="0"/>
              <a:t>R</a:t>
            </a:r>
            <a:r>
              <a:rPr lang="en-US" sz="2000" dirty="0"/>
              <a:t> can also be found in some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i</a:t>
            </a:r>
            <a:endParaRPr lang="en-US" sz="2000" i="1" dirty="0"/>
          </a:p>
          <a:p>
            <a:r>
              <a:rPr lang="en-US" sz="2000" dirty="0"/>
              <a:t>Reconstruction</a:t>
            </a:r>
          </a:p>
          <a:p>
            <a:pPr lvl="1"/>
            <a:r>
              <a:rPr lang="en-US" sz="2000" dirty="0"/>
              <a:t>If relation </a:t>
            </a:r>
            <a:r>
              <a:rPr lang="en-US" sz="2000" i="1" dirty="0"/>
              <a:t>R</a:t>
            </a:r>
            <a:r>
              <a:rPr lang="en-US" sz="2000" dirty="0"/>
              <a:t>  is decomposed into fragments 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, ...,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n</a:t>
            </a:r>
            <a:r>
              <a:rPr lang="en-US" sz="2000" dirty="0"/>
              <a:t>, then there should exist some relational </a:t>
            </a:r>
            <a:r>
              <a:rPr lang="en-US" sz="2000" dirty="0" err="1" smtClean="0"/>
              <a:t>operator∇such</a:t>
            </a:r>
            <a:r>
              <a:rPr lang="en-US" sz="2000" dirty="0" smtClean="0"/>
              <a:t> that</a:t>
            </a:r>
          </a:p>
          <a:p>
            <a:pPr lvl="4">
              <a:buFontTx/>
              <a:buNone/>
            </a:pPr>
            <a:r>
              <a:rPr lang="en-US" sz="2000" i="1" dirty="0"/>
              <a:t>R =</a:t>
            </a:r>
            <a:r>
              <a:rPr lang="en-US" sz="2000" i="1" dirty="0" smtClean="0"/>
              <a:t> </a:t>
            </a:r>
            <a:r>
              <a:rPr lang="en-US" sz="2000" dirty="0" smtClean="0"/>
              <a:t>∇</a:t>
            </a:r>
            <a:r>
              <a:rPr lang="en-US" sz="2000" baseline="-25000" dirty="0" smtClean="0"/>
              <a:t>1</a:t>
            </a:r>
            <a:r>
              <a:rPr lang="en-US" sz="2000" baseline="-25000" dirty="0"/>
              <a:t>≤</a:t>
            </a:r>
            <a:r>
              <a:rPr lang="en-US" sz="2000" i="1" baseline="-25000" dirty="0"/>
              <a:t>i</a:t>
            </a:r>
            <a:r>
              <a:rPr lang="en-US" sz="2000" baseline="-25000" dirty="0"/>
              <a:t>≤</a:t>
            </a:r>
            <a:r>
              <a:rPr lang="en-US" sz="2000" i="1" baseline="-25000" dirty="0" smtClean="0"/>
              <a:t>n</a:t>
            </a:r>
            <a:r>
              <a:rPr lang="en-US" sz="2000" i="1" dirty="0" smtClean="0"/>
              <a:t>R</a:t>
            </a:r>
            <a:r>
              <a:rPr lang="en-US" sz="2000" i="1" baseline="-25000" dirty="0" smtClean="0"/>
              <a:t>i</a:t>
            </a:r>
            <a:endParaRPr lang="en-US" sz="2000" i="1" dirty="0" smtClean="0"/>
          </a:p>
          <a:p>
            <a:r>
              <a:rPr lang="en-US" sz="2000" b="1" dirty="0" err="1">
                <a:solidFill>
                  <a:srgbClr val="FF0000"/>
                </a:solidFill>
              </a:rPr>
              <a:t>Disjointness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If relation </a:t>
            </a:r>
            <a:r>
              <a:rPr lang="en-US" sz="2000" i="1" dirty="0"/>
              <a:t>R</a:t>
            </a:r>
            <a:r>
              <a:rPr lang="en-US" sz="2000" dirty="0"/>
              <a:t> is decomposed into fragments 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, ...,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n</a:t>
            </a:r>
            <a:r>
              <a:rPr lang="en-US" sz="2000" dirty="0"/>
              <a:t>, and data item 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i</a:t>
            </a:r>
            <a:r>
              <a:rPr lang="en-US" sz="2000" dirty="0"/>
              <a:t> is in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j</a:t>
            </a:r>
            <a:r>
              <a:rPr lang="en-US" sz="2000" i="1" dirty="0"/>
              <a:t>, </a:t>
            </a:r>
            <a:r>
              <a:rPr lang="en-US" sz="2000" dirty="0"/>
              <a:t>then 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i</a:t>
            </a:r>
            <a:r>
              <a:rPr lang="en-US" sz="2000" dirty="0"/>
              <a:t> should not be in any other fragment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k</a:t>
            </a:r>
            <a:r>
              <a:rPr lang="en-US" sz="2000" dirty="0"/>
              <a:t> (</a:t>
            </a:r>
            <a:r>
              <a:rPr lang="en-US" sz="2000" i="1" dirty="0" err="1"/>
              <a:t>k</a:t>
            </a:r>
            <a:r>
              <a:rPr lang="en-US" sz="2000" dirty="0"/>
              <a:t> ≠</a:t>
            </a:r>
            <a:r>
              <a:rPr lang="en-US" sz="2000" i="1" dirty="0"/>
              <a:t> </a:t>
            </a:r>
            <a:r>
              <a:rPr lang="en-US" sz="2000" i="1" dirty="0" err="1"/>
              <a:t>j</a:t>
            </a:r>
            <a:r>
              <a:rPr lang="en-US" sz="2000" i="1" dirty="0"/>
              <a:t> </a:t>
            </a:r>
            <a:r>
              <a:rPr lang="en-US" sz="2000" dirty="0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684213"/>
            <a:ext cx="5697538" cy="5429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Allocation Alternatives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Non-replicated</a:t>
            </a:r>
          </a:p>
          <a:p>
            <a:pPr lvl="1"/>
            <a:r>
              <a:rPr lang="en-US" dirty="0"/>
              <a:t>partitioned : each fragment resides at only one site</a:t>
            </a:r>
          </a:p>
          <a:p>
            <a:r>
              <a:rPr lang="en-US" dirty="0"/>
              <a:t>Replicated</a:t>
            </a:r>
          </a:p>
          <a:p>
            <a:pPr lvl="1"/>
            <a:r>
              <a:rPr lang="en-US" dirty="0"/>
              <a:t>fully replicated : each fragment at each site</a:t>
            </a:r>
          </a:p>
          <a:p>
            <a:pPr lvl="1"/>
            <a:r>
              <a:rPr lang="en-US" dirty="0"/>
              <a:t>partially replicated : each fragment at some of the sites</a:t>
            </a:r>
          </a:p>
          <a:p>
            <a:r>
              <a:rPr lang="en-US" dirty="0"/>
              <a:t>Rule of thumb:</a:t>
            </a:r>
          </a:p>
          <a:p>
            <a:pPr>
              <a:buFont typeface="Wingdings" charset="2"/>
              <a:buNone/>
            </a:pPr>
            <a:endParaRPr lang="en-US" dirty="0"/>
          </a:p>
          <a:p>
            <a:pPr lvl="1">
              <a:buFont typeface="Wingdings" charset="2"/>
              <a:buNone/>
            </a:pPr>
            <a:r>
              <a:rPr lang="en-US" dirty="0"/>
              <a:t>If                             </a:t>
            </a:r>
            <a:r>
              <a:rPr lang="en-US" dirty="0" smtClean="0"/>
              <a:t> ≥ 1 replication </a:t>
            </a:r>
            <a:r>
              <a:rPr lang="en-US" dirty="0"/>
              <a:t>is advantageous,	</a:t>
            </a:r>
          </a:p>
          <a:p>
            <a:pPr lvl="1">
              <a:buFont typeface="Wingdings" charset="2"/>
              <a:buNone/>
            </a:pPr>
            <a:r>
              <a:rPr lang="en-US" dirty="0"/>
              <a:t>otherwise replication may cause problems</a:t>
            </a:r>
          </a:p>
          <a:p>
            <a:pPr lvl="3">
              <a:buFont typeface="Wingdings" charset="2"/>
              <a:buNone/>
            </a:pPr>
            <a:r>
              <a:rPr lang="en-US" dirty="0"/>
              <a:t>	</a:t>
            </a:r>
          </a:p>
          <a:p>
            <a:endParaRPr lang="en-US" sz="1400" dirty="0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676400" y="4487863"/>
            <a:ext cx="179146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Times" charset="0"/>
              </a:rPr>
              <a:t>read-only </a:t>
            </a:r>
            <a:r>
              <a:rPr lang="en-US" sz="1800" dirty="0">
                <a:solidFill>
                  <a:srgbClr val="000000"/>
                </a:solidFill>
                <a:latin typeface="Times" charset="0"/>
              </a:rPr>
              <a:t>queries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879600" y="4741863"/>
            <a:ext cx="14065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" charset="0"/>
              </a:rPr>
              <a:t>update quries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1773238" y="4808538"/>
            <a:ext cx="1612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876300" y="2000250"/>
            <a:ext cx="7162800" cy="287655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Four categories:</a:t>
            </a:r>
          </a:p>
          <a:p>
            <a:pPr lvl="1">
              <a:spcBef>
                <a:spcPct val="50000"/>
              </a:spcBef>
            </a:pPr>
            <a:r>
              <a:rPr lang="en-US" sz="2000"/>
              <a:t>	Database information</a:t>
            </a:r>
          </a:p>
          <a:p>
            <a:pPr lvl="1">
              <a:spcBef>
                <a:spcPct val="50000"/>
              </a:spcBef>
            </a:pPr>
            <a:r>
              <a:rPr lang="en-US" sz="2000"/>
              <a:t>	Application information</a:t>
            </a:r>
          </a:p>
          <a:p>
            <a:pPr lvl="1">
              <a:spcBef>
                <a:spcPct val="50000"/>
              </a:spcBef>
            </a:pPr>
            <a:r>
              <a:rPr lang="en-US" sz="2000"/>
              <a:t>	Communication network information</a:t>
            </a:r>
          </a:p>
          <a:p>
            <a:pPr lvl="1">
              <a:spcBef>
                <a:spcPct val="50000"/>
              </a:spcBef>
            </a:pPr>
            <a:r>
              <a:rPr lang="en-US" sz="2000"/>
              <a:t>	Computer system 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xfrm>
            <a:off x="971550" y="2362200"/>
            <a:ext cx="7162800" cy="291465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spcBef>
                <a:spcPct val="60000"/>
              </a:spcBef>
            </a:pPr>
            <a:r>
              <a:rPr lang="en-US"/>
              <a:t>Horizontal Fragmentation (HF)</a:t>
            </a:r>
          </a:p>
          <a:p>
            <a:pPr lvl="1">
              <a:spcBef>
                <a:spcPct val="60000"/>
              </a:spcBef>
            </a:pPr>
            <a:r>
              <a:rPr lang="en-US"/>
              <a:t>Primary Horizontal Fragmentation (PHF)</a:t>
            </a:r>
          </a:p>
          <a:p>
            <a:pPr lvl="1">
              <a:spcBef>
                <a:spcPct val="60000"/>
              </a:spcBef>
            </a:pPr>
            <a:r>
              <a:rPr lang="en-US"/>
              <a:t>Derived Horizontal Fragmentation (DHF)</a:t>
            </a:r>
          </a:p>
          <a:p>
            <a:pPr>
              <a:spcBef>
                <a:spcPct val="60000"/>
              </a:spcBef>
            </a:pPr>
            <a:r>
              <a:rPr lang="en-US"/>
              <a:t>Vertical Fragmentation (VF)</a:t>
            </a:r>
          </a:p>
          <a:p>
            <a:pPr>
              <a:spcBef>
                <a:spcPct val="60000"/>
              </a:spcBef>
            </a:pPr>
            <a:r>
              <a:rPr lang="en-US"/>
              <a:t>Hybrid Fragmentation (HF)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362950" cy="1143000"/>
          </a:xfrm>
          <a:noFill/>
          <a:ln/>
        </p:spPr>
        <p:txBody>
          <a:bodyPr/>
          <a:lstStyle/>
          <a:p>
            <a:r>
              <a:rPr lang="en-US"/>
              <a:t>PHF – Information Requirements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162800" cy="46863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/>
              <a:t>Database information</a:t>
            </a:r>
          </a:p>
          <a:p>
            <a:pPr marL="742950" lvl="1" indent="-342900">
              <a:lnSpc>
                <a:spcPct val="80000"/>
              </a:lnSpc>
            </a:pPr>
            <a:r>
              <a:rPr lang="en-US"/>
              <a:t>Relationship</a:t>
            </a:r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</a:pPr>
            <a:r>
              <a:rPr lang="en-US"/>
              <a:t>Cardinality of each relation: </a:t>
            </a:r>
            <a:r>
              <a:rPr lang="en-US" i="1"/>
              <a:t>card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305050" y="2749550"/>
            <a:ext cx="1473200" cy="36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208213" y="3892550"/>
            <a:ext cx="1798637" cy="36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3105150" y="5035550"/>
            <a:ext cx="2057400" cy="36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349750" y="3892550"/>
            <a:ext cx="2603500" cy="36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347913" y="2830513"/>
            <a:ext cx="7127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TITLE,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906713" y="2830513"/>
            <a:ext cx="517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SAL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259013" y="2462213"/>
            <a:ext cx="5349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PAY</a:t>
            </a: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133600" y="3973513"/>
            <a:ext cx="6159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ENO,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2603500" y="3973513"/>
            <a:ext cx="139858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ENAME, TITLE</a:t>
            </a: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4343400" y="3973513"/>
            <a:ext cx="26670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PNO, </a:t>
            </a:r>
            <a:r>
              <a:rPr lang="en-US">
                <a:solidFill>
                  <a:srgbClr val="000000"/>
                </a:solidFill>
              </a:rPr>
              <a:t>PNAME, BUDGET, LOC</a:t>
            </a: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3046413" y="5129213"/>
            <a:ext cx="211931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ENO, PNO,</a:t>
            </a:r>
            <a:r>
              <a:rPr lang="en-US">
                <a:solidFill>
                  <a:srgbClr val="000000"/>
                </a:solidFill>
              </a:rPr>
              <a:t> RESP, DUR</a:t>
            </a:r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2259013" y="3605213"/>
            <a:ext cx="5667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EMP</a:t>
            </a: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4329113" y="3605213"/>
            <a:ext cx="6556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PROJ</a:t>
            </a:r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3071813" y="4748213"/>
            <a:ext cx="55721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ASG</a:t>
            </a:r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3016250" y="3124200"/>
            <a:ext cx="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303" name="Line 23"/>
          <p:cNvSpPr>
            <a:spLocks noChangeShapeType="1"/>
          </p:cNvSpPr>
          <p:nvPr/>
        </p:nvSpPr>
        <p:spPr bwMode="auto">
          <a:xfrm>
            <a:off x="3048000" y="4267200"/>
            <a:ext cx="8382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 flipV="1">
            <a:off x="4419600" y="4267200"/>
            <a:ext cx="9906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2971800" y="3352800"/>
            <a:ext cx="342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L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3429000" y="4419600"/>
            <a:ext cx="342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L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4572000" y="4419600"/>
            <a:ext cx="342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L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210550" cy="1143000"/>
          </a:xfrm>
          <a:noFill/>
          <a:ln/>
        </p:spPr>
        <p:txBody>
          <a:bodyPr/>
          <a:lstStyle/>
          <a:p>
            <a:r>
              <a:rPr lang="en-US"/>
              <a:t>PHF - Information Requirements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1524000"/>
            <a:ext cx="8115300" cy="481965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Information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simple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 a simple predicate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 is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	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j</a:t>
            </a:r>
            <a:r>
              <a:rPr lang="en-US" sz="2000" dirty="0"/>
              <a:t> :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en-US" sz="2000" i="1" dirty="0" smtClean="0"/>
              <a:t> </a:t>
            </a:r>
            <a:r>
              <a:rPr lang="en-US" sz="2000" i="1" dirty="0" err="1" smtClean="0">
                <a:latin typeface="Symbol" charset="2"/>
              </a:rPr>
              <a:t>θ</a:t>
            </a:r>
            <a:r>
              <a:rPr lang="en-US" sz="2000" dirty="0" smtClean="0">
                <a:latin typeface="Symbol" charset="2"/>
              </a:rPr>
              <a:t> </a:t>
            </a:r>
            <a:r>
              <a:rPr lang="en-US" sz="2000" i="1" dirty="0" smtClean="0"/>
              <a:t>Value</a:t>
            </a:r>
            <a:endParaRPr lang="en-US" i="1" dirty="0"/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where</a:t>
            </a:r>
            <a:r>
              <a:rPr lang="en-US" dirty="0" smtClean="0"/>
              <a:t> </a:t>
            </a:r>
            <a:r>
              <a:rPr lang="en-US" i="1" dirty="0" err="1" smtClean="0">
                <a:latin typeface="Symbol" charset="2"/>
              </a:rPr>
              <a:t>θ</a:t>
            </a:r>
            <a:r>
              <a:rPr lang="en-US" dirty="0" smtClean="0">
                <a:latin typeface="Symbol" charset="2"/>
              </a:rPr>
              <a:t> ∈</a:t>
            </a:r>
            <a:r>
              <a:rPr lang="en-US" dirty="0" smtClean="0"/>
              <a:t>{</a:t>
            </a:r>
            <a:r>
              <a:rPr lang="en-US" dirty="0"/>
              <a:t>=,&lt;,≤,&gt;,≥,≠}, </a:t>
            </a:r>
            <a:r>
              <a:rPr lang="en-US" i="1" dirty="0" smtClean="0"/>
              <a:t>Value</a:t>
            </a:r>
            <a:r>
              <a:rPr lang="en-US" dirty="0" smtClean="0">
                <a:latin typeface="Symbol" charset="2"/>
              </a:rPr>
              <a:t> ∈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b="1" dirty="0" smtClean="0"/>
              <a:t> 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 is the domain of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For  relation </a:t>
            </a:r>
            <a:r>
              <a:rPr lang="en-US" i="1" dirty="0"/>
              <a:t>R</a:t>
            </a:r>
            <a:r>
              <a:rPr lang="en-US" dirty="0"/>
              <a:t>  we define </a:t>
            </a:r>
            <a:r>
              <a:rPr lang="en-US" i="1" dirty="0"/>
              <a:t>Pr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Example :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800" dirty="0"/>
              <a:t>PNAME = "Maintenance"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800" dirty="0"/>
              <a:t>BUDGET ≤ 200000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chemeClr val="tx2"/>
                </a:solidFill>
              </a:rPr>
              <a:t>minterm</a:t>
            </a:r>
            <a:r>
              <a:rPr lang="en-US" b="1" dirty="0">
                <a:solidFill>
                  <a:schemeClr val="tx2"/>
                </a:solidFill>
              </a:rPr>
              <a:t>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Pr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define </a:t>
            </a:r>
            <a:r>
              <a:rPr lang="en-US" i="1" dirty="0"/>
              <a:t>M </a:t>
            </a:r>
            <a:r>
              <a:rPr lang="en-US" dirty="0"/>
              <a:t>= {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/>
              <a:t>r</a:t>
            </a:r>
            <a:r>
              <a:rPr lang="en-US" dirty="0"/>
              <a:t>} </a:t>
            </a:r>
            <a:r>
              <a:rPr lang="en-US" dirty="0" smtClean="0"/>
              <a:t>as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i="1" dirty="0"/>
              <a:t>			M </a:t>
            </a:r>
            <a:r>
              <a:rPr lang="en-US" dirty="0"/>
              <a:t>= { </a:t>
            </a:r>
            <a:r>
              <a:rPr lang="en-US" i="1" dirty="0" err="1"/>
              <a:t>m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m</a:t>
            </a:r>
            <a:r>
              <a:rPr lang="en-US" i="1" baseline="-25000" dirty="0" err="1"/>
              <a:t>i</a:t>
            </a:r>
            <a:r>
              <a:rPr lang="en-US" dirty="0"/>
              <a:t> = </a:t>
            </a:r>
            <a:r>
              <a:rPr lang="en-US" dirty="0" smtClean="0"/>
              <a:t> </a:t>
            </a:r>
            <a:r>
              <a:rPr lang="en-US" sz="3200" dirty="0">
                <a:latin typeface="Symbol" charset="2"/>
              </a:rPr>
              <a:t>∧</a:t>
            </a:r>
            <a:r>
              <a:rPr lang="en-US" i="1" baseline="-25000" dirty="0" err="1" smtClean="0"/>
              <a:t>p</a:t>
            </a:r>
            <a:r>
              <a:rPr lang="en-US" i="1" baseline="-50000" dirty="0" err="1" smtClean="0"/>
              <a:t>j</a:t>
            </a:r>
            <a:r>
              <a:rPr lang="en-US" baseline="-25000" dirty="0" err="1">
                <a:latin typeface="Symbol" charset="2"/>
              </a:rPr>
              <a:t>∈</a:t>
            </a:r>
            <a:r>
              <a:rPr lang="en-US" i="1" baseline="-25000" dirty="0" err="1" smtClean="0"/>
              <a:t>Pr</a:t>
            </a:r>
            <a:r>
              <a:rPr lang="en-US" dirty="0" smtClean="0">
                <a:latin typeface="Symbol" charset="2"/>
              </a:rPr>
              <a:t>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/>
              <a:t>* }, 1≤</a:t>
            </a:r>
            <a:r>
              <a:rPr lang="en-US" i="1" dirty="0"/>
              <a:t>j</a:t>
            </a:r>
            <a:r>
              <a:rPr lang="en-US" dirty="0"/>
              <a:t>≤</a:t>
            </a:r>
            <a:r>
              <a:rPr lang="en-US" i="1" dirty="0"/>
              <a:t>m</a:t>
            </a:r>
            <a:r>
              <a:rPr lang="en-US" dirty="0"/>
              <a:t>, 1≤</a:t>
            </a:r>
            <a:r>
              <a:rPr lang="en-US" i="1" dirty="0"/>
              <a:t>i</a:t>
            </a:r>
            <a:r>
              <a:rPr lang="en-US" dirty="0"/>
              <a:t>≤</a:t>
            </a:r>
            <a:r>
              <a:rPr lang="en-US" i="1" dirty="0"/>
              <a:t>z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where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¬(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286750" cy="1143000"/>
          </a:xfrm>
          <a:noFill/>
          <a:ln/>
        </p:spPr>
        <p:txBody>
          <a:bodyPr/>
          <a:lstStyle/>
          <a:p>
            <a:r>
              <a:rPr lang="en-US"/>
              <a:t>PHF – Minterm Examples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idx="1"/>
          </p:nvPr>
        </p:nvSpPr>
        <p:spPr>
          <a:xfrm>
            <a:off x="590550" y="1676400"/>
            <a:ext cx="8305800" cy="4724400"/>
          </a:xfrm>
          <a:noFill/>
          <a:ln/>
        </p:spPr>
        <p:txBody>
          <a:bodyPr/>
          <a:lstStyle/>
          <a:p>
            <a:pPr>
              <a:spcBef>
                <a:spcPct val="75000"/>
              </a:spcBef>
              <a:tabLst>
                <a:tab pos="4114800" algn="l"/>
              </a:tabLst>
            </a:pPr>
            <a:r>
              <a:rPr lang="en-US" sz="2000" dirty="0"/>
              <a:t>Simple predicates on </a:t>
            </a:r>
            <a:r>
              <a:rPr lang="en-US" sz="2000" dirty="0" smtClean="0"/>
              <a:t>PROJ </a:t>
            </a:r>
            <a:r>
              <a:rPr lang="en-US" sz="2000" dirty="0"/>
              <a:t>(partial)</a:t>
            </a:r>
          </a:p>
          <a:p>
            <a:pPr lvl="1">
              <a:spcBef>
                <a:spcPct val="75000"/>
              </a:spcBef>
              <a:buFont typeface="Wingdings" charset="2"/>
              <a:buNone/>
              <a:tabLst>
                <a:tab pos="4114800" algn="l"/>
              </a:tabLst>
            </a:pP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: LOC = “Montreal" 	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: LOC=“New York"</a:t>
            </a:r>
          </a:p>
          <a:p>
            <a:pPr lvl="1">
              <a:spcBef>
                <a:spcPct val="75000"/>
              </a:spcBef>
              <a:buNone/>
              <a:tabLst>
                <a:tab pos="4114800" algn="l"/>
              </a:tabLst>
            </a:pP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: LOC = “Paris" 	 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: 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 </a:t>
            </a:r>
            <a:r>
              <a:rPr lang="en-US" sz="2000" dirty="0">
                <a:sym typeface="Symbol" charset="2"/>
              </a:rPr>
              <a:t>200000</a:t>
            </a:r>
            <a:endParaRPr lang="en-US" sz="2000" dirty="0"/>
          </a:p>
          <a:p>
            <a:pPr lvl="1">
              <a:spcBef>
                <a:spcPct val="75000"/>
              </a:spcBef>
              <a:buNone/>
              <a:tabLst>
                <a:tab pos="4114800" algn="l"/>
              </a:tabLst>
            </a:pPr>
            <a:r>
              <a:rPr lang="en-US" sz="2000" i="1" dirty="0"/>
              <a:t>p</a:t>
            </a:r>
            <a:r>
              <a:rPr lang="en-US" sz="2000" baseline="-25000" dirty="0"/>
              <a:t>5</a:t>
            </a:r>
            <a:r>
              <a:rPr lang="en-US" sz="2000" dirty="0"/>
              <a:t>: 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 </a:t>
            </a:r>
            <a:r>
              <a:rPr lang="en-US" sz="2000" dirty="0">
                <a:sym typeface="Symbol" charset="2"/>
              </a:rPr>
              <a:t>200000</a:t>
            </a:r>
            <a:endParaRPr lang="en-US" sz="2000" dirty="0"/>
          </a:p>
          <a:p>
            <a:pPr>
              <a:spcBef>
                <a:spcPct val="75000"/>
              </a:spcBef>
              <a:tabLst>
                <a:tab pos="4114800" algn="l"/>
              </a:tabLst>
            </a:pPr>
            <a:r>
              <a:rPr lang="en-US" sz="2000" dirty="0" err="1"/>
              <a:t>Minterm</a:t>
            </a:r>
            <a:r>
              <a:rPr lang="en-US" sz="2000" dirty="0"/>
              <a:t> predicates on PROJECT (Partial)</a:t>
            </a:r>
          </a:p>
          <a:p>
            <a:pPr lvl="1">
              <a:spcBef>
                <a:spcPct val="75000"/>
              </a:spcBef>
              <a:buFont typeface="Wingdings" charset="2"/>
              <a:buNone/>
              <a:tabLst>
                <a:tab pos="4114800" algn="l"/>
              </a:tabLst>
            </a:pPr>
            <a:r>
              <a:rPr lang="en-US" sz="2000" i="1" dirty="0"/>
              <a:t>m</a:t>
            </a:r>
            <a:r>
              <a:rPr lang="en-US" sz="2000" baseline="-25000" dirty="0"/>
              <a:t>1</a:t>
            </a:r>
            <a:r>
              <a:rPr lang="en-US" sz="2000" dirty="0"/>
              <a:t>: LOC = "Montreal"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charset="2"/>
              </a:rPr>
              <a:t>∧</a:t>
            </a:r>
            <a:r>
              <a:rPr lang="en-US" sz="2000" dirty="0" smtClean="0"/>
              <a:t> </a:t>
            </a:r>
            <a:r>
              <a:rPr lang="en-US" sz="2000" dirty="0"/>
              <a:t>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</a:t>
            </a:r>
            <a:r>
              <a:rPr lang="en-US" sz="2000" dirty="0" smtClean="0"/>
              <a:t> </a:t>
            </a:r>
            <a:r>
              <a:rPr lang="en-US" sz="2000" dirty="0"/>
              <a:t>200000</a:t>
            </a:r>
          </a:p>
          <a:p>
            <a:pPr lvl="1">
              <a:spcBef>
                <a:spcPct val="75000"/>
              </a:spcBef>
              <a:buNone/>
              <a:tabLst>
                <a:tab pos="4114800" algn="l"/>
              </a:tabLst>
            </a:pPr>
            <a:r>
              <a:rPr lang="en-US" sz="2000" i="1" dirty="0"/>
              <a:t>m</a:t>
            </a:r>
            <a:r>
              <a:rPr lang="en-US" sz="2000" baseline="-25000" dirty="0"/>
              <a:t>2</a:t>
            </a:r>
            <a:r>
              <a:rPr lang="en-US" sz="2000" dirty="0"/>
              <a:t>: </a:t>
            </a:r>
            <a:r>
              <a:rPr lang="en-US" sz="2000" b="1" dirty="0"/>
              <a:t>NOT</a:t>
            </a:r>
            <a:r>
              <a:rPr lang="en-US" sz="2000" dirty="0"/>
              <a:t>(LOC="Montreal"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Symbol" charset="2"/>
              </a:rPr>
              <a:t> ∧</a:t>
            </a:r>
            <a:r>
              <a:rPr lang="en-US" sz="2000" dirty="0" smtClean="0"/>
              <a:t> </a:t>
            </a:r>
            <a:r>
              <a:rPr lang="en-US" sz="2000" dirty="0"/>
              <a:t>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</a:t>
            </a:r>
            <a:r>
              <a:rPr lang="en-US" sz="2000" dirty="0" smtClean="0"/>
              <a:t> </a:t>
            </a:r>
            <a:r>
              <a:rPr lang="en-US" sz="2000" dirty="0"/>
              <a:t>200000</a:t>
            </a:r>
          </a:p>
          <a:p>
            <a:pPr lvl="1">
              <a:spcBef>
                <a:spcPct val="75000"/>
              </a:spcBef>
              <a:buNone/>
              <a:tabLst>
                <a:tab pos="4114800" algn="l"/>
              </a:tabLst>
            </a:pPr>
            <a:r>
              <a:rPr lang="en-US" sz="2000" i="1" dirty="0"/>
              <a:t>m</a:t>
            </a:r>
            <a:r>
              <a:rPr lang="en-US" sz="2000" baseline="-25000" dirty="0"/>
              <a:t>3</a:t>
            </a:r>
            <a:r>
              <a:rPr lang="en-US" sz="2000" dirty="0"/>
              <a:t>: LOC = "</a:t>
            </a:r>
            <a:r>
              <a:rPr lang="en-US" sz="2000" dirty="0" smtClean="0"/>
              <a:t>Montreal” </a:t>
            </a:r>
            <a:r>
              <a:rPr lang="en-US" sz="2000" dirty="0" smtClean="0">
                <a:latin typeface="Symbol" charset="2"/>
              </a:rPr>
              <a:t>∧</a:t>
            </a:r>
            <a:r>
              <a:rPr lang="en-US" sz="2000" dirty="0" smtClean="0"/>
              <a:t> </a:t>
            </a:r>
            <a:r>
              <a:rPr lang="en-US" sz="2000" b="1" dirty="0"/>
              <a:t>NOT</a:t>
            </a:r>
            <a:r>
              <a:rPr lang="en-US" sz="2000" dirty="0"/>
              <a:t>(BUDGET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</a:t>
            </a:r>
            <a:r>
              <a:rPr lang="en-US" sz="2000" dirty="0" smtClean="0"/>
              <a:t> </a:t>
            </a:r>
            <a:r>
              <a:rPr lang="en-US" sz="2000" dirty="0"/>
              <a:t>200000)</a:t>
            </a:r>
          </a:p>
          <a:p>
            <a:pPr lvl="1">
              <a:spcBef>
                <a:spcPct val="75000"/>
              </a:spcBef>
              <a:buNone/>
              <a:tabLst>
                <a:tab pos="4114800" algn="l"/>
              </a:tabLst>
            </a:pPr>
            <a:r>
              <a:rPr lang="en-US" sz="2000" i="1" dirty="0"/>
              <a:t>m</a:t>
            </a:r>
            <a:r>
              <a:rPr lang="en-US" sz="2000" baseline="-25000" dirty="0"/>
              <a:t>4</a:t>
            </a:r>
            <a:r>
              <a:rPr lang="en-US" sz="2000" dirty="0"/>
              <a:t>: </a:t>
            </a:r>
            <a:r>
              <a:rPr lang="en-US" sz="2000" b="1" dirty="0"/>
              <a:t>NOT</a:t>
            </a:r>
            <a:r>
              <a:rPr lang="en-US" sz="2000" dirty="0"/>
              <a:t>(LOC = "Montreal"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Symbol" charset="2"/>
              </a:rPr>
              <a:t> ∧</a:t>
            </a:r>
            <a:r>
              <a:rPr lang="en-US" sz="2000" dirty="0" smtClean="0"/>
              <a:t> </a:t>
            </a:r>
            <a:r>
              <a:rPr lang="en-US" sz="2000" b="1" dirty="0"/>
              <a:t>NOT</a:t>
            </a:r>
            <a:r>
              <a:rPr lang="en-US" sz="2000" dirty="0"/>
              <a:t>(BUDGET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</a:t>
            </a:r>
            <a:r>
              <a:rPr lang="en-US" sz="2000" dirty="0" smtClean="0"/>
              <a:t> </a:t>
            </a:r>
            <a:r>
              <a:rPr lang="en-US" sz="2000" dirty="0"/>
              <a:t>200000)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134350" cy="1143000"/>
          </a:xfrm>
          <a:noFill/>
          <a:ln/>
        </p:spPr>
        <p:txBody>
          <a:bodyPr/>
          <a:lstStyle/>
          <a:p>
            <a:r>
              <a:rPr lang="en-US"/>
              <a:t>PHF – Information Requirements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Application information.</a:t>
            </a:r>
          </a:p>
          <a:p>
            <a:pPr lvl="1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minterm selectivitie</a:t>
            </a:r>
            <a:r>
              <a:rPr lang="en-US" sz="2000">
                <a:solidFill>
                  <a:schemeClr val="tx2"/>
                </a:solidFill>
              </a:rPr>
              <a:t>s</a:t>
            </a:r>
            <a:r>
              <a:rPr lang="en-US" sz="2000"/>
              <a:t>: </a:t>
            </a:r>
            <a:r>
              <a:rPr lang="en-US" sz="2000" i="1"/>
              <a:t>sel</a:t>
            </a:r>
            <a:r>
              <a:rPr lang="en-US" sz="2000"/>
              <a:t>(</a:t>
            </a:r>
            <a:r>
              <a:rPr lang="en-US" sz="2000" i="1"/>
              <a:t>m</a:t>
            </a:r>
            <a:r>
              <a:rPr lang="en-US" sz="2000" i="1" baseline="-25000"/>
              <a:t>i</a:t>
            </a:r>
            <a:r>
              <a:rPr lang="en-US" sz="2000"/>
              <a:t>).</a:t>
            </a:r>
          </a:p>
          <a:p>
            <a:pPr lvl="2">
              <a:spcBef>
                <a:spcPct val="50000"/>
              </a:spcBef>
            </a:pPr>
            <a:r>
              <a:rPr lang="en-US" sz="2000"/>
              <a:t>The number of tuples of the relation that would be accessed by a user query which is specified according to a given minterm predicate </a:t>
            </a:r>
            <a:r>
              <a:rPr lang="en-US" sz="2000" i="1"/>
              <a:t>m</a:t>
            </a:r>
            <a:r>
              <a:rPr lang="en-US" sz="2000" i="1" baseline="-25000"/>
              <a:t>i</a:t>
            </a:r>
            <a:r>
              <a:rPr lang="en-US" sz="200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access frequencies</a:t>
            </a:r>
            <a:r>
              <a:rPr lang="en-US" sz="2000"/>
              <a:t>: </a:t>
            </a:r>
            <a:r>
              <a:rPr lang="en-US" sz="2000" i="1"/>
              <a:t>acc</a:t>
            </a:r>
            <a:r>
              <a:rPr lang="en-US" sz="2000"/>
              <a:t>(</a:t>
            </a:r>
            <a:r>
              <a:rPr lang="en-US" sz="2000" i="1"/>
              <a:t>q</a:t>
            </a:r>
            <a:r>
              <a:rPr lang="en-US" sz="2000" i="1" baseline="-25000"/>
              <a:t>i</a:t>
            </a:r>
            <a:r>
              <a:rPr lang="en-US" sz="2000"/>
              <a:t>).</a:t>
            </a:r>
          </a:p>
          <a:p>
            <a:pPr lvl="2">
              <a:spcBef>
                <a:spcPct val="50000"/>
              </a:spcBef>
            </a:pPr>
            <a:r>
              <a:rPr lang="en-US" sz="2000"/>
              <a:t>The frequency with which a user application </a:t>
            </a:r>
            <a:r>
              <a:rPr lang="en-US" sz="2000" i="1"/>
              <a:t>qi</a:t>
            </a:r>
            <a:r>
              <a:rPr lang="en-US" sz="2000"/>
              <a:t>  accesses data.</a:t>
            </a:r>
          </a:p>
          <a:p>
            <a:pPr lvl="2">
              <a:spcBef>
                <a:spcPct val="50000"/>
              </a:spcBef>
            </a:pPr>
            <a:r>
              <a:rPr lang="en-US" sz="2000"/>
              <a:t>Access frequency for a minterm predicate can also be defined.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648700" cy="1143000"/>
          </a:xfrm>
          <a:noFill/>
          <a:ln/>
        </p:spPr>
        <p:txBody>
          <a:bodyPr/>
          <a:lstStyle/>
          <a:p>
            <a:r>
              <a:rPr lang="en-US"/>
              <a:t>Primary Horizontal Fragmentation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524000"/>
            <a:ext cx="7162800" cy="4953000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Definition :</a:t>
            </a:r>
          </a:p>
          <a:p>
            <a:pPr lvl="3">
              <a:buFont typeface="Wingdings" charset="2"/>
              <a:buNone/>
              <a:tabLst>
                <a:tab pos="3314700" algn="l"/>
              </a:tabLst>
            </a:pPr>
            <a:r>
              <a:rPr lang="en-US" sz="2000" i="1" dirty="0" err="1"/>
              <a:t>R</a:t>
            </a:r>
            <a:r>
              <a:rPr lang="en-US" sz="2000" i="1" baseline="-25000" dirty="0" err="1"/>
              <a:t>j</a:t>
            </a:r>
            <a:r>
              <a:rPr lang="en-US" sz="2000" dirty="0"/>
              <a:t> =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Symbol" charset="2"/>
              </a:rPr>
              <a:t>σ</a:t>
            </a:r>
            <a:r>
              <a:rPr lang="en-US" sz="2000" i="1" baseline="-25000" dirty="0" err="1" smtClean="0"/>
              <a:t>F</a:t>
            </a:r>
            <a:r>
              <a:rPr lang="en-US" sz="2000" i="1" baseline="-50000" dirty="0" err="1" smtClean="0"/>
              <a:t>j</a:t>
            </a:r>
            <a:r>
              <a:rPr lang="en-US" sz="2000" dirty="0" err="1" smtClean="0"/>
              <a:t>(</a:t>
            </a:r>
            <a:r>
              <a:rPr lang="en-US" sz="2000" i="1" dirty="0" err="1"/>
              <a:t>r</a:t>
            </a:r>
            <a:r>
              <a:rPr lang="en-US" sz="2000" i="1" dirty="0"/>
              <a:t> </a:t>
            </a:r>
            <a:r>
              <a:rPr lang="en-US" sz="2000" dirty="0"/>
              <a:t>),  1 ≤ </a:t>
            </a:r>
            <a:r>
              <a:rPr lang="en-US" sz="2000" i="1" dirty="0" err="1"/>
              <a:t>j</a:t>
            </a:r>
            <a:r>
              <a:rPr lang="en-US" sz="2000" dirty="0"/>
              <a:t> ≤ </a:t>
            </a:r>
            <a:r>
              <a:rPr lang="en-US" sz="2000" i="1" dirty="0" err="1"/>
              <a:t>w</a:t>
            </a:r>
            <a:endParaRPr lang="en-US" sz="2000" dirty="0"/>
          </a:p>
          <a:p>
            <a:pPr marL="514350" lvl="1" indent="0"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where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 is a selection formula, which is (preferably) a </a:t>
            </a:r>
            <a:r>
              <a:rPr lang="en-US" sz="2000" dirty="0" err="1"/>
              <a:t>minterm</a:t>
            </a:r>
            <a:r>
              <a:rPr lang="en-US" sz="2000" dirty="0"/>
              <a:t> predicate.</a:t>
            </a:r>
          </a:p>
          <a:p>
            <a:pPr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Therefore,</a:t>
            </a:r>
          </a:p>
          <a:p>
            <a:pPr marL="514350" lvl="1" indent="0"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A horizontal fragment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of relation </a:t>
            </a:r>
            <a:r>
              <a:rPr lang="en-US" sz="2000" i="1" dirty="0"/>
              <a:t>R</a:t>
            </a:r>
            <a:r>
              <a:rPr lang="en-US" sz="2000" dirty="0"/>
              <a:t> consists of all the </a:t>
            </a:r>
            <a:r>
              <a:rPr lang="en-US" sz="2000" dirty="0" err="1"/>
              <a:t>tuples</a:t>
            </a:r>
            <a:r>
              <a:rPr lang="en-US" sz="2000" dirty="0"/>
              <a:t> of </a:t>
            </a:r>
            <a:r>
              <a:rPr lang="en-US" sz="2000" i="1" dirty="0"/>
              <a:t>R</a:t>
            </a:r>
            <a:r>
              <a:rPr lang="en-US" sz="2000" dirty="0"/>
              <a:t> which satisfy a </a:t>
            </a:r>
            <a:r>
              <a:rPr lang="en-US" sz="2000" dirty="0" err="1"/>
              <a:t>minterm</a:t>
            </a:r>
            <a:r>
              <a:rPr lang="en-US" sz="2000" dirty="0"/>
              <a:t> predicate </a:t>
            </a:r>
            <a:r>
              <a:rPr lang="en-US" sz="2000" i="1" dirty="0"/>
              <a:t>m</a:t>
            </a:r>
            <a:r>
              <a:rPr lang="en-US" sz="2000" i="1" baseline="-25000" dirty="0"/>
              <a:t>i</a:t>
            </a:r>
            <a:r>
              <a:rPr lang="en-US" sz="2000" dirty="0"/>
              <a:t>. </a:t>
            </a:r>
          </a:p>
          <a:p>
            <a:pPr>
              <a:buFont typeface="Wingdings" charset="2"/>
              <a:buNone/>
              <a:tabLst>
                <a:tab pos="3314700" algn="l"/>
              </a:tabLst>
            </a:pPr>
            <a:r>
              <a:rPr lang="en-US" sz="2000" dirty="0">
                <a:latin typeface="Symbol" charset="2"/>
              </a:rPr>
              <a:t>	</a:t>
            </a:r>
            <a:r>
              <a:rPr lang="en-US" sz="2000" dirty="0" smtClean="0">
                <a:latin typeface="Symbol" charset="2"/>
              </a:rPr>
              <a:t>	</a:t>
            </a:r>
          </a:p>
          <a:p>
            <a:pPr marL="514350" lvl="1" indent="0"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Given a set of </a:t>
            </a:r>
            <a:r>
              <a:rPr lang="en-US" sz="2000" dirty="0" err="1"/>
              <a:t>minterm</a:t>
            </a:r>
            <a:r>
              <a:rPr lang="en-US" sz="2000" dirty="0"/>
              <a:t> predicates </a:t>
            </a:r>
            <a:r>
              <a:rPr lang="en-US" sz="2000" i="1" dirty="0"/>
              <a:t>M,</a:t>
            </a:r>
            <a:r>
              <a:rPr lang="en-US" sz="2000" dirty="0"/>
              <a:t> there are as many horizontal fragments of relation </a:t>
            </a:r>
            <a:r>
              <a:rPr lang="en-US" sz="2000" i="1" dirty="0"/>
              <a:t>R</a:t>
            </a:r>
            <a:r>
              <a:rPr lang="en-US" sz="2000" dirty="0"/>
              <a:t> as there are </a:t>
            </a:r>
            <a:r>
              <a:rPr lang="en-US" sz="2000" dirty="0" err="1"/>
              <a:t>minterm</a:t>
            </a:r>
            <a:r>
              <a:rPr lang="en-US" sz="2000" dirty="0"/>
              <a:t> predicates. </a:t>
            </a:r>
          </a:p>
          <a:p>
            <a:pPr marL="514350" lvl="1" indent="0"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Set of horizontal fragments also referred to as </a:t>
            </a:r>
            <a:r>
              <a:rPr lang="en-US" sz="2000" i="1" dirty="0" err="1">
                <a:solidFill>
                  <a:schemeClr val="hlink"/>
                </a:solidFill>
              </a:rPr>
              <a:t>minterm</a:t>
            </a:r>
            <a:r>
              <a:rPr lang="en-US" sz="2000" i="1" dirty="0">
                <a:solidFill>
                  <a:schemeClr val="hlink"/>
                </a:solidFill>
              </a:rPr>
              <a:t> fragments</a:t>
            </a:r>
            <a:r>
              <a:rPr lang="en-US" sz="2000" i="1" dirty="0"/>
              <a:t>.</a:t>
            </a:r>
          </a:p>
        </p:txBody>
      </p:sp>
      <p:sp>
        <p:nvSpPr>
          <p:cNvPr id="4" name="Down Arrow 3"/>
          <p:cNvSpPr/>
          <p:nvPr/>
        </p:nvSpPr>
        <p:spPr bwMode="auto">
          <a:xfrm>
            <a:off x="4191000" y="4114800"/>
            <a:ext cx="457200" cy="457200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648700" cy="1143000"/>
          </a:xfrm>
          <a:noFill/>
          <a:ln/>
        </p:spPr>
        <p:txBody>
          <a:bodyPr/>
          <a:lstStyle/>
          <a:p>
            <a:r>
              <a:rPr lang="en-US"/>
              <a:t>PHF – Algorithm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xfrm>
            <a:off x="679450" y="1676400"/>
            <a:ext cx="7753350" cy="4114800"/>
          </a:xfrm>
          <a:noFill/>
          <a:ln/>
        </p:spPr>
        <p:txBody>
          <a:bodyPr/>
          <a:lstStyle/>
          <a:p>
            <a:pPr>
              <a:spcBef>
                <a:spcPct val="20000"/>
              </a:spcBef>
              <a:buFont typeface="Wingdings" charset="2"/>
              <a:buNone/>
              <a:tabLst>
                <a:tab pos="1257300" algn="l"/>
              </a:tabLst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R,</a:t>
            </a:r>
            <a:r>
              <a:rPr lang="en-US" dirty="0"/>
              <a:t> the set of simple predicates </a:t>
            </a:r>
            <a:r>
              <a:rPr lang="en-US" i="1" dirty="0"/>
              <a:t>Pr</a:t>
            </a:r>
          </a:p>
          <a:p>
            <a:pPr>
              <a:spcBef>
                <a:spcPct val="20000"/>
              </a:spcBef>
              <a:buFont typeface="Wingdings" charset="2"/>
              <a:buNone/>
              <a:tabLst>
                <a:tab pos="1257300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set of fragments of </a:t>
            </a:r>
            <a:r>
              <a:rPr lang="en-US" i="1" dirty="0" smtClean="0"/>
              <a:t>R, F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,</a:t>
            </a:r>
            <a:r>
              <a:rPr lang="en-US" dirty="0"/>
              <a:t>…,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</a:t>
            </a:r>
            <a:r>
              <a:rPr lang="en-US" dirty="0" smtClean="0"/>
              <a:t>	that obey </a:t>
            </a:r>
            <a:r>
              <a:rPr lang="en-US" dirty="0"/>
              <a:t>the fragmentation rules.</a:t>
            </a:r>
          </a:p>
          <a:p>
            <a:pPr>
              <a:spcBef>
                <a:spcPct val="20000"/>
              </a:spcBef>
              <a:buFont typeface="Wingdings" charset="2"/>
              <a:buNone/>
              <a:tabLst>
                <a:tab pos="1257300" algn="l"/>
              </a:tabLst>
            </a:pPr>
            <a:endParaRPr lang="en-US" dirty="0"/>
          </a:p>
          <a:p>
            <a:pPr>
              <a:spcBef>
                <a:spcPct val="20000"/>
              </a:spcBef>
              <a:buFont typeface="Wingdings" charset="2"/>
              <a:buNone/>
              <a:tabLst>
                <a:tab pos="1257300" algn="l"/>
              </a:tabLst>
            </a:pPr>
            <a:r>
              <a:rPr lang="en-US" dirty="0"/>
              <a:t>Preliminaries :</a:t>
            </a:r>
          </a:p>
          <a:p>
            <a:pPr lvl="1">
              <a:spcBef>
                <a:spcPct val="20000"/>
              </a:spcBef>
              <a:tabLst>
                <a:tab pos="1257300" algn="l"/>
              </a:tabLst>
            </a:pPr>
            <a:r>
              <a:rPr lang="en-US" sz="2000" i="1" dirty="0"/>
              <a:t>Pr</a:t>
            </a:r>
            <a:r>
              <a:rPr lang="en-US" sz="2000" dirty="0"/>
              <a:t>  should be </a:t>
            </a:r>
            <a:r>
              <a:rPr lang="en-US" sz="2000" i="1" dirty="0"/>
              <a:t>complete</a:t>
            </a:r>
          </a:p>
          <a:p>
            <a:pPr lvl="1">
              <a:spcBef>
                <a:spcPct val="20000"/>
              </a:spcBef>
              <a:tabLst>
                <a:tab pos="1257300" algn="l"/>
              </a:tabLst>
            </a:pPr>
            <a:r>
              <a:rPr lang="en-US" sz="2000" i="1" dirty="0"/>
              <a:t>Pr</a:t>
            </a:r>
            <a:r>
              <a:rPr lang="en-US" sz="2000" dirty="0"/>
              <a:t>  should be </a:t>
            </a:r>
            <a:r>
              <a:rPr lang="en-US" sz="2000" i="1" dirty="0"/>
              <a:t>minimal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836613"/>
            <a:ext cx="4219575" cy="3714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Design Problem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955800"/>
            <a:ext cx="7162800" cy="41148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spcBef>
                <a:spcPct val="80000"/>
              </a:spcBef>
            </a:pPr>
            <a:r>
              <a:rPr lang="en-US"/>
              <a:t>In the general setting :</a:t>
            </a:r>
          </a:p>
          <a:p>
            <a:pPr lvl="1">
              <a:spcBef>
                <a:spcPct val="80000"/>
              </a:spcBef>
              <a:buFont typeface="Wingdings" charset="2"/>
              <a:buNone/>
            </a:pPr>
            <a:r>
              <a:rPr lang="en-US"/>
              <a:t>   Making decisions about the placement of </a:t>
            </a:r>
            <a:r>
              <a:rPr lang="en-US" i="1">
                <a:solidFill>
                  <a:schemeClr val="hlink"/>
                </a:solidFill>
              </a:rPr>
              <a:t>data</a:t>
            </a:r>
            <a:r>
              <a:rPr lang="en-US"/>
              <a:t> and </a:t>
            </a:r>
            <a:r>
              <a:rPr lang="en-US" i="1">
                <a:solidFill>
                  <a:schemeClr val="hlink"/>
                </a:solidFill>
              </a:rPr>
              <a:t>programs</a:t>
            </a:r>
            <a:r>
              <a:rPr lang="en-US"/>
              <a:t> across the sites of a computer network as well as possibly designing the network itself.</a:t>
            </a:r>
          </a:p>
          <a:p>
            <a:pPr>
              <a:spcBef>
                <a:spcPct val="80000"/>
              </a:spcBef>
            </a:pPr>
            <a:r>
              <a:rPr lang="en-US"/>
              <a:t>In Distributed DBMS, the placement of applications entails</a:t>
            </a:r>
          </a:p>
          <a:p>
            <a:pPr lvl="1">
              <a:spcBef>
                <a:spcPct val="80000"/>
              </a:spcBef>
            </a:pPr>
            <a:r>
              <a:rPr lang="en-US"/>
              <a:t>placement of the distributed DBMS software; and</a:t>
            </a:r>
          </a:p>
          <a:p>
            <a:pPr lvl="1">
              <a:spcBef>
                <a:spcPct val="80000"/>
              </a:spcBef>
            </a:pPr>
            <a:r>
              <a:rPr lang="en-US"/>
              <a:t>placement of the applications that run on the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648700" cy="1143000"/>
          </a:xfrm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715250" cy="4114800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6972300" algn="l"/>
              </a:tabLst>
            </a:pPr>
            <a:r>
              <a:rPr lang="en-US" dirty="0"/>
              <a:t>A set of simple predicates </a:t>
            </a:r>
            <a:r>
              <a:rPr lang="en-US" i="1" dirty="0"/>
              <a:t>Pr</a:t>
            </a:r>
            <a:r>
              <a:rPr lang="en-US" dirty="0"/>
              <a:t> is said to be </a:t>
            </a:r>
            <a:r>
              <a:rPr lang="en-US" i="1" dirty="0">
                <a:solidFill>
                  <a:schemeClr val="hlink"/>
                </a:solidFill>
              </a:rPr>
              <a:t>complete</a:t>
            </a:r>
            <a:r>
              <a:rPr lang="en-US" dirty="0"/>
              <a:t> if and only if the accesses to the </a:t>
            </a:r>
            <a:r>
              <a:rPr lang="en-US" dirty="0" err="1"/>
              <a:t>tuples</a:t>
            </a:r>
            <a:r>
              <a:rPr lang="en-US" dirty="0"/>
              <a:t> of the </a:t>
            </a:r>
            <a:r>
              <a:rPr lang="en-US" dirty="0" err="1"/>
              <a:t>minterm</a:t>
            </a:r>
            <a:r>
              <a:rPr lang="en-US" dirty="0"/>
              <a:t> fragments defined on </a:t>
            </a:r>
            <a:r>
              <a:rPr lang="en-US" i="1" dirty="0"/>
              <a:t>Pr</a:t>
            </a:r>
            <a:r>
              <a:rPr lang="en-US" dirty="0"/>
              <a:t> requires that two </a:t>
            </a:r>
            <a:r>
              <a:rPr lang="en-US" dirty="0" err="1"/>
              <a:t>tuples</a:t>
            </a:r>
            <a:r>
              <a:rPr lang="en-US" dirty="0"/>
              <a:t> of the same </a:t>
            </a:r>
            <a:r>
              <a:rPr lang="en-US" dirty="0" err="1"/>
              <a:t>minterm</a:t>
            </a:r>
            <a:r>
              <a:rPr lang="en-US" dirty="0"/>
              <a:t> fragment have the same probability of being accessed by any application.</a:t>
            </a:r>
          </a:p>
          <a:p>
            <a:pPr>
              <a:tabLst>
                <a:tab pos="6972300" algn="l"/>
              </a:tabLst>
            </a:pPr>
            <a:r>
              <a:rPr lang="en-US" dirty="0"/>
              <a:t>Example :</a:t>
            </a:r>
          </a:p>
          <a:p>
            <a:pPr lvl="1">
              <a:tabLst>
                <a:tab pos="6972300" algn="l"/>
              </a:tabLst>
            </a:pPr>
            <a:r>
              <a:rPr lang="en-US" dirty="0"/>
              <a:t>Assume </a:t>
            </a:r>
            <a:r>
              <a:rPr lang="en-US" dirty="0" smtClean="0"/>
              <a:t>PROJ(PNO</a:t>
            </a:r>
            <a:r>
              <a:rPr lang="en-US" dirty="0"/>
              <a:t>,PNAME,BUDGET,</a:t>
            </a:r>
            <a:r>
              <a:rPr lang="en-US" dirty="0" smtClean="0"/>
              <a:t>LOC) </a:t>
            </a:r>
            <a:r>
              <a:rPr lang="en-US" dirty="0"/>
              <a:t>has two applications defined on it.</a:t>
            </a:r>
          </a:p>
          <a:p>
            <a:pPr lvl="1">
              <a:tabLst>
                <a:tab pos="6972300" algn="l"/>
              </a:tabLst>
            </a:pPr>
            <a:r>
              <a:rPr lang="en-US" dirty="0"/>
              <a:t>Find the budgets of projects at each location.	(1)</a:t>
            </a:r>
          </a:p>
          <a:p>
            <a:pPr lvl="1">
              <a:tabLst>
                <a:tab pos="6972300" algn="l"/>
              </a:tabLst>
            </a:pPr>
            <a:r>
              <a:rPr lang="en-US" dirty="0"/>
              <a:t>Find projects with budgets less than or equal to $200000.	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705850" cy="1143000"/>
          </a:xfrm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/>
              <a:t>According to (1),</a:t>
            </a:r>
          </a:p>
          <a:p>
            <a:pPr lvl="1">
              <a:buFont typeface="Wingdings" charset="2"/>
              <a:buNone/>
            </a:pPr>
            <a:r>
              <a:rPr lang="en-US" sz="2000" i="1" dirty="0"/>
              <a:t>Pr</a:t>
            </a:r>
            <a:r>
              <a:rPr lang="en-US" sz="2000" dirty="0"/>
              <a:t>={LOC=“</a:t>
            </a:r>
            <a:r>
              <a:rPr lang="en-US" sz="2000" dirty="0" err="1"/>
              <a:t>Montreal”,LOC</a:t>
            </a:r>
            <a:r>
              <a:rPr lang="en-US" sz="2000" dirty="0"/>
              <a:t>=“New </a:t>
            </a:r>
            <a:r>
              <a:rPr lang="en-US" sz="2000" dirty="0" err="1"/>
              <a:t>York”,LOC</a:t>
            </a:r>
            <a:r>
              <a:rPr lang="en-US" sz="2000" dirty="0"/>
              <a:t>=“Paris”} </a:t>
            </a:r>
          </a:p>
          <a:p>
            <a:pPr>
              <a:buFont typeface="Wingdings" charset="2"/>
              <a:buNone/>
            </a:pPr>
            <a:r>
              <a:rPr lang="en-US" dirty="0"/>
              <a:t>which is not complete with respect to (2). </a:t>
            </a:r>
          </a:p>
          <a:p>
            <a:pPr>
              <a:buFont typeface="Wingdings" charset="2"/>
              <a:buNone/>
            </a:pPr>
            <a:r>
              <a:rPr lang="en-US" dirty="0"/>
              <a:t>Modify</a:t>
            </a:r>
          </a:p>
          <a:p>
            <a:pPr lvl="1">
              <a:buFont typeface="Wingdings" charset="2"/>
              <a:buNone/>
            </a:pPr>
            <a:r>
              <a:rPr lang="en-US" sz="2000" i="1" dirty="0"/>
              <a:t>Pr</a:t>
            </a:r>
            <a:r>
              <a:rPr lang="en-US" sz="2000" dirty="0"/>
              <a:t> ={LOC=“</a:t>
            </a:r>
            <a:r>
              <a:rPr lang="en-US" sz="2000" dirty="0" err="1"/>
              <a:t>Montreal”,LOC</a:t>
            </a:r>
            <a:r>
              <a:rPr lang="en-US" sz="2000" dirty="0"/>
              <a:t>=“New </a:t>
            </a:r>
            <a:r>
              <a:rPr lang="en-US" sz="2000" dirty="0" err="1"/>
              <a:t>York”,LOC</a:t>
            </a:r>
            <a:r>
              <a:rPr lang="en-US" sz="2000" dirty="0"/>
              <a:t>=“Paris”, </a:t>
            </a:r>
            <a:r>
              <a:rPr lang="en-US" sz="2000" dirty="0" smtClean="0"/>
              <a:t>BUDGET</a:t>
            </a:r>
            <a:r>
              <a:rPr lang="en-US" sz="2000" dirty="0" smtClean="0">
                <a:sym typeface="Symbol" charset="2"/>
              </a:rPr>
              <a:t>≤</a:t>
            </a:r>
            <a:r>
              <a:rPr lang="en-US" sz="2000" dirty="0" smtClean="0"/>
              <a:t>200000</a:t>
            </a:r>
            <a:r>
              <a:rPr lang="en-US" sz="2000" dirty="0"/>
              <a:t>,</a:t>
            </a:r>
            <a:r>
              <a:rPr lang="en-US" sz="2000" dirty="0" smtClean="0"/>
              <a:t>BUDGET</a:t>
            </a:r>
            <a:r>
              <a:rPr lang="en-US" sz="2000" dirty="0" smtClean="0">
                <a:sym typeface="Symbol" charset="2"/>
              </a:rPr>
              <a:t>&gt;</a:t>
            </a:r>
            <a:r>
              <a:rPr lang="en-US" sz="2000" dirty="0" smtClean="0"/>
              <a:t>200000</a:t>
            </a:r>
            <a:r>
              <a:rPr lang="en-US" sz="2000" dirty="0"/>
              <a:t>}</a:t>
            </a:r>
          </a:p>
          <a:p>
            <a:pPr>
              <a:buFont typeface="Wingdings" charset="2"/>
              <a:buNone/>
            </a:pPr>
            <a:r>
              <a:rPr lang="en-US" dirty="0"/>
              <a:t> which is complete.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7943850" cy="1143000"/>
          </a:xfrm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If a predicate influences how fragmentation is performed, (i.e., causes a fragment </a:t>
            </a:r>
            <a:r>
              <a:rPr lang="en-US" i="1" dirty="0" err="1"/>
              <a:t>f</a:t>
            </a:r>
            <a:r>
              <a:rPr lang="en-US" dirty="0"/>
              <a:t> to be further fragmented into, say,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) then there should be at least one application that accesses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 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differently. </a:t>
            </a:r>
          </a:p>
          <a:p>
            <a:r>
              <a:rPr lang="en-US" dirty="0"/>
              <a:t>In other words, the simple predicate should be </a:t>
            </a:r>
            <a:r>
              <a:rPr lang="en-US" i="1" dirty="0"/>
              <a:t>relevant</a:t>
            </a:r>
            <a:r>
              <a:rPr lang="en-US" dirty="0"/>
              <a:t> in determining a fragmentation. </a:t>
            </a:r>
          </a:p>
          <a:p>
            <a:r>
              <a:rPr lang="en-US" dirty="0"/>
              <a:t>If all the predicates of a set </a:t>
            </a:r>
            <a:r>
              <a:rPr lang="en-US" i="1" dirty="0"/>
              <a:t>Pr</a:t>
            </a:r>
            <a:r>
              <a:rPr lang="en-US" dirty="0"/>
              <a:t> are relevant, then </a:t>
            </a:r>
            <a:r>
              <a:rPr lang="en-US" i="1" dirty="0"/>
              <a:t>Pr</a:t>
            </a:r>
            <a:r>
              <a:rPr lang="en-US" dirty="0"/>
              <a:t> is </a:t>
            </a:r>
            <a:r>
              <a:rPr lang="en-US" i="1" dirty="0"/>
              <a:t>minimal</a:t>
            </a:r>
            <a:r>
              <a:rPr lang="en-US" dirty="0"/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6500" y="5245100"/>
            <a:ext cx="3200400" cy="1003300"/>
            <a:chOff x="2476500" y="5092700"/>
            <a:chExt cx="3200400" cy="1003300"/>
          </a:xfrm>
        </p:grpSpPr>
        <p:sp>
          <p:nvSpPr>
            <p:cNvPr id="113667" name="Rectangle 3"/>
            <p:cNvSpPr>
              <a:spLocks noChangeArrowheads="1"/>
            </p:cNvSpPr>
            <p:nvPr/>
          </p:nvSpPr>
          <p:spPr bwMode="auto">
            <a:xfrm>
              <a:off x="2476500" y="5092700"/>
              <a:ext cx="1428750" cy="1003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8600" indent="-228600">
                <a:lnSpc>
                  <a:spcPct val="80000"/>
                </a:lnSpc>
                <a:tabLst>
                  <a:tab pos="482600" algn="l"/>
                </a:tabLst>
              </a:pPr>
              <a:r>
                <a:rPr lang="en-US" sz="2400" i="1" dirty="0" err="1">
                  <a:latin typeface="Century Schoolbook" charset="0"/>
                </a:rPr>
                <a:t>acc</a:t>
              </a:r>
              <a:r>
                <a:rPr lang="en-US" sz="2400" dirty="0" err="1">
                  <a:latin typeface="Century Schoolbook" charset="0"/>
                </a:rPr>
                <a:t>(</a:t>
              </a:r>
              <a:r>
                <a:rPr lang="en-US" sz="2400" i="1" dirty="0" err="1">
                  <a:latin typeface="Century Schoolbook" charset="0"/>
                </a:rPr>
                <a:t>m</a:t>
              </a:r>
              <a:r>
                <a:rPr lang="en-US" sz="1600" i="1" baseline="-25000" dirty="0" err="1">
                  <a:latin typeface="Century Schoolbook" charset="0"/>
                </a:rPr>
                <a:t>i</a:t>
              </a:r>
              <a:r>
                <a:rPr lang="en-US" sz="2400" dirty="0">
                  <a:latin typeface="Century Schoolbook" charset="0"/>
                </a:rPr>
                <a:t>)</a:t>
              </a:r>
              <a:endParaRPr lang="en-US" sz="2800" dirty="0">
                <a:latin typeface="Century Schoolbook" charset="0"/>
              </a:endParaRPr>
            </a:p>
            <a:p>
              <a:pPr marL="228600" indent="-228600">
                <a:lnSpc>
                  <a:spcPct val="35000"/>
                </a:lnSpc>
                <a:spcBef>
                  <a:spcPts val="0"/>
                </a:spcBef>
                <a:tabLst>
                  <a:tab pos="482600" algn="l"/>
                </a:tabLst>
              </a:pPr>
              <a:r>
                <a:rPr lang="en-US" sz="2800" dirty="0">
                  <a:latin typeface="Century Schoolbook" charset="0"/>
                </a:rPr>
                <a:t>–––––</a:t>
              </a:r>
            </a:p>
            <a:p>
              <a:pPr marL="228600" indent="-228600">
                <a:lnSpc>
                  <a:spcPct val="50000"/>
                </a:lnSpc>
                <a:tabLst>
                  <a:tab pos="482600" algn="l"/>
                </a:tabLst>
              </a:pPr>
              <a:r>
                <a:rPr lang="en-US" sz="2400" i="1" dirty="0" err="1">
                  <a:latin typeface="Century Schoolbook" charset="0"/>
                </a:rPr>
                <a:t>card</a:t>
              </a:r>
              <a:r>
                <a:rPr lang="en-US" sz="2400" dirty="0" err="1">
                  <a:latin typeface="Century Schoolbook" charset="0"/>
                </a:rPr>
                <a:t>(</a:t>
              </a:r>
              <a:r>
                <a:rPr lang="en-US" sz="2400" i="1" dirty="0" err="1">
                  <a:latin typeface="Century Schoolbook" charset="0"/>
                </a:rPr>
                <a:t>f</a:t>
              </a:r>
              <a:r>
                <a:rPr lang="en-US" sz="1600" i="1" baseline="-25000" dirty="0" err="1">
                  <a:latin typeface="Century Schoolbook" charset="0"/>
                </a:rPr>
                <a:t>i</a:t>
              </a:r>
              <a:r>
                <a:rPr lang="en-US" sz="2400" dirty="0">
                  <a:latin typeface="Century Schoolbook" charset="0"/>
                </a:rPr>
                <a:t>)</a:t>
              </a:r>
              <a:r>
                <a:rPr lang="en-US" sz="2800" dirty="0">
                  <a:latin typeface="Century Schoolbook" charset="0"/>
                </a:rPr>
                <a:t>	</a:t>
              </a:r>
            </a:p>
          </p:txBody>
        </p:sp>
        <p:sp>
          <p:nvSpPr>
            <p:cNvPr id="113668" name="Rectangle 4"/>
            <p:cNvSpPr>
              <a:spLocks noChangeArrowheads="1"/>
            </p:cNvSpPr>
            <p:nvPr/>
          </p:nvSpPr>
          <p:spPr bwMode="auto">
            <a:xfrm>
              <a:off x="4197350" y="5092700"/>
              <a:ext cx="1479550" cy="1003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8600" indent="-228600">
                <a:lnSpc>
                  <a:spcPct val="80000"/>
                </a:lnSpc>
                <a:tabLst>
                  <a:tab pos="482600" algn="l"/>
                </a:tabLst>
              </a:pPr>
              <a:r>
                <a:rPr lang="en-US" sz="2400" i="1" dirty="0" err="1">
                  <a:latin typeface="Century Schoolbook" charset="0"/>
                </a:rPr>
                <a:t>acc</a:t>
              </a:r>
              <a:r>
                <a:rPr lang="en-US" sz="2400" dirty="0" err="1">
                  <a:latin typeface="Century Schoolbook" charset="0"/>
                </a:rPr>
                <a:t>(</a:t>
              </a:r>
              <a:r>
                <a:rPr lang="en-US" sz="2400" i="1" dirty="0" err="1">
                  <a:latin typeface="Century Schoolbook" charset="0"/>
                </a:rPr>
                <a:t>m</a:t>
              </a:r>
              <a:r>
                <a:rPr lang="en-US" sz="1600" i="1" baseline="-25000" dirty="0" err="1">
                  <a:latin typeface="Century Schoolbook" charset="0"/>
                </a:rPr>
                <a:t>j</a:t>
              </a:r>
              <a:r>
                <a:rPr lang="en-US" sz="2400" dirty="0">
                  <a:latin typeface="Century Schoolbook" charset="0"/>
                </a:rPr>
                <a:t>)</a:t>
              </a:r>
              <a:endParaRPr lang="en-US" sz="2800" dirty="0">
                <a:latin typeface="Century Schoolbook" charset="0"/>
              </a:endParaRPr>
            </a:p>
            <a:p>
              <a:pPr marL="228600" indent="-228600">
                <a:lnSpc>
                  <a:spcPct val="35000"/>
                </a:lnSpc>
                <a:tabLst>
                  <a:tab pos="482600" algn="l"/>
                </a:tabLst>
              </a:pPr>
              <a:r>
                <a:rPr lang="en-US" sz="2800" dirty="0">
                  <a:latin typeface="Century Schoolbook" charset="0"/>
                </a:rPr>
                <a:t>–––––</a:t>
              </a:r>
            </a:p>
            <a:p>
              <a:pPr marL="228600" indent="-228600">
                <a:lnSpc>
                  <a:spcPct val="50000"/>
                </a:lnSpc>
                <a:tabLst>
                  <a:tab pos="482600" algn="l"/>
                </a:tabLst>
              </a:pPr>
              <a:r>
                <a:rPr lang="en-US" sz="2400" i="1" dirty="0" err="1">
                  <a:latin typeface="Century Schoolbook" charset="0"/>
                </a:rPr>
                <a:t>card</a:t>
              </a:r>
              <a:r>
                <a:rPr lang="en-US" sz="2400" dirty="0" err="1">
                  <a:latin typeface="Century Schoolbook" charset="0"/>
                </a:rPr>
                <a:t>(</a:t>
              </a:r>
              <a:r>
                <a:rPr lang="en-US" sz="2400" i="1" dirty="0" err="1">
                  <a:latin typeface="Century Schoolbook" charset="0"/>
                </a:rPr>
                <a:t>f</a:t>
              </a:r>
              <a:r>
                <a:rPr lang="en-US" sz="1600" i="1" baseline="-25000" dirty="0" err="1">
                  <a:latin typeface="Century Schoolbook" charset="0"/>
                </a:rPr>
                <a:t>j</a:t>
              </a:r>
              <a:r>
                <a:rPr lang="en-US" sz="2400" dirty="0">
                  <a:latin typeface="Century Schoolbook" charset="0"/>
                </a:rPr>
                <a:t>)</a:t>
              </a:r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3733800" y="5257800"/>
              <a:ext cx="355600" cy="279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8600" indent="-228600">
                <a:lnSpc>
                  <a:spcPct val="80000"/>
                </a:lnSpc>
                <a:tabLst>
                  <a:tab pos="482600" algn="l"/>
                </a:tabLst>
              </a:pPr>
              <a:r>
                <a:rPr lang="en-US" sz="2800" dirty="0">
                  <a:latin typeface="Century Schoolbook" charset="0"/>
                </a:rPr>
                <a:t>≠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362950" cy="1143000"/>
          </a:xfrm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 marL="0" indent="0">
              <a:spcBef>
                <a:spcPct val="70000"/>
              </a:spcBef>
              <a:buFont typeface="Wingdings" charset="2"/>
              <a:buNone/>
            </a:pPr>
            <a:r>
              <a:rPr lang="en-US"/>
              <a:t>Example :</a:t>
            </a:r>
          </a:p>
          <a:p>
            <a:pPr lvl="1">
              <a:spcBef>
                <a:spcPct val="70000"/>
              </a:spcBef>
              <a:buFont typeface="Wingdings" charset="2"/>
              <a:buNone/>
            </a:pPr>
            <a:r>
              <a:rPr lang="en-US" i="1"/>
              <a:t>Pr</a:t>
            </a:r>
            <a:r>
              <a:rPr lang="en-US"/>
              <a:t> ={LOC=“Montreal”,LOC=“New York”, LOC=“Paris”, </a:t>
            </a:r>
          </a:p>
          <a:p>
            <a:pPr lvl="2">
              <a:spcBef>
                <a:spcPct val="40000"/>
              </a:spcBef>
              <a:buFont typeface="Wingdings" charset="2"/>
              <a:buNone/>
            </a:pPr>
            <a:r>
              <a:rPr lang="en-US"/>
              <a:t>BUDGET≤200000,BUDGET&gt;200000}</a:t>
            </a:r>
          </a:p>
          <a:p>
            <a:pPr marL="0" indent="0">
              <a:spcBef>
                <a:spcPct val="70000"/>
              </a:spcBef>
              <a:buFont typeface="Wingdings" charset="2"/>
              <a:buNone/>
            </a:pPr>
            <a:r>
              <a:rPr lang="en-US"/>
              <a:t>is minimal (in addition to being complete). However, if we add</a:t>
            </a:r>
          </a:p>
          <a:p>
            <a:pPr lvl="1">
              <a:spcBef>
                <a:spcPct val="70000"/>
              </a:spcBef>
              <a:buFont typeface="Wingdings" charset="2"/>
              <a:buNone/>
            </a:pPr>
            <a:r>
              <a:rPr lang="en-US"/>
              <a:t>PNAME = “Instrumentation”</a:t>
            </a:r>
          </a:p>
          <a:p>
            <a:pPr marL="0" indent="0">
              <a:spcBef>
                <a:spcPct val="70000"/>
              </a:spcBef>
              <a:buFont typeface="Wingdings" charset="2"/>
              <a:buNone/>
            </a:pPr>
            <a:r>
              <a:rPr lang="en-US"/>
              <a:t>then </a:t>
            </a:r>
            <a:r>
              <a:rPr lang="en-US" i="1"/>
              <a:t>Pr</a:t>
            </a:r>
            <a:r>
              <a:rPr lang="en-US"/>
              <a:t>  is not minimal.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COM_MIN Algorithm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 marL="1200150" indent="-1200150"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Given:</a:t>
            </a:r>
            <a:r>
              <a:rPr lang="en-US"/>
              <a:t>	a relation </a:t>
            </a:r>
            <a:r>
              <a:rPr lang="en-US" i="1"/>
              <a:t>R </a:t>
            </a:r>
            <a:r>
              <a:rPr lang="en-US"/>
              <a:t>and a set of simple predicates </a:t>
            </a:r>
            <a:r>
              <a:rPr lang="en-US" i="1"/>
              <a:t>Pr</a:t>
            </a:r>
            <a:r>
              <a:rPr lang="en-US"/>
              <a:t> </a:t>
            </a:r>
          </a:p>
          <a:p>
            <a:pPr marL="1200150" indent="-1200150"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Output:</a:t>
            </a:r>
            <a:r>
              <a:rPr lang="en-US"/>
              <a:t>	a </a:t>
            </a:r>
            <a:r>
              <a:rPr lang="en-US" i="1"/>
              <a:t>complete</a:t>
            </a:r>
            <a:r>
              <a:rPr lang="en-US"/>
              <a:t> and </a:t>
            </a:r>
            <a:r>
              <a:rPr lang="en-US" i="1"/>
              <a:t>minimal</a:t>
            </a:r>
            <a:r>
              <a:rPr lang="en-US"/>
              <a:t> set of simple predicates	</a:t>
            </a:r>
            <a:r>
              <a:rPr lang="en-US" i="1"/>
              <a:t>Pr' </a:t>
            </a:r>
            <a:r>
              <a:rPr lang="en-US"/>
              <a:t>for </a:t>
            </a:r>
            <a:r>
              <a:rPr lang="en-US" i="1"/>
              <a:t>Pr	</a:t>
            </a:r>
          </a:p>
          <a:p>
            <a:pPr marL="1200150" indent="-1200150">
              <a:buFont typeface="Wingdings" charset="2"/>
              <a:buNone/>
            </a:pPr>
            <a:endParaRPr lang="en-US"/>
          </a:p>
          <a:p>
            <a:pPr marL="1200150" indent="-1200150">
              <a:buFont typeface="Wingdings" charset="2"/>
              <a:buNone/>
            </a:pPr>
            <a:endParaRPr lang="en-US"/>
          </a:p>
          <a:p>
            <a:pPr marL="1200150" indent="-1200150">
              <a:buFont typeface="Wingdings" charset="2"/>
              <a:buNone/>
            </a:pPr>
            <a:r>
              <a:rPr lang="en-US" i="1">
                <a:solidFill>
                  <a:schemeClr val="hlink"/>
                </a:solidFill>
              </a:rPr>
              <a:t>Rule 1</a:t>
            </a:r>
            <a:r>
              <a:rPr lang="en-US">
                <a:solidFill>
                  <a:schemeClr val="hlink"/>
                </a:solidFill>
              </a:rPr>
              <a:t>:</a:t>
            </a:r>
            <a:r>
              <a:rPr lang="en-US"/>
              <a:t>	a relation or fragment is partitioned into at least two parts which are accessed differently by at least one application.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COM_MIN Algorithm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162800" cy="45720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buSzPct val="100000"/>
              <a:buFont typeface="Monotype Sorts" charset="2"/>
              <a:buChar char=""/>
            </a:pPr>
            <a:r>
              <a:rPr lang="en-US" dirty="0"/>
              <a:t>Initialization :</a:t>
            </a:r>
          </a:p>
          <a:p>
            <a:pPr lvl="1">
              <a:buSzPct val="80000"/>
              <a:buFont typeface="Zapf Dingbats" charset="2"/>
              <a:buChar char=""/>
            </a:pPr>
            <a:r>
              <a:rPr lang="en-US" dirty="0"/>
              <a:t>find a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∈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partitions </a:t>
            </a:r>
            <a:r>
              <a:rPr lang="en-US" i="1" dirty="0"/>
              <a:t>R</a:t>
            </a:r>
            <a:r>
              <a:rPr lang="en-US" dirty="0"/>
              <a:t> according to </a:t>
            </a:r>
            <a:r>
              <a:rPr lang="en-US" i="1" dirty="0"/>
              <a:t>Rule 1</a:t>
            </a:r>
          </a:p>
          <a:p>
            <a:pPr lvl="1">
              <a:buSzPct val="80000"/>
              <a:buFont typeface="Zapf Dingbats" charset="2"/>
              <a:buChar char=""/>
            </a:pPr>
            <a:r>
              <a:rPr lang="en-US" dirty="0"/>
              <a:t>set </a:t>
            </a:r>
            <a:r>
              <a:rPr lang="en-US" i="1" dirty="0"/>
              <a:t>Pr'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; </a:t>
            </a:r>
            <a:r>
              <a:rPr lang="en-US" i="1" dirty="0"/>
              <a:t>Pr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← 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/>
              <a:t>; </a:t>
            </a:r>
            <a:r>
              <a:rPr lang="en-US" i="1" dirty="0"/>
              <a:t>F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←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      </a:t>
            </a:r>
            <a:endParaRPr lang="en-US" dirty="0"/>
          </a:p>
          <a:p>
            <a:pPr>
              <a:buSzPct val="100000"/>
              <a:buFont typeface="Monotype Sorts" charset="2"/>
              <a:buChar char=""/>
            </a:pPr>
            <a:r>
              <a:rPr lang="en-US" dirty="0"/>
              <a:t>Iteratively add predicates to </a:t>
            </a:r>
            <a:r>
              <a:rPr lang="en-US" i="1" dirty="0"/>
              <a:t>Pr' </a:t>
            </a:r>
            <a:r>
              <a:rPr lang="en-US" dirty="0"/>
              <a:t> until it is complete</a:t>
            </a:r>
          </a:p>
          <a:p>
            <a:pPr lvl="1">
              <a:buSzPct val="80000"/>
              <a:buFont typeface="Monotype Sorts" charset="2"/>
              <a:buChar char=""/>
            </a:pPr>
            <a:r>
              <a:rPr lang="en-US" dirty="0"/>
              <a:t>find a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∈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partitions some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  defined according to </a:t>
            </a:r>
            <a:r>
              <a:rPr lang="en-US" dirty="0" err="1"/>
              <a:t>minterm</a:t>
            </a:r>
            <a:r>
              <a:rPr lang="en-US" dirty="0"/>
              <a:t> predicate over </a:t>
            </a:r>
            <a:r>
              <a:rPr lang="en-US" i="1" dirty="0"/>
              <a:t>Pr' </a:t>
            </a:r>
            <a:r>
              <a:rPr lang="en-US" dirty="0"/>
              <a:t>according to </a:t>
            </a:r>
            <a:r>
              <a:rPr lang="en-US" i="1" dirty="0"/>
              <a:t>Rule 1</a:t>
            </a:r>
          </a:p>
          <a:p>
            <a:pPr lvl="1">
              <a:buSzPct val="80000"/>
              <a:buFont typeface="Monotype Sorts" charset="2"/>
              <a:buChar char=""/>
            </a:pPr>
            <a:r>
              <a:rPr lang="en-US" dirty="0"/>
              <a:t>set </a:t>
            </a:r>
            <a:r>
              <a:rPr lang="en-US" i="1" dirty="0"/>
              <a:t>Pr'</a:t>
            </a:r>
            <a:r>
              <a:rPr lang="en-US" dirty="0"/>
              <a:t> = </a:t>
            </a:r>
            <a:r>
              <a:rPr lang="en-US" i="1" dirty="0"/>
              <a:t>Pr'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∪</a:t>
            </a:r>
            <a:r>
              <a:rPr lang="en-US" dirty="0" smtClean="0"/>
              <a:t>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; </a:t>
            </a:r>
            <a:r>
              <a:rPr lang="en-US" i="1" dirty="0"/>
              <a:t>Pr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← </a:t>
            </a:r>
            <a:r>
              <a:rPr lang="en-US" i="1" dirty="0" smtClean="0"/>
              <a:t>Pr</a:t>
            </a:r>
            <a:r>
              <a:rPr lang="en-US" dirty="0" smtClean="0"/>
              <a:t> –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; </a:t>
            </a:r>
            <a:r>
              <a:rPr lang="en-US" i="1" dirty="0"/>
              <a:t>F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← </a:t>
            </a:r>
            <a:r>
              <a:rPr lang="en-US" dirty="0" smtClean="0"/>
              <a:t> </a:t>
            </a:r>
            <a:r>
              <a:rPr lang="en-US" i="1" dirty="0"/>
              <a:t>F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∪</a:t>
            </a:r>
            <a:r>
              <a:rPr lang="en-US" dirty="0" smtClean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       </a:t>
            </a:r>
          </a:p>
          <a:p>
            <a:pPr lvl="1">
              <a:buSzPct val="80000"/>
              <a:buFont typeface="Monotype Sorts" charset="2"/>
              <a:buChar char=""/>
            </a:pPr>
            <a:r>
              <a:rPr lang="en-US" dirty="0"/>
              <a:t>if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∃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∈</a:t>
            </a:r>
            <a:r>
              <a:rPr lang="en-US" i="1" dirty="0" smtClean="0"/>
              <a:t>Pr</a:t>
            </a:r>
            <a:r>
              <a:rPr lang="en-US" i="1" dirty="0"/>
              <a:t>' </a:t>
            </a:r>
            <a:r>
              <a:rPr lang="en-US" dirty="0"/>
              <a:t>which is </a:t>
            </a:r>
            <a:r>
              <a:rPr lang="en-US" dirty="0" err="1"/>
              <a:t>nonrelevant</a:t>
            </a:r>
            <a:r>
              <a:rPr lang="en-US" dirty="0"/>
              <a:t> then</a:t>
            </a:r>
          </a:p>
          <a:p>
            <a:pPr lvl="3">
              <a:buNone/>
            </a:pPr>
            <a:r>
              <a:rPr lang="en-US" sz="1800" i="1" dirty="0"/>
              <a:t>Pr'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Symbol" charset="2"/>
              </a:rPr>
              <a:t>← </a:t>
            </a:r>
            <a:r>
              <a:rPr lang="en-US" sz="1800" i="1" dirty="0" smtClean="0"/>
              <a:t>Pr</a:t>
            </a:r>
            <a:r>
              <a:rPr lang="en-US" sz="1800" i="1" dirty="0"/>
              <a:t>' </a:t>
            </a:r>
            <a:r>
              <a:rPr lang="en-US" sz="1800" dirty="0"/>
              <a:t>–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k</a:t>
            </a:r>
            <a:endParaRPr lang="en-US" sz="1800" i="1" dirty="0" smtClean="0"/>
          </a:p>
          <a:p>
            <a:pPr lvl="3">
              <a:buNone/>
            </a:pPr>
            <a:r>
              <a:rPr lang="en-US" sz="1800" i="1" dirty="0"/>
              <a:t>F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Symbol" charset="2"/>
              </a:rPr>
              <a:t>← </a:t>
            </a:r>
            <a:r>
              <a:rPr lang="en-US" sz="1800" i="1" dirty="0" smtClean="0"/>
              <a:t>F</a:t>
            </a:r>
            <a:r>
              <a:rPr lang="en-US" sz="1800" dirty="0" smtClean="0"/>
              <a:t> </a:t>
            </a:r>
            <a:r>
              <a:rPr lang="en-US" sz="1800" dirty="0"/>
              <a:t>– </a:t>
            </a:r>
            <a:r>
              <a:rPr lang="en-US" sz="1800" i="1" dirty="0" err="1" smtClean="0"/>
              <a:t>f</a:t>
            </a:r>
            <a:r>
              <a:rPr lang="en-US" sz="1800" i="1" baseline="-25000" dirty="0" err="1" smtClean="0"/>
              <a:t>k</a:t>
            </a:r>
            <a:endParaRPr lang="en-US" sz="1800" i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PHORIZONTAL Algorithm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429500" cy="411480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dirty="0"/>
              <a:t>Makes use of COM_MIN to perform fragmentation.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 and a set of simple predicates </a:t>
            </a:r>
            <a:r>
              <a:rPr lang="en-US" i="1" dirty="0"/>
              <a:t>Pr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 </a:t>
            </a:r>
            <a:r>
              <a:rPr lang="en-US" dirty="0"/>
              <a:t>according to which  relation </a:t>
            </a:r>
            <a:r>
              <a:rPr lang="en-US" i="1" dirty="0"/>
              <a:t>R</a:t>
            </a:r>
            <a:r>
              <a:rPr lang="en-US" dirty="0"/>
              <a:t> is to be fragmented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endParaRPr lang="en-US" sz="2000" i="1" dirty="0"/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sz="2000" dirty="0" err="1">
                <a:solidFill>
                  <a:schemeClr val="hlink"/>
                </a:solidFill>
                <a:latin typeface="Monotype Sorts" charset="2"/>
              </a:rPr>
              <a:t></a:t>
            </a:r>
            <a:r>
              <a:rPr lang="en-US" sz="2000" i="1" dirty="0"/>
              <a:t> 	Pr</a:t>
            </a:r>
            <a:r>
              <a:rPr lang="en-US" sz="2000" dirty="0"/>
              <a:t>'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charset="2"/>
              </a:rPr>
              <a:t>←</a:t>
            </a:r>
            <a:r>
              <a:rPr lang="en-US" sz="2000" dirty="0" smtClean="0"/>
              <a:t> </a:t>
            </a:r>
            <a:r>
              <a:rPr lang="en-US" sz="2000" dirty="0"/>
              <a:t>COM_MIN (</a:t>
            </a:r>
            <a:r>
              <a:rPr lang="en-US" sz="2000" i="1" dirty="0" err="1"/>
              <a:t>R</a:t>
            </a:r>
            <a:r>
              <a:rPr lang="en-US" sz="2000" dirty="0" err="1"/>
              <a:t>,</a:t>
            </a:r>
            <a:r>
              <a:rPr lang="en-US" sz="2000" i="1" dirty="0" err="1"/>
              <a:t>Pr</a:t>
            </a:r>
            <a:r>
              <a:rPr lang="en-US" sz="2000" dirty="0"/>
              <a:t>)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sz="2000" dirty="0" err="1">
                <a:solidFill>
                  <a:schemeClr val="hlink"/>
                </a:solidFill>
                <a:latin typeface="Monotype Sorts" charset="2"/>
              </a:rPr>
              <a:t></a:t>
            </a:r>
            <a:r>
              <a:rPr lang="en-US" sz="2000" i="1" dirty="0"/>
              <a:t>	</a:t>
            </a:r>
            <a:r>
              <a:rPr lang="en-US" sz="2000" dirty="0"/>
              <a:t>determine the set </a:t>
            </a:r>
            <a:r>
              <a:rPr lang="en-US" sz="2000" i="1" dirty="0"/>
              <a:t>M </a:t>
            </a:r>
            <a:r>
              <a:rPr lang="en-US" sz="2000" dirty="0"/>
              <a:t>of </a:t>
            </a:r>
            <a:r>
              <a:rPr lang="en-US" sz="2000" dirty="0" err="1"/>
              <a:t>minterm</a:t>
            </a:r>
            <a:r>
              <a:rPr lang="en-US" sz="2000" dirty="0"/>
              <a:t> predicates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sz="2000" dirty="0" err="1">
                <a:solidFill>
                  <a:schemeClr val="hlink"/>
                </a:solidFill>
                <a:latin typeface="Monotype Sorts" charset="2"/>
              </a:rPr>
              <a:t></a:t>
            </a:r>
            <a:r>
              <a:rPr lang="en-US" sz="2000" i="1" dirty="0"/>
              <a:t> 	</a:t>
            </a:r>
            <a:r>
              <a:rPr lang="en-US" sz="2000" dirty="0"/>
              <a:t>determine the set </a:t>
            </a:r>
            <a:r>
              <a:rPr lang="en-US" sz="2000" i="1" dirty="0"/>
              <a:t>I </a:t>
            </a:r>
            <a:r>
              <a:rPr lang="en-US" sz="2000" dirty="0"/>
              <a:t>of implications among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i="1" dirty="0" smtClean="0"/>
              <a:t> </a:t>
            </a:r>
            <a:r>
              <a:rPr lang="en-US" sz="2000" dirty="0" smtClean="0">
                <a:latin typeface="Symbol" charset="2"/>
              </a:rPr>
              <a:t>∈</a:t>
            </a:r>
            <a:r>
              <a:rPr lang="en-US" sz="2000" dirty="0" smtClean="0"/>
              <a:t> </a:t>
            </a:r>
            <a:r>
              <a:rPr lang="en-US" sz="2000" i="1" dirty="0"/>
              <a:t>Pr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sz="2000" dirty="0" err="1">
                <a:solidFill>
                  <a:schemeClr val="hlink"/>
                </a:solidFill>
                <a:latin typeface="Monotype Sorts" charset="2"/>
              </a:rPr>
              <a:t></a:t>
            </a:r>
            <a:r>
              <a:rPr lang="en-US" sz="2000" i="1" dirty="0"/>
              <a:t>	</a:t>
            </a:r>
            <a:r>
              <a:rPr lang="en-US" sz="2000" dirty="0"/>
              <a:t>eliminate the contradictory </a:t>
            </a:r>
            <a:r>
              <a:rPr lang="en-US" sz="2000" dirty="0" err="1"/>
              <a:t>minterms</a:t>
            </a:r>
            <a:r>
              <a:rPr lang="en-US" sz="2000" dirty="0"/>
              <a:t> from </a:t>
            </a:r>
            <a:r>
              <a:rPr lang="en-US" sz="2000" i="1" dirty="0"/>
              <a:t>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>
          <a:xfrm>
            <a:off x="882650" y="1371600"/>
            <a:ext cx="71628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Two candidate relations : PAY and PROJ.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Fragmentation of relation PROJ </a:t>
            </a:r>
            <a:endParaRPr lang="en-US" sz="2000" dirty="0"/>
          </a:p>
          <a:p>
            <a:pPr marL="742950" lvl="1" indent="-342900">
              <a:lnSpc>
                <a:spcPct val="90000"/>
              </a:lnSpc>
            </a:pPr>
            <a:r>
              <a:rPr lang="en-US" sz="1600" dirty="0"/>
              <a:t>Applications:</a:t>
            </a:r>
          </a:p>
          <a:p>
            <a:pPr marL="1085850" lvl="2">
              <a:lnSpc>
                <a:spcPct val="90000"/>
              </a:lnSpc>
            </a:pPr>
            <a:r>
              <a:rPr lang="en-US" sz="1600" dirty="0"/>
              <a:t>Find the name and budget of projects given their location</a:t>
            </a:r>
          </a:p>
          <a:p>
            <a:pPr marL="1371600" lvl="3">
              <a:lnSpc>
                <a:spcPct val="90000"/>
              </a:lnSpc>
            </a:pPr>
            <a:r>
              <a:rPr lang="en-US" sz="1600" dirty="0"/>
              <a:t>Issued at three sites</a:t>
            </a:r>
          </a:p>
          <a:p>
            <a:pPr marL="1085850" lvl="2">
              <a:lnSpc>
                <a:spcPct val="90000"/>
              </a:lnSpc>
            </a:pPr>
            <a:r>
              <a:rPr lang="en-US" sz="1600" dirty="0"/>
              <a:t>Access project information according to budget 	</a:t>
            </a:r>
          </a:p>
          <a:p>
            <a:pPr marL="1371600" lvl="3">
              <a:lnSpc>
                <a:spcPct val="90000"/>
              </a:lnSpc>
            </a:pPr>
            <a:r>
              <a:rPr lang="en-US" sz="1600" dirty="0"/>
              <a:t>one site accesses &lt;200000 other accesses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≥</a:t>
            </a:r>
            <a:r>
              <a:rPr lang="en-US" sz="1600" dirty="0"/>
              <a:t>200000</a:t>
            </a:r>
          </a:p>
          <a:p>
            <a:pPr marL="742950" lvl="1" indent="-342900">
              <a:lnSpc>
                <a:spcPct val="90000"/>
              </a:lnSpc>
            </a:pPr>
            <a:r>
              <a:rPr lang="en-US" sz="1600" dirty="0"/>
              <a:t>Simple predicates</a:t>
            </a:r>
          </a:p>
          <a:p>
            <a:pPr marL="742950" lvl="1" indent="-342900">
              <a:lnSpc>
                <a:spcPct val="90000"/>
              </a:lnSpc>
            </a:pPr>
            <a:r>
              <a:rPr lang="en-US" sz="1600" dirty="0"/>
              <a:t>For application (1)</a:t>
            </a:r>
          </a:p>
          <a:p>
            <a:pPr marL="1085850" lvl="2">
              <a:lnSpc>
                <a:spcPct val="90000"/>
              </a:lnSpc>
              <a:buFont typeface="Wingdings" charset="2"/>
              <a:buNone/>
            </a:pPr>
            <a:r>
              <a:rPr lang="en-US" sz="1600" i="1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 : LOC = “Montreal”</a:t>
            </a:r>
          </a:p>
          <a:p>
            <a:pPr marL="1085850" lvl="2">
              <a:lnSpc>
                <a:spcPct val="90000"/>
              </a:lnSpc>
              <a:buFont typeface="Wingdings" charset="2"/>
              <a:buNone/>
            </a:pPr>
            <a:r>
              <a:rPr lang="en-US" sz="1600" i="1" dirty="0"/>
              <a:t>p</a:t>
            </a:r>
            <a:r>
              <a:rPr lang="en-US" sz="1600" baseline="-25000" dirty="0"/>
              <a:t>2</a:t>
            </a:r>
            <a:r>
              <a:rPr lang="en-US" sz="1600" dirty="0"/>
              <a:t> : LOC = “New York”</a:t>
            </a:r>
          </a:p>
          <a:p>
            <a:pPr marL="1085850" lvl="2">
              <a:lnSpc>
                <a:spcPct val="90000"/>
              </a:lnSpc>
              <a:buFont typeface="Wingdings" charset="2"/>
              <a:buNone/>
            </a:pPr>
            <a:r>
              <a:rPr lang="en-US" sz="1600" i="1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: LOC = “Paris”</a:t>
            </a:r>
          </a:p>
          <a:p>
            <a:pPr marL="742950" lvl="1" indent="-342900">
              <a:lnSpc>
                <a:spcPct val="90000"/>
              </a:lnSpc>
            </a:pPr>
            <a:r>
              <a:rPr lang="en-US" sz="1600" dirty="0"/>
              <a:t>For application (2)</a:t>
            </a:r>
          </a:p>
          <a:p>
            <a:pPr marL="1085850" lvl="2">
              <a:lnSpc>
                <a:spcPct val="90000"/>
              </a:lnSpc>
              <a:buFont typeface="Wingdings" charset="2"/>
              <a:buNone/>
            </a:pPr>
            <a:r>
              <a:rPr lang="en-US" sz="1600" i="1" dirty="0"/>
              <a:t>p</a:t>
            </a:r>
            <a:r>
              <a:rPr lang="en-US" sz="1600" baseline="-25000" dirty="0"/>
              <a:t>4</a:t>
            </a:r>
            <a:r>
              <a:rPr lang="en-US" sz="1600" dirty="0"/>
              <a:t> : BUDGET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 charset="2"/>
              </a:rPr>
              <a:t>≤</a:t>
            </a:r>
            <a:r>
              <a:rPr lang="en-US" sz="1600" dirty="0" smtClean="0"/>
              <a:t> </a:t>
            </a:r>
            <a:r>
              <a:rPr lang="en-US" sz="1600" dirty="0"/>
              <a:t>200000</a:t>
            </a:r>
          </a:p>
          <a:p>
            <a:pPr marL="1085850" lvl="2">
              <a:lnSpc>
                <a:spcPct val="90000"/>
              </a:lnSpc>
              <a:buFont typeface="Wingdings" charset="2"/>
              <a:buNone/>
            </a:pPr>
            <a:r>
              <a:rPr lang="en-US" sz="1600" i="1" dirty="0"/>
              <a:t>p</a:t>
            </a:r>
            <a:r>
              <a:rPr lang="en-US" sz="1600" baseline="-25000" dirty="0"/>
              <a:t>5</a:t>
            </a:r>
            <a:r>
              <a:rPr lang="en-US" sz="1600" dirty="0"/>
              <a:t> : BUDGET</a:t>
            </a:r>
            <a:r>
              <a:rPr lang="en-US" sz="1600" dirty="0" smtClean="0"/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Symbol" charset="2"/>
              </a:rPr>
              <a:t>&gt;</a:t>
            </a:r>
            <a:r>
              <a:rPr lang="en-US" sz="1600" dirty="0" smtClean="0"/>
              <a:t> </a:t>
            </a:r>
            <a:r>
              <a:rPr lang="en-US" sz="1600" dirty="0"/>
              <a:t>200000</a:t>
            </a:r>
          </a:p>
          <a:p>
            <a:pPr marL="742950" lvl="1" indent="-342900">
              <a:lnSpc>
                <a:spcPct val="90000"/>
              </a:lnSpc>
            </a:pPr>
            <a:r>
              <a:rPr lang="en-US" sz="1600" i="1" dirty="0"/>
              <a:t>Pr</a:t>
            </a:r>
            <a:r>
              <a:rPr lang="en-US" sz="1600" dirty="0"/>
              <a:t> = </a:t>
            </a:r>
            <a:r>
              <a:rPr lang="en-US" sz="1600" i="1" dirty="0"/>
              <a:t>Pr'</a:t>
            </a:r>
            <a:r>
              <a:rPr lang="en-US" sz="1600" dirty="0"/>
              <a:t> = {</a:t>
            </a:r>
            <a:r>
              <a:rPr lang="en-US" sz="1600" i="1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,</a:t>
            </a:r>
            <a:r>
              <a:rPr lang="en-US" sz="1600" i="1" dirty="0"/>
              <a:t>p</a:t>
            </a:r>
            <a:r>
              <a:rPr lang="en-US" sz="1600" baseline="-25000" dirty="0"/>
              <a:t>2</a:t>
            </a:r>
            <a:r>
              <a:rPr lang="en-US" sz="1600" dirty="0"/>
              <a:t>,</a:t>
            </a:r>
            <a:r>
              <a:rPr lang="en-US" sz="1600" i="1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,</a:t>
            </a:r>
            <a:r>
              <a:rPr lang="en-US" sz="1600" i="1" dirty="0"/>
              <a:t>p</a:t>
            </a:r>
            <a:r>
              <a:rPr lang="en-US" sz="1600" baseline="-25000" dirty="0"/>
              <a:t>4</a:t>
            </a:r>
            <a:r>
              <a:rPr lang="en-US" sz="1600" dirty="0"/>
              <a:t>,</a:t>
            </a:r>
            <a:r>
              <a:rPr lang="en-US" sz="1600" i="1" dirty="0"/>
              <a:t>p</a:t>
            </a:r>
            <a:r>
              <a:rPr lang="en-US" sz="1600" baseline="-25000" dirty="0"/>
              <a:t>5</a:t>
            </a:r>
            <a:r>
              <a:rPr lang="en-US" sz="1600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Fragmentation of relation PROJ continued</a:t>
            </a:r>
            <a:endParaRPr lang="en-US" dirty="0"/>
          </a:p>
          <a:p>
            <a:pPr lvl="1">
              <a:spcBef>
                <a:spcPct val="50000"/>
              </a:spcBef>
            </a:pPr>
            <a:r>
              <a:rPr lang="en-US" dirty="0" err="1"/>
              <a:t>Minterm</a:t>
            </a:r>
            <a:r>
              <a:rPr lang="en-US" dirty="0"/>
              <a:t> fragments left after elimination</a:t>
            </a:r>
          </a:p>
          <a:p>
            <a:pPr lvl="2">
              <a:spcBef>
                <a:spcPct val="50000"/>
              </a:spcBef>
              <a:buFont typeface="Wingdings" charset="2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(LOC = “Montreal”)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</a:t>
            </a:r>
            <a:r>
              <a:rPr lang="en-US" dirty="0"/>
              <a:t>(BUDGET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≤</a:t>
            </a:r>
            <a:r>
              <a:rPr lang="en-US" dirty="0" smtClean="0"/>
              <a:t> </a:t>
            </a:r>
            <a:r>
              <a:rPr lang="en-US" dirty="0"/>
              <a:t>200000)</a:t>
            </a:r>
          </a:p>
          <a:p>
            <a:pPr lvl="2">
              <a:spcBef>
                <a:spcPct val="50000"/>
              </a:spcBef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(LOC = “Montreal”)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(</a:t>
            </a:r>
            <a:r>
              <a:rPr lang="en-US" dirty="0"/>
              <a:t>BUDGET</a:t>
            </a:r>
            <a:r>
              <a:rPr lang="en-US" dirty="0" smtClean="0"/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  <a:sym typeface="Symbol" charset="2"/>
              </a:rPr>
              <a:t>&gt;</a:t>
            </a:r>
            <a:r>
              <a:rPr lang="en-US" dirty="0" smtClean="0"/>
              <a:t>200000</a:t>
            </a:r>
            <a:r>
              <a:rPr lang="en-US" dirty="0"/>
              <a:t>)</a:t>
            </a:r>
          </a:p>
          <a:p>
            <a:pPr lvl="2">
              <a:spcBef>
                <a:spcPct val="50000"/>
              </a:spcBef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: (LOC = “New York”)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(</a:t>
            </a:r>
            <a:r>
              <a:rPr lang="en-US" dirty="0"/>
              <a:t>BUDGET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≤</a:t>
            </a:r>
            <a:r>
              <a:rPr lang="en-US" dirty="0" smtClean="0"/>
              <a:t> 200000</a:t>
            </a:r>
            <a:r>
              <a:rPr lang="en-US" dirty="0"/>
              <a:t>)</a:t>
            </a:r>
          </a:p>
          <a:p>
            <a:pPr lvl="2">
              <a:spcBef>
                <a:spcPct val="50000"/>
              </a:spcBef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 : (LOC = “New York”)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(</a:t>
            </a:r>
            <a:r>
              <a:rPr lang="en-US" dirty="0"/>
              <a:t>BUDGET</a:t>
            </a:r>
            <a:r>
              <a:rPr lang="en-US" dirty="0" smtClean="0"/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  <a:sym typeface="Symbol" charset="2"/>
              </a:rPr>
              <a:t>&gt;</a:t>
            </a:r>
            <a:r>
              <a:rPr lang="en-US" dirty="0" smtClean="0"/>
              <a:t>200000</a:t>
            </a:r>
            <a:r>
              <a:rPr lang="en-US" dirty="0"/>
              <a:t>)</a:t>
            </a:r>
          </a:p>
          <a:p>
            <a:pPr lvl="2">
              <a:spcBef>
                <a:spcPct val="50000"/>
              </a:spcBef>
              <a:buNone/>
            </a:pPr>
            <a:r>
              <a:rPr lang="en-US" i="1" dirty="0"/>
              <a:t>m</a:t>
            </a:r>
            <a:r>
              <a:rPr lang="en-US" baseline="-25000" dirty="0"/>
              <a:t>5</a:t>
            </a:r>
            <a:r>
              <a:rPr lang="en-US" dirty="0"/>
              <a:t> : (LOC = “Paris”)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(</a:t>
            </a:r>
            <a:r>
              <a:rPr lang="en-US" dirty="0"/>
              <a:t>BUDGET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≤</a:t>
            </a:r>
            <a:r>
              <a:rPr lang="en-US" dirty="0" smtClean="0"/>
              <a:t> 200000</a:t>
            </a:r>
            <a:r>
              <a:rPr lang="en-US" dirty="0"/>
              <a:t>)</a:t>
            </a:r>
          </a:p>
          <a:p>
            <a:pPr lvl="2">
              <a:spcBef>
                <a:spcPct val="50000"/>
              </a:spcBef>
              <a:buNone/>
            </a:pPr>
            <a:r>
              <a:rPr lang="en-US" i="1" dirty="0"/>
              <a:t>m</a:t>
            </a:r>
            <a:r>
              <a:rPr lang="en-US" baseline="-25000" dirty="0"/>
              <a:t>6</a:t>
            </a:r>
            <a:r>
              <a:rPr lang="en-US" dirty="0"/>
              <a:t> : (LOC = “Paris”)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(</a:t>
            </a:r>
            <a:r>
              <a:rPr lang="en-US" dirty="0"/>
              <a:t>BUDGET</a:t>
            </a:r>
            <a:r>
              <a:rPr lang="en-US" dirty="0" smtClean="0"/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  <a:sym typeface="Symbol" charset="2"/>
              </a:rPr>
              <a:t>&gt; </a:t>
            </a:r>
            <a:r>
              <a:rPr lang="en-US" dirty="0" smtClean="0"/>
              <a:t>200000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438150" y="2025650"/>
            <a:ext cx="8747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PROJ</a:t>
            </a:r>
            <a:r>
              <a:rPr lang="en-US" sz="1800" baseline="-2500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368300" y="2479675"/>
            <a:ext cx="4178300" cy="1038225"/>
            <a:chOff x="232" y="1562"/>
            <a:chExt cx="2632" cy="654"/>
          </a:xfrm>
        </p:grpSpPr>
        <p:sp>
          <p:nvSpPr>
            <p:cNvPr id="132101" name="Rectangle 5"/>
            <p:cNvSpPr>
              <a:spLocks noChangeArrowheads="1"/>
            </p:cNvSpPr>
            <p:nvPr/>
          </p:nvSpPr>
          <p:spPr bwMode="auto">
            <a:xfrm>
              <a:off x="233" y="1562"/>
              <a:ext cx="2631" cy="6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268" y="1622"/>
              <a:ext cx="3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707" y="1622"/>
              <a:ext cx="5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682" y="1622"/>
              <a:ext cx="64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BUDGET</a:t>
              </a:r>
            </a:p>
          </p:txBody>
        </p:sp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2378" y="1622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686" y="1564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678" y="1576"/>
              <a:ext cx="0" cy="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2323" y="1564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232" y="1896"/>
              <a:ext cx="2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4751388" y="2479675"/>
            <a:ext cx="4214812" cy="1038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4808538" y="2555875"/>
            <a:ext cx="6207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PNO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5511800" y="2555875"/>
            <a:ext cx="9017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PNAME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7034213" y="2555875"/>
            <a:ext cx="10255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BUDGET</a:t>
            </a: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8188325" y="2555875"/>
            <a:ext cx="5984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LOC</a:t>
            </a:r>
          </a:p>
        </p:txBody>
      </p:sp>
      <p:sp>
        <p:nvSpPr>
          <p:cNvPr id="132115" name="Line 19"/>
          <p:cNvSpPr>
            <a:spLocks noChangeShapeType="1"/>
          </p:cNvSpPr>
          <p:nvPr/>
        </p:nvSpPr>
        <p:spPr bwMode="auto">
          <a:xfrm>
            <a:off x="5476875" y="2463800"/>
            <a:ext cx="0" cy="103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6" name="Line 20"/>
          <p:cNvSpPr>
            <a:spLocks noChangeShapeType="1"/>
          </p:cNvSpPr>
          <p:nvPr/>
        </p:nvSpPr>
        <p:spPr bwMode="auto">
          <a:xfrm>
            <a:off x="7065963" y="2482850"/>
            <a:ext cx="0" cy="10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>
            <a:off x="8004175" y="2463800"/>
            <a:ext cx="0" cy="103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>
            <a:off x="4749800" y="2990850"/>
            <a:ext cx="421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9" name="Rectangle 23"/>
          <p:cNvSpPr>
            <a:spLocks noChangeArrowheads="1"/>
          </p:cNvSpPr>
          <p:nvPr/>
        </p:nvSpPr>
        <p:spPr bwMode="auto">
          <a:xfrm>
            <a:off x="452438" y="3097213"/>
            <a:ext cx="42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1076325" y="3097213"/>
            <a:ext cx="15827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Instrumentation</a:t>
            </a:r>
          </a:p>
        </p:txBody>
      </p:sp>
      <p:sp>
        <p:nvSpPr>
          <p:cNvPr id="132121" name="Rectangle 25"/>
          <p:cNvSpPr>
            <a:spLocks noChangeArrowheads="1"/>
          </p:cNvSpPr>
          <p:nvPr/>
        </p:nvSpPr>
        <p:spPr bwMode="auto">
          <a:xfrm>
            <a:off x="2651125" y="3097213"/>
            <a:ext cx="857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150000</a:t>
            </a:r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3622675" y="3097213"/>
            <a:ext cx="9858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Montreal</a:t>
            </a:r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4903788" y="3089275"/>
            <a:ext cx="42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auto">
          <a:xfrm>
            <a:off x="5537200" y="2967038"/>
            <a:ext cx="1049338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Database</a:t>
            </a:r>
          </a:p>
          <a:p>
            <a:r>
              <a:rPr lang="en-US" sz="1600">
                <a:solidFill>
                  <a:srgbClr val="000000"/>
                </a:solidFill>
              </a:rPr>
              <a:t>Develop.</a:t>
            </a:r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7032625" y="3089275"/>
            <a:ext cx="857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135000</a:t>
            </a:r>
          </a:p>
        </p:txBody>
      </p:sp>
      <p:sp>
        <p:nvSpPr>
          <p:cNvPr id="132126" name="Rectangle 30"/>
          <p:cNvSpPr>
            <a:spLocks noChangeArrowheads="1"/>
          </p:cNvSpPr>
          <p:nvPr/>
        </p:nvSpPr>
        <p:spPr bwMode="auto">
          <a:xfrm>
            <a:off x="7927975" y="3089275"/>
            <a:ext cx="10604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New York</a:t>
            </a:r>
          </a:p>
        </p:txBody>
      </p:sp>
      <p:sp>
        <p:nvSpPr>
          <p:cNvPr id="132127" name="Rectangle 31"/>
          <p:cNvSpPr>
            <a:spLocks noChangeArrowheads="1"/>
          </p:cNvSpPr>
          <p:nvPr/>
        </p:nvSpPr>
        <p:spPr bwMode="auto">
          <a:xfrm>
            <a:off x="4800600" y="2006600"/>
            <a:ext cx="8747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PROJ</a:t>
            </a:r>
            <a:r>
              <a:rPr lang="en-US" sz="18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2128" name="Rectangle 32"/>
          <p:cNvSpPr>
            <a:spLocks noChangeArrowheads="1"/>
          </p:cNvSpPr>
          <p:nvPr/>
        </p:nvSpPr>
        <p:spPr bwMode="auto">
          <a:xfrm>
            <a:off x="476250" y="3778250"/>
            <a:ext cx="8747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PROJ</a:t>
            </a:r>
            <a:r>
              <a:rPr lang="en-US" sz="18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2129" name="Rectangle 33"/>
          <p:cNvSpPr>
            <a:spLocks noChangeArrowheads="1"/>
          </p:cNvSpPr>
          <p:nvPr/>
        </p:nvSpPr>
        <p:spPr bwMode="auto">
          <a:xfrm>
            <a:off x="4895850" y="3778250"/>
            <a:ext cx="8747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PROJ</a:t>
            </a:r>
            <a:r>
              <a:rPr lang="en-US" sz="1800" baseline="-25000">
                <a:solidFill>
                  <a:srgbClr val="000000"/>
                </a:solidFill>
              </a:rPr>
              <a:t>6</a:t>
            </a:r>
          </a:p>
        </p:txBody>
      </p: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368300" y="4270375"/>
            <a:ext cx="4279900" cy="1038225"/>
            <a:chOff x="232" y="2690"/>
            <a:chExt cx="2644" cy="654"/>
          </a:xfrm>
        </p:grpSpPr>
        <p:sp>
          <p:nvSpPr>
            <p:cNvPr id="132131" name="Rectangle 35"/>
            <p:cNvSpPr>
              <a:spLocks noChangeArrowheads="1"/>
            </p:cNvSpPr>
            <p:nvPr/>
          </p:nvSpPr>
          <p:spPr bwMode="auto">
            <a:xfrm>
              <a:off x="233" y="2690"/>
              <a:ext cx="2643" cy="6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32" name="Rectangle 36"/>
            <p:cNvSpPr>
              <a:spLocks noChangeArrowheads="1"/>
            </p:cNvSpPr>
            <p:nvPr/>
          </p:nvSpPr>
          <p:spPr bwMode="auto">
            <a:xfrm>
              <a:off x="268" y="2750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132133" name="Rectangle 37"/>
            <p:cNvSpPr>
              <a:spLocks noChangeArrowheads="1"/>
            </p:cNvSpPr>
            <p:nvPr/>
          </p:nvSpPr>
          <p:spPr bwMode="auto">
            <a:xfrm>
              <a:off x="709" y="2750"/>
              <a:ext cx="55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132134" name="Rectangle 38"/>
            <p:cNvSpPr>
              <a:spLocks noChangeArrowheads="1"/>
            </p:cNvSpPr>
            <p:nvPr/>
          </p:nvSpPr>
          <p:spPr bwMode="auto">
            <a:xfrm>
              <a:off x="1689" y="2750"/>
              <a:ext cx="6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BUDGET</a:t>
              </a:r>
            </a:p>
          </p:txBody>
        </p:sp>
        <p:sp>
          <p:nvSpPr>
            <p:cNvPr id="132135" name="Rectangle 39"/>
            <p:cNvSpPr>
              <a:spLocks noChangeArrowheads="1"/>
            </p:cNvSpPr>
            <p:nvPr/>
          </p:nvSpPr>
          <p:spPr bwMode="auto">
            <a:xfrm>
              <a:off x="2388" y="2750"/>
              <a:ext cx="3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132136" name="Line 40"/>
            <p:cNvSpPr>
              <a:spLocks noChangeShapeType="1"/>
            </p:cNvSpPr>
            <p:nvPr/>
          </p:nvSpPr>
          <p:spPr bwMode="auto">
            <a:xfrm>
              <a:off x="688" y="269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37" name="Line 41"/>
            <p:cNvSpPr>
              <a:spLocks noChangeShapeType="1"/>
            </p:cNvSpPr>
            <p:nvPr/>
          </p:nvSpPr>
          <p:spPr bwMode="auto">
            <a:xfrm>
              <a:off x="1685" y="2704"/>
              <a:ext cx="0" cy="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38" name="Line 42"/>
            <p:cNvSpPr>
              <a:spLocks noChangeShapeType="1"/>
            </p:cNvSpPr>
            <p:nvPr/>
          </p:nvSpPr>
          <p:spPr bwMode="auto">
            <a:xfrm>
              <a:off x="2333" y="269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39" name="Line 43"/>
            <p:cNvSpPr>
              <a:spLocks noChangeShapeType="1"/>
            </p:cNvSpPr>
            <p:nvPr/>
          </p:nvSpPr>
          <p:spPr bwMode="auto">
            <a:xfrm>
              <a:off x="232" y="3024"/>
              <a:ext cx="26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140" name="Rectangle 44"/>
          <p:cNvSpPr>
            <a:spLocks noChangeArrowheads="1"/>
          </p:cNvSpPr>
          <p:nvPr/>
        </p:nvSpPr>
        <p:spPr bwMode="auto">
          <a:xfrm>
            <a:off x="477838" y="4851400"/>
            <a:ext cx="485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P3 </a:t>
            </a:r>
          </a:p>
        </p:txBody>
      </p:sp>
      <p:sp>
        <p:nvSpPr>
          <p:cNvPr id="132141" name="Rectangle 45"/>
          <p:cNvSpPr>
            <a:spLocks noChangeArrowheads="1"/>
          </p:cNvSpPr>
          <p:nvPr/>
        </p:nvSpPr>
        <p:spPr bwMode="auto">
          <a:xfrm>
            <a:off x="1077913" y="4851400"/>
            <a:ext cx="11160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CAD/CAM</a:t>
            </a:r>
          </a:p>
        </p:txBody>
      </p:sp>
      <p:sp>
        <p:nvSpPr>
          <p:cNvPr id="132142" name="Rectangle 46"/>
          <p:cNvSpPr>
            <a:spLocks noChangeArrowheads="1"/>
          </p:cNvSpPr>
          <p:nvPr/>
        </p:nvSpPr>
        <p:spPr bwMode="auto">
          <a:xfrm>
            <a:off x="2695575" y="4851400"/>
            <a:ext cx="857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250000</a:t>
            </a:r>
          </a:p>
        </p:txBody>
      </p:sp>
      <p:sp>
        <p:nvSpPr>
          <p:cNvPr id="132143" name="Rectangle 47"/>
          <p:cNvSpPr>
            <a:spLocks noChangeArrowheads="1"/>
          </p:cNvSpPr>
          <p:nvPr/>
        </p:nvSpPr>
        <p:spPr bwMode="auto">
          <a:xfrm>
            <a:off x="3684588" y="4851400"/>
            <a:ext cx="11128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New York</a:t>
            </a:r>
          </a:p>
        </p:txBody>
      </p:sp>
      <p:grpSp>
        <p:nvGrpSpPr>
          <p:cNvPr id="132144" name="Group 48"/>
          <p:cNvGrpSpPr>
            <a:grpSpLocks/>
          </p:cNvGrpSpPr>
          <p:nvPr/>
        </p:nvGrpSpPr>
        <p:grpSpPr bwMode="auto">
          <a:xfrm>
            <a:off x="4751388" y="4270375"/>
            <a:ext cx="4178300" cy="1038225"/>
            <a:chOff x="2993" y="2690"/>
            <a:chExt cx="2632" cy="654"/>
          </a:xfrm>
        </p:grpSpPr>
        <p:sp>
          <p:nvSpPr>
            <p:cNvPr id="132145" name="Rectangle 49"/>
            <p:cNvSpPr>
              <a:spLocks noChangeArrowheads="1"/>
            </p:cNvSpPr>
            <p:nvPr/>
          </p:nvSpPr>
          <p:spPr bwMode="auto">
            <a:xfrm>
              <a:off x="2994" y="2690"/>
              <a:ext cx="2631" cy="6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46" name="Rectangle 50"/>
            <p:cNvSpPr>
              <a:spLocks noChangeArrowheads="1"/>
            </p:cNvSpPr>
            <p:nvPr/>
          </p:nvSpPr>
          <p:spPr bwMode="auto">
            <a:xfrm>
              <a:off x="3029" y="2750"/>
              <a:ext cx="3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132147" name="Rectangle 51"/>
            <p:cNvSpPr>
              <a:spLocks noChangeArrowheads="1"/>
            </p:cNvSpPr>
            <p:nvPr/>
          </p:nvSpPr>
          <p:spPr bwMode="auto">
            <a:xfrm>
              <a:off x="3468" y="2750"/>
              <a:ext cx="5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132148" name="Rectangle 52"/>
            <p:cNvSpPr>
              <a:spLocks noChangeArrowheads="1"/>
            </p:cNvSpPr>
            <p:nvPr/>
          </p:nvSpPr>
          <p:spPr bwMode="auto">
            <a:xfrm>
              <a:off x="4443" y="2750"/>
              <a:ext cx="64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BUDGET</a:t>
              </a:r>
            </a:p>
          </p:txBody>
        </p:sp>
        <p:sp>
          <p:nvSpPr>
            <p:cNvPr id="132149" name="Rectangle 53"/>
            <p:cNvSpPr>
              <a:spLocks noChangeArrowheads="1"/>
            </p:cNvSpPr>
            <p:nvPr/>
          </p:nvSpPr>
          <p:spPr bwMode="auto">
            <a:xfrm>
              <a:off x="5139" y="2750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132150" name="Line 54"/>
            <p:cNvSpPr>
              <a:spLocks noChangeShapeType="1"/>
            </p:cNvSpPr>
            <p:nvPr/>
          </p:nvSpPr>
          <p:spPr bwMode="auto">
            <a:xfrm>
              <a:off x="3447" y="269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51" name="Line 55"/>
            <p:cNvSpPr>
              <a:spLocks noChangeShapeType="1"/>
            </p:cNvSpPr>
            <p:nvPr/>
          </p:nvSpPr>
          <p:spPr bwMode="auto">
            <a:xfrm>
              <a:off x="4439" y="2704"/>
              <a:ext cx="0" cy="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52" name="Line 56"/>
            <p:cNvSpPr>
              <a:spLocks noChangeShapeType="1"/>
            </p:cNvSpPr>
            <p:nvPr/>
          </p:nvSpPr>
          <p:spPr bwMode="auto">
            <a:xfrm>
              <a:off x="5084" y="269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53" name="Line 57"/>
            <p:cNvSpPr>
              <a:spLocks noChangeShapeType="1"/>
            </p:cNvSpPr>
            <p:nvPr/>
          </p:nvSpPr>
          <p:spPr bwMode="auto">
            <a:xfrm>
              <a:off x="2993" y="3024"/>
              <a:ext cx="2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154" name="Rectangle 58"/>
          <p:cNvSpPr>
            <a:spLocks noChangeArrowheads="1"/>
          </p:cNvSpPr>
          <p:nvPr/>
        </p:nvSpPr>
        <p:spPr bwMode="auto">
          <a:xfrm>
            <a:off x="5586413" y="4859338"/>
            <a:ext cx="13430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Maintenance</a:t>
            </a:r>
          </a:p>
        </p:txBody>
      </p:sp>
      <p:sp>
        <p:nvSpPr>
          <p:cNvPr id="132155" name="Rectangle 59"/>
          <p:cNvSpPr>
            <a:spLocks noChangeArrowheads="1"/>
          </p:cNvSpPr>
          <p:nvPr/>
        </p:nvSpPr>
        <p:spPr bwMode="auto">
          <a:xfrm>
            <a:off x="4905375" y="4859338"/>
            <a:ext cx="42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P4</a:t>
            </a:r>
          </a:p>
        </p:txBody>
      </p:sp>
      <p:sp>
        <p:nvSpPr>
          <p:cNvPr id="132156" name="Rectangle 60"/>
          <p:cNvSpPr>
            <a:spLocks noChangeArrowheads="1"/>
          </p:cNvSpPr>
          <p:nvPr/>
        </p:nvSpPr>
        <p:spPr bwMode="auto">
          <a:xfrm>
            <a:off x="7148513" y="4859338"/>
            <a:ext cx="857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310000</a:t>
            </a:r>
          </a:p>
        </p:txBody>
      </p:sp>
      <p:sp>
        <p:nvSpPr>
          <p:cNvPr id="132157" name="Rectangle 61"/>
          <p:cNvSpPr>
            <a:spLocks noChangeArrowheads="1"/>
          </p:cNvSpPr>
          <p:nvPr/>
        </p:nvSpPr>
        <p:spPr bwMode="auto">
          <a:xfrm>
            <a:off x="8172450" y="4859338"/>
            <a:ext cx="6429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Paris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Distribution Design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2336800"/>
            <a:ext cx="7200900" cy="31623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spcBef>
                <a:spcPct val="80000"/>
              </a:spcBef>
            </a:pPr>
            <a:r>
              <a:rPr lang="en-US">
                <a:solidFill>
                  <a:schemeClr val="tx2"/>
                </a:solidFill>
              </a:rPr>
              <a:t>Top-down</a:t>
            </a:r>
            <a:endParaRPr lang="en-US"/>
          </a:p>
          <a:p>
            <a:pPr lvl="1">
              <a:spcBef>
                <a:spcPct val="80000"/>
              </a:spcBef>
            </a:pPr>
            <a:r>
              <a:rPr lang="en-US"/>
              <a:t>mostly in designing systems from scratch</a:t>
            </a:r>
          </a:p>
          <a:p>
            <a:pPr lvl="1">
              <a:spcBef>
                <a:spcPct val="80000"/>
              </a:spcBef>
            </a:pPr>
            <a:r>
              <a:rPr lang="en-US"/>
              <a:t>mostly in homogeneous systems</a:t>
            </a:r>
          </a:p>
          <a:p>
            <a:pPr>
              <a:spcBef>
                <a:spcPct val="80000"/>
              </a:spcBef>
            </a:pPr>
            <a:r>
              <a:rPr lang="en-US">
                <a:solidFill>
                  <a:schemeClr val="tx2"/>
                </a:solidFill>
              </a:rPr>
              <a:t>Bottom-up</a:t>
            </a:r>
            <a:endParaRPr lang="en-US"/>
          </a:p>
          <a:p>
            <a:pPr lvl="1">
              <a:spcBef>
                <a:spcPct val="80000"/>
              </a:spcBef>
            </a:pPr>
            <a:r>
              <a:rPr lang="en-US"/>
              <a:t>when the databases already exist at a number of 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Correctness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2000" dirty="0">
                <a:solidFill>
                  <a:schemeClr val="tx2"/>
                </a:solidFill>
              </a:rPr>
              <a:t>Completeness</a:t>
            </a:r>
            <a:endParaRPr lang="en-US" sz="2000" dirty="0"/>
          </a:p>
          <a:p>
            <a:pPr lvl="1">
              <a:spcBef>
                <a:spcPct val="60000"/>
              </a:spcBef>
            </a:pPr>
            <a:r>
              <a:rPr lang="en-US" sz="1600" dirty="0"/>
              <a:t>Since </a:t>
            </a:r>
            <a:r>
              <a:rPr lang="en-US" sz="1600" i="1" dirty="0"/>
              <a:t>Pr</a:t>
            </a:r>
            <a:r>
              <a:rPr lang="en-US" sz="1600" dirty="0"/>
              <a:t>' is complete and minimal, the selection predicates are complete</a:t>
            </a:r>
          </a:p>
          <a:p>
            <a:pPr>
              <a:spcBef>
                <a:spcPct val="60000"/>
              </a:spcBef>
            </a:pPr>
            <a:r>
              <a:rPr lang="en-US" sz="2000" dirty="0">
                <a:solidFill>
                  <a:schemeClr val="tx2"/>
                </a:solidFill>
              </a:rPr>
              <a:t>Reconstruction</a:t>
            </a:r>
            <a:endParaRPr lang="en-US" sz="2000" dirty="0"/>
          </a:p>
          <a:p>
            <a:pPr lvl="1">
              <a:spcBef>
                <a:spcPct val="60000"/>
              </a:spcBef>
            </a:pPr>
            <a:r>
              <a:rPr lang="en-US" sz="1600" dirty="0"/>
              <a:t>If relation </a:t>
            </a:r>
            <a:r>
              <a:rPr lang="en-US" sz="1600" i="1" dirty="0"/>
              <a:t>R</a:t>
            </a:r>
            <a:r>
              <a:rPr lang="en-US" sz="1600" dirty="0"/>
              <a:t> is fragmented into </a:t>
            </a:r>
            <a:r>
              <a:rPr lang="en-US" sz="1600" i="1" dirty="0"/>
              <a:t>F</a:t>
            </a:r>
            <a:r>
              <a:rPr lang="en-US" sz="1600" i="1" baseline="-25000" dirty="0"/>
              <a:t>R</a:t>
            </a:r>
            <a:r>
              <a:rPr lang="en-US" sz="1600" i="1" dirty="0"/>
              <a:t> </a:t>
            </a:r>
            <a:r>
              <a:rPr lang="en-US" sz="1600" dirty="0"/>
              <a:t>= {</a:t>
            </a:r>
            <a:r>
              <a:rPr lang="en-US" sz="1600" i="1" dirty="0"/>
              <a:t>R</a:t>
            </a:r>
            <a:r>
              <a:rPr lang="en-US" sz="1600" baseline="-25000" dirty="0"/>
              <a:t>1</a:t>
            </a:r>
            <a:r>
              <a:rPr lang="en-US" sz="1600" dirty="0"/>
              <a:t>,</a:t>
            </a:r>
            <a:r>
              <a:rPr lang="en-US" sz="1600" i="1" dirty="0"/>
              <a:t>R</a:t>
            </a:r>
            <a:r>
              <a:rPr lang="en-US" sz="1600" baseline="-25000" dirty="0"/>
              <a:t>2</a:t>
            </a:r>
            <a:r>
              <a:rPr lang="en-US" sz="1600" dirty="0"/>
              <a:t>,…,</a:t>
            </a:r>
            <a:r>
              <a:rPr lang="en-US" sz="1600" i="1" dirty="0" err="1"/>
              <a:t>R</a:t>
            </a:r>
            <a:r>
              <a:rPr lang="en-US" sz="1600" baseline="-25000" dirty="0" err="1"/>
              <a:t>r</a:t>
            </a:r>
            <a:r>
              <a:rPr lang="en-US" sz="1600" dirty="0"/>
              <a:t>}</a:t>
            </a:r>
          </a:p>
          <a:p>
            <a:pPr lvl="4">
              <a:spcBef>
                <a:spcPct val="60000"/>
              </a:spcBef>
              <a:buFontTx/>
              <a:buNone/>
            </a:pPr>
            <a:r>
              <a:rPr lang="en-US" sz="1800" i="1" dirty="0"/>
              <a:t>R</a:t>
            </a:r>
            <a:r>
              <a:rPr lang="en-US" sz="1800" dirty="0"/>
              <a:t>  =  </a:t>
            </a:r>
            <a:r>
              <a:rPr lang="en-US" sz="1800" dirty="0" smtClean="0"/>
              <a:t> </a:t>
            </a:r>
            <a:r>
              <a:rPr lang="en-US" sz="2000" dirty="0" smtClean="0">
                <a:latin typeface="Symbol" charset="2"/>
              </a:rPr>
              <a:t>∪</a:t>
            </a:r>
            <a:r>
              <a:rPr lang="en-US" sz="1800" baseline="-25000" dirty="0" smtClean="0">
                <a:latin typeface="Symbol" charset="2"/>
              </a:rPr>
              <a:t>∀</a:t>
            </a:r>
            <a:r>
              <a:rPr lang="en-US" sz="1800" i="1" baseline="-25000" dirty="0" err="1" smtClean="0"/>
              <a:t>R</a:t>
            </a:r>
            <a:r>
              <a:rPr lang="en-US" sz="1800" i="1" baseline="-50000" dirty="0" err="1" smtClean="0"/>
              <a:t>i</a:t>
            </a:r>
            <a:r>
              <a:rPr lang="en-US" sz="1800" i="1" baseline="-25000" dirty="0" smtClean="0"/>
              <a:t> </a:t>
            </a:r>
            <a:r>
              <a:rPr lang="en-US" sz="1800" baseline="-25000" dirty="0" smtClean="0">
                <a:latin typeface="Symbol" charset="2"/>
              </a:rPr>
              <a:t>∈</a:t>
            </a:r>
            <a:r>
              <a:rPr lang="en-US" sz="1800" i="1" baseline="-25000" dirty="0" smtClean="0"/>
              <a:t>FR</a:t>
            </a:r>
            <a:r>
              <a:rPr lang="en-US" sz="1800" baseline="-25000" dirty="0" smtClean="0"/>
              <a:t>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i</a:t>
            </a:r>
            <a:r>
              <a:rPr lang="en-US" sz="1800" i="1" dirty="0"/>
              <a:t> </a:t>
            </a:r>
            <a:endParaRPr lang="en-US" dirty="0"/>
          </a:p>
          <a:p>
            <a:pPr>
              <a:spcBef>
                <a:spcPct val="6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Disjointness</a:t>
            </a:r>
            <a:endParaRPr lang="en-US" sz="2000" dirty="0"/>
          </a:p>
          <a:p>
            <a:pPr lvl="1">
              <a:spcBef>
                <a:spcPct val="60000"/>
              </a:spcBef>
            </a:pPr>
            <a:r>
              <a:rPr lang="en-US" sz="1600" dirty="0" err="1"/>
              <a:t>Minterm</a:t>
            </a:r>
            <a:r>
              <a:rPr lang="en-US" sz="1600" dirty="0"/>
              <a:t> predicates that form the basis of fragmentation should be mutually exclusive.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Has been studied within the centralized context</a:t>
            </a:r>
          </a:p>
          <a:p>
            <a:pPr lvl="1"/>
            <a:r>
              <a:rPr lang="en-US" sz="2400" dirty="0"/>
              <a:t>design methodology</a:t>
            </a:r>
          </a:p>
          <a:p>
            <a:pPr lvl="1"/>
            <a:r>
              <a:rPr lang="en-US" sz="2400" dirty="0"/>
              <a:t>physical clustering</a:t>
            </a:r>
          </a:p>
          <a:p>
            <a:r>
              <a:rPr lang="en-US" sz="2800" dirty="0"/>
              <a:t>More difficult than horizontal, because more alternatives exist.</a:t>
            </a:r>
          </a:p>
          <a:p>
            <a:pPr>
              <a:buFont typeface="Monotype Sorts" charset="0"/>
              <a:buNone/>
            </a:pPr>
            <a:r>
              <a:rPr lang="en-US" sz="2800" dirty="0"/>
              <a:t>	Two approaches :</a:t>
            </a:r>
          </a:p>
          <a:p>
            <a:pPr lvl="1"/>
            <a:r>
              <a:rPr lang="en-US" sz="2400" dirty="0"/>
              <a:t>grouping</a:t>
            </a:r>
          </a:p>
          <a:p>
            <a:pPr lvl="2"/>
            <a:r>
              <a:rPr lang="en-US" sz="2000" dirty="0"/>
              <a:t>attributes to fragments</a:t>
            </a:r>
          </a:p>
          <a:p>
            <a:pPr lvl="1"/>
            <a:r>
              <a:rPr lang="en-US" sz="2400" dirty="0"/>
              <a:t>splitting</a:t>
            </a:r>
          </a:p>
          <a:p>
            <a:pPr lvl="2"/>
            <a:r>
              <a:rPr lang="en-US" sz="2000" dirty="0"/>
              <a:t>relation to fragments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grouping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Non-overlapping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splitting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We do not consider the replicated key attributes to be overlapping.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Advantage: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Easier to enforce functional dependencies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(for integrity checking etc.)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420100" cy="1143000"/>
          </a:xfrm>
          <a:noFill/>
          <a:ln/>
        </p:spPr>
        <p:txBody>
          <a:bodyPr/>
          <a:lstStyle/>
          <a:p>
            <a:r>
              <a:rPr lang="en-US" dirty="0"/>
              <a:t>VF – Information Requirements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241102" y="1750219"/>
            <a:ext cx="8178826" cy="4759523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Application Information</a:t>
            </a:r>
          </a:p>
          <a:p>
            <a:pPr marL="742912" lvl="1"/>
            <a:r>
              <a:rPr lang="en-US" dirty="0">
                <a:solidFill>
                  <a:schemeClr val="tx2"/>
                </a:solidFill>
              </a:rPr>
              <a:t>Attribute affinities</a:t>
            </a:r>
            <a:endParaRPr lang="en-US" dirty="0"/>
          </a:p>
          <a:p>
            <a:pPr marL="1085795" lvl="2"/>
            <a:r>
              <a:rPr lang="en-US" dirty="0"/>
              <a:t>a measure that indicates how closely related the attributes are</a:t>
            </a:r>
          </a:p>
          <a:p>
            <a:pPr marL="1085795" lvl="2"/>
            <a:r>
              <a:rPr lang="en-US" dirty="0"/>
              <a:t>This is obtained from more primitive usage data</a:t>
            </a:r>
          </a:p>
          <a:p>
            <a:pPr marL="742912" lvl="1"/>
            <a:r>
              <a:rPr lang="en-US" dirty="0">
                <a:solidFill>
                  <a:schemeClr val="tx2"/>
                </a:solidFill>
              </a:rPr>
              <a:t>Attribute usage values</a:t>
            </a:r>
            <a:endParaRPr lang="en-US" dirty="0"/>
          </a:p>
          <a:p>
            <a:pPr marL="1085795" lvl="2"/>
            <a:r>
              <a:rPr lang="en-US" dirty="0"/>
              <a:t>Given a set of queries </a:t>
            </a:r>
            <a:r>
              <a:rPr lang="en-US" i="1" dirty="0"/>
              <a:t>Q</a:t>
            </a:r>
            <a:r>
              <a:rPr lang="en-US" dirty="0"/>
              <a:t> = {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} that will run on the </a:t>
            </a:r>
            <a:r>
              <a:rPr lang="en-US" dirty="0" smtClean="0"/>
              <a:t>relation          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</a:t>
            </a:r>
          </a:p>
          <a:p>
            <a:pPr marL="1085795" lvl="2">
              <a:buNone/>
            </a:pPr>
            <a:endParaRPr lang="en-US" dirty="0"/>
          </a:p>
          <a:p>
            <a:pPr marL="1085795" lvl="2">
              <a:buNone/>
            </a:pPr>
            <a:endParaRPr lang="en-US" dirty="0"/>
          </a:p>
          <a:p>
            <a:pPr marL="1085795" lvl="2">
              <a:buNone/>
            </a:pPr>
            <a:endParaRPr lang="en-US" dirty="0"/>
          </a:p>
          <a:p>
            <a:pPr marL="1085795" lvl="2">
              <a:buNone/>
            </a:pPr>
            <a:r>
              <a:rPr lang="en-US" dirty="0"/>
              <a:t>	</a:t>
            </a:r>
          </a:p>
          <a:p>
            <a:pPr marL="1085795" lvl="2">
              <a:buNone/>
            </a:pPr>
            <a:r>
              <a:rPr lang="en-US" i="1" dirty="0"/>
              <a:t>	use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i="1" dirty="0"/>
              <a:t>,•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can be defined accordingly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250390" y="4799014"/>
            <a:ext cx="29883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Symbol" charset="0"/>
                <a:sym typeface="Symbol"/>
              </a:rPr>
              <a:t></a:t>
            </a:r>
            <a:endParaRPr lang="en-US" sz="18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095419" y="4786315"/>
            <a:ext cx="1260503" cy="3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use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00" i="1" dirty="0" err="1">
                <a:latin typeface="Book Antiqua"/>
              </a:rPr>
              <a:t>q</a:t>
            </a:r>
            <a:r>
              <a:rPr lang="en-US" sz="1800" i="1" baseline="-25000" dirty="0" err="1">
                <a:latin typeface="Book Antiqua"/>
              </a:rPr>
              <a:t>i</a:t>
            </a:r>
            <a:r>
              <a:rPr lang="en-US" sz="1800" i="1" dirty="0" err="1">
                <a:latin typeface="Book Antiqua"/>
              </a:rPr>
              <a:t>,A</a:t>
            </a:r>
            <a:r>
              <a:rPr lang="en-US" sz="1800" i="1" baseline="-25000" dirty="0" err="1">
                <a:latin typeface="Book Antiqua"/>
              </a:rPr>
              <a:t>j</a:t>
            </a:r>
            <a:r>
              <a:rPr lang="en-US" sz="1800" dirty="0">
                <a:latin typeface="Book Antiqua"/>
              </a:rPr>
              <a:t>) =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559388" y="4633915"/>
            <a:ext cx="4308318" cy="3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 if attribute 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 is referenced by query </a:t>
            </a:r>
            <a:r>
              <a:rPr lang="en-US" sz="18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1800" i="1" baseline="-25000" dirty="0">
                <a:solidFill>
                  <a:srgbClr val="000000"/>
                </a:solidFill>
                <a:latin typeface="Book Antiqua"/>
              </a:rPr>
              <a:t>i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3606074" y="4976815"/>
            <a:ext cx="1325526" cy="3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 otherwise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3278188" y="4608515"/>
            <a:ext cx="244582" cy="3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Symbol" charset="0"/>
                <a:sym typeface="Symbol"/>
              </a:rPr>
              <a:t></a:t>
            </a:r>
            <a:endParaRPr lang="en-US" sz="18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3278188" y="5036355"/>
            <a:ext cx="244582" cy="3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Symbol" charset="0"/>
                <a:sym typeface="Symbol"/>
              </a:rPr>
              <a:t></a:t>
            </a:r>
            <a:endParaRPr lang="en-US" sz="18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Definition of </a:t>
            </a:r>
            <a:r>
              <a:rPr lang="en-US" i="1"/>
              <a:t>use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867650" cy="4114800"/>
          </a:xfrm>
          <a:noFill/>
          <a:ln/>
        </p:spPr>
        <p:txBody>
          <a:bodyPr/>
          <a:lstStyle/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dirty="0"/>
              <a:t>Consider the following 4 queries for relation PROJ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i="1" dirty="0"/>
              <a:t>q</a:t>
            </a:r>
            <a:r>
              <a:rPr lang="en-US" sz="1800" baseline="-25000" dirty="0"/>
              <a:t>1</a:t>
            </a:r>
            <a:r>
              <a:rPr lang="en-US" sz="1800" dirty="0"/>
              <a:t>:	</a:t>
            </a:r>
            <a:r>
              <a:rPr lang="en-US" sz="1800" b="1" dirty="0"/>
              <a:t>SELECT</a:t>
            </a:r>
            <a:r>
              <a:rPr lang="en-US" sz="1800" dirty="0"/>
              <a:t>	BUDGET	</a:t>
            </a:r>
            <a:r>
              <a:rPr lang="en-US" sz="1800" i="1" dirty="0"/>
              <a:t>q</a:t>
            </a:r>
            <a:r>
              <a:rPr lang="en-US" sz="1800" baseline="-25000" dirty="0"/>
              <a:t>2</a:t>
            </a:r>
            <a:r>
              <a:rPr lang="en-US" sz="1800" dirty="0"/>
              <a:t>:	</a:t>
            </a:r>
            <a:r>
              <a:rPr lang="en-US" sz="1800" b="1" dirty="0"/>
              <a:t>SELECT</a:t>
            </a:r>
            <a:r>
              <a:rPr lang="en-US" sz="1800" dirty="0"/>
              <a:t>	PNAME,BUDGET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dirty="0"/>
              <a:t>		</a:t>
            </a:r>
            <a:r>
              <a:rPr lang="en-US" sz="1800" b="1" dirty="0"/>
              <a:t>FROM</a:t>
            </a:r>
            <a:r>
              <a:rPr lang="en-US" sz="1800" dirty="0"/>
              <a:t>	PROJ		</a:t>
            </a:r>
            <a:r>
              <a:rPr lang="en-US" sz="1800" b="1" dirty="0"/>
              <a:t>FROM</a:t>
            </a:r>
            <a:r>
              <a:rPr lang="en-US" sz="1800" dirty="0"/>
              <a:t>	PROJ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dirty="0"/>
              <a:t>		</a:t>
            </a:r>
            <a:r>
              <a:rPr lang="en-US" sz="1800" b="1" dirty="0"/>
              <a:t>WHERE</a:t>
            </a:r>
            <a:r>
              <a:rPr lang="en-US" sz="1800" dirty="0"/>
              <a:t>	PNO=Value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i="1" dirty="0"/>
              <a:t>q</a:t>
            </a:r>
            <a:r>
              <a:rPr lang="en-US" sz="1800" baseline="-25000" dirty="0"/>
              <a:t>3</a:t>
            </a:r>
            <a:r>
              <a:rPr lang="en-US" sz="1800" dirty="0"/>
              <a:t>:	</a:t>
            </a:r>
            <a:r>
              <a:rPr lang="en-US" sz="1800" b="1" dirty="0"/>
              <a:t>SELECT</a:t>
            </a:r>
            <a:r>
              <a:rPr lang="en-US" sz="1800" dirty="0"/>
              <a:t>	PNAME	</a:t>
            </a:r>
            <a:r>
              <a:rPr lang="en-US" sz="1800" i="1" dirty="0"/>
              <a:t>q</a:t>
            </a:r>
            <a:r>
              <a:rPr lang="en-US" sz="1800" baseline="-25000" dirty="0"/>
              <a:t>4</a:t>
            </a:r>
            <a:r>
              <a:rPr lang="en-US" sz="1800" dirty="0"/>
              <a:t>:	</a:t>
            </a:r>
            <a:r>
              <a:rPr lang="en-US" sz="1800" b="1" dirty="0"/>
              <a:t>SELECT	SUM</a:t>
            </a:r>
            <a:r>
              <a:rPr lang="en-US" sz="1800" dirty="0"/>
              <a:t>(BUDGET)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dirty="0"/>
              <a:t>		</a:t>
            </a:r>
            <a:r>
              <a:rPr lang="en-US" sz="1800" b="1" dirty="0"/>
              <a:t>FROM</a:t>
            </a:r>
            <a:r>
              <a:rPr lang="en-US" sz="1800" dirty="0"/>
              <a:t>	PROJ		</a:t>
            </a:r>
            <a:r>
              <a:rPr lang="en-US" sz="1800" b="1" dirty="0"/>
              <a:t>FROM	</a:t>
            </a:r>
            <a:r>
              <a:rPr lang="en-US" sz="1800" dirty="0"/>
              <a:t>PROJ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dirty="0"/>
              <a:t>		</a:t>
            </a:r>
            <a:r>
              <a:rPr lang="en-US" sz="1800" b="1" dirty="0"/>
              <a:t>WHERE</a:t>
            </a:r>
            <a:r>
              <a:rPr lang="en-US" sz="1800" dirty="0"/>
              <a:t>	LOC=Value		</a:t>
            </a:r>
            <a:r>
              <a:rPr lang="en-US" sz="1800" b="1" dirty="0"/>
              <a:t>WHERE</a:t>
            </a:r>
            <a:r>
              <a:rPr lang="en-US" sz="1800" dirty="0"/>
              <a:t>	LOC=Value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= PNO,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= PNAME,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= BUDGET, </a:t>
            </a:r>
            <a:r>
              <a:rPr lang="en-US" i="1" dirty="0"/>
              <a:t>A</a:t>
            </a:r>
            <a:r>
              <a:rPr lang="en-US" baseline="-25000" dirty="0"/>
              <a:t>4</a:t>
            </a:r>
            <a:r>
              <a:rPr lang="en-US" dirty="0"/>
              <a:t>= LOC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957854" y="4889074"/>
            <a:ext cx="3914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957854" y="5320874"/>
            <a:ext cx="3914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945154" y="5714574"/>
            <a:ext cx="3914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2956510" y="6146374"/>
            <a:ext cx="39411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3492500" y="4962100"/>
            <a:ext cx="179388" cy="1500188"/>
            <a:chOff x="2200" y="3052"/>
            <a:chExt cx="113" cy="945"/>
          </a:xfrm>
        </p:grpSpPr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204" y="305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3" name="Freeform 9"/>
            <p:cNvSpPr>
              <a:spLocks/>
            </p:cNvSpPr>
            <p:nvPr/>
          </p:nvSpPr>
          <p:spPr bwMode="auto">
            <a:xfrm>
              <a:off x="2200" y="3052"/>
              <a:ext cx="113" cy="945"/>
            </a:xfrm>
            <a:custGeom>
              <a:avLst/>
              <a:gdLst>
                <a:gd name="T0" fmla="*/ 0 w 113"/>
                <a:gd name="T1" fmla="*/ 0 h 945"/>
                <a:gd name="T2" fmla="*/ 0 w 113"/>
                <a:gd name="T3" fmla="*/ 944 h 945"/>
                <a:gd name="T4" fmla="*/ 112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0" y="0"/>
                  </a:moveTo>
                  <a:lnTo>
                    <a:pt x="0" y="944"/>
                  </a:lnTo>
                  <a:lnTo>
                    <a:pt x="112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3651362" y="4496772"/>
            <a:ext cx="45221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5600700" y="4962100"/>
            <a:ext cx="179388" cy="1500188"/>
            <a:chOff x="3528" y="3052"/>
            <a:chExt cx="113" cy="945"/>
          </a:xfrm>
        </p:grpSpPr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>
              <a:off x="3528" y="30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7" name="Freeform 13"/>
            <p:cNvSpPr>
              <a:spLocks/>
            </p:cNvSpPr>
            <p:nvPr/>
          </p:nvSpPr>
          <p:spPr bwMode="auto">
            <a:xfrm>
              <a:off x="3528" y="3052"/>
              <a:ext cx="113" cy="945"/>
            </a:xfrm>
            <a:custGeom>
              <a:avLst/>
              <a:gdLst>
                <a:gd name="T0" fmla="*/ 112 w 113"/>
                <a:gd name="T1" fmla="*/ 0 h 945"/>
                <a:gd name="T2" fmla="*/ 112 w 113"/>
                <a:gd name="T3" fmla="*/ 944 h 945"/>
                <a:gd name="T4" fmla="*/ 0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112" y="0"/>
                  </a:moveTo>
                  <a:lnTo>
                    <a:pt x="112" y="944"/>
                  </a:lnTo>
                  <a:lnTo>
                    <a:pt x="0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3736221" y="48890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4256921" y="48890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4828421" y="48890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5425321" y="48890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3723521" y="53208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5438021" y="53208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4256921" y="53208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4828421" y="53208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3723521" y="57145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4815721" y="57145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4244221" y="57145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5425321" y="57145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3710821" y="61463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4244221" y="61463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4815721" y="61463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5425321" y="61463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4176825" y="4496772"/>
            <a:ext cx="45221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4737212" y="4496772"/>
            <a:ext cx="45221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5295089" y="4496772"/>
            <a:ext cx="457237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7810500" cy="1143000"/>
          </a:xfrm>
          <a:noFill/>
          <a:ln/>
        </p:spPr>
        <p:txBody>
          <a:bodyPr/>
          <a:lstStyle/>
          <a:p>
            <a:r>
              <a:rPr lang="en-US" dirty="0"/>
              <a:t>VF – Affinity Measure </a:t>
            </a: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268397" y="1707559"/>
            <a:ext cx="8643938" cy="1772072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attribute affinity measure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between two attributes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of a relation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 with respect to the set of applications </a:t>
            </a:r>
            <a:r>
              <a:rPr lang="en-US" dirty="0" smtClean="0"/>
              <a:t> </a:t>
            </a:r>
            <a:r>
              <a:rPr lang="en-US" i="1" dirty="0"/>
              <a:t>Q</a:t>
            </a:r>
            <a:r>
              <a:rPr lang="en-US" dirty="0"/>
              <a:t> = (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) is defined as follows : </a:t>
            </a:r>
          </a:p>
          <a:p>
            <a:pPr marL="0" indent="0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9576" y="3581401"/>
            <a:ext cx="4332484" cy="888785"/>
            <a:chOff x="1634952" y="5093547"/>
            <a:chExt cx="6161754" cy="1264050"/>
          </a:xfrm>
        </p:grpSpPr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1634952" y="5332872"/>
              <a:ext cx="1933812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 err="1">
                  <a:solidFill>
                    <a:srgbClr val="000000"/>
                  </a:solidFill>
                  <a:latin typeface="Book Antiqua"/>
                </a:rPr>
                <a:t>aff</a:t>
              </a:r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, </a:t>
              </a:r>
              <a:r>
                <a:rPr lang="en-US" sz="18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) </a:t>
              </a:r>
              <a:r>
                <a:rPr lang="en-US" sz="1800" dirty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18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4846216" y="5332872"/>
              <a:ext cx="2303087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(query access)</a:t>
              </a: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305449" y="5857859"/>
              <a:ext cx="4491257" cy="49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all queries that access </a:t>
              </a:r>
              <a:r>
                <a:rPr lang="en-US" sz="17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0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17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0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3327965" y="5093547"/>
              <a:ext cx="727976" cy="915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600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6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70598" y="5286380"/>
            <a:ext cx="6408624" cy="873639"/>
            <a:chOff x="1664851" y="7518405"/>
            <a:chExt cx="9114488" cy="1242508"/>
          </a:xfrm>
        </p:grpSpPr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1770098" y="8042211"/>
              <a:ext cx="259898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1770098" y="8042211"/>
              <a:ext cx="259898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664851" y="7762245"/>
              <a:ext cx="2346688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query access </a:t>
              </a:r>
              <a:r>
                <a:rPr lang="en-US" sz="1800" dirty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18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0" name="Rectangle 12"/>
            <p:cNvSpPr>
              <a:spLocks noChangeArrowheads="1"/>
            </p:cNvSpPr>
            <p:nvPr/>
          </p:nvSpPr>
          <p:spPr bwMode="auto">
            <a:xfrm>
              <a:off x="4656564" y="7721605"/>
              <a:ext cx="4478362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access frequency of a query </a:t>
              </a:r>
              <a:r>
                <a:rPr lang="en-US" sz="1800" dirty="0">
                  <a:solidFill>
                    <a:srgbClr val="000000"/>
                  </a:solidFill>
                  <a:latin typeface="Symbol" charset="0"/>
                  <a:sym typeface="Symbol"/>
                </a:rPr>
                <a:t></a:t>
              </a:r>
              <a:endParaRPr lang="en-US" sz="18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9404742" y="7518405"/>
              <a:ext cx="1151009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access</a:t>
              </a:r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9118896" y="8006086"/>
              <a:ext cx="1660443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execution</a:t>
              </a:r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9285971" y="8010601"/>
              <a:ext cx="13185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3598988" y="8261176"/>
              <a:ext cx="1275605" cy="499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3648570" y="7527436"/>
              <a:ext cx="727976" cy="915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600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6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" y="38100"/>
            <a:ext cx="8249198" cy="1143000"/>
          </a:xfrm>
          <a:noFill/>
          <a:ln/>
        </p:spPr>
        <p:txBody>
          <a:bodyPr/>
          <a:lstStyle/>
          <a:p>
            <a:r>
              <a:rPr lang="en-US" dirty="0"/>
              <a:t>VF – Calculation of </a:t>
            </a: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7162800" cy="41148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dirty="0"/>
              <a:t>Assume each query in the previous example accesses the attributes once during each execution. </a:t>
            </a:r>
          </a:p>
          <a:p>
            <a:pPr>
              <a:lnSpc>
                <a:spcPct val="87000"/>
              </a:lnSpc>
              <a:spcBef>
                <a:spcPct val="43000"/>
              </a:spcBef>
              <a:buNone/>
              <a:tabLst>
                <a:tab pos="1771560" algn="l"/>
              </a:tabLst>
            </a:pPr>
            <a:r>
              <a:rPr lang="en-US" dirty="0"/>
              <a:t>Also assume the access </a:t>
            </a:r>
            <a:r>
              <a:rPr lang="en-US" dirty="0" smtClean="0"/>
              <a:t>frequencies</a:t>
            </a:r>
            <a:endParaRPr lang="en-US" sz="1800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dirty="0" smtClean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dirty="0"/>
              <a:t>Then </a:t>
            </a:r>
          </a:p>
          <a:p>
            <a:pPr lvl="1"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	= 15*1 + 20*1+10*1</a:t>
            </a:r>
          </a:p>
          <a:p>
            <a:pPr lvl="1"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dirty="0"/>
              <a:t>		= 45</a:t>
            </a:r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dirty="0"/>
              <a:t>and  the attribute affinity matrix </a:t>
            </a:r>
            <a:r>
              <a:rPr lang="en-US" i="1" dirty="0" smtClean="0"/>
              <a:t>AA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5410200" y="2971800"/>
            <a:ext cx="10287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5791200" y="5562600"/>
            <a:ext cx="6477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6551613" y="4067176"/>
            <a:ext cx="259677" cy="27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80760" y="2061973"/>
            <a:ext cx="2349193" cy="2030268"/>
            <a:chOff x="9074858" y="3282809"/>
            <a:chExt cx="3341075" cy="2887492"/>
          </a:xfrm>
        </p:grpSpPr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9092920" y="3806613"/>
              <a:ext cx="588692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9317850" y="3996267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9092920" y="4420729"/>
              <a:ext cx="588692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9335913" y="4610383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9074858" y="4980658"/>
              <a:ext cx="588692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9299787" y="5170312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9092920" y="5594773"/>
              <a:ext cx="588692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grpSp>
          <p:nvGrpSpPr>
            <p:cNvPr id="85008" name="Group 16"/>
            <p:cNvGrpSpPr>
              <a:grpSpLocks/>
            </p:cNvGrpSpPr>
            <p:nvPr/>
          </p:nvGrpSpPr>
          <p:grpSpPr bwMode="auto">
            <a:xfrm>
              <a:off x="9880035" y="3910471"/>
              <a:ext cx="255130" cy="2133601"/>
              <a:chOff x="4376" y="1732"/>
              <a:chExt cx="113" cy="945"/>
            </a:xfrm>
          </p:grpSpPr>
          <p:sp>
            <p:nvSpPr>
              <p:cNvPr id="85006" name="Line 14"/>
              <p:cNvSpPr>
                <a:spLocks noChangeShapeType="1"/>
              </p:cNvSpPr>
              <p:nvPr/>
            </p:nvSpPr>
            <p:spPr bwMode="auto">
              <a:xfrm>
                <a:off x="4380" y="1736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07" name="Freeform 15"/>
              <p:cNvSpPr>
                <a:spLocks/>
              </p:cNvSpPr>
              <p:nvPr/>
            </p:nvSpPr>
            <p:spPr bwMode="auto">
              <a:xfrm>
                <a:off x="4376" y="1732"/>
                <a:ext cx="113" cy="945"/>
              </a:xfrm>
              <a:custGeom>
                <a:avLst/>
                <a:gdLst>
                  <a:gd name="T0" fmla="*/ 0 w 113"/>
                  <a:gd name="T1" fmla="*/ 0 h 945"/>
                  <a:gd name="T2" fmla="*/ 0 w 113"/>
                  <a:gd name="T3" fmla="*/ 944 h 945"/>
                  <a:gd name="T4" fmla="*/ 112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0" y="0"/>
                    </a:moveTo>
                    <a:lnTo>
                      <a:pt x="0" y="944"/>
                    </a:lnTo>
                    <a:lnTo>
                      <a:pt x="112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10106918" y="3282809"/>
              <a:ext cx="619310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10365459" y="3508587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10865531" y="3282809"/>
              <a:ext cx="619310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11124072" y="3508587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11678332" y="3282809"/>
              <a:ext cx="619310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11936872" y="3508587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85017" name="Group 25"/>
            <p:cNvGrpSpPr>
              <a:grpSpLocks/>
            </p:cNvGrpSpPr>
            <p:nvPr/>
          </p:nvGrpSpPr>
          <p:grpSpPr bwMode="auto">
            <a:xfrm>
              <a:off x="12065564" y="3910471"/>
              <a:ext cx="255130" cy="2133601"/>
              <a:chOff x="5344" y="1732"/>
              <a:chExt cx="113" cy="945"/>
            </a:xfrm>
          </p:grpSpPr>
          <p:sp>
            <p:nvSpPr>
              <p:cNvPr id="85015" name="Line 23"/>
              <p:cNvSpPr>
                <a:spLocks noChangeShapeType="1"/>
              </p:cNvSpPr>
              <p:nvPr/>
            </p:nvSpPr>
            <p:spPr bwMode="auto">
              <a:xfrm flipH="1">
                <a:off x="5344" y="173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16" name="Freeform 24"/>
              <p:cNvSpPr>
                <a:spLocks/>
              </p:cNvSpPr>
              <p:nvPr/>
            </p:nvSpPr>
            <p:spPr bwMode="auto">
              <a:xfrm>
                <a:off x="5344" y="1732"/>
                <a:ext cx="113" cy="945"/>
              </a:xfrm>
              <a:custGeom>
                <a:avLst/>
                <a:gdLst>
                  <a:gd name="T0" fmla="*/ 112 w 113"/>
                  <a:gd name="T1" fmla="*/ 0 h 945"/>
                  <a:gd name="T2" fmla="*/ 112 w 113"/>
                  <a:gd name="T3" fmla="*/ 944 h 945"/>
                  <a:gd name="T4" fmla="*/ 0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112" y="0"/>
                    </a:moveTo>
                    <a:lnTo>
                      <a:pt x="112" y="944"/>
                    </a:lnTo>
                    <a:lnTo>
                      <a:pt x="0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18" name="Rectangle 26"/>
            <p:cNvSpPr>
              <a:spLocks noChangeArrowheads="1"/>
            </p:cNvSpPr>
            <p:nvPr/>
          </p:nvSpPr>
          <p:spPr bwMode="auto">
            <a:xfrm>
              <a:off x="10125243" y="3860800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15</a:t>
              </a:r>
            </a:p>
          </p:txBody>
        </p:sp>
        <p:sp>
          <p:nvSpPr>
            <p:cNvPr id="85019" name="Rectangle 27"/>
            <p:cNvSpPr>
              <a:spLocks noChangeArrowheads="1"/>
            </p:cNvSpPr>
            <p:nvPr/>
          </p:nvSpPr>
          <p:spPr bwMode="auto">
            <a:xfrm>
              <a:off x="10865794" y="3860800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20</a:t>
              </a:r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11678595" y="3878862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10</a:t>
              </a:r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10298909" y="4474916"/>
              <a:ext cx="533777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5</a:t>
              </a:r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11039461" y="4474916"/>
              <a:ext cx="533777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11852261" y="4474916"/>
              <a:ext cx="533777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10125243" y="5034844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11678595" y="5034844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10865794" y="5034844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</p:grp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7241421" y="39719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7762121" y="39719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8333621" y="39592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6921867" y="45180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7379067" y="45053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7836267" y="45180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8293467" y="45180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38" name="Group 46"/>
          <p:cNvGrpSpPr>
            <a:grpSpLocks/>
          </p:cNvGrpSpPr>
          <p:nvPr/>
        </p:nvGrpSpPr>
        <p:grpSpPr bwMode="auto">
          <a:xfrm>
            <a:off x="7165975" y="4651380"/>
            <a:ext cx="1628774" cy="274638"/>
            <a:chOff x="4514" y="2930"/>
            <a:chExt cx="1026" cy="173"/>
          </a:xfrm>
        </p:grpSpPr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4514" y="2930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35" name="Rectangle 43"/>
            <p:cNvSpPr>
              <a:spLocks noChangeArrowheads="1"/>
            </p:cNvSpPr>
            <p:nvPr/>
          </p:nvSpPr>
          <p:spPr bwMode="auto">
            <a:xfrm>
              <a:off x="4802" y="2930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36" name="Rectangle 44"/>
            <p:cNvSpPr>
              <a:spLocks noChangeArrowheads="1"/>
            </p:cNvSpPr>
            <p:nvPr/>
          </p:nvSpPr>
          <p:spPr bwMode="auto">
            <a:xfrm>
              <a:off x="5088" y="2930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5376" y="2930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6439267" y="48609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6426567" y="51784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1" name="Rectangle 49"/>
          <p:cNvSpPr>
            <a:spLocks noChangeArrowheads="1"/>
          </p:cNvSpPr>
          <p:nvPr/>
        </p:nvSpPr>
        <p:spPr bwMode="auto">
          <a:xfrm>
            <a:off x="6401167" y="54959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2" name="Rectangle 50"/>
          <p:cNvSpPr>
            <a:spLocks noChangeArrowheads="1"/>
          </p:cNvSpPr>
          <p:nvPr/>
        </p:nvSpPr>
        <p:spPr bwMode="auto">
          <a:xfrm>
            <a:off x="6401167" y="58388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47" name="Group 55"/>
          <p:cNvGrpSpPr>
            <a:grpSpLocks/>
          </p:cNvGrpSpPr>
          <p:nvPr/>
        </p:nvGrpSpPr>
        <p:grpSpPr bwMode="auto">
          <a:xfrm>
            <a:off x="6680201" y="5006977"/>
            <a:ext cx="263525" cy="1239839"/>
            <a:chOff x="4208" y="3154"/>
            <a:chExt cx="166" cy="781"/>
          </a:xfrm>
        </p:grpSpPr>
        <p:sp>
          <p:nvSpPr>
            <p:cNvPr id="85043" name="Rectangle 51"/>
            <p:cNvSpPr>
              <a:spLocks noChangeArrowheads="1"/>
            </p:cNvSpPr>
            <p:nvPr/>
          </p:nvSpPr>
          <p:spPr bwMode="auto">
            <a:xfrm>
              <a:off x="4210" y="315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4210" y="3346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4208" y="3546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46" name="Rectangle 54"/>
            <p:cNvSpPr>
              <a:spLocks noChangeArrowheads="1"/>
            </p:cNvSpPr>
            <p:nvPr/>
          </p:nvSpPr>
          <p:spPr bwMode="auto">
            <a:xfrm>
              <a:off x="4208" y="376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grpSp>
        <p:nvGrpSpPr>
          <p:cNvPr id="85051" name="Group 59"/>
          <p:cNvGrpSpPr>
            <a:grpSpLocks/>
          </p:cNvGrpSpPr>
          <p:nvPr/>
        </p:nvGrpSpPr>
        <p:grpSpPr bwMode="auto">
          <a:xfrm>
            <a:off x="6927850" y="4876800"/>
            <a:ext cx="203200" cy="1346200"/>
            <a:chOff x="4364" y="3072"/>
            <a:chExt cx="128" cy="848"/>
          </a:xfrm>
        </p:grpSpPr>
        <p:sp>
          <p:nvSpPr>
            <p:cNvPr id="85048" name="Line 56"/>
            <p:cNvSpPr>
              <a:spLocks noChangeShapeType="1"/>
            </p:cNvSpPr>
            <p:nvPr/>
          </p:nvSpPr>
          <p:spPr bwMode="auto">
            <a:xfrm>
              <a:off x="4364" y="3072"/>
              <a:ext cx="0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49" name="Line 57"/>
            <p:cNvSpPr>
              <a:spLocks noChangeShapeType="1"/>
            </p:cNvSpPr>
            <p:nvPr/>
          </p:nvSpPr>
          <p:spPr bwMode="auto">
            <a:xfrm>
              <a:off x="4364" y="307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4364" y="3920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85055" name="Group 63"/>
          <p:cNvGrpSpPr>
            <a:grpSpLocks/>
          </p:cNvGrpSpPr>
          <p:nvPr/>
        </p:nvGrpSpPr>
        <p:grpSpPr bwMode="auto">
          <a:xfrm>
            <a:off x="8509000" y="4857750"/>
            <a:ext cx="222250" cy="1352550"/>
            <a:chOff x="5360" y="3060"/>
            <a:chExt cx="140" cy="852"/>
          </a:xfrm>
        </p:grpSpPr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 flipV="1">
              <a:off x="5500" y="3060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3" name="Line 61"/>
            <p:cNvSpPr>
              <a:spLocks noChangeShapeType="1"/>
            </p:cNvSpPr>
            <p:nvPr/>
          </p:nvSpPr>
          <p:spPr bwMode="auto">
            <a:xfrm flipH="1">
              <a:off x="5360" y="391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 flipH="1">
              <a:off x="5360" y="306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5056" name="Rectangle 64"/>
          <p:cNvSpPr>
            <a:spLocks noChangeArrowheads="1"/>
          </p:cNvSpPr>
          <p:nvPr/>
        </p:nvSpPr>
        <p:spPr bwMode="auto">
          <a:xfrm>
            <a:off x="6941512" y="48609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7" name="Rectangle 65"/>
          <p:cNvSpPr>
            <a:spLocks noChangeArrowheads="1"/>
          </p:cNvSpPr>
          <p:nvPr/>
        </p:nvSpPr>
        <p:spPr bwMode="auto">
          <a:xfrm>
            <a:off x="7482721" y="48609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58" name="Rectangle 66"/>
          <p:cNvSpPr>
            <a:spLocks noChangeArrowheads="1"/>
          </p:cNvSpPr>
          <p:nvPr/>
        </p:nvSpPr>
        <p:spPr bwMode="auto">
          <a:xfrm>
            <a:off x="7868611" y="48609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9" name="Rectangle 67"/>
          <p:cNvSpPr>
            <a:spLocks noChangeArrowheads="1"/>
          </p:cNvSpPr>
          <p:nvPr/>
        </p:nvSpPr>
        <p:spPr bwMode="auto">
          <a:xfrm>
            <a:off x="8422521" y="48482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7063621" y="51784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1" name="Rectangle 69"/>
          <p:cNvSpPr>
            <a:spLocks noChangeArrowheads="1"/>
          </p:cNvSpPr>
          <p:nvPr/>
        </p:nvSpPr>
        <p:spPr bwMode="auto">
          <a:xfrm>
            <a:off x="7360611" y="51530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85062" name="Rectangle 70"/>
          <p:cNvSpPr>
            <a:spLocks noChangeArrowheads="1"/>
          </p:cNvSpPr>
          <p:nvPr/>
        </p:nvSpPr>
        <p:spPr bwMode="auto">
          <a:xfrm>
            <a:off x="7990721" y="51530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3" name="Rectangle 71"/>
          <p:cNvSpPr>
            <a:spLocks noChangeArrowheads="1"/>
          </p:cNvSpPr>
          <p:nvPr/>
        </p:nvSpPr>
        <p:spPr bwMode="auto">
          <a:xfrm>
            <a:off x="8300412" y="51657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64" name="Rectangle 72"/>
          <p:cNvSpPr>
            <a:spLocks noChangeArrowheads="1"/>
          </p:cNvSpPr>
          <p:nvPr/>
        </p:nvSpPr>
        <p:spPr bwMode="auto">
          <a:xfrm>
            <a:off x="6941512" y="54959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65" name="Rectangle 73"/>
          <p:cNvSpPr>
            <a:spLocks noChangeArrowheads="1"/>
          </p:cNvSpPr>
          <p:nvPr/>
        </p:nvSpPr>
        <p:spPr bwMode="auto">
          <a:xfrm>
            <a:off x="7482721" y="54959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6" name="Rectangle 74"/>
          <p:cNvSpPr>
            <a:spLocks noChangeArrowheads="1"/>
          </p:cNvSpPr>
          <p:nvPr/>
        </p:nvSpPr>
        <p:spPr bwMode="auto">
          <a:xfrm>
            <a:off x="7868611" y="54959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85067" name="Rectangle 75"/>
          <p:cNvSpPr>
            <a:spLocks noChangeArrowheads="1"/>
          </p:cNvSpPr>
          <p:nvPr/>
        </p:nvSpPr>
        <p:spPr bwMode="auto">
          <a:xfrm>
            <a:off x="8422521" y="54959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68" name="Rectangle 76"/>
          <p:cNvSpPr>
            <a:spLocks noChangeArrowheads="1"/>
          </p:cNvSpPr>
          <p:nvPr/>
        </p:nvSpPr>
        <p:spPr bwMode="auto">
          <a:xfrm>
            <a:off x="7063621" y="58261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9" name="Rectangle 77"/>
          <p:cNvSpPr>
            <a:spLocks noChangeArrowheads="1"/>
          </p:cNvSpPr>
          <p:nvPr/>
        </p:nvSpPr>
        <p:spPr bwMode="auto">
          <a:xfrm>
            <a:off x="7360611" y="58134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70" name="Rectangle 78"/>
          <p:cNvSpPr>
            <a:spLocks noChangeArrowheads="1"/>
          </p:cNvSpPr>
          <p:nvPr/>
        </p:nvSpPr>
        <p:spPr bwMode="auto">
          <a:xfrm>
            <a:off x="7990721" y="58134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71" name="Rectangle 79"/>
          <p:cNvSpPr>
            <a:spLocks noChangeArrowheads="1"/>
          </p:cNvSpPr>
          <p:nvPr/>
        </p:nvSpPr>
        <p:spPr bwMode="auto">
          <a:xfrm>
            <a:off x="8300412" y="58261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Clustering Algorithm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Take the attribute affinity matrix </a:t>
            </a:r>
            <a:r>
              <a:rPr lang="en-US" i="1" dirty="0"/>
              <a:t>AA</a:t>
            </a:r>
            <a:r>
              <a:rPr lang="en-US" dirty="0"/>
              <a:t> and reorganize the attribute orders to form clusters where the attributes in each cluster demonstrate high affinity to one another.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Bond Energy Algorithm </a:t>
            </a:r>
            <a:r>
              <a:rPr lang="en-US" dirty="0"/>
              <a:t>(BEA) has been used for clustering of entities.  BEA finds an ordering of entities (in our case attributes) such that the global affinity </a:t>
            </a:r>
            <a:r>
              <a:rPr lang="en-US" dirty="0" smtClean="0"/>
              <a:t>measure is </a:t>
            </a:r>
            <a:r>
              <a:rPr lang="en-US" dirty="0"/>
              <a:t>maximized.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705682" y="538797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705682" y="538797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1524000" y="5257800"/>
            <a:ext cx="5949950" cy="798513"/>
            <a:chOff x="1010" y="3072"/>
            <a:chExt cx="3748" cy="503"/>
          </a:xfrm>
        </p:grpSpPr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1010" y="3154"/>
              <a:ext cx="4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AM </a:t>
              </a:r>
              <a:r>
                <a:rPr lang="en-US" sz="1800" dirty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18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1961" y="3154"/>
              <a:ext cx="27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(affinity of </a:t>
              </a:r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18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with their neighbors) </a:t>
              </a: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1749" y="338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Book Antiqua"/>
                </a:rPr>
                <a:t>j</a:t>
              </a: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1628" y="3072"/>
              <a:ext cx="322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600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1525" y="3383"/>
              <a:ext cx="1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 err="1">
                  <a:solidFill>
                    <a:srgbClr val="000000"/>
                  </a:solidFill>
                  <a:latin typeface="Book Antiqua"/>
                </a:rPr>
                <a:t>i</a:t>
              </a:r>
              <a:endParaRPr lang="en-US" i="1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1396" y="3072"/>
              <a:ext cx="322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600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6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1257236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The </a:t>
            </a:r>
            <a:r>
              <a:rPr lang="en-US" i="1" dirty="0"/>
              <a:t>AA</a:t>
            </a:r>
            <a:r>
              <a:rPr lang="en-US" dirty="0"/>
              <a:t> matrix</a:t>
            </a:r>
          </a:p>
          <a:p>
            <a:pPr>
              <a:buNone/>
              <a:tabLst>
                <a:tab pos="1257236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clustered affinity matrix </a:t>
            </a:r>
            <a:r>
              <a:rPr lang="en-US" i="1" dirty="0"/>
              <a:t>CA</a:t>
            </a:r>
            <a:r>
              <a:rPr lang="en-US" dirty="0"/>
              <a:t>  which </a:t>
            </a:r>
            <a:r>
              <a:rPr lang="en-US" dirty="0" smtClean="0"/>
              <a:t>is </a:t>
            </a:r>
            <a:r>
              <a:rPr lang="en-US" dirty="0"/>
              <a:t>a perturbation	of </a:t>
            </a:r>
            <a:r>
              <a:rPr lang="en-US" i="1" dirty="0"/>
              <a:t>AA</a:t>
            </a:r>
            <a:r>
              <a:rPr lang="en-US" dirty="0"/>
              <a:t> 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"/>
              <a:tabLst>
                <a:tab pos="1257236" algn="l"/>
              </a:tabLst>
            </a:pPr>
            <a:r>
              <a:rPr lang="en-US" i="1" dirty="0">
                <a:solidFill>
                  <a:schemeClr val="tx2"/>
                </a:solidFill>
              </a:rPr>
              <a:t>Initialization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/>
              <a:t>Place and fix one of the columns of </a:t>
            </a:r>
            <a:r>
              <a:rPr lang="en-US" i="1" dirty="0"/>
              <a:t>AA</a:t>
            </a:r>
            <a:r>
              <a:rPr lang="en-US" dirty="0"/>
              <a:t> in </a:t>
            </a:r>
            <a:r>
              <a:rPr lang="en-US" i="1" dirty="0"/>
              <a:t>CA</a:t>
            </a:r>
            <a:r>
              <a:rPr lang="en-US" dirty="0"/>
              <a:t>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"/>
              <a:tabLst>
                <a:tab pos="1257236" algn="l"/>
              </a:tabLst>
            </a:pPr>
            <a:r>
              <a:rPr lang="en-US" i="1" dirty="0">
                <a:solidFill>
                  <a:schemeClr val="tx2"/>
                </a:solidFill>
              </a:rPr>
              <a:t>Iteration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Place the remaining </a:t>
            </a:r>
            <a:r>
              <a:rPr lang="en-US" i="1" dirty="0"/>
              <a:t>n-</a:t>
            </a:r>
            <a:r>
              <a:rPr lang="en-US" i="1" dirty="0" err="1"/>
              <a:t>i</a:t>
            </a:r>
            <a:r>
              <a:rPr lang="en-US" dirty="0"/>
              <a:t> columns in the remaining </a:t>
            </a:r>
            <a:r>
              <a:rPr lang="en-US" i="1" dirty="0"/>
              <a:t>i</a:t>
            </a:r>
            <a:r>
              <a:rPr lang="en-US" dirty="0"/>
              <a:t>+1 positions in the </a:t>
            </a:r>
            <a:r>
              <a:rPr lang="en-US" i="1" dirty="0"/>
              <a:t>CA</a:t>
            </a:r>
            <a:r>
              <a:rPr lang="en-US" dirty="0"/>
              <a:t> matrix. For each column, choose the placement that makes the most contribution to the global affinity measure.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"/>
              <a:tabLst>
                <a:tab pos="1257236" algn="l"/>
              </a:tabLst>
            </a:pPr>
            <a:r>
              <a:rPr lang="en-US" i="1" dirty="0">
                <a:solidFill>
                  <a:schemeClr val="tx2"/>
                </a:solidFill>
              </a:rPr>
              <a:t>Row </a:t>
            </a:r>
            <a:r>
              <a:rPr lang="en-US" i="1" dirty="0" smtClean="0">
                <a:solidFill>
                  <a:schemeClr val="tx2"/>
                </a:solidFill>
              </a:rPr>
              <a:t>order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the rows according to the column ordering.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715250" cy="41148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“Best” placement? Define contribution of a placement: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 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l</a:t>
            </a:r>
            <a:r>
              <a:rPr lang="en-US" dirty="0"/>
              <a:t>) 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/>
            <a:endParaRPr lang="en-US" dirty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134182" y="469582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134182" y="469582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239619" y="4265614"/>
            <a:ext cx="157365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bond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18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) =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3175883" y="4251326"/>
            <a:ext cx="2071509" cy="39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18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)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18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684435" y="4584287"/>
            <a:ext cx="504185" cy="30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z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sym typeface="Symbol"/>
              </a:rPr>
              <a:t></a:t>
            </a:r>
            <a:r>
              <a:rPr lang="en-US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851094" y="3935306"/>
            <a:ext cx="319039" cy="30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n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363077" y="4137829"/>
            <a:ext cx="855624" cy="64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ymbol" charset="0"/>
                <a:sym typeface="Symbol"/>
              </a:rPr>
              <a:t>   </a:t>
            </a:r>
            <a:endParaRPr lang="en-US" sz="36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Top-Down Design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717925" y="2414588"/>
            <a:ext cx="10858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Schoolbook" charset="0"/>
              </a:rPr>
              <a:t>User Input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508375" y="2701925"/>
            <a:ext cx="157638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Schoolbook" charset="0"/>
              </a:rPr>
              <a:t>View Integration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405688" y="4168775"/>
            <a:ext cx="10858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Schoolbook" charset="0"/>
              </a:rPr>
              <a:t>User Input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540125" y="1377950"/>
            <a:ext cx="1339850" cy="38735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Requirements</a:t>
            </a:r>
          </a:p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Analysis</a:t>
            </a:r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3482975" y="2082800"/>
            <a:ext cx="1454150" cy="27305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entury Schoolbook" charset="0"/>
              </a:rPr>
              <a:t>Objectives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873250" y="2692400"/>
            <a:ext cx="1339850" cy="42545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Design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5397500" y="2654300"/>
            <a:ext cx="1339850" cy="42545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View Design</a:t>
            </a:r>
          </a:p>
        </p:txBody>
      </p:sp>
      <p:sp>
        <p:nvSpPr>
          <p:cNvPr id="74762" name="AutoShape 10"/>
          <p:cNvSpPr>
            <a:spLocks noChangeArrowheads="1"/>
          </p:cNvSpPr>
          <p:nvPr/>
        </p:nvSpPr>
        <p:spPr bwMode="auto">
          <a:xfrm>
            <a:off x="4502150" y="3406775"/>
            <a:ext cx="1454150" cy="38735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0" rIns="92075" bIns="0" anchor="ctr" anchorCtr="1">
            <a:prstTxWarp prst="textNoShape">
              <a:avLst/>
            </a:prstTxWarp>
          </a:bodyPr>
          <a:lstStyle/>
          <a:p>
            <a:pPr algn="ctr">
              <a:lnSpc>
                <a:spcPct val="75000"/>
              </a:lnSpc>
            </a:pPr>
            <a:r>
              <a:rPr lang="en-US" b="1">
                <a:latin typeface="Century Schoolbook" charset="0"/>
              </a:rPr>
              <a:t>Access</a:t>
            </a:r>
          </a:p>
          <a:p>
            <a:pPr algn="ctr">
              <a:lnSpc>
                <a:spcPct val="75000"/>
              </a:lnSpc>
            </a:pPr>
            <a:r>
              <a:rPr lang="en-US" b="1">
                <a:latin typeface="Century Schoolbook" charset="0"/>
              </a:rPr>
              <a:t>Information</a:t>
            </a:r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>
            <a:off x="6521450" y="3473450"/>
            <a:ext cx="1454150" cy="31115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entury Schoolbook" charset="0"/>
              </a:rPr>
              <a:t>ES’s</a:t>
            </a:r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>
            <a:off x="1816100" y="3473450"/>
            <a:ext cx="1454150" cy="31115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entury Schoolbook" charset="0"/>
              </a:rPr>
              <a:t>GCS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3540125" y="4064000"/>
            <a:ext cx="1339850" cy="3873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b="1">
                <a:solidFill>
                  <a:schemeClr val="bg1"/>
                </a:solidFill>
                <a:latin typeface="Century Schoolbook" charset="0"/>
              </a:rPr>
              <a:t>Distribution</a:t>
            </a:r>
          </a:p>
          <a:p>
            <a:pPr algn="ctr">
              <a:lnSpc>
                <a:spcPct val="80000"/>
              </a:lnSpc>
            </a:pPr>
            <a:r>
              <a:rPr lang="en-US" b="1">
                <a:solidFill>
                  <a:schemeClr val="bg1"/>
                </a:solidFill>
                <a:latin typeface="Century Schoolbook" charset="0"/>
              </a:rPr>
              <a:t>Design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540125" y="5435600"/>
            <a:ext cx="1339850" cy="38735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Physical</a:t>
            </a:r>
          </a:p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Design</a:t>
            </a:r>
          </a:p>
        </p:txBody>
      </p:sp>
      <p:sp>
        <p:nvSpPr>
          <p:cNvPr id="74767" name="AutoShape 15"/>
          <p:cNvSpPr>
            <a:spLocks noChangeArrowheads="1"/>
          </p:cNvSpPr>
          <p:nvPr/>
        </p:nvSpPr>
        <p:spPr bwMode="auto">
          <a:xfrm>
            <a:off x="3482975" y="4787900"/>
            <a:ext cx="1454150" cy="31115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entury Schoolbook" charset="0"/>
              </a:rPr>
              <a:t>LCS’s</a:t>
            </a:r>
          </a:p>
        </p:txBody>
      </p:sp>
      <p:sp>
        <p:nvSpPr>
          <p:cNvPr id="74768" name="AutoShape 16"/>
          <p:cNvSpPr>
            <a:spLocks noChangeArrowheads="1"/>
          </p:cNvSpPr>
          <p:nvPr/>
        </p:nvSpPr>
        <p:spPr bwMode="auto">
          <a:xfrm>
            <a:off x="3473450" y="6197600"/>
            <a:ext cx="1473200" cy="29210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entury Schoolbook" charset="0"/>
              </a:rPr>
              <a:t>LIS’s</a:t>
            </a: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4210050" y="582930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4210050" y="5111750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4210050" y="4464050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H="1">
            <a:off x="4286250" y="3797300"/>
            <a:ext cx="9461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 flipH="1">
            <a:off x="4876800" y="3816350"/>
            <a:ext cx="238125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2520950" y="3803650"/>
            <a:ext cx="128270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2514600" y="2368550"/>
            <a:ext cx="12954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4692650" y="2368550"/>
            <a:ext cx="133985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2514600" y="3130550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 flipH="1">
            <a:off x="5219700" y="3092450"/>
            <a:ext cx="647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6273800" y="3092450"/>
            <a:ext cx="92075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0" name="Line 28"/>
          <p:cNvSpPr>
            <a:spLocks noChangeShapeType="1"/>
          </p:cNvSpPr>
          <p:nvPr/>
        </p:nvSpPr>
        <p:spPr bwMode="auto">
          <a:xfrm>
            <a:off x="3225800" y="3009900"/>
            <a:ext cx="215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 flipH="1">
            <a:off x="3219450" y="2597150"/>
            <a:ext cx="59055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>
            <a:off x="4711700" y="2616200"/>
            <a:ext cx="6731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4902200" y="43053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4152900" y="177800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533400" y="4419600"/>
            <a:ext cx="1752600" cy="1371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Figure 3.2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Page 74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555667"/>
            <a:ext cx="8643938" cy="4759523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2000" dirty="0"/>
              <a:t>Consider the following </a:t>
            </a:r>
            <a:r>
              <a:rPr lang="en-US" sz="2000" i="1" dirty="0"/>
              <a:t>AA</a:t>
            </a:r>
            <a:r>
              <a:rPr lang="en-US" sz="2000" dirty="0"/>
              <a:t> matrix and the corresponding </a:t>
            </a:r>
            <a:r>
              <a:rPr lang="en-US" sz="2000" i="1" dirty="0"/>
              <a:t>CA</a:t>
            </a:r>
            <a:r>
              <a:rPr lang="en-US" sz="2000" dirty="0"/>
              <a:t> matrix where 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 have been placed.  Place </a:t>
            </a:r>
            <a:r>
              <a:rPr lang="en-US" sz="2000" i="1" dirty="0"/>
              <a:t>A</a:t>
            </a:r>
            <a:r>
              <a:rPr lang="en-US" sz="2000" baseline="-25000" dirty="0"/>
              <a:t>3</a:t>
            </a:r>
            <a:r>
              <a:rPr lang="en-US" sz="2000" dirty="0"/>
              <a:t>:</a:t>
            </a:r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2000" dirty="0"/>
              <a:t>Ordering (0-3-1) :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600" i="1" dirty="0" err="1"/>
              <a:t>cont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0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)	= 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0</a:t>
            </a:r>
            <a:r>
              <a:rPr lang="en-US" sz="1600" dirty="0"/>
              <a:t> , 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)+2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 , 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)–2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0</a:t>
            </a:r>
            <a:r>
              <a:rPr lang="en-US" sz="1600" dirty="0"/>
              <a:t> , 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600" dirty="0"/>
              <a:t>		= 2* 0 + 2* 4410 – 2*0 = 8820</a:t>
            </a:r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2000" dirty="0"/>
              <a:t>Ordering (1-3-2) :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600" i="1" dirty="0" err="1"/>
              <a:t>cont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)	= 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 , 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)+2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 , 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)–2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600" dirty="0"/>
              <a:t>		= 2* 4410 + 2* 890 – 2*225 = 10150</a:t>
            </a:r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2000" dirty="0"/>
              <a:t>Ordering (2-3-4) :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600" i="1" dirty="0" err="1"/>
              <a:t>cont</a:t>
            </a:r>
            <a:r>
              <a:rPr lang="en-US" sz="1600" dirty="0"/>
              <a:t> (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4</a:t>
            </a:r>
            <a:r>
              <a:rPr lang="en-US" sz="1600" dirty="0"/>
              <a:t>)	= 1780</a:t>
            </a:r>
          </a:p>
        </p:txBody>
      </p:sp>
      <p:pic>
        <p:nvPicPr>
          <p:cNvPr id="8909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213865"/>
            <a:ext cx="55499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7848600" cy="4114800"/>
          </a:xfrm>
        </p:spPr>
        <p:txBody>
          <a:bodyPr/>
          <a:lstStyle/>
          <a:p>
            <a:r>
              <a:rPr lang="en-US" dirty="0" smtClean="0"/>
              <a:t>Therefore, the CA matrix has the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>
                <a:latin typeface="Book Antiqua"/>
              </a:rPr>
              <a:t>When </a:t>
            </a:r>
            <a:r>
              <a:rPr lang="en-US" i="1" dirty="0">
                <a:latin typeface="Book Antiqua"/>
              </a:rPr>
              <a:t>A</a:t>
            </a:r>
            <a:r>
              <a:rPr lang="en-US" sz="1300" baseline="-25000" dirty="0">
                <a:latin typeface="Book Antiqua"/>
              </a:rPr>
              <a:t>4</a:t>
            </a:r>
            <a:r>
              <a:rPr lang="en-US" dirty="0">
                <a:latin typeface="Book Antiqua"/>
              </a:rPr>
              <a:t> is placed, the final form of the </a:t>
            </a:r>
            <a:r>
              <a:rPr lang="en-US" i="1" dirty="0">
                <a:latin typeface="Book Antiqua"/>
              </a:rPr>
              <a:t>CA</a:t>
            </a:r>
            <a:r>
              <a:rPr lang="en-US" dirty="0">
                <a:latin typeface="Book Antiqua"/>
              </a:rPr>
              <a:t> matrix (after row organization) is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44072" y="1758190"/>
            <a:ext cx="1714500" cy="2319967"/>
            <a:chOff x="5761849" y="4511040"/>
            <a:chExt cx="2438400" cy="3299509"/>
          </a:xfrm>
        </p:grpSpPr>
        <p:sp>
          <p:nvSpPr>
            <p:cNvPr id="90116" name="Rectangle 4"/>
            <p:cNvSpPr>
              <a:spLocks noChangeArrowheads="1"/>
            </p:cNvSpPr>
            <p:nvPr/>
          </p:nvSpPr>
          <p:spPr bwMode="auto">
            <a:xfrm>
              <a:off x="5786685" y="4511040"/>
              <a:ext cx="785707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7087167" y="4511040"/>
              <a:ext cx="833119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6436925" y="4511040"/>
              <a:ext cx="785707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90122" name="Group 10"/>
            <p:cNvGrpSpPr>
              <a:grpSpLocks/>
            </p:cNvGrpSpPr>
            <p:nvPr/>
          </p:nvGrpSpPr>
          <p:grpSpPr bwMode="auto">
            <a:xfrm>
              <a:off x="5761849" y="5274169"/>
              <a:ext cx="144498" cy="2438400"/>
              <a:chOff x="2552" y="2336"/>
              <a:chExt cx="64" cy="1080"/>
            </a:xfrm>
          </p:grpSpPr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0" cy="10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1" name="Line 9"/>
              <p:cNvSpPr>
                <a:spLocks noChangeShapeType="1"/>
              </p:cNvSpPr>
              <p:nvPr/>
            </p:nvSpPr>
            <p:spPr bwMode="auto">
              <a:xfrm>
                <a:off x="2552" y="341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5781279" y="521546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5947992" y="554058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5868113" y="586570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5947992" y="619082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7" name="Rectangle 15"/>
            <p:cNvSpPr>
              <a:spLocks noChangeArrowheads="1"/>
            </p:cNvSpPr>
            <p:nvPr/>
          </p:nvSpPr>
          <p:spPr bwMode="auto">
            <a:xfrm>
              <a:off x="5781279" y="651594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5947992" y="684106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5868113" y="716618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0" name="Rectangle 18"/>
            <p:cNvSpPr>
              <a:spLocks noChangeArrowheads="1"/>
            </p:cNvSpPr>
            <p:nvPr/>
          </p:nvSpPr>
          <p:spPr bwMode="auto">
            <a:xfrm>
              <a:off x="6431519" y="521546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31" name="Rectangle 19"/>
            <p:cNvSpPr>
              <a:spLocks noChangeArrowheads="1"/>
            </p:cNvSpPr>
            <p:nvPr/>
          </p:nvSpPr>
          <p:spPr bwMode="auto">
            <a:xfrm>
              <a:off x="6598232" y="554058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2" name="Rectangle 20"/>
            <p:cNvSpPr>
              <a:spLocks noChangeArrowheads="1"/>
            </p:cNvSpPr>
            <p:nvPr/>
          </p:nvSpPr>
          <p:spPr bwMode="auto">
            <a:xfrm>
              <a:off x="6482227" y="586570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33" name="Rectangle 21"/>
            <p:cNvSpPr>
              <a:spLocks noChangeArrowheads="1"/>
            </p:cNvSpPr>
            <p:nvPr/>
          </p:nvSpPr>
          <p:spPr bwMode="auto">
            <a:xfrm>
              <a:off x="6733698" y="619082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6431519" y="651594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53</a:t>
              </a:r>
            </a:p>
          </p:txBody>
        </p:sp>
        <p:sp>
          <p:nvSpPr>
            <p:cNvPr id="90135" name="Rectangle 23"/>
            <p:cNvSpPr>
              <a:spLocks noChangeArrowheads="1"/>
            </p:cNvSpPr>
            <p:nvPr/>
          </p:nvSpPr>
          <p:spPr bwMode="auto">
            <a:xfrm>
              <a:off x="6598232" y="684106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6" name="Rectangle 24"/>
            <p:cNvSpPr>
              <a:spLocks noChangeArrowheads="1"/>
            </p:cNvSpPr>
            <p:nvPr/>
          </p:nvSpPr>
          <p:spPr bwMode="auto">
            <a:xfrm>
              <a:off x="6518353" y="716618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3</a:t>
              </a:r>
            </a:p>
          </p:txBody>
        </p:sp>
        <p:sp>
          <p:nvSpPr>
            <p:cNvPr id="90137" name="Rectangle 25"/>
            <p:cNvSpPr>
              <a:spLocks noChangeArrowheads="1"/>
            </p:cNvSpPr>
            <p:nvPr/>
          </p:nvSpPr>
          <p:spPr bwMode="auto">
            <a:xfrm>
              <a:off x="7168593" y="521546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8" name="Rectangle 26"/>
            <p:cNvSpPr>
              <a:spLocks noChangeArrowheads="1"/>
            </p:cNvSpPr>
            <p:nvPr/>
          </p:nvSpPr>
          <p:spPr bwMode="auto">
            <a:xfrm>
              <a:off x="7248472" y="554058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7081759" y="586570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80</a:t>
              </a:r>
            </a:p>
          </p:txBody>
        </p:sp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7429095" y="619082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7168593" y="651594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42" name="Rectangle 30"/>
            <p:cNvSpPr>
              <a:spLocks noChangeArrowheads="1"/>
            </p:cNvSpPr>
            <p:nvPr/>
          </p:nvSpPr>
          <p:spPr bwMode="auto">
            <a:xfrm>
              <a:off x="7248472" y="684106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7081759" y="716618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75</a:t>
              </a:r>
            </a:p>
          </p:txBody>
        </p:sp>
        <p:grpSp>
          <p:nvGrpSpPr>
            <p:cNvPr id="90147" name="Group 35"/>
            <p:cNvGrpSpPr>
              <a:grpSpLocks/>
            </p:cNvGrpSpPr>
            <p:nvPr/>
          </p:nvGrpSpPr>
          <p:grpSpPr bwMode="auto">
            <a:xfrm>
              <a:off x="8028658" y="5265138"/>
              <a:ext cx="171591" cy="2447431"/>
              <a:chOff x="3556" y="2332"/>
              <a:chExt cx="76" cy="1084"/>
            </a:xfrm>
          </p:grpSpPr>
          <p:sp>
            <p:nvSpPr>
              <p:cNvPr id="90144" name="Line 32"/>
              <p:cNvSpPr>
                <a:spLocks noChangeShapeType="1"/>
              </p:cNvSpPr>
              <p:nvPr/>
            </p:nvSpPr>
            <p:spPr bwMode="auto">
              <a:xfrm flipV="1">
                <a:off x="3632" y="2332"/>
                <a:ext cx="0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5" name="Line 33"/>
              <p:cNvSpPr>
                <a:spLocks noChangeShapeType="1"/>
              </p:cNvSpPr>
              <p:nvPr/>
            </p:nvSpPr>
            <p:spPr bwMode="auto">
              <a:xfrm flipH="1">
                <a:off x="3556" y="341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6" name="Line 34"/>
              <p:cNvSpPr>
                <a:spLocks noChangeShapeType="1"/>
              </p:cNvSpPr>
              <p:nvPr/>
            </p:nvSpPr>
            <p:spPr bwMode="auto">
              <a:xfrm flipH="1">
                <a:off x="3556" y="233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6247730" y="4340351"/>
            <a:ext cx="4475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162130" y="4340351"/>
            <a:ext cx="4475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702419" y="4340351"/>
            <a:ext cx="45255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7616819" y="4340351"/>
            <a:ext cx="45255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790530" y="4734051"/>
            <a:ext cx="4475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5790530" y="5640068"/>
            <a:ext cx="4475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5788019" y="5201072"/>
            <a:ext cx="45255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5788019" y="6095744"/>
            <a:ext cx="45255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49" name="Group 25"/>
          <p:cNvGrpSpPr>
            <a:grpSpLocks/>
          </p:cNvGrpSpPr>
          <p:nvPr/>
        </p:nvGrpSpPr>
        <p:grpSpPr bwMode="auto">
          <a:xfrm>
            <a:off x="6287344" y="4788026"/>
            <a:ext cx="190500" cy="1714500"/>
            <a:chOff x="2420" y="2460"/>
            <a:chExt cx="120" cy="1080"/>
          </a:xfrm>
        </p:grpSpPr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2420" y="2460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2420" y="246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2420" y="354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6301006" y="47467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6301006" y="52039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6418226" y="54325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6362061" y="56611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6418226" y="58897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6362061" y="61183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6758206" y="47467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6875426" y="49753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6758206" y="52039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6881776" y="54325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</a:t>
            </a: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6819261" y="56611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6875426" y="58897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2" name="Rectangle 38"/>
          <p:cNvSpPr>
            <a:spLocks noChangeArrowheads="1"/>
          </p:cNvSpPr>
          <p:nvPr/>
        </p:nvSpPr>
        <p:spPr bwMode="auto">
          <a:xfrm>
            <a:off x="6819261" y="61183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7276461" y="47467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7332626" y="49753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7251061" y="52039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6" name="Rectangle 42"/>
          <p:cNvSpPr>
            <a:spLocks noChangeArrowheads="1"/>
          </p:cNvSpPr>
          <p:nvPr/>
        </p:nvSpPr>
        <p:spPr bwMode="auto">
          <a:xfrm>
            <a:off x="7459626" y="54325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7" name="Rectangle 43"/>
          <p:cNvSpPr>
            <a:spLocks noChangeArrowheads="1"/>
          </p:cNvSpPr>
          <p:nvPr/>
        </p:nvSpPr>
        <p:spPr bwMode="auto">
          <a:xfrm>
            <a:off x="7215406" y="56611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7215406" y="61183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69" name="Rectangle 45"/>
          <p:cNvSpPr>
            <a:spLocks noChangeArrowheads="1"/>
          </p:cNvSpPr>
          <p:nvPr/>
        </p:nvSpPr>
        <p:spPr bwMode="auto">
          <a:xfrm>
            <a:off x="7733661" y="47467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70" name="Rectangle 46"/>
          <p:cNvSpPr>
            <a:spLocks noChangeArrowheads="1"/>
          </p:cNvSpPr>
          <p:nvPr/>
        </p:nvSpPr>
        <p:spPr bwMode="auto">
          <a:xfrm>
            <a:off x="7789826" y="49753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1" name="Rectangle 47"/>
          <p:cNvSpPr>
            <a:spLocks noChangeArrowheads="1"/>
          </p:cNvSpPr>
          <p:nvPr/>
        </p:nvSpPr>
        <p:spPr bwMode="auto">
          <a:xfrm>
            <a:off x="7733661" y="52039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789826" y="54325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7672606" y="56611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7789826" y="58897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5" name="Rectangle 51"/>
          <p:cNvSpPr>
            <a:spLocks noChangeArrowheads="1"/>
          </p:cNvSpPr>
          <p:nvPr/>
        </p:nvSpPr>
        <p:spPr bwMode="auto">
          <a:xfrm>
            <a:off x="7672606" y="61183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  <p:grpSp>
        <p:nvGrpSpPr>
          <p:cNvPr id="76" name="Group 55"/>
          <p:cNvGrpSpPr>
            <a:grpSpLocks/>
          </p:cNvGrpSpPr>
          <p:nvPr/>
        </p:nvGrpSpPr>
        <p:grpSpPr bwMode="auto">
          <a:xfrm>
            <a:off x="7970094" y="4781676"/>
            <a:ext cx="146050" cy="1720850"/>
            <a:chOff x="3480" y="2456"/>
            <a:chExt cx="92" cy="1084"/>
          </a:xfrm>
        </p:grpSpPr>
        <p:sp>
          <p:nvSpPr>
            <p:cNvPr id="77" name="Line 52"/>
            <p:cNvSpPr>
              <a:spLocks noChangeShapeType="1"/>
            </p:cNvSpPr>
            <p:nvPr/>
          </p:nvSpPr>
          <p:spPr bwMode="auto">
            <a:xfrm flipV="1">
              <a:off x="3572" y="2456"/>
              <a:ext cx="0" cy="10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8" name="Line 53"/>
            <p:cNvSpPr>
              <a:spLocks noChangeShapeType="1"/>
            </p:cNvSpPr>
            <p:nvPr/>
          </p:nvSpPr>
          <p:spPr bwMode="auto">
            <a:xfrm flipH="1">
              <a:off x="3480" y="354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9" name="Line 54"/>
            <p:cNvSpPr>
              <a:spLocks noChangeShapeType="1"/>
            </p:cNvSpPr>
            <p:nvPr/>
          </p:nvSpPr>
          <p:spPr bwMode="auto">
            <a:xfrm flipH="1">
              <a:off x="3480" y="24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319028" y="1651000"/>
            <a:ext cx="7473950" cy="1778000"/>
          </a:xfrm>
          <a:noFill/>
          <a:ln/>
        </p:spPr>
        <p:txBody>
          <a:bodyPr>
            <a:normAutofit fontScale="85000" lnSpcReduction="20000"/>
          </a:bodyPr>
          <a:lstStyle/>
          <a:p>
            <a:pPr marL="0" indent="1588">
              <a:buNone/>
            </a:pPr>
            <a:r>
              <a:rPr lang="en-US" dirty="0"/>
              <a:t>How can you divide a set of clustered attributes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into two (or more) sets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} and {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such that there are no (or minimal) applications that access both (or more than one) of the sets.</a:t>
            </a: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2797176" y="3884615"/>
            <a:ext cx="587375" cy="2424112"/>
            <a:chOff x="1762" y="2447"/>
            <a:chExt cx="370" cy="1527"/>
          </a:xfrm>
        </p:grpSpPr>
        <p:sp>
          <p:nvSpPr>
            <p:cNvPr id="92164" name="Rectangle 4"/>
            <p:cNvSpPr>
              <a:spLocks noChangeArrowheads="1"/>
            </p:cNvSpPr>
            <p:nvPr/>
          </p:nvSpPr>
          <p:spPr bwMode="auto">
            <a:xfrm>
              <a:off x="1773" y="2447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773" y="2599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762" y="303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768" y="3327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1767" y="3743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4198312" y="3529014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grpSp>
        <p:nvGrpSpPr>
          <p:cNvPr id="92177" name="Group 17"/>
          <p:cNvGrpSpPr>
            <a:grpSpLocks/>
          </p:cNvGrpSpPr>
          <p:nvPr/>
        </p:nvGrpSpPr>
        <p:grpSpPr bwMode="auto">
          <a:xfrm>
            <a:off x="3195639" y="3567116"/>
            <a:ext cx="2830512" cy="366712"/>
            <a:chOff x="2013" y="2247"/>
            <a:chExt cx="1783" cy="231"/>
          </a:xfrm>
        </p:grpSpPr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2013" y="2247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277" y="2247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469" y="2247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2826" y="2247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048" y="2247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479" y="2247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3251200" y="3957638"/>
            <a:ext cx="15875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4851400" y="3975100"/>
            <a:ext cx="1155700" cy="12827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3251200" y="5214938"/>
            <a:ext cx="1587500" cy="1016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4851400" y="5214938"/>
            <a:ext cx="1155700" cy="1016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85" name="Group 25"/>
          <p:cNvGrpSpPr>
            <a:grpSpLocks/>
          </p:cNvGrpSpPr>
          <p:nvPr/>
        </p:nvGrpSpPr>
        <p:grpSpPr bwMode="auto">
          <a:xfrm>
            <a:off x="5880100" y="3963988"/>
            <a:ext cx="120650" cy="2286000"/>
            <a:chOff x="3704" y="2497"/>
            <a:chExt cx="76" cy="1440"/>
          </a:xfrm>
        </p:grpSpPr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3780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flipH="1">
              <a:off x="3704" y="249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H="1">
              <a:off x="3704" y="393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5206853" y="5586414"/>
            <a:ext cx="50829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BA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5273906" y="3529014"/>
            <a:ext cx="47578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 rot="5340000">
            <a:off x="2826775" y="5624704"/>
            <a:ext cx="47578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 rot="5340000">
            <a:off x="2814075" y="4456304"/>
            <a:ext cx="47578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3251200" y="3975100"/>
            <a:ext cx="1600200" cy="1257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94" name="Group 34"/>
          <p:cNvGrpSpPr>
            <a:grpSpLocks/>
          </p:cNvGrpSpPr>
          <p:nvPr/>
        </p:nvGrpSpPr>
        <p:grpSpPr bwMode="auto">
          <a:xfrm>
            <a:off x="3257550" y="3963988"/>
            <a:ext cx="101600" cy="2286000"/>
            <a:chOff x="2052" y="2497"/>
            <a:chExt cx="64" cy="1440"/>
          </a:xfrm>
        </p:grpSpPr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>
              <a:off x="2052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>
              <a:off x="2052" y="249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>
              <a:off x="2052" y="393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4845050" y="3773488"/>
            <a:ext cx="0" cy="25527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>
            <a:off x="2901950" y="5233988"/>
            <a:ext cx="32258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3761117" y="4430713"/>
            <a:ext cx="491471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TA</a:t>
            </a:r>
          </a:p>
        </p:txBody>
      </p:sp>
      <p:grpSp>
        <p:nvGrpSpPr>
          <p:cNvPr id="92200" name="Group 40"/>
          <p:cNvGrpSpPr>
            <a:grpSpLocks/>
          </p:cNvGrpSpPr>
          <p:nvPr/>
        </p:nvGrpSpPr>
        <p:grpSpPr bwMode="auto">
          <a:xfrm>
            <a:off x="4787900" y="5176838"/>
            <a:ext cx="139700" cy="114300"/>
            <a:chOff x="3016" y="3261"/>
            <a:chExt cx="88" cy="72"/>
          </a:xfrm>
        </p:grpSpPr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>
              <a:off x="3024" y="3261"/>
              <a:ext cx="72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flipH="1">
              <a:off x="3016" y="3261"/>
              <a:ext cx="88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217767" y="1744470"/>
            <a:ext cx="8043862" cy="41148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dirty="0"/>
              <a:t>Define</a:t>
            </a:r>
          </a:p>
          <a:p>
            <a:pPr lvl="1"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i="1" dirty="0"/>
              <a:t>TQ</a:t>
            </a:r>
            <a:r>
              <a:rPr lang="en-US" dirty="0"/>
              <a:t>	=	set of applications 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i="1" dirty="0"/>
              <a:t>BQ</a:t>
            </a:r>
            <a:r>
              <a:rPr lang="en-US" dirty="0"/>
              <a:t>	=	set of applications 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i="1" dirty="0"/>
              <a:t>OQ</a:t>
            </a:r>
            <a:r>
              <a:rPr lang="en-US" dirty="0"/>
              <a:t>	=	set of applications 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dirty="0"/>
              <a:t>and</a:t>
            </a:r>
          </a:p>
          <a:p>
            <a:pPr lvl="1"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i="1" dirty="0"/>
              <a:t>CTQ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i="1" dirty="0"/>
              <a:t>CBQ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i="1" dirty="0"/>
              <a:t>COQ</a:t>
            </a:r>
            <a:r>
              <a:rPr lang="en-US" dirty="0"/>
              <a:t> =	total number of accesses to attributes by applications 		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dirty="0"/>
              <a:t>Then find the point along the diagonal that maximizes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372432" y="605472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2372432" y="605472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578119" y="5555486"/>
            <a:ext cx="2162117" cy="39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CTQ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/>
              </a:rPr>
              <a:t></a:t>
            </a:r>
            <a:r>
              <a:rPr lang="en-US" sz="2000" i="1" dirty="0">
                <a:solidFill>
                  <a:srgbClr val="000000"/>
                </a:solidFill>
                <a:latin typeface="Book Antiqua"/>
              </a:rPr>
              <a:t>CBQ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/>
              </a:rPr>
              <a:t></a:t>
            </a:r>
            <a:r>
              <a:rPr lang="en-US" sz="2000" i="1" dirty="0">
                <a:solidFill>
                  <a:srgbClr val="000000"/>
                </a:solidFill>
                <a:latin typeface="Book Antiqua"/>
              </a:rPr>
              <a:t>COQ</a:t>
            </a:r>
            <a:r>
              <a:rPr lang="en-US" sz="2000" baseline="30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/>
              <a:t>Two problems :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"/>
            </a:pPr>
            <a:r>
              <a:rPr lang="en-US"/>
              <a:t>Cluster forming in the middle of the </a:t>
            </a:r>
            <a:r>
              <a:rPr lang="en-US" i="1"/>
              <a:t>CA</a:t>
            </a:r>
            <a:r>
              <a:rPr lang="en-US"/>
              <a:t> matrix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Shift a row up and a column left and apply the algorithm to find the “best” partitioning point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Do this for all possible shifts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"/>
            </a:pPr>
            <a:r>
              <a:rPr lang="en-US"/>
              <a:t>More than two clusters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i="1"/>
              <a:t>m</a:t>
            </a:r>
            <a:r>
              <a:rPr lang="en-US"/>
              <a:t>-way partitioning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try 1, 2, …, </a:t>
            </a:r>
            <a:r>
              <a:rPr lang="en-US" i="1"/>
              <a:t>m–</a:t>
            </a:r>
            <a:r>
              <a:rPr lang="en-US"/>
              <a:t>1 split points along diagonal and try to find the best point for each of these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(2</a:t>
            </a:r>
            <a:r>
              <a:rPr lang="en-US" i="1" baseline="30000"/>
              <a:t>m</a:t>
            </a:r>
            <a:r>
              <a:rPr lang="en-US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Correctness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4114800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Font typeface="Monotype Sorts" charset="0"/>
              <a:buNone/>
            </a:pPr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, defined over attribute set </a:t>
            </a:r>
            <a:r>
              <a:rPr lang="en-US" i="1" dirty="0"/>
              <a:t>A </a:t>
            </a:r>
            <a:r>
              <a:rPr lang="en-US" dirty="0"/>
              <a:t>and key </a:t>
            </a:r>
            <a:r>
              <a:rPr lang="en-US" i="1" dirty="0"/>
              <a:t>K</a:t>
            </a:r>
            <a:r>
              <a:rPr lang="en-US" dirty="0"/>
              <a:t>, generates the vertical partitioning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r</a:t>
            </a:r>
            <a:r>
              <a:rPr lang="en-US" dirty="0"/>
              <a:t>}.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following should be true for </a:t>
            </a:r>
            <a:r>
              <a:rPr lang="en-US" i="1" dirty="0"/>
              <a:t>A</a:t>
            </a:r>
            <a:r>
              <a:rPr lang="en-US" dirty="0"/>
              <a:t>: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1600" i="1" dirty="0"/>
              <a:t>A</a:t>
            </a:r>
            <a:r>
              <a:rPr lang="en-US" sz="1600" dirty="0"/>
              <a:t> = </a:t>
            </a:r>
            <a:r>
              <a:rPr lang="en-US" sz="2200" dirty="0">
                <a:latin typeface="Symbol" charset="0"/>
                <a:sym typeface="Symbol"/>
              </a:rPr>
              <a:t></a:t>
            </a:r>
            <a:r>
              <a:rPr lang="en-US" sz="1600" dirty="0"/>
              <a:t> 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R</a:t>
            </a:r>
            <a:r>
              <a:rPr lang="en-US" sz="1600" i="1" baseline="-50000" dirty="0" err="1"/>
              <a:t>i</a:t>
            </a:r>
            <a:endParaRPr lang="en-US" sz="1600" i="1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Reconstruction can be achieved by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1600" i="1" dirty="0"/>
              <a:t>R</a:t>
            </a:r>
            <a:r>
              <a:rPr lang="en-US" sz="1600" dirty="0"/>
              <a:t> = </a:t>
            </a:r>
            <a:r>
              <a:rPr lang="en-US" sz="2200" dirty="0">
                <a:latin typeface="MS PGothic"/>
                <a:ea typeface="MS PGothic"/>
              </a:rPr>
              <a:t>⋈</a:t>
            </a:r>
            <a:r>
              <a:rPr lang="en-US" sz="1600" b="1" dirty="0">
                <a:latin typeface="NSymbol" charset="0"/>
              </a:rPr>
              <a:t></a:t>
            </a:r>
            <a:r>
              <a:rPr lang="en-US" sz="1600" i="1" baseline="-25000" dirty="0"/>
              <a:t>K</a:t>
            </a:r>
            <a:r>
              <a:rPr lang="en-US" sz="1800" dirty="0">
                <a:latin typeface="NSymbol" charset="0"/>
              </a:rPr>
              <a:t> 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i</a:t>
            </a:r>
            <a:r>
              <a:rPr lang="en-US" sz="1600" i="1" dirty="0"/>
              <a:t>, </a:t>
            </a:r>
            <a:r>
              <a:rPr lang="en-US" sz="1600" dirty="0">
                <a:latin typeface="Symbol" charset="0"/>
                <a:sym typeface="Symbol"/>
              </a:rPr>
              <a:t>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i</a:t>
            </a:r>
            <a:r>
              <a:rPr lang="en-US" sz="1600" dirty="0"/>
              <a:t> </a:t>
            </a:r>
            <a:r>
              <a:rPr lang="en-US" sz="1600" dirty="0">
                <a:latin typeface="Symbol" charset="0"/>
                <a:sym typeface="Symbol"/>
              </a:rPr>
              <a:t> </a:t>
            </a:r>
            <a:r>
              <a:rPr lang="en-US" sz="1600" i="1" dirty="0"/>
              <a:t>F</a:t>
            </a:r>
            <a:r>
              <a:rPr lang="en-US" sz="1600" i="1" baseline="-25000" dirty="0"/>
              <a:t>R</a:t>
            </a:r>
            <a:endParaRPr lang="en-US" sz="1600" i="1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TID's are not considered to be overlapping since they are maintained by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Duplicated keys are not considered to be overlapping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671513"/>
            <a:ext cx="5283200" cy="485775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/>
              <a:t>Fragment Allocation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28750"/>
            <a:ext cx="7162800" cy="504825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sz="1800"/>
              <a:t>Problem Statement</a:t>
            </a:r>
          </a:p>
          <a:p>
            <a:pPr lvl="1">
              <a:buFont typeface="Wingdings" charset="2"/>
              <a:buNone/>
            </a:pPr>
            <a:r>
              <a:rPr lang="en-US"/>
              <a:t>Given </a:t>
            </a:r>
          </a:p>
          <a:p>
            <a:pPr lvl="3">
              <a:buFont typeface="Wingdings" charset="2"/>
              <a:buNone/>
            </a:pPr>
            <a:r>
              <a:rPr lang="en-US" sz="1800" i="1"/>
              <a:t>F</a:t>
            </a:r>
            <a:r>
              <a:rPr lang="en-US" sz="1800"/>
              <a:t> = {</a:t>
            </a:r>
            <a:r>
              <a:rPr lang="en-US" sz="1800" i="1"/>
              <a:t>F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F</a:t>
            </a:r>
            <a:r>
              <a:rPr lang="en-US" sz="1800" baseline="-25000"/>
              <a:t>2</a:t>
            </a:r>
            <a:r>
              <a:rPr lang="en-US" sz="1800"/>
              <a:t>, …, </a:t>
            </a:r>
            <a:r>
              <a:rPr lang="en-US" sz="1800" i="1"/>
              <a:t>F</a:t>
            </a:r>
            <a:r>
              <a:rPr lang="en-US" sz="1800" i="1" baseline="-25000"/>
              <a:t>n</a:t>
            </a:r>
            <a:r>
              <a:rPr lang="en-US" sz="1800"/>
              <a:t>} 	fragments</a:t>
            </a:r>
          </a:p>
          <a:p>
            <a:pPr lvl="3">
              <a:buFont typeface="Wingdings" charset="2"/>
              <a:buNone/>
            </a:pPr>
            <a:r>
              <a:rPr lang="en-US" sz="1800" i="1"/>
              <a:t>S</a:t>
            </a:r>
            <a:r>
              <a:rPr lang="en-US" sz="1800"/>
              <a:t> ={</a:t>
            </a:r>
            <a:r>
              <a:rPr lang="en-US" sz="1800" i="1"/>
              <a:t>S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S</a:t>
            </a:r>
            <a:r>
              <a:rPr lang="en-US" sz="1800" baseline="-25000"/>
              <a:t>2</a:t>
            </a:r>
            <a:r>
              <a:rPr lang="en-US" sz="1800"/>
              <a:t>, …, </a:t>
            </a:r>
            <a:r>
              <a:rPr lang="en-US" sz="1800" i="1"/>
              <a:t>S</a:t>
            </a:r>
            <a:r>
              <a:rPr lang="en-US" sz="1800" i="1" baseline="-25000"/>
              <a:t>m</a:t>
            </a:r>
            <a:r>
              <a:rPr lang="en-US" sz="1800"/>
              <a:t>} 	network sites </a:t>
            </a:r>
          </a:p>
          <a:p>
            <a:pPr lvl="3">
              <a:buFont typeface="Wingdings" charset="2"/>
              <a:buNone/>
            </a:pPr>
            <a:r>
              <a:rPr lang="en-US" sz="1800" i="1"/>
              <a:t>Q</a:t>
            </a:r>
            <a:r>
              <a:rPr lang="en-US" sz="1800"/>
              <a:t> = {</a:t>
            </a:r>
            <a:r>
              <a:rPr lang="en-US" sz="1800" i="1"/>
              <a:t>q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q</a:t>
            </a:r>
            <a:r>
              <a:rPr lang="en-US" sz="1800" baseline="-25000"/>
              <a:t>2</a:t>
            </a:r>
            <a:r>
              <a:rPr lang="en-US" sz="1800"/>
              <a:t>,…, </a:t>
            </a:r>
            <a:r>
              <a:rPr lang="en-US" sz="1800" i="1"/>
              <a:t>q</a:t>
            </a:r>
            <a:r>
              <a:rPr lang="en-US" sz="1800" i="1" baseline="-25000"/>
              <a:t>q</a:t>
            </a:r>
            <a:r>
              <a:rPr lang="en-US" sz="1800"/>
              <a:t>}	applications </a:t>
            </a:r>
          </a:p>
          <a:p>
            <a:pPr lvl="1">
              <a:buFont typeface="Wingdings" charset="2"/>
              <a:buNone/>
            </a:pPr>
            <a:r>
              <a:rPr lang="en-US"/>
              <a:t>Find the "optimal" distribution of </a:t>
            </a:r>
            <a:r>
              <a:rPr lang="en-US" i="1"/>
              <a:t>F</a:t>
            </a:r>
            <a:r>
              <a:rPr lang="en-US"/>
              <a:t> to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r>
              <a:rPr lang="en-US" sz="1800"/>
              <a:t>Optimality</a:t>
            </a:r>
          </a:p>
          <a:p>
            <a:pPr lvl="1"/>
            <a:r>
              <a:rPr lang="en-US"/>
              <a:t>Minimal cost</a:t>
            </a:r>
          </a:p>
          <a:p>
            <a:pPr lvl="2"/>
            <a:r>
              <a:rPr lang="en-US"/>
              <a:t>Communication + storage + processing (read &amp; update)</a:t>
            </a:r>
          </a:p>
          <a:p>
            <a:pPr lvl="2"/>
            <a:r>
              <a:rPr lang="en-US"/>
              <a:t>Cost in terms of time (usually)</a:t>
            </a:r>
          </a:p>
          <a:p>
            <a:pPr lvl="1"/>
            <a:r>
              <a:rPr lang="en-US"/>
              <a:t>Performance</a:t>
            </a:r>
          </a:p>
          <a:p>
            <a:pPr lvl="2">
              <a:buFont typeface="Wingdings" charset="2"/>
              <a:buNone/>
            </a:pPr>
            <a:r>
              <a:rPr lang="en-US"/>
              <a:t>Response time and/or throughput</a:t>
            </a:r>
          </a:p>
          <a:p>
            <a:pPr lvl="1"/>
            <a:r>
              <a:rPr lang="en-US"/>
              <a:t>Constraints</a:t>
            </a:r>
          </a:p>
          <a:p>
            <a:pPr lvl="2"/>
            <a:r>
              <a:rPr lang="en-US"/>
              <a:t>Per site constraints (storage &amp; processing)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531813"/>
            <a:ext cx="6740525" cy="657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Information Requirements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47800"/>
            <a:ext cx="7162800" cy="5029200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/>
              <a:t>Database information</a:t>
            </a:r>
          </a:p>
          <a:p>
            <a:pPr lvl="1"/>
            <a:r>
              <a:rPr lang="en-US"/>
              <a:t>selectivity of fragments </a:t>
            </a:r>
          </a:p>
          <a:p>
            <a:pPr lvl="1"/>
            <a:r>
              <a:rPr lang="en-US"/>
              <a:t>size of a fragment </a:t>
            </a:r>
          </a:p>
          <a:p>
            <a:r>
              <a:rPr lang="en-US"/>
              <a:t>Application information</a:t>
            </a:r>
          </a:p>
          <a:p>
            <a:pPr lvl="1"/>
            <a:r>
              <a:rPr lang="en-US"/>
              <a:t>access types and numbers </a:t>
            </a:r>
          </a:p>
          <a:p>
            <a:pPr lvl="1"/>
            <a:r>
              <a:rPr lang="en-US"/>
              <a:t>access localities </a:t>
            </a:r>
          </a:p>
          <a:p>
            <a:r>
              <a:rPr lang="en-US"/>
              <a:t>Communication network information </a:t>
            </a:r>
          </a:p>
          <a:p>
            <a:pPr lvl="1"/>
            <a:r>
              <a:rPr lang="en-US"/>
              <a:t>unit cost of storing data at a site </a:t>
            </a:r>
          </a:p>
          <a:p>
            <a:pPr lvl="1"/>
            <a:r>
              <a:rPr lang="en-US"/>
              <a:t>unit cost of processing at a site </a:t>
            </a:r>
          </a:p>
          <a:p>
            <a:r>
              <a:rPr lang="en-US"/>
              <a:t>Computer system information </a:t>
            </a:r>
          </a:p>
          <a:p>
            <a:pPr lvl="1"/>
            <a:r>
              <a:rPr lang="en-US"/>
              <a:t>bandwidth </a:t>
            </a:r>
          </a:p>
          <a:p>
            <a:pPr lvl="1"/>
            <a:r>
              <a:rPr lang="en-US"/>
              <a:t>latency </a:t>
            </a:r>
          </a:p>
          <a:p>
            <a:pPr lvl="1"/>
            <a:r>
              <a:rPr lang="en-US"/>
              <a:t>communication overhead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b="1" dirty="0">
                <a:solidFill>
                  <a:schemeClr val="hlink"/>
                </a:solidFill>
              </a:rPr>
              <a:t>General Form</a:t>
            </a:r>
            <a:r>
              <a:rPr lang="en-US" dirty="0"/>
              <a:t>		</a:t>
            </a:r>
          </a:p>
          <a:p>
            <a:pPr>
              <a:buFont typeface="Wingdings" charset="2"/>
              <a:buNone/>
            </a:pPr>
            <a:r>
              <a:rPr lang="en-US" dirty="0"/>
              <a:t>			</a:t>
            </a:r>
            <a:r>
              <a:rPr lang="en-US" dirty="0" err="1"/>
              <a:t>min(Total</a:t>
            </a:r>
            <a:r>
              <a:rPr lang="en-US" dirty="0"/>
              <a:t> Cost)</a:t>
            </a:r>
          </a:p>
          <a:p>
            <a:pPr>
              <a:buFont typeface="Wingdings" charset="2"/>
              <a:buNone/>
            </a:pPr>
            <a:r>
              <a:rPr lang="en-US" dirty="0"/>
              <a:t>		subject to</a:t>
            </a:r>
          </a:p>
          <a:p>
            <a:pPr>
              <a:buFont typeface="Wingdings" charset="2"/>
              <a:buNone/>
            </a:pPr>
            <a:r>
              <a:rPr lang="en-US" dirty="0"/>
              <a:t>			response time constraint</a:t>
            </a:r>
          </a:p>
          <a:p>
            <a:pPr>
              <a:buFont typeface="Wingdings" charset="2"/>
              <a:buNone/>
            </a:pPr>
            <a:r>
              <a:rPr lang="en-US" dirty="0"/>
              <a:t>			storage constraint</a:t>
            </a:r>
          </a:p>
          <a:p>
            <a:pPr>
              <a:buFont typeface="Wingdings" charset="2"/>
              <a:buNone/>
            </a:pPr>
            <a:r>
              <a:rPr lang="en-US" dirty="0"/>
              <a:t>			processing constraint</a:t>
            </a:r>
            <a:endParaRPr lang="en-US" dirty="0" smtClean="0"/>
          </a:p>
          <a:p>
            <a:pPr>
              <a:lnSpc>
                <a:spcPct val="70000"/>
              </a:lnSpc>
              <a:spcBef>
                <a:spcPts val="0"/>
              </a:spcBef>
              <a:buFont typeface="Wingdings" charset="2"/>
              <a:buNone/>
            </a:pPr>
            <a:endParaRPr lang="en-US" sz="1600" dirty="0" smtClean="0"/>
          </a:p>
          <a:p>
            <a:pPr>
              <a:buFont typeface="Wingdings" charset="2"/>
              <a:buNone/>
            </a:pPr>
            <a:r>
              <a:rPr lang="en-US" dirty="0">
                <a:solidFill>
                  <a:schemeClr val="hlink"/>
                </a:solidFill>
              </a:rPr>
              <a:t>Decision Variable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1865313" y="5662613"/>
            <a:ext cx="81641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i="1" dirty="0" err="1" smtClean="0">
                <a:solidFill>
                  <a:srgbClr val="000000"/>
                </a:solidFill>
                <a:latin typeface="Century Schoolbook" charset="0"/>
              </a:rPr>
              <a:t>X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Century Schoolbook" charset="0"/>
              </a:rPr>
              <a:t>ij</a:t>
            </a:r>
            <a:r>
              <a:rPr lang="en-US" sz="2400" i="1" baseline="-25000" dirty="0" smtClean="0">
                <a:solidFill>
                  <a:srgbClr val="000000"/>
                </a:solidFill>
                <a:latin typeface="Century Schoolbook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Century Schoolbook" charset="0"/>
              </a:rPr>
              <a:t>=</a:t>
            </a:r>
            <a:endParaRPr lang="en-US" sz="2400" dirty="0">
              <a:solidFill>
                <a:srgbClr val="000000"/>
              </a:solidFill>
              <a:latin typeface="Symbol" charset="2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2667000" y="5481638"/>
            <a:ext cx="5049837" cy="455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1 if fragment </a:t>
            </a:r>
            <a:r>
              <a:rPr lang="en-US" sz="2400" i="1" dirty="0" err="1">
                <a:solidFill>
                  <a:srgbClr val="000000"/>
                </a:solidFill>
                <a:latin typeface="Century Schoolbook" charset="0"/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  <a:latin typeface="Century Schoolbook" charset="0"/>
              </a:rPr>
              <a:t>i</a:t>
            </a:r>
            <a:r>
              <a:rPr lang="en-US" sz="2400" i="1" dirty="0">
                <a:solidFill>
                  <a:srgbClr val="000000"/>
                </a:solidFill>
                <a:latin typeface="Century Schoolbook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is stored at site </a:t>
            </a:r>
            <a:r>
              <a:rPr lang="en-US" sz="2400" i="1" dirty="0" err="1">
                <a:solidFill>
                  <a:srgbClr val="000000"/>
                </a:solidFill>
                <a:latin typeface="Century Schoolbook" charset="0"/>
              </a:rPr>
              <a:t>S</a:t>
            </a:r>
            <a:r>
              <a:rPr lang="en-US" sz="2400" i="1" baseline="-25000" dirty="0" err="1">
                <a:solidFill>
                  <a:srgbClr val="000000"/>
                </a:solidFill>
                <a:latin typeface="Century Schoolbook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 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2667000" y="5867400"/>
            <a:ext cx="1804987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0 otherwise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2462213" y="5743575"/>
            <a:ext cx="18274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Symbol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5638800"/>
            <a:ext cx="300082" cy="687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Font typeface="Wingdings" charset="2"/>
              <a:buNone/>
            </a:pPr>
            <a:r>
              <a:rPr lang="en-US" sz="1800" dirty="0" smtClean="0"/>
              <a:t>⎧</a:t>
            </a:r>
          </a:p>
          <a:p>
            <a:pPr>
              <a:lnSpc>
                <a:spcPct val="70000"/>
              </a:lnSpc>
              <a:spcBef>
                <a:spcPts val="0"/>
              </a:spcBef>
              <a:buFont typeface="Wingdings" charset="2"/>
              <a:buNone/>
            </a:pPr>
            <a:r>
              <a:rPr lang="en-US" sz="1800" dirty="0" smtClean="0"/>
              <a:t>⎨</a:t>
            </a:r>
          </a:p>
          <a:p>
            <a:pPr>
              <a:lnSpc>
                <a:spcPct val="70000"/>
              </a:lnSpc>
              <a:spcBef>
                <a:spcPts val="0"/>
              </a:spcBef>
              <a:buFont typeface="Wingdings" charset="2"/>
              <a:buNone/>
            </a:pPr>
            <a:r>
              <a:rPr lang="en-US" sz="1800" dirty="0" smtClean="0"/>
              <a:t>⎩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162800" cy="48006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spcBef>
                <a:spcPct val="60000"/>
              </a:spcBef>
            </a:pPr>
            <a:r>
              <a:rPr lang="en-US" dirty="0">
                <a:solidFill>
                  <a:schemeClr val="bg2"/>
                </a:solidFill>
              </a:rPr>
              <a:t>Total Cost</a:t>
            </a:r>
            <a:endParaRPr lang="en-US" dirty="0"/>
          </a:p>
          <a:p>
            <a:pPr lvl="1">
              <a:spcBef>
                <a:spcPct val="60000"/>
              </a:spcBef>
              <a:buFont typeface="Wingdings" charset="2"/>
              <a:buNone/>
            </a:pPr>
            <a:endParaRPr lang="en-US" dirty="0"/>
          </a:p>
          <a:p>
            <a:pPr lvl="1">
              <a:spcBef>
                <a:spcPct val="60000"/>
              </a:spcBef>
              <a:buFont typeface="Wingdings" charset="2"/>
              <a:buNone/>
            </a:pPr>
            <a:endParaRPr lang="en-US" dirty="0"/>
          </a:p>
          <a:p>
            <a:pPr lvl="1">
              <a:spcBef>
                <a:spcPct val="60000"/>
              </a:spcBef>
              <a:buFont typeface="Wingdings" charset="2"/>
              <a:buNone/>
            </a:pPr>
            <a:endParaRPr lang="en-US" dirty="0"/>
          </a:p>
          <a:p>
            <a:pPr lvl="1">
              <a:spcBef>
                <a:spcPct val="60000"/>
              </a:spcBef>
              <a:buFont typeface="Wingdings" charset="2"/>
              <a:buNone/>
            </a:pPr>
            <a:endParaRPr lang="en-US" dirty="0"/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chemeClr val="bg2"/>
                </a:solidFill>
              </a:rPr>
              <a:t>Storage Cost </a:t>
            </a:r>
            <a:r>
              <a:rPr lang="en-US" dirty="0"/>
              <a:t>(of fragment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at </a:t>
            </a:r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</a:p>
          <a:p>
            <a:pPr lvl="1">
              <a:spcBef>
                <a:spcPct val="60000"/>
              </a:spcBef>
              <a:buFont typeface="Wingdings" charset="2"/>
              <a:buNone/>
            </a:pPr>
            <a:r>
              <a:rPr lang="en-US" dirty="0"/>
              <a:t>	</a:t>
            </a:r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chemeClr val="bg2"/>
                </a:solidFill>
              </a:rPr>
              <a:t>Query Processing Cost </a:t>
            </a:r>
            <a:r>
              <a:rPr lang="en-US" dirty="0"/>
              <a:t>(for one query)</a:t>
            </a:r>
          </a:p>
          <a:p>
            <a:pPr lvl="1">
              <a:spcBef>
                <a:spcPct val="60000"/>
              </a:spcBef>
              <a:buFont typeface="Wingdings" charset="2"/>
              <a:buNone/>
            </a:pPr>
            <a:r>
              <a:rPr lang="en-US" dirty="0"/>
              <a:t>	</a:t>
            </a:r>
            <a:r>
              <a:rPr lang="en-US" sz="2000" dirty="0"/>
              <a:t>processing component + transmission component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668463" y="49117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entury Schoolbook" charset="0"/>
              </a:rPr>
              <a:t>  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676400" y="4648200"/>
            <a:ext cx="45638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entury Schoolbook" charset="0"/>
              </a:rPr>
              <a:t>(unit storage cost at </a:t>
            </a:r>
            <a:r>
              <a:rPr lang="en-US" sz="1800" i="1" dirty="0" err="1">
                <a:solidFill>
                  <a:srgbClr val="000000"/>
                </a:solidFill>
                <a:latin typeface="Century Schoolbook" charset="0"/>
              </a:rPr>
              <a:t>S</a:t>
            </a:r>
            <a:r>
              <a:rPr lang="en-US" sz="1800" i="1" baseline="-25000" dirty="0" err="1">
                <a:solidFill>
                  <a:srgbClr val="000000"/>
                </a:solidFill>
                <a:latin typeface="Century Schoolbook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latin typeface="Century Schoolbook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entury Schoolbook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ymbol" charset="2"/>
              </a:rPr>
              <a:t>* </a:t>
            </a:r>
            <a:r>
              <a:rPr lang="en-US" sz="1800" dirty="0" smtClean="0">
                <a:solidFill>
                  <a:srgbClr val="000000"/>
                </a:solidFill>
                <a:latin typeface="Century Schoolbook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entury Schoolbook" charset="0"/>
              </a:rPr>
              <a:t>size of </a:t>
            </a:r>
            <a:r>
              <a:rPr lang="en-US" sz="1800" i="1" dirty="0" err="1">
                <a:solidFill>
                  <a:srgbClr val="000000"/>
                </a:solidFill>
                <a:latin typeface="Century Schoolbook" charset="0"/>
              </a:rPr>
              <a:t>F</a:t>
            </a:r>
            <a:r>
              <a:rPr lang="en-US" sz="1800" i="1" baseline="-25000" dirty="0" err="1">
                <a:solidFill>
                  <a:srgbClr val="000000"/>
                </a:solidFill>
                <a:latin typeface="Century Schoolbook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entury Schoolbook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entury Schoolbook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ymbol" charset="2"/>
              </a:rPr>
              <a:t>* </a:t>
            </a:r>
            <a:r>
              <a:rPr lang="en-US" sz="1800" i="1" dirty="0" err="1" smtClean="0">
                <a:solidFill>
                  <a:srgbClr val="000000"/>
                </a:solidFill>
                <a:latin typeface="Century Schoolbook" charset="0"/>
              </a:rPr>
              <a:t>x</a:t>
            </a:r>
            <a:r>
              <a:rPr lang="en-US" sz="1800" i="1" baseline="-25000" dirty="0" err="1" smtClean="0">
                <a:solidFill>
                  <a:srgbClr val="000000"/>
                </a:solidFill>
                <a:latin typeface="Century Schoolbook" charset="0"/>
              </a:rPr>
              <a:t>jk</a:t>
            </a:r>
            <a:endParaRPr lang="en-US" sz="1800" i="1" baseline="-25000" dirty="0">
              <a:solidFill>
                <a:srgbClr val="000000"/>
              </a:solidFill>
              <a:latin typeface="Century Schoolbook" charset="0"/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5872163" y="4797425"/>
            <a:ext cx="244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entury Schoolbook" charset="0"/>
              </a:rPr>
              <a:t> 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1560513" y="33813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entury Schoolbook" charset="0"/>
              </a:rPr>
              <a:t>  </a:t>
            </a:r>
          </a:p>
        </p:txBody>
      </p:sp>
      <p:grpSp>
        <p:nvGrpSpPr>
          <p:cNvPr id="169993" name="Group 9"/>
          <p:cNvGrpSpPr>
            <a:grpSpLocks/>
          </p:cNvGrpSpPr>
          <p:nvPr/>
        </p:nvGrpSpPr>
        <p:grpSpPr bwMode="auto">
          <a:xfrm>
            <a:off x="1573213" y="2400300"/>
            <a:ext cx="3816350" cy="644525"/>
            <a:chOff x="991" y="1512"/>
            <a:chExt cx="2404" cy="406"/>
          </a:xfrm>
        </p:grpSpPr>
        <p:sp>
          <p:nvSpPr>
            <p:cNvPr id="169994" name="Rectangle 10"/>
            <p:cNvSpPr>
              <a:spLocks noChangeArrowheads="1"/>
            </p:cNvSpPr>
            <p:nvPr/>
          </p:nvSpPr>
          <p:spPr bwMode="auto">
            <a:xfrm>
              <a:off x="1743" y="1586"/>
              <a:ext cx="165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entury Schoolbook" charset="0"/>
                </a:rPr>
                <a:t>query processing cost</a:t>
              </a:r>
              <a:r>
                <a:rPr lang="en-US" sz="1800" dirty="0" smtClean="0">
                  <a:solidFill>
                    <a:srgbClr val="000000"/>
                  </a:solidFill>
                  <a:latin typeface="Century Schoolbook" charset="0"/>
                </a:rPr>
                <a:t> </a:t>
              </a:r>
              <a:r>
                <a:rPr lang="en-US" sz="1800" dirty="0" smtClean="0">
                  <a:solidFill>
                    <a:srgbClr val="000000"/>
                  </a:solidFill>
                  <a:latin typeface="Symbol" charset="2"/>
                </a:rPr>
                <a:t>+</a:t>
              </a:r>
              <a:endParaRPr lang="en-US" sz="1800" dirty="0">
                <a:solidFill>
                  <a:srgbClr val="000000"/>
                </a:solidFill>
                <a:latin typeface="Symbol" charset="2"/>
              </a:endParaRPr>
            </a:p>
          </p:txBody>
        </p:sp>
        <p:sp>
          <p:nvSpPr>
            <p:cNvPr id="169995" name="Rectangle 11"/>
            <p:cNvSpPr>
              <a:spLocks noChangeArrowheads="1"/>
            </p:cNvSpPr>
            <p:nvPr/>
          </p:nvSpPr>
          <p:spPr bwMode="auto">
            <a:xfrm>
              <a:off x="1207" y="1719"/>
              <a:ext cx="65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entury Schoolbook" charset="0"/>
                </a:rPr>
                <a:t>all queries</a:t>
              </a:r>
            </a:p>
          </p:txBody>
        </p:sp>
        <p:sp>
          <p:nvSpPr>
            <p:cNvPr id="169996" name="Rectangle 12"/>
            <p:cNvSpPr>
              <a:spLocks noChangeArrowheads="1"/>
            </p:cNvSpPr>
            <p:nvPr/>
          </p:nvSpPr>
          <p:spPr bwMode="auto">
            <a:xfrm>
              <a:off x="991" y="1512"/>
              <a:ext cx="322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solidFill>
                    <a:srgbClr val="000000"/>
                  </a:solidFill>
                  <a:latin typeface="Symbol" charset="2"/>
                </a:rPr>
                <a:t>∑</a:t>
              </a:r>
              <a:endParaRPr lang="en-US" sz="3600" dirty="0">
                <a:solidFill>
                  <a:srgbClr val="000000"/>
                </a:solidFill>
                <a:latin typeface="Symbol" charset="2"/>
              </a:endParaRPr>
            </a:p>
          </p:txBody>
        </p:sp>
      </p:grpSp>
      <p:sp>
        <p:nvSpPr>
          <p:cNvPr id="169997" name="Rectangle 13"/>
          <p:cNvSpPr>
            <a:spLocks noChangeArrowheads="1"/>
          </p:cNvSpPr>
          <p:nvPr/>
        </p:nvSpPr>
        <p:spPr bwMode="auto">
          <a:xfrm>
            <a:off x="1585913" y="315277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entury Schoolbook" charset="0"/>
              </a:rPr>
              <a:t>        </a:t>
            </a:r>
          </a:p>
        </p:txBody>
      </p:sp>
      <p:grpSp>
        <p:nvGrpSpPr>
          <p:cNvPr id="169998" name="Group 14"/>
          <p:cNvGrpSpPr>
            <a:grpSpLocks/>
          </p:cNvGrpSpPr>
          <p:nvPr/>
        </p:nvGrpSpPr>
        <p:grpSpPr bwMode="auto">
          <a:xfrm>
            <a:off x="2093913" y="3035300"/>
            <a:ext cx="6234112" cy="644525"/>
            <a:chOff x="1319" y="1912"/>
            <a:chExt cx="3927" cy="406"/>
          </a:xfrm>
        </p:grpSpPr>
        <p:sp>
          <p:nvSpPr>
            <p:cNvPr id="169999" name="Rectangle 15"/>
            <p:cNvSpPr>
              <a:spLocks noChangeArrowheads="1"/>
            </p:cNvSpPr>
            <p:nvPr/>
          </p:nvSpPr>
          <p:spPr bwMode="auto">
            <a:xfrm>
              <a:off x="2855" y="1986"/>
              <a:ext cx="2391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entury Schoolbook" charset="0"/>
                </a:rPr>
                <a:t>cost of storing a fragment at a site</a:t>
              </a:r>
            </a:p>
          </p:txBody>
        </p:sp>
        <p:sp>
          <p:nvSpPr>
            <p:cNvPr id="170000" name="Rectangle 16"/>
            <p:cNvSpPr>
              <a:spLocks noChangeArrowheads="1"/>
            </p:cNvSpPr>
            <p:nvPr/>
          </p:nvSpPr>
          <p:spPr bwMode="auto">
            <a:xfrm>
              <a:off x="2159" y="2119"/>
              <a:ext cx="8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entury Schoolbook" charset="0"/>
                </a:rPr>
                <a:t>all fragments</a:t>
              </a:r>
            </a:p>
          </p:txBody>
        </p:sp>
        <p:sp>
          <p:nvSpPr>
            <p:cNvPr id="170001" name="Rectangle 17"/>
            <p:cNvSpPr>
              <a:spLocks noChangeArrowheads="1"/>
            </p:cNvSpPr>
            <p:nvPr/>
          </p:nvSpPr>
          <p:spPr bwMode="auto">
            <a:xfrm>
              <a:off x="1943" y="1912"/>
              <a:ext cx="322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solidFill>
                    <a:srgbClr val="000000"/>
                  </a:solidFill>
                  <a:latin typeface="Symbol" charset="2"/>
                </a:rPr>
                <a:t>∑</a:t>
              </a:r>
              <a:endParaRPr lang="en-US" sz="3600" dirty="0">
                <a:solidFill>
                  <a:srgbClr val="000000"/>
                </a:solidFill>
                <a:latin typeface="Symbol" charset="2"/>
              </a:endParaRPr>
            </a:p>
          </p:txBody>
        </p:sp>
        <p:sp>
          <p:nvSpPr>
            <p:cNvPr id="170002" name="Rectangle 18"/>
            <p:cNvSpPr>
              <a:spLocks noChangeArrowheads="1"/>
            </p:cNvSpPr>
            <p:nvPr/>
          </p:nvSpPr>
          <p:spPr bwMode="auto">
            <a:xfrm>
              <a:off x="1527" y="2119"/>
              <a:ext cx="51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entury Schoolbook" charset="0"/>
                </a:rPr>
                <a:t>all sites</a:t>
              </a:r>
            </a:p>
          </p:txBody>
        </p:sp>
        <p:sp>
          <p:nvSpPr>
            <p:cNvPr id="170003" name="Rectangle 19"/>
            <p:cNvSpPr>
              <a:spLocks noChangeArrowheads="1"/>
            </p:cNvSpPr>
            <p:nvPr/>
          </p:nvSpPr>
          <p:spPr bwMode="auto">
            <a:xfrm>
              <a:off x="1319" y="1912"/>
              <a:ext cx="322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solidFill>
                    <a:srgbClr val="000000"/>
                  </a:solidFill>
                  <a:latin typeface="Symbol" charset="2"/>
                </a:rPr>
                <a:t>∑</a:t>
              </a:r>
              <a:endParaRPr lang="en-US" sz="3600" dirty="0">
                <a:solidFill>
                  <a:srgbClr val="000000"/>
                </a:solidFill>
                <a:latin typeface="Symbol" charset="2"/>
              </a:endParaRPr>
            </a:p>
          </p:txBody>
        </p:sp>
      </p:grpSp>
      <p:sp>
        <p:nvSpPr>
          <p:cNvPr id="170004" name="Rectangle 20"/>
          <p:cNvSpPr>
            <a:spLocks noChangeArrowheads="1"/>
          </p:cNvSpPr>
          <p:nvPr/>
        </p:nvSpPr>
        <p:spPr bwMode="auto">
          <a:xfrm>
            <a:off x="8088313" y="31527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entury Schoolbook" charset="0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684213"/>
            <a:ext cx="6657975" cy="5429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Distribution Design Issues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247900" y="1752600"/>
            <a:ext cx="5334000" cy="417195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spcBef>
                <a:spcPct val="100000"/>
              </a:spcBef>
              <a:buSzPct val="100000"/>
              <a:buFont typeface="Monotype Sorts" charset="2"/>
              <a:buChar char=""/>
            </a:pPr>
            <a:r>
              <a:rPr lang="en-US"/>
              <a:t>Why fragment at all?</a:t>
            </a:r>
          </a:p>
          <a:p>
            <a:pPr>
              <a:spcBef>
                <a:spcPct val="100000"/>
              </a:spcBef>
              <a:buSzPct val="100000"/>
              <a:buFont typeface="Monotype Sorts" charset="2"/>
              <a:buChar char=""/>
            </a:pPr>
            <a:r>
              <a:rPr lang="en-US"/>
              <a:t>How to fragment?</a:t>
            </a:r>
          </a:p>
          <a:p>
            <a:pPr>
              <a:spcBef>
                <a:spcPct val="100000"/>
              </a:spcBef>
              <a:buSzPct val="100000"/>
              <a:buFont typeface="Monotype Sorts" charset="2"/>
              <a:buChar char=""/>
            </a:pPr>
            <a:r>
              <a:rPr lang="en-US"/>
              <a:t>How much to fragment?</a:t>
            </a:r>
          </a:p>
          <a:p>
            <a:pPr>
              <a:spcBef>
                <a:spcPct val="100000"/>
              </a:spcBef>
              <a:buSzPct val="100000"/>
              <a:buFont typeface="Monotype Sorts" charset="2"/>
              <a:buChar char=""/>
            </a:pPr>
            <a:r>
              <a:rPr lang="en-US"/>
              <a:t>How to test correctness?</a:t>
            </a:r>
          </a:p>
          <a:p>
            <a:pPr>
              <a:spcBef>
                <a:spcPct val="100000"/>
              </a:spcBef>
              <a:buSzPct val="100000"/>
              <a:buFont typeface="Monotype Sorts" charset="2"/>
              <a:buChar char=""/>
            </a:pPr>
            <a:r>
              <a:rPr lang="en-US"/>
              <a:t>How to allocate?</a:t>
            </a:r>
          </a:p>
          <a:p>
            <a:pPr>
              <a:spcBef>
                <a:spcPct val="100000"/>
              </a:spcBef>
              <a:buSzPct val="100000"/>
              <a:buFont typeface="Monotype Sorts" charset="2"/>
              <a:buChar char=""/>
            </a:pPr>
            <a:r>
              <a:rPr lang="en-US"/>
              <a:t>Information requirements?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162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Can't we just distribute relations?</a:t>
            </a:r>
          </a:p>
          <a:p>
            <a:r>
              <a:rPr lang="en-US" dirty="0"/>
              <a:t>What is a reasonable unit of distribution?</a:t>
            </a:r>
          </a:p>
          <a:p>
            <a:pPr lvl="1"/>
            <a:r>
              <a:rPr lang="en-US" dirty="0"/>
              <a:t>Relation</a:t>
            </a:r>
          </a:p>
          <a:p>
            <a:pPr lvl="2"/>
            <a:r>
              <a:rPr lang="en-US" dirty="0"/>
              <a:t>Views are subsets of </a:t>
            </a:r>
            <a:r>
              <a:rPr lang="en-US" dirty="0" smtClean="0"/>
              <a:t>relations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locality</a:t>
            </a:r>
            <a:endParaRPr lang="en-US" dirty="0">
              <a:sym typeface="Symbol" charset="2"/>
            </a:endParaRPr>
          </a:p>
          <a:p>
            <a:pPr lvl="2"/>
            <a:r>
              <a:rPr lang="en-US" dirty="0"/>
              <a:t>Extra communication</a:t>
            </a:r>
          </a:p>
          <a:p>
            <a:pPr lvl="1"/>
            <a:r>
              <a:rPr lang="en-US" dirty="0"/>
              <a:t>Fragments of relations (sub-relations)</a:t>
            </a:r>
          </a:p>
          <a:p>
            <a:pPr lvl="2"/>
            <a:r>
              <a:rPr lang="en-US" dirty="0"/>
              <a:t>Concurrent execution of a number of transactions that access different portions of a relation</a:t>
            </a:r>
          </a:p>
          <a:p>
            <a:pPr lvl="2"/>
            <a:r>
              <a:rPr lang="en-US" dirty="0"/>
              <a:t>Views that cannot be defined on a single fragment will require extra processing</a:t>
            </a:r>
          </a:p>
          <a:p>
            <a:pPr lvl="2"/>
            <a:r>
              <a:rPr lang="en-US" dirty="0"/>
              <a:t>Semantic data control (especially integrity enforcement) more difficult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56" name="Rectangle 60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7505700" cy="1143000"/>
          </a:xfrm>
        </p:spPr>
        <p:txBody>
          <a:bodyPr>
            <a:normAutofit fontScale="90000"/>
          </a:bodyPr>
          <a:lstStyle/>
          <a:p>
            <a:r>
              <a:rPr lang="en-US"/>
              <a:t>Fragmentation Alternatives – Horizontal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285750" y="1962150"/>
            <a:ext cx="4972050" cy="180975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1195388" indent="-1195388">
              <a:buFont typeface="Wingdings" charset="2"/>
              <a:buNone/>
            </a:pPr>
            <a:r>
              <a:rPr lang="en-US"/>
              <a:t>PROJ</a:t>
            </a:r>
            <a:r>
              <a:rPr lang="en-US" baseline="-25000"/>
              <a:t>1</a:t>
            </a:r>
            <a:r>
              <a:rPr lang="en-US"/>
              <a:t> :	projects with budgets less than $200,000</a:t>
            </a:r>
          </a:p>
          <a:p>
            <a:pPr marL="1195388" indent="-1195388">
              <a:buFont typeface="Wingdings" charset="2"/>
              <a:buNone/>
            </a:pPr>
            <a:r>
              <a:rPr lang="en-US"/>
              <a:t>PROJ</a:t>
            </a:r>
            <a:r>
              <a:rPr lang="en-US" baseline="-25000"/>
              <a:t>2</a:t>
            </a:r>
            <a:r>
              <a:rPr lang="en-US"/>
              <a:t> :	projects with budgets greater than or equal to $200,000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522288" y="4097338"/>
            <a:ext cx="800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PROJ</a:t>
            </a:r>
            <a:r>
              <a:rPr lang="en-US" sz="16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959350" y="4489450"/>
            <a:ext cx="37592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54673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54673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54673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5467350" y="4489450"/>
            <a:ext cx="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70294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70294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70294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7029450" y="4489450"/>
            <a:ext cx="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4953000" y="4595813"/>
            <a:ext cx="56673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PNO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5840413" y="4595813"/>
            <a:ext cx="8143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PNAME</a:t>
            </a: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7021513" y="4595813"/>
            <a:ext cx="9223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BUDGET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8062913" y="4557713"/>
            <a:ext cx="5461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LOC</a:t>
            </a:r>
          </a:p>
        </p:txBody>
      </p:sp>
      <p:grpSp>
        <p:nvGrpSpPr>
          <p:cNvPr id="80913" name="Group 17"/>
          <p:cNvGrpSpPr>
            <a:grpSpLocks/>
          </p:cNvGrpSpPr>
          <p:nvPr/>
        </p:nvGrpSpPr>
        <p:grpSpPr bwMode="auto">
          <a:xfrm>
            <a:off x="5027613" y="4900613"/>
            <a:ext cx="3744912" cy="301625"/>
            <a:chOff x="3167" y="3087"/>
            <a:chExt cx="2359" cy="190"/>
          </a:xfrm>
        </p:grpSpPr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3167" y="3087"/>
              <a:ext cx="2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P3 </a:t>
              </a:r>
            </a:p>
          </p:txBody>
        </p:sp>
        <p:sp>
          <p:nvSpPr>
            <p:cNvPr id="80915" name="Rectangle 19"/>
            <p:cNvSpPr>
              <a:spLocks noChangeArrowheads="1"/>
            </p:cNvSpPr>
            <p:nvPr/>
          </p:nvSpPr>
          <p:spPr bwMode="auto">
            <a:xfrm>
              <a:off x="3431" y="3087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0916" name="Rectangle 20"/>
            <p:cNvSpPr>
              <a:spLocks noChangeArrowheads="1"/>
            </p:cNvSpPr>
            <p:nvPr/>
          </p:nvSpPr>
          <p:spPr bwMode="auto">
            <a:xfrm>
              <a:off x="4439" y="3087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250000</a:t>
              </a:r>
            </a:p>
          </p:txBody>
        </p:sp>
        <p:sp>
          <p:nvSpPr>
            <p:cNvPr id="80917" name="Rectangle 21"/>
            <p:cNvSpPr>
              <a:spLocks noChangeArrowheads="1"/>
            </p:cNvSpPr>
            <p:nvPr/>
          </p:nvSpPr>
          <p:spPr bwMode="auto">
            <a:xfrm>
              <a:off x="4927" y="3087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</p:grpSp>
      <p:grpSp>
        <p:nvGrpSpPr>
          <p:cNvPr id="80918" name="Group 22"/>
          <p:cNvGrpSpPr>
            <a:grpSpLocks/>
          </p:cNvGrpSpPr>
          <p:nvPr/>
        </p:nvGrpSpPr>
        <p:grpSpPr bwMode="auto">
          <a:xfrm>
            <a:off x="5027613" y="5243513"/>
            <a:ext cx="3379787" cy="301625"/>
            <a:chOff x="3167" y="3303"/>
            <a:chExt cx="2129" cy="190"/>
          </a:xfrm>
        </p:grpSpPr>
        <p:sp>
          <p:nvSpPr>
            <p:cNvPr id="80919" name="Rectangle 23"/>
            <p:cNvSpPr>
              <a:spLocks noChangeArrowheads="1"/>
            </p:cNvSpPr>
            <p:nvPr/>
          </p:nvSpPr>
          <p:spPr bwMode="auto">
            <a:xfrm>
              <a:off x="3167" y="3303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439" y="3303"/>
              <a:ext cx="75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Maintenance</a:t>
              </a:r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4439" y="330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310000</a:t>
              </a:r>
            </a:p>
          </p:txBody>
        </p:sp>
        <p:sp>
          <p:nvSpPr>
            <p:cNvPr id="80922" name="Rectangle 26"/>
            <p:cNvSpPr>
              <a:spLocks noChangeArrowheads="1"/>
            </p:cNvSpPr>
            <p:nvPr/>
          </p:nvSpPr>
          <p:spPr bwMode="auto">
            <a:xfrm>
              <a:off x="4927" y="3303"/>
              <a:ext cx="3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Paris</a:t>
              </a:r>
            </a:p>
          </p:txBody>
        </p:sp>
      </p:grpSp>
      <p:grpSp>
        <p:nvGrpSpPr>
          <p:cNvPr id="80923" name="Group 27"/>
          <p:cNvGrpSpPr>
            <a:grpSpLocks/>
          </p:cNvGrpSpPr>
          <p:nvPr/>
        </p:nvGrpSpPr>
        <p:grpSpPr bwMode="auto">
          <a:xfrm>
            <a:off x="5027613" y="5565775"/>
            <a:ext cx="3527425" cy="301625"/>
            <a:chOff x="3167" y="3506"/>
            <a:chExt cx="2222" cy="190"/>
          </a:xfrm>
        </p:grpSpPr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3167" y="3506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P5</a:t>
              </a:r>
            </a:p>
          </p:txBody>
        </p:sp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3439" y="3506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0926" name="Rectangle 30"/>
            <p:cNvSpPr>
              <a:spLocks noChangeArrowheads="1"/>
            </p:cNvSpPr>
            <p:nvPr/>
          </p:nvSpPr>
          <p:spPr bwMode="auto">
            <a:xfrm>
              <a:off x="4439" y="3506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500000</a:t>
              </a:r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4927" y="3506"/>
              <a:ext cx="4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Boston</a:t>
              </a:r>
            </a:p>
          </p:txBody>
        </p:sp>
      </p:grpSp>
      <p:sp>
        <p:nvSpPr>
          <p:cNvPr id="80928" name="Rectangle 32"/>
          <p:cNvSpPr>
            <a:spLocks noChangeArrowheads="1"/>
          </p:cNvSpPr>
          <p:nvPr/>
        </p:nvSpPr>
        <p:spPr bwMode="auto">
          <a:xfrm>
            <a:off x="539750" y="4489450"/>
            <a:ext cx="3759200" cy="1079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552450" y="4864100"/>
            <a:ext cx="374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3473450" y="4489450"/>
            <a:ext cx="0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533400" y="4595813"/>
            <a:ext cx="56673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PNO</a:t>
            </a:r>
          </a:p>
        </p:txBody>
      </p: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1420813" y="4595813"/>
            <a:ext cx="8143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PNAME</a:t>
            </a:r>
          </a:p>
        </p:txBody>
      </p:sp>
      <p:sp>
        <p:nvSpPr>
          <p:cNvPr id="80933" name="Rectangle 37"/>
          <p:cNvSpPr>
            <a:spLocks noChangeArrowheads="1"/>
          </p:cNvSpPr>
          <p:nvPr/>
        </p:nvSpPr>
        <p:spPr bwMode="auto">
          <a:xfrm>
            <a:off x="3643313" y="4557713"/>
            <a:ext cx="5461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LOC</a:t>
            </a:r>
          </a:p>
        </p:txBody>
      </p:sp>
      <p:grpSp>
        <p:nvGrpSpPr>
          <p:cNvPr id="80934" name="Group 38"/>
          <p:cNvGrpSpPr>
            <a:grpSpLocks/>
          </p:cNvGrpSpPr>
          <p:nvPr/>
        </p:nvGrpSpPr>
        <p:grpSpPr bwMode="auto">
          <a:xfrm>
            <a:off x="608013" y="4900613"/>
            <a:ext cx="3663950" cy="301625"/>
            <a:chOff x="383" y="3087"/>
            <a:chExt cx="2308" cy="190"/>
          </a:xfrm>
        </p:grpSpPr>
        <p:sp>
          <p:nvSpPr>
            <p:cNvPr id="80935" name="Rectangle 39"/>
            <p:cNvSpPr>
              <a:spLocks noChangeArrowheads="1"/>
            </p:cNvSpPr>
            <p:nvPr/>
          </p:nvSpPr>
          <p:spPr bwMode="auto">
            <a:xfrm>
              <a:off x="383" y="3087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639" y="3087"/>
              <a:ext cx="88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Instrumentation</a:t>
              </a:r>
            </a:p>
          </p:txBody>
        </p:sp>
        <p:sp>
          <p:nvSpPr>
            <p:cNvPr id="80937" name="Rectangle 41"/>
            <p:cNvSpPr>
              <a:spLocks noChangeArrowheads="1"/>
            </p:cNvSpPr>
            <p:nvPr/>
          </p:nvSpPr>
          <p:spPr bwMode="auto">
            <a:xfrm>
              <a:off x="1655" y="3087"/>
              <a:ext cx="49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150000</a:t>
              </a:r>
            </a:p>
          </p:txBody>
        </p:sp>
        <p:sp>
          <p:nvSpPr>
            <p:cNvPr id="80938" name="Rectangle 42"/>
            <p:cNvSpPr>
              <a:spLocks noChangeArrowheads="1"/>
            </p:cNvSpPr>
            <p:nvPr/>
          </p:nvSpPr>
          <p:spPr bwMode="auto">
            <a:xfrm>
              <a:off x="2143" y="3087"/>
              <a:ext cx="54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Montreal</a:t>
              </a:r>
            </a:p>
          </p:txBody>
        </p:sp>
      </p:grpSp>
      <p:grpSp>
        <p:nvGrpSpPr>
          <p:cNvPr id="80939" name="Group 43"/>
          <p:cNvGrpSpPr>
            <a:grpSpLocks/>
          </p:cNvGrpSpPr>
          <p:nvPr/>
        </p:nvGrpSpPr>
        <p:grpSpPr bwMode="auto">
          <a:xfrm>
            <a:off x="608013" y="5243513"/>
            <a:ext cx="3744912" cy="301625"/>
            <a:chOff x="383" y="3303"/>
            <a:chExt cx="2359" cy="190"/>
          </a:xfrm>
        </p:grpSpPr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383" y="3303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80941" name="Rectangle 45"/>
            <p:cNvSpPr>
              <a:spLocks noChangeArrowheads="1"/>
            </p:cNvSpPr>
            <p:nvPr/>
          </p:nvSpPr>
          <p:spPr bwMode="auto">
            <a:xfrm>
              <a:off x="631" y="3303"/>
              <a:ext cx="106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Database Develop.</a:t>
              </a:r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1655" y="330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135000</a:t>
              </a:r>
            </a:p>
          </p:txBody>
        </p:sp>
        <p:sp>
          <p:nvSpPr>
            <p:cNvPr id="80943" name="Rectangle 47"/>
            <p:cNvSpPr>
              <a:spLocks noChangeArrowheads="1"/>
            </p:cNvSpPr>
            <p:nvPr/>
          </p:nvSpPr>
          <p:spPr bwMode="auto">
            <a:xfrm>
              <a:off x="2143" y="3303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</p:grpSp>
      <p:sp>
        <p:nvSpPr>
          <p:cNvPr id="80944" name="Rectangle 48"/>
          <p:cNvSpPr>
            <a:spLocks noChangeArrowheads="1"/>
          </p:cNvSpPr>
          <p:nvPr/>
        </p:nvSpPr>
        <p:spPr bwMode="auto">
          <a:xfrm>
            <a:off x="2601913" y="4595813"/>
            <a:ext cx="9223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BUDGET</a:t>
            </a:r>
          </a:p>
        </p:txBody>
      </p:sp>
      <p:sp>
        <p:nvSpPr>
          <p:cNvPr id="80945" name="Line 49"/>
          <p:cNvSpPr>
            <a:spLocks noChangeShapeType="1"/>
          </p:cNvSpPr>
          <p:nvPr/>
        </p:nvSpPr>
        <p:spPr bwMode="auto">
          <a:xfrm>
            <a:off x="10477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6" name="Line 50"/>
          <p:cNvSpPr>
            <a:spLocks noChangeShapeType="1"/>
          </p:cNvSpPr>
          <p:nvPr/>
        </p:nvSpPr>
        <p:spPr bwMode="auto">
          <a:xfrm>
            <a:off x="10477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7" name="Line 51"/>
          <p:cNvSpPr>
            <a:spLocks noChangeShapeType="1"/>
          </p:cNvSpPr>
          <p:nvPr/>
        </p:nvSpPr>
        <p:spPr bwMode="auto">
          <a:xfrm>
            <a:off x="10477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8" name="Line 52"/>
          <p:cNvSpPr>
            <a:spLocks noChangeShapeType="1"/>
          </p:cNvSpPr>
          <p:nvPr/>
        </p:nvSpPr>
        <p:spPr bwMode="auto">
          <a:xfrm>
            <a:off x="1047750" y="4489450"/>
            <a:ext cx="0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9" name="Line 53"/>
          <p:cNvSpPr>
            <a:spLocks noChangeShapeType="1"/>
          </p:cNvSpPr>
          <p:nvPr/>
        </p:nvSpPr>
        <p:spPr bwMode="auto">
          <a:xfrm>
            <a:off x="2609850" y="4489450"/>
            <a:ext cx="0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0" name="Line 54"/>
          <p:cNvSpPr>
            <a:spLocks noChangeShapeType="1"/>
          </p:cNvSpPr>
          <p:nvPr/>
        </p:nvSpPr>
        <p:spPr bwMode="auto">
          <a:xfrm>
            <a:off x="26098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>
            <a:off x="26098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2" name="Line 56"/>
          <p:cNvSpPr>
            <a:spLocks noChangeShapeType="1"/>
          </p:cNvSpPr>
          <p:nvPr/>
        </p:nvSpPr>
        <p:spPr bwMode="auto">
          <a:xfrm>
            <a:off x="26098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3" name="Line 57"/>
          <p:cNvSpPr>
            <a:spLocks noChangeShapeType="1"/>
          </p:cNvSpPr>
          <p:nvPr/>
        </p:nvSpPr>
        <p:spPr bwMode="auto">
          <a:xfrm>
            <a:off x="4967288" y="4864100"/>
            <a:ext cx="3735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4" name="Line 58"/>
          <p:cNvSpPr>
            <a:spLocks noChangeShapeType="1"/>
          </p:cNvSpPr>
          <p:nvPr/>
        </p:nvSpPr>
        <p:spPr bwMode="auto">
          <a:xfrm>
            <a:off x="7870825" y="4489450"/>
            <a:ext cx="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5" name="Rectangle 59"/>
          <p:cNvSpPr>
            <a:spLocks noChangeArrowheads="1"/>
          </p:cNvSpPr>
          <p:nvPr/>
        </p:nvSpPr>
        <p:spPr bwMode="auto">
          <a:xfrm>
            <a:off x="5010150" y="4097338"/>
            <a:ext cx="800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PROJ</a:t>
            </a:r>
            <a:r>
              <a:rPr lang="en-US" sz="1600" baseline="-2500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80957" name="Group 61"/>
          <p:cNvGrpSpPr>
            <a:grpSpLocks/>
          </p:cNvGrpSpPr>
          <p:nvPr/>
        </p:nvGrpSpPr>
        <p:grpSpPr bwMode="auto">
          <a:xfrm>
            <a:off x="5149852" y="1676402"/>
            <a:ext cx="3846514" cy="1836740"/>
            <a:chOff x="3244" y="1056"/>
            <a:chExt cx="2423" cy="1157"/>
          </a:xfrm>
        </p:grpSpPr>
        <p:sp>
          <p:nvSpPr>
            <p:cNvPr id="80958" name="Rectangle 62"/>
            <p:cNvSpPr>
              <a:spLocks noChangeArrowheads="1"/>
            </p:cNvSpPr>
            <p:nvPr/>
          </p:nvSpPr>
          <p:spPr bwMode="auto">
            <a:xfrm>
              <a:off x="5068" y="1787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0959" name="Rectangle 63"/>
            <p:cNvSpPr>
              <a:spLocks noChangeArrowheads="1"/>
            </p:cNvSpPr>
            <p:nvPr/>
          </p:nvSpPr>
          <p:spPr bwMode="auto">
            <a:xfrm>
              <a:off x="5068" y="1659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0960" name="Rectangle 64"/>
            <p:cNvSpPr>
              <a:spLocks noChangeArrowheads="1"/>
            </p:cNvSpPr>
            <p:nvPr/>
          </p:nvSpPr>
          <p:spPr bwMode="auto">
            <a:xfrm>
              <a:off x="3268" y="1268"/>
              <a:ext cx="2368" cy="9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61" name="Rectangle 65"/>
            <p:cNvSpPr>
              <a:spLocks noChangeArrowheads="1"/>
            </p:cNvSpPr>
            <p:nvPr/>
          </p:nvSpPr>
          <p:spPr bwMode="auto">
            <a:xfrm>
              <a:off x="3244" y="1056"/>
              <a:ext cx="4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PROJ</a:t>
              </a:r>
            </a:p>
          </p:txBody>
        </p:sp>
        <p:sp>
          <p:nvSpPr>
            <p:cNvPr id="80962" name="Rectangle 66"/>
            <p:cNvSpPr>
              <a:spLocks noChangeArrowheads="1"/>
            </p:cNvSpPr>
            <p:nvPr/>
          </p:nvSpPr>
          <p:spPr bwMode="auto">
            <a:xfrm>
              <a:off x="3256" y="1301"/>
              <a:ext cx="35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80963" name="Rectangle 67"/>
            <p:cNvSpPr>
              <a:spLocks noChangeArrowheads="1"/>
            </p:cNvSpPr>
            <p:nvPr/>
          </p:nvSpPr>
          <p:spPr bwMode="auto">
            <a:xfrm>
              <a:off x="3801" y="1301"/>
              <a:ext cx="51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80964" name="Rectangle 68"/>
            <p:cNvSpPr>
              <a:spLocks noChangeArrowheads="1"/>
            </p:cNvSpPr>
            <p:nvPr/>
          </p:nvSpPr>
          <p:spPr bwMode="auto">
            <a:xfrm>
              <a:off x="4545" y="1301"/>
              <a:ext cx="58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BUDGET</a:t>
              </a:r>
            </a:p>
          </p:txBody>
        </p:sp>
        <p:sp>
          <p:nvSpPr>
            <p:cNvPr id="80965" name="Rectangle 69"/>
            <p:cNvSpPr>
              <a:spLocks noChangeArrowheads="1"/>
            </p:cNvSpPr>
            <p:nvPr/>
          </p:nvSpPr>
          <p:spPr bwMode="auto">
            <a:xfrm>
              <a:off x="5201" y="1301"/>
              <a:ext cx="34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80966" name="Rectangle 70"/>
            <p:cNvSpPr>
              <a:spLocks noChangeArrowheads="1"/>
            </p:cNvSpPr>
            <p:nvPr/>
          </p:nvSpPr>
          <p:spPr bwMode="auto">
            <a:xfrm>
              <a:off x="3311" y="1527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80967" name="Rectangle 71"/>
            <p:cNvSpPr>
              <a:spLocks noChangeArrowheads="1"/>
            </p:cNvSpPr>
            <p:nvPr/>
          </p:nvSpPr>
          <p:spPr bwMode="auto">
            <a:xfrm>
              <a:off x="3567" y="1527"/>
              <a:ext cx="88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Instrumentation</a:t>
              </a:r>
            </a:p>
          </p:txBody>
        </p:sp>
        <p:sp>
          <p:nvSpPr>
            <p:cNvPr id="80968" name="Rectangle 72"/>
            <p:cNvSpPr>
              <a:spLocks noChangeArrowheads="1"/>
            </p:cNvSpPr>
            <p:nvPr/>
          </p:nvSpPr>
          <p:spPr bwMode="auto">
            <a:xfrm>
              <a:off x="4559" y="1527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150000</a:t>
              </a:r>
            </a:p>
          </p:txBody>
        </p:sp>
        <p:sp>
          <p:nvSpPr>
            <p:cNvPr id="80969" name="Rectangle 73"/>
            <p:cNvSpPr>
              <a:spLocks noChangeArrowheads="1"/>
            </p:cNvSpPr>
            <p:nvPr/>
          </p:nvSpPr>
          <p:spPr bwMode="auto">
            <a:xfrm>
              <a:off x="5068" y="1527"/>
              <a:ext cx="54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Montreal</a:t>
              </a:r>
            </a:p>
          </p:txBody>
        </p:sp>
        <p:sp>
          <p:nvSpPr>
            <p:cNvPr id="80970" name="Rectangle 74"/>
            <p:cNvSpPr>
              <a:spLocks noChangeArrowheads="1"/>
            </p:cNvSpPr>
            <p:nvPr/>
          </p:nvSpPr>
          <p:spPr bwMode="auto">
            <a:xfrm>
              <a:off x="3311" y="1763"/>
              <a:ext cx="2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P3 </a:t>
              </a:r>
            </a:p>
          </p:txBody>
        </p:sp>
        <p:sp>
          <p:nvSpPr>
            <p:cNvPr id="80971" name="Rectangle 75"/>
            <p:cNvSpPr>
              <a:spLocks noChangeArrowheads="1"/>
            </p:cNvSpPr>
            <p:nvPr/>
          </p:nvSpPr>
          <p:spPr bwMode="auto">
            <a:xfrm>
              <a:off x="3575" y="1763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0972" name="Rectangle 76"/>
            <p:cNvSpPr>
              <a:spLocks noChangeArrowheads="1"/>
            </p:cNvSpPr>
            <p:nvPr/>
          </p:nvSpPr>
          <p:spPr bwMode="auto">
            <a:xfrm>
              <a:off x="4554" y="176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250000</a:t>
              </a:r>
            </a:p>
          </p:txBody>
        </p:sp>
        <p:sp>
          <p:nvSpPr>
            <p:cNvPr id="80973" name="Rectangle 77"/>
            <p:cNvSpPr>
              <a:spLocks noChangeArrowheads="1"/>
            </p:cNvSpPr>
            <p:nvPr/>
          </p:nvSpPr>
          <p:spPr bwMode="auto">
            <a:xfrm>
              <a:off x="3311" y="1651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80974" name="Rectangle 78"/>
            <p:cNvSpPr>
              <a:spLocks noChangeArrowheads="1"/>
            </p:cNvSpPr>
            <p:nvPr/>
          </p:nvSpPr>
          <p:spPr bwMode="auto">
            <a:xfrm>
              <a:off x="3575" y="1651"/>
              <a:ext cx="106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Database Develop.</a:t>
              </a:r>
            </a:p>
          </p:txBody>
        </p:sp>
        <p:sp>
          <p:nvSpPr>
            <p:cNvPr id="80975" name="Rectangle 79"/>
            <p:cNvSpPr>
              <a:spLocks noChangeArrowheads="1"/>
            </p:cNvSpPr>
            <p:nvPr/>
          </p:nvSpPr>
          <p:spPr bwMode="auto">
            <a:xfrm>
              <a:off x="4559" y="1651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135000</a:t>
              </a:r>
            </a:p>
          </p:txBody>
        </p:sp>
        <p:sp>
          <p:nvSpPr>
            <p:cNvPr id="80976" name="Rectangle 80"/>
            <p:cNvSpPr>
              <a:spLocks noChangeArrowheads="1"/>
            </p:cNvSpPr>
            <p:nvPr/>
          </p:nvSpPr>
          <p:spPr bwMode="auto">
            <a:xfrm>
              <a:off x="3311" y="1895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80977" name="Rectangle 81"/>
            <p:cNvSpPr>
              <a:spLocks noChangeArrowheads="1"/>
            </p:cNvSpPr>
            <p:nvPr/>
          </p:nvSpPr>
          <p:spPr bwMode="auto">
            <a:xfrm>
              <a:off x="3583" y="1895"/>
              <a:ext cx="75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Maintenance</a:t>
              </a:r>
            </a:p>
          </p:txBody>
        </p:sp>
        <p:sp>
          <p:nvSpPr>
            <p:cNvPr id="80978" name="Rectangle 82"/>
            <p:cNvSpPr>
              <a:spLocks noChangeArrowheads="1"/>
            </p:cNvSpPr>
            <p:nvPr/>
          </p:nvSpPr>
          <p:spPr bwMode="auto">
            <a:xfrm>
              <a:off x="4559" y="1895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310000</a:t>
              </a:r>
            </a:p>
          </p:txBody>
        </p:sp>
        <p:sp>
          <p:nvSpPr>
            <p:cNvPr id="80979" name="Rectangle 83"/>
            <p:cNvSpPr>
              <a:spLocks noChangeArrowheads="1"/>
            </p:cNvSpPr>
            <p:nvPr/>
          </p:nvSpPr>
          <p:spPr bwMode="auto">
            <a:xfrm>
              <a:off x="5068" y="1895"/>
              <a:ext cx="3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Paris</a:t>
              </a:r>
            </a:p>
          </p:txBody>
        </p:sp>
        <p:sp>
          <p:nvSpPr>
            <p:cNvPr id="80980" name="Rectangle 84"/>
            <p:cNvSpPr>
              <a:spLocks noChangeArrowheads="1"/>
            </p:cNvSpPr>
            <p:nvPr/>
          </p:nvSpPr>
          <p:spPr bwMode="auto">
            <a:xfrm>
              <a:off x="3311" y="2023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P5</a:t>
              </a:r>
            </a:p>
          </p:txBody>
        </p:sp>
        <p:sp>
          <p:nvSpPr>
            <p:cNvPr id="80981" name="Rectangle 85"/>
            <p:cNvSpPr>
              <a:spLocks noChangeArrowheads="1"/>
            </p:cNvSpPr>
            <p:nvPr/>
          </p:nvSpPr>
          <p:spPr bwMode="auto">
            <a:xfrm>
              <a:off x="3583" y="2023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0982" name="Rectangle 86"/>
            <p:cNvSpPr>
              <a:spLocks noChangeArrowheads="1"/>
            </p:cNvSpPr>
            <p:nvPr/>
          </p:nvSpPr>
          <p:spPr bwMode="auto">
            <a:xfrm>
              <a:off x="4559" y="202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500000</a:t>
              </a:r>
            </a:p>
          </p:txBody>
        </p:sp>
        <p:sp>
          <p:nvSpPr>
            <p:cNvPr id="80983" name="Rectangle 87"/>
            <p:cNvSpPr>
              <a:spLocks noChangeArrowheads="1"/>
            </p:cNvSpPr>
            <p:nvPr/>
          </p:nvSpPr>
          <p:spPr bwMode="auto">
            <a:xfrm>
              <a:off x="5068" y="2023"/>
              <a:ext cx="4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Boston</a:t>
              </a:r>
            </a:p>
          </p:txBody>
        </p:sp>
        <p:sp>
          <p:nvSpPr>
            <p:cNvPr id="80984" name="Line 88"/>
            <p:cNvSpPr>
              <a:spLocks noChangeShapeType="1"/>
            </p:cNvSpPr>
            <p:nvPr/>
          </p:nvSpPr>
          <p:spPr bwMode="auto">
            <a:xfrm>
              <a:off x="3268" y="1497"/>
              <a:ext cx="23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85" name="Line 89"/>
            <p:cNvSpPr>
              <a:spLocks noChangeShapeType="1"/>
            </p:cNvSpPr>
            <p:nvPr/>
          </p:nvSpPr>
          <p:spPr bwMode="auto">
            <a:xfrm>
              <a:off x="3573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86" name="Line 90"/>
            <p:cNvSpPr>
              <a:spLocks noChangeShapeType="1"/>
            </p:cNvSpPr>
            <p:nvPr/>
          </p:nvSpPr>
          <p:spPr bwMode="auto">
            <a:xfrm>
              <a:off x="4586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87" name="Line 91"/>
            <p:cNvSpPr>
              <a:spLocks noChangeShapeType="1"/>
            </p:cNvSpPr>
            <p:nvPr/>
          </p:nvSpPr>
          <p:spPr bwMode="auto">
            <a:xfrm>
              <a:off x="5068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88" name="Rectangle 92"/>
            <p:cNvSpPr>
              <a:spLocks noChangeArrowheads="1"/>
            </p:cNvSpPr>
            <p:nvPr/>
          </p:nvSpPr>
          <p:spPr bwMode="auto">
            <a:xfrm>
              <a:off x="5068" y="1652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0989" name="Rectangle 93"/>
            <p:cNvSpPr>
              <a:spLocks noChangeArrowheads="1"/>
            </p:cNvSpPr>
            <p:nvPr/>
          </p:nvSpPr>
          <p:spPr bwMode="auto">
            <a:xfrm>
              <a:off x="5068" y="1763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919163"/>
            <a:ext cx="8123238" cy="3333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Fragmentation Alternatives – Vertical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962150"/>
            <a:ext cx="4514850" cy="1924050"/>
          </a:xfrm>
          <a:noFill/>
          <a:ln/>
        </p:spPr>
        <p:txBody>
          <a:bodyPr>
            <a:normAutofit fontScale="85000" lnSpcReduction="20000"/>
          </a:bodyPr>
          <a:lstStyle/>
          <a:p>
            <a:pPr marL="1081088" indent="-1081088">
              <a:buFont typeface="Wingdings" charset="2"/>
              <a:buNone/>
            </a:pPr>
            <a:r>
              <a:rPr lang="en-US"/>
              <a:t>PROJ</a:t>
            </a:r>
            <a:r>
              <a:rPr lang="en-US" baseline="-25000"/>
              <a:t>1</a:t>
            </a:r>
            <a:r>
              <a:rPr lang="en-US"/>
              <a:t>:	information about project budgets</a:t>
            </a:r>
          </a:p>
          <a:p>
            <a:pPr marL="1081088" indent="-1081088">
              <a:buFont typeface="Wingdings" charset="2"/>
              <a:buNone/>
            </a:pPr>
            <a:r>
              <a:rPr lang="en-US"/>
              <a:t>PROJ</a:t>
            </a:r>
            <a:r>
              <a:rPr lang="en-US" baseline="-25000"/>
              <a:t>2</a:t>
            </a:r>
            <a:r>
              <a:rPr lang="en-US"/>
              <a:t>:	information about project names and locations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360488" y="4672013"/>
            <a:ext cx="1528762" cy="14922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341438" y="4724400"/>
            <a:ext cx="5667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PNO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1914525" y="4724400"/>
            <a:ext cx="92233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BUDGET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1428750" y="5083175"/>
            <a:ext cx="3984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1974850" y="508317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</a:rPr>
              <a:t>150000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1428750" y="5476875"/>
            <a:ext cx="4476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P3 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1974850" y="547687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250000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428750" y="5273675"/>
            <a:ext cx="3984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1974850" y="527367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</a:rPr>
              <a:t>135000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1428750" y="5667375"/>
            <a:ext cx="3984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P4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1974850" y="566737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</a:rPr>
              <a:t>310000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1428750" y="5870575"/>
            <a:ext cx="3984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P5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1974850" y="587057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</a:rPr>
              <a:t>500000</a:t>
            </a:r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>
            <a:off x="1360488" y="5035550"/>
            <a:ext cx="152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>
            <a:off x="1844675" y="4670425"/>
            <a:ext cx="0" cy="149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963" name="Group 19"/>
          <p:cNvGrpSpPr>
            <a:grpSpLocks/>
          </p:cNvGrpSpPr>
          <p:nvPr/>
        </p:nvGrpSpPr>
        <p:grpSpPr bwMode="auto">
          <a:xfrm>
            <a:off x="4389438" y="4670425"/>
            <a:ext cx="3122612" cy="1501775"/>
            <a:chOff x="2765" y="2644"/>
            <a:chExt cx="1967" cy="946"/>
          </a:xfrm>
        </p:grpSpPr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2777" y="2645"/>
              <a:ext cx="1955" cy="9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2765" y="2678"/>
              <a:ext cx="35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82966" name="Rectangle 22"/>
            <p:cNvSpPr>
              <a:spLocks noChangeArrowheads="1"/>
            </p:cNvSpPr>
            <p:nvPr/>
          </p:nvSpPr>
          <p:spPr bwMode="auto">
            <a:xfrm>
              <a:off x="3310" y="2678"/>
              <a:ext cx="51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82967" name="Rectangle 23"/>
            <p:cNvSpPr>
              <a:spLocks noChangeArrowheads="1"/>
            </p:cNvSpPr>
            <p:nvPr/>
          </p:nvSpPr>
          <p:spPr bwMode="auto">
            <a:xfrm>
              <a:off x="4251" y="2678"/>
              <a:ext cx="34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82968" name="Rectangle 24"/>
            <p:cNvSpPr>
              <a:spLocks noChangeArrowheads="1"/>
            </p:cNvSpPr>
            <p:nvPr/>
          </p:nvSpPr>
          <p:spPr bwMode="auto">
            <a:xfrm>
              <a:off x="2820" y="2904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82969" name="Rectangle 25"/>
            <p:cNvSpPr>
              <a:spLocks noChangeArrowheads="1"/>
            </p:cNvSpPr>
            <p:nvPr/>
          </p:nvSpPr>
          <p:spPr bwMode="auto">
            <a:xfrm>
              <a:off x="3076" y="2904"/>
              <a:ext cx="88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Instrumentation</a:t>
              </a:r>
            </a:p>
          </p:txBody>
        </p:sp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4121" y="2904"/>
              <a:ext cx="54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Montreal</a:t>
              </a:r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2820" y="3152"/>
              <a:ext cx="2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P3 </a:t>
              </a:r>
            </a:p>
          </p:txBody>
        </p:sp>
        <p:sp>
          <p:nvSpPr>
            <p:cNvPr id="82972" name="Rectangle 28"/>
            <p:cNvSpPr>
              <a:spLocks noChangeArrowheads="1"/>
            </p:cNvSpPr>
            <p:nvPr/>
          </p:nvSpPr>
          <p:spPr bwMode="auto">
            <a:xfrm>
              <a:off x="3084" y="3152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2973" name="Rectangle 29"/>
            <p:cNvSpPr>
              <a:spLocks noChangeArrowheads="1"/>
            </p:cNvSpPr>
            <p:nvPr/>
          </p:nvSpPr>
          <p:spPr bwMode="auto">
            <a:xfrm>
              <a:off x="4121" y="3152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2974" name="Rectangle 30"/>
            <p:cNvSpPr>
              <a:spLocks noChangeArrowheads="1"/>
            </p:cNvSpPr>
            <p:nvPr/>
          </p:nvSpPr>
          <p:spPr bwMode="auto">
            <a:xfrm>
              <a:off x="2820" y="3024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82975" name="Rectangle 31"/>
            <p:cNvSpPr>
              <a:spLocks noChangeArrowheads="1"/>
            </p:cNvSpPr>
            <p:nvPr/>
          </p:nvSpPr>
          <p:spPr bwMode="auto">
            <a:xfrm>
              <a:off x="3084" y="3024"/>
              <a:ext cx="106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Database Develop.</a:t>
              </a:r>
            </a:p>
          </p:txBody>
        </p:sp>
        <p:sp>
          <p:nvSpPr>
            <p:cNvPr id="82976" name="Rectangle 32"/>
            <p:cNvSpPr>
              <a:spLocks noChangeArrowheads="1"/>
            </p:cNvSpPr>
            <p:nvPr/>
          </p:nvSpPr>
          <p:spPr bwMode="auto">
            <a:xfrm>
              <a:off x="4121" y="3024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2977" name="Rectangle 33"/>
            <p:cNvSpPr>
              <a:spLocks noChangeArrowheads="1"/>
            </p:cNvSpPr>
            <p:nvPr/>
          </p:nvSpPr>
          <p:spPr bwMode="auto">
            <a:xfrm>
              <a:off x="2820" y="3272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82978" name="Rectangle 34"/>
            <p:cNvSpPr>
              <a:spLocks noChangeArrowheads="1"/>
            </p:cNvSpPr>
            <p:nvPr/>
          </p:nvSpPr>
          <p:spPr bwMode="auto">
            <a:xfrm>
              <a:off x="3092" y="3272"/>
              <a:ext cx="75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Maintenance</a:t>
              </a:r>
            </a:p>
          </p:txBody>
        </p:sp>
        <p:sp>
          <p:nvSpPr>
            <p:cNvPr id="82979" name="Rectangle 35"/>
            <p:cNvSpPr>
              <a:spLocks noChangeArrowheads="1"/>
            </p:cNvSpPr>
            <p:nvPr/>
          </p:nvSpPr>
          <p:spPr bwMode="auto">
            <a:xfrm>
              <a:off x="4121" y="3272"/>
              <a:ext cx="3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Paris</a:t>
              </a:r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2820" y="3400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P5</a:t>
              </a:r>
            </a:p>
          </p:txBody>
        </p:sp>
        <p:sp>
          <p:nvSpPr>
            <p:cNvPr id="82981" name="Rectangle 37"/>
            <p:cNvSpPr>
              <a:spLocks noChangeArrowheads="1"/>
            </p:cNvSpPr>
            <p:nvPr/>
          </p:nvSpPr>
          <p:spPr bwMode="auto">
            <a:xfrm>
              <a:off x="3092" y="3400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2982" name="Rectangle 38"/>
            <p:cNvSpPr>
              <a:spLocks noChangeArrowheads="1"/>
            </p:cNvSpPr>
            <p:nvPr/>
          </p:nvSpPr>
          <p:spPr bwMode="auto">
            <a:xfrm>
              <a:off x="4121" y="3400"/>
              <a:ext cx="4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Boston</a:t>
              </a:r>
            </a:p>
          </p:txBody>
        </p:sp>
        <p:sp>
          <p:nvSpPr>
            <p:cNvPr id="82983" name="Line 39"/>
            <p:cNvSpPr>
              <a:spLocks noChangeShapeType="1"/>
            </p:cNvSpPr>
            <p:nvPr/>
          </p:nvSpPr>
          <p:spPr bwMode="auto">
            <a:xfrm>
              <a:off x="2777" y="2874"/>
              <a:ext cx="19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4" name="Line 40"/>
            <p:cNvSpPr>
              <a:spLocks noChangeShapeType="1"/>
            </p:cNvSpPr>
            <p:nvPr/>
          </p:nvSpPr>
          <p:spPr bwMode="auto">
            <a:xfrm>
              <a:off x="3082" y="2644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5" name="Line 41"/>
            <p:cNvSpPr>
              <a:spLocks noChangeShapeType="1"/>
            </p:cNvSpPr>
            <p:nvPr/>
          </p:nvSpPr>
          <p:spPr bwMode="auto">
            <a:xfrm>
              <a:off x="4095" y="2644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986" name="Rectangle 42"/>
          <p:cNvSpPr>
            <a:spLocks noChangeArrowheads="1"/>
          </p:cNvSpPr>
          <p:nvPr/>
        </p:nvSpPr>
        <p:spPr bwMode="auto">
          <a:xfrm>
            <a:off x="1306513" y="4278313"/>
            <a:ext cx="800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PROJ</a:t>
            </a:r>
            <a:r>
              <a:rPr lang="en-US" sz="16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987" name="Rectangle 43"/>
          <p:cNvSpPr>
            <a:spLocks noChangeArrowheads="1"/>
          </p:cNvSpPr>
          <p:nvPr/>
        </p:nvSpPr>
        <p:spPr bwMode="auto">
          <a:xfrm>
            <a:off x="4398963" y="4278313"/>
            <a:ext cx="800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PROJ</a:t>
            </a:r>
            <a:r>
              <a:rPr lang="en-US" sz="1600" baseline="-2500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82988" name="Group 44"/>
          <p:cNvGrpSpPr>
            <a:grpSpLocks/>
          </p:cNvGrpSpPr>
          <p:nvPr/>
        </p:nvGrpSpPr>
        <p:grpSpPr bwMode="auto">
          <a:xfrm>
            <a:off x="5149850" y="1676400"/>
            <a:ext cx="3846513" cy="1836738"/>
            <a:chOff x="3244" y="1056"/>
            <a:chExt cx="2423" cy="1157"/>
          </a:xfrm>
        </p:grpSpPr>
        <p:sp>
          <p:nvSpPr>
            <p:cNvPr id="82989" name="Rectangle 45"/>
            <p:cNvSpPr>
              <a:spLocks noChangeArrowheads="1"/>
            </p:cNvSpPr>
            <p:nvPr/>
          </p:nvSpPr>
          <p:spPr bwMode="auto">
            <a:xfrm>
              <a:off x="5068" y="1787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2990" name="Rectangle 46"/>
            <p:cNvSpPr>
              <a:spLocks noChangeArrowheads="1"/>
            </p:cNvSpPr>
            <p:nvPr/>
          </p:nvSpPr>
          <p:spPr bwMode="auto">
            <a:xfrm>
              <a:off x="5068" y="1659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2991" name="Rectangle 47"/>
            <p:cNvSpPr>
              <a:spLocks noChangeArrowheads="1"/>
            </p:cNvSpPr>
            <p:nvPr/>
          </p:nvSpPr>
          <p:spPr bwMode="auto">
            <a:xfrm>
              <a:off x="3268" y="1268"/>
              <a:ext cx="2368" cy="9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92" name="Rectangle 48"/>
            <p:cNvSpPr>
              <a:spLocks noChangeArrowheads="1"/>
            </p:cNvSpPr>
            <p:nvPr/>
          </p:nvSpPr>
          <p:spPr bwMode="auto">
            <a:xfrm>
              <a:off x="3244" y="1056"/>
              <a:ext cx="4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PROJ</a:t>
              </a:r>
            </a:p>
          </p:txBody>
        </p:sp>
        <p:sp>
          <p:nvSpPr>
            <p:cNvPr id="82993" name="Rectangle 49"/>
            <p:cNvSpPr>
              <a:spLocks noChangeArrowheads="1"/>
            </p:cNvSpPr>
            <p:nvPr/>
          </p:nvSpPr>
          <p:spPr bwMode="auto">
            <a:xfrm>
              <a:off x="3256" y="1301"/>
              <a:ext cx="35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82994" name="Rectangle 50"/>
            <p:cNvSpPr>
              <a:spLocks noChangeArrowheads="1"/>
            </p:cNvSpPr>
            <p:nvPr/>
          </p:nvSpPr>
          <p:spPr bwMode="auto">
            <a:xfrm>
              <a:off x="3801" y="1301"/>
              <a:ext cx="51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82995" name="Rectangle 51"/>
            <p:cNvSpPr>
              <a:spLocks noChangeArrowheads="1"/>
            </p:cNvSpPr>
            <p:nvPr/>
          </p:nvSpPr>
          <p:spPr bwMode="auto">
            <a:xfrm>
              <a:off x="4545" y="1301"/>
              <a:ext cx="58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BUDGET</a:t>
              </a:r>
            </a:p>
          </p:txBody>
        </p:sp>
        <p:sp>
          <p:nvSpPr>
            <p:cNvPr id="82996" name="Rectangle 52"/>
            <p:cNvSpPr>
              <a:spLocks noChangeArrowheads="1"/>
            </p:cNvSpPr>
            <p:nvPr/>
          </p:nvSpPr>
          <p:spPr bwMode="auto">
            <a:xfrm>
              <a:off x="5201" y="1301"/>
              <a:ext cx="34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82997" name="Rectangle 53"/>
            <p:cNvSpPr>
              <a:spLocks noChangeArrowheads="1"/>
            </p:cNvSpPr>
            <p:nvPr/>
          </p:nvSpPr>
          <p:spPr bwMode="auto">
            <a:xfrm>
              <a:off x="3311" y="1527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82998" name="Rectangle 54"/>
            <p:cNvSpPr>
              <a:spLocks noChangeArrowheads="1"/>
            </p:cNvSpPr>
            <p:nvPr/>
          </p:nvSpPr>
          <p:spPr bwMode="auto">
            <a:xfrm>
              <a:off x="3567" y="1527"/>
              <a:ext cx="88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Instrumentation</a:t>
              </a:r>
            </a:p>
          </p:txBody>
        </p:sp>
        <p:sp>
          <p:nvSpPr>
            <p:cNvPr id="82999" name="Rectangle 55"/>
            <p:cNvSpPr>
              <a:spLocks noChangeArrowheads="1"/>
            </p:cNvSpPr>
            <p:nvPr/>
          </p:nvSpPr>
          <p:spPr bwMode="auto">
            <a:xfrm>
              <a:off x="4559" y="1527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150000</a:t>
              </a:r>
            </a:p>
          </p:txBody>
        </p:sp>
        <p:sp>
          <p:nvSpPr>
            <p:cNvPr id="83000" name="Rectangle 56"/>
            <p:cNvSpPr>
              <a:spLocks noChangeArrowheads="1"/>
            </p:cNvSpPr>
            <p:nvPr/>
          </p:nvSpPr>
          <p:spPr bwMode="auto">
            <a:xfrm>
              <a:off x="5068" y="1527"/>
              <a:ext cx="54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Montreal</a:t>
              </a:r>
            </a:p>
          </p:txBody>
        </p:sp>
        <p:sp>
          <p:nvSpPr>
            <p:cNvPr id="83001" name="Rectangle 57"/>
            <p:cNvSpPr>
              <a:spLocks noChangeArrowheads="1"/>
            </p:cNvSpPr>
            <p:nvPr/>
          </p:nvSpPr>
          <p:spPr bwMode="auto">
            <a:xfrm>
              <a:off x="3311" y="1763"/>
              <a:ext cx="2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P3 </a:t>
              </a:r>
            </a:p>
          </p:txBody>
        </p:sp>
        <p:sp>
          <p:nvSpPr>
            <p:cNvPr id="83002" name="Rectangle 58"/>
            <p:cNvSpPr>
              <a:spLocks noChangeArrowheads="1"/>
            </p:cNvSpPr>
            <p:nvPr/>
          </p:nvSpPr>
          <p:spPr bwMode="auto">
            <a:xfrm>
              <a:off x="3575" y="1763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3003" name="Rectangle 59"/>
            <p:cNvSpPr>
              <a:spLocks noChangeArrowheads="1"/>
            </p:cNvSpPr>
            <p:nvPr/>
          </p:nvSpPr>
          <p:spPr bwMode="auto">
            <a:xfrm>
              <a:off x="4554" y="176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250000</a:t>
              </a:r>
            </a:p>
          </p:txBody>
        </p:sp>
        <p:sp>
          <p:nvSpPr>
            <p:cNvPr id="83004" name="Rectangle 60"/>
            <p:cNvSpPr>
              <a:spLocks noChangeArrowheads="1"/>
            </p:cNvSpPr>
            <p:nvPr/>
          </p:nvSpPr>
          <p:spPr bwMode="auto">
            <a:xfrm>
              <a:off x="3311" y="1651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83005" name="Rectangle 61"/>
            <p:cNvSpPr>
              <a:spLocks noChangeArrowheads="1"/>
            </p:cNvSpPr>
            <p:nvPr/>
          </p:nvSpPr>
          <p:spPr bwMode="auto">
            <a:xfrm>
              <a:off x="3575" y="1651"/>
              <a:ext cx="106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Database Develop.</a:t>
              </a:r>
            </a:p>
          </p:txBody>
        </p:sp>
        <p:sp>
          <p:nvSpPr>
            <p:cNvPr id="83006" name="Rectangle 62"/>
            <p:cNvSpPr>
              <a:spLocks noChangeArrowheads="1"/>
            </p:cNvSpPr>
            <p:nvPr/>
          </p:nvSpPr>
          <p:spPr bwMode="auto">
            <a:xfrm>
              <a:off x="4559" y="1651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135000</a:t>
              </a:r>
            </a:p>
          </p:txBody>
        </p:sp>
        <p:sp>
          <p:nvSpPr>
            <p:cNvPr id="83007" name="Rectangle 63"/>
            <p:cNvSpPr>
              <a:spLocks noChangeArrowheads="1"/>
            </p:cNvSpPr>
            <p:nvPr/>
          </p:nvSpPr>
          <p:spPr bwMode="auto">
            <a:xfrm>
              <a:off x="3311" y="1895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83008" name="Rectangle 64"/>
            <p:cNvSpPr>
              <a:spLocks noChangeArrowheads="1"/>
            </p:cNvSpPr>
            <p:nvPr/>
          </p:nvSpPr>
          <p:spPr bwMode="auto">
            <a:xfrm>
              <a:off x="3583" y="1895"/>
              <a:ext cx="75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Maintenance</a:t>
              </a:r>
            </a:p>
          </p:txBody>
        </p:sp>
        <p:sp>
          <p:nvSpPr>
            <p:cNvPr id="83009" name="Rectangle 65"/>
            <p:cNvSpPr>
              <a:spLocks noChangeArrowheads="1"/>
            </p:cNvSpPr>
            <p:nvPr/>
          </p:nvSpPr>
          <p:spPr bwMode="auto">
            <a:xfrm>
              <a:off x="4559" y="1895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310000</a:t>
              </a:r>
            </a:p>
          </p:txBody>
        </p:sp>
        <p:sp>
          <p:nvSpPr>
            <p:cNvPr id="83010" name="Rectangle 66"/>
            <p:cNvSpPr>
              <a:spLocks noChangeArrowheads="1"/>
            </p:cNvSpPr>
            <p:nvPr/>
          </p:nvSpPr>
          <p:spPr bwMode="auto">
            <a:xfrm>
              <a:off x="5068" y="1895"/>
              <a:ext cx="3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Paris</a:t>
              </a:r>
            </a:p>
          </p:txBody>
        </p:sp>
        <p:sp>
          <p:nvSpPr>
            <p:cNvPr id="83011" name="Rectangle 67"/>
            <p:cNvSpPr>
              <a:spLocks noChangeArrowheads="1"/>
            </p:cNvSpPr>
            <p:nvPr/>
          </p:nvSpPr>
          <p:spPr bwMode="auto">
            <a:xfrm>
              <a:off x="3311" y="2023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P5</a:t>
              </a:r>
            </a:p>
          </p:txBody>
        </p:sp>
        <p:sp>
          <p:nvSpPr>
            <p:cNvPr id="83012" name="Rectangle 68"/>
            <p:cNvSpPr>
              <a:spLocks noChangeArrowheads="1"/>
            </p:cNvSpPr>
            <p:nvPr/>
          </p:nvSpPr>
          <p:spPr bwMode="auto">
            <a:xfrm>
              <a:off x="3583" y="2023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3013" name="Rectangle 69"/>
            <p:cNvSpPr>
              <a:spLocks noChangeArrowheads="1"/>
            </p:cNvSpPr>
            <p:nvPr/>
          </p:nvSpPr>
          <p:spPr bwMode="auto">
            <a:xfrm>
              <a:off x="4559" y="202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500000</a:t>
              </a:r>
            </a:p>
          </p:txBody>
        </p:sp>
        <p:sp>
          <p:nvSpPr>
            <p:cNvPr id="83014" name="Rectangle 70"/>
            <p:cNvSpPr>
              <a:spLocks noChangeArrowheads="1"/>
            </p:cNvSpPr>
            <p:nvPr/>
          </p:nvSpPr>
          <p:spPr bwMode="auto">
            <a:xfrm>
              <a:off x="5068" y="2023"/>
              <a:ext cx="4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Boston</a:t>
              </a:r>
            </a:p>
          </p:txBody>
        </p:sp>
        <p:sp>
          <p:nvSpPr>
            <p:cNvPr id="83015" name="Line 71"/>
            <p:cNvSpPr>
              <a:spLocks noChangeShapeType="1"/>
            </p:cNvSpPr>
            <p:nvPr/>
          </p:nvSpPr>
          <p:spPr bwMode="auto">
            <a:xfrm>
              <a:off x="3268" y="1497"/>
              <a:ext cx="23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6" name="Line 72"/>
            <p:cNvSpPr>
              <a:spLocks noChangeShapeType="1"/>
            </p:cNvSpPr>
            <p:nvPr/>
          </p:nvSpPr>
          <p:spPr bwMode="auto">
            <a:xfrm>
              <a:off x="3573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7" name="Line 73"/>
            <p:cNvSpPr>
              <a:spLocks noChangeShapeType="1"/>
            </p:cNvSpPr>
            <p:nvPr/>
          </p:nvSpPr>
          <p:spPr bwMode="auto">
            <a:xfrm>
              <a:off x="4586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8" name="Line 74"/>
            <p:cNvSpPr>
              <a:spLocks noChangeShapeType="1"/>
            </p:cNvSpPr>
            <p:nvPr/>
          </p:nvSpPr>
          <p:spPr bwMode="auto">
            <a:xfrm>
              <a:off x="5068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9" name="Rectangle 75"/>
            <p:cNvSpPr>
              <a:spLocks noChangeArrowheads="1"/>
            </p:cNvSpPr>
            <p:nvPr/>
          </p:nvSpPr>
          <p:spPr bwMode="auto">
            <a:xfrm>
              <a:off x="5068" y="1652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3020" name="Rectangle 76"/>
            <p:cNvSpPr>
              <a:spLocks noChangeArrowheads="1"/>
            </p:cNvSpPr>
            <p:nvPr/>
          </p:nvSpPr>
          <p:spPr bwMode="auto">
            <a:xfrm>
              <a:off x="5068" y="1763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684213"/>
            <a:ext cx="7448550" cy="5048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Degree of Fragmentation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816100" y="4411663"/>
            <a:ext cx="5948363" cy="1039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>
                <a:latin typeface="Century Schoolbook" charset="0"/>
              </a:rPr>
              <a:t>Finding the suitable level of partitioning within this range</a:t>
            </a:r>
          </a:p>
          <a:p>
            <a:pPr algn="ctr"/>
            <a:endParaRPr lang="en-US" sz="2400">
              <a:latin typeface="Century Schoolbook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508250" y="2914650"/>
            <a:ext cx="410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2508250" y="28003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6623050" y="28003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999" name="Group 7"/>
          <p:cNvGrpSpPr>
            <a:grpSpLocks/>
          </p:cNvGrpSpPr>
          <p:nvPr/>
        </p:nvGrpSpPr>
        <p:grpSpPr bwMode="auto">
          <a:xfrm>
            <a:off x="1909763" y="3143250"/>
            <a:ext cx="1350962" cy="890588"/>
            <a:chOff x="1203" y="1980"/>
            <a:chExt cx="851" cy="561"/>
          </a:xfrm>
        </p:grpSpPr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1330" y="1980"/>
              <a:ext cx="570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entury Schoolbook" charset="0"/>
                </a:rPr>
                <a:t>tuples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1467" y="2124"/>
              <a:ext cx="265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entury Schoolbook" charset="0"/>
                </a:rPr>
                <a:t>or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1203" y="2292"/>
              <a:ext cx="851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entury Schoolbook" charset="0"/>
                </a:rPr>
                <a:t>attributes</a:t>
              </a:r>
            </a:p>
          </p:txBody>
        </p:sp>
      </p:grp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6183313" y="3143250"/>
            <a:ext cx="1219200" cy="39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entury Schoolbook" charset="0"/>
              </a:rPr>
              <a:t>relations</a:t>
            </a:r>
          </a:p>
        </p:txBody>
      </p:sp>
      <p:sp>
        <p:nvSpPr>
          <p:cNvPr id="85004" name="Arc 12"/>
          <p:cNvSpPr>
            <a:spLocks/>
          </p:cNvSpPr>
          <p:nvPr/>
        </p:nvSpPr>
        <p:spPr bwMode="auto">
          <a:xfrm>
            <a:off x="2509838" y="2459038"/>
            <a:ext cx="222250" cy="222250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446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729"/>
                  <a:pt x="9577" y="84"/>
                  <a:pt x="21445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729"/>
                  <a:pt x="9577" y="84"/>
                  <a:pt x="21445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5" name="Arc 13"/>
          <p:cNvSpPr>
            <a:spLocks/>
          </p:cNvSpPr>
          <p:nvPr/>
        </p:nvSpPr>
        <p:spPr bwMode="auto">
          <a:xfrm>
            <a:off x="6388100" y="2459038"/>
            <a:ext cx="223838" cy="222250"/>
          </a:xfrm>
          <a:custGeom>
            <a:avLst/>
            <a:gdLst>
              <a:gd name="G0" fmla="+- 154 0 0"/>
              <a:gd name="G1" fmla="+- 21600 0 0"/>
              <a:gd name="G2" fmla="+- 21600 0 0"/>
              <a:gd name="T0" fmla="*/ 0 w 21754"/>
              <a:gd name="T1" fmla="*/ 1 h 21600"/>
              <a:gd name="T2" fmla="*/ 21754 w 21754"/>
              <a:gd name="T3" fmla="*/ 21600 h 21600"/>
              <a:gd name="T4" fmla="*/ 154 w 217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54" h="21600" fill="none" extrusionOk="0">
                <a:moveTo>
                  <a:pt x="-1" y="0"/>
                </a:moveTo>
                <a:cubicBezTo>
                  <a:pt x="51" y="0"/>
                  <a:pt x="102" y="-1"/>
                  <a:pt x="154" y="-1"/>
                </a:cubicBezTo>
                <a:cubicBezTo>
                  <a:pt x="12083" y="-1"/>
                  <a:pt x="21754" y="9670"/>
                  <a:pt x="21754" y="21600"/>
                </a:cubicBezTo>
              </a:path>
              <a:path w="21754" h="21600" stroke="0" extrusionOk="0">
                <a:moveTo>
                  <a:pt x="-1" y="0"/>
                </a:moveTo>
                <a:cubicBezTo>
                  <a:pt x="51" y="0"/>
                  <a:pt x="102" y="-1"/>
                  <a:pt x="154" y="-1"/>
                </a:cubicBezTo>
                <a:cubicBezTo>
                  <a:pt x="12083" y="-1"/>
                  <a:pt x="21754" y="9670"/>
                  <a:pt x="21754" y="21600"/>
                </a:cubicBezTo>
                <a:lnTo>
                  <a:pt x="154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2736850" y="2457450"/>
            <a:ext cx="1473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H="1">
            <a:off x="4902200" y="2457450"/>
            <a:ext cx="148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8" name="Arc 16"/>
          <p:cNvSpPr>
            <a:spLocks/>
          </p:cNvSpPr>
          <p:nvPr/>
        </p:nvSpPr>
        <p:spPr bwMode="auto">
          <a:xfrm>
            <a:off x="4203700" y="2400300"/>
            <a:ext cx="184150" cy="44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9" name="Arc 17"/>
          <p:cNvSpPr>
            <a:spLocks/>
          </p:cNvSpPr>
          <p:nvPr/>
        </p:nvSpPr>
        <p:spPr bwMode="auto">
          <a:xfrm>
            <a:off x="4745038" y="2400300"/>
            <a:ext cx="171450" cy="444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 flipV="1">
            <a:off x="4400550" y="2222500"/>
            <a:ext cx="19050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 flipH="1" flipV="1">
            <a:off x="4597400" y="2235200"/>
            <a:ext cx="15240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2938463" y="1828800"/>
            <a:ext cx="3557587" cy="39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entury Schoolbook" charset="0"/>
              </a:rPr>
              <a:t>finite number of alternatives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Pages>32</Pages>
  <Words>2400</Words>
  <Application>Microsoft Office PowerPoint</Application>
  <PresentationFormat>Letter Paper (8.5x11 in)</PresentationFormat>
  <Paragraphs>795</Paragraphs>
  <Slides>49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MS PGothic</vt:lpstr>
      <vt:lpstr>MS PGothic</vt:lpstr>
      <vt:lpstr>Arial</vt:lpstr>
      <vt:lpstr>Book Antiqua</vt:lpstr>
      <vt:lpstr>Calibri</vt:lpstr>
      <vt:lpstr>Century Schoolbook</vt:lpstr>
      <vt:lpstr>Helvetica</vt:lpstr>
      <vt:lpstr>Monotype Sorts</vt:lpstr>
      <vt:lpstr>NSymbol</vt:lpstr>
      <vt:lpstr>Symbol</vt:lpstr>
      <vt:lpstr>Times</vt:lpstr>
      <vt:lpstr>Wingdings</vt:lpstr>
      <vt:lpstr>Zapf Dingbats</vt:lpstr>
      <vt:lpstr>Office Theme</vt:lpstr>
      <vt:lpstr>Outline</vt:lpstr>
      <vt:lpstr>Design Problem</vt:lpstr>
      <vt:lpstr>Distribution Design</vt:lpstr>
      <vt:lpstr>Top-Down Design</vt:lpstr>
      <vt:lpstr>Distribution Design Issues</vt:lpstr>
      <vt:lpstr>Fragmentation</vt:lpstr>
      <vt:lpstr>Fragmentation Alternatives – Horizontal</vt:lpstr>
      <vt:lpstr>Fragmentation Alternatives – Vertical</vt:lpstr>
      <vt:lpstr>Degree of Fragmentation</vt:lpstr>
      <vt:lpstr>Correctness of Fragmentation</vt:lpstr>
      <vt:lpstr>Allocation Alternatives</vt:lpstr>
      <vt:lpstr>Information Requirements</vt:lpstr>
      <vt:lpstr>Fragmentation</vt:lpstr>
      <vt:lpstr>PHF – Information Requirements</vt:lpstr>
      <vt:lpstr>PHF - Information Requirements</vt:lpstr>
      <vt:lpstr>PHF – Minterm Examples</vt:lpstr>
      <vt:lpstr>PHF – Information Requirements</vt:lpstr>
      <vt:lpstr>Primary Horizontal Fragmentation</vt:lpstr>
      <vt:lpstr>PHF – Algorithm</vt:lpstr>
      <vt:lpstr>Completeness of Simple Predicates</vt:lpstr>
      <vt:lpstr>Completeness of Simple Predicates</vt:lpstr>
      <vt:lpstr>Minimality of Simple Predicates</vt:lpstr>
      <vt:lpstr>Minimality of Simple Predicates</vt:lpstr>
      <vt:lpstr>COM_MIN Algorithm</vt:lpstr>
      <vt:lpstr>COM_MIN Algorithm</vt:lpstr>
      <vt:lpstr>PHORIZONTAL Algorithm</vt:lpstr>
      <vt:lpstr>PHF – Example</vt:lpstr>
      <vt:lpstr>PHF – Example</vt:lpstr>
      <vt:lpstr>PHF – Example</vt:lpstr>
      <vt:lpstr>PHF – Correctness</vt:lpstr>
      <vt:lpstr>Vertical Fragmentation</vt:lpstr>
      <vt:lpstr>Vertical Fragmentation</vt:lpstr>
      <vt:lpstr>VF – Information Requirements</vt:lpstr>
      <vt:lpstr>VF – Definition of use(qi,Aj)</vt:lpstr>
      <vt:lpstr>VF – Affinity Measure aff(Ai,Aj)</vt:lpstr>
      <vt:lpstr>VF – Calculation of aff(Ai, Aj)</vt:lpstr>
      <vt:lpstr>VF – Clustering Algorithm</vt:lpstr>
      <vt:lpstr>Bond Energy Algorithm</vt:lpstr>
      <vt:lpstr>Bond Energy Algorithm</vt:lpstr>
      <vt:lpstr>BEA – Example</vt:lpstr>
      <vt:lpstr>BEA – Example</vt:lpstr>
      <vt:lpstr>VF – Algorithm</vt:lpstr>
      <vt:lpstr>VF – ALgorithm</vt:lpstr>
      <vt:lpstr>VF – Algorithm</vt:lpstr>
      <vt:lpstr>VF – Correctness</vt:lpstr>
      <vt:lpstr>Fragment Allocation</vt:lpstr>
      <vt:lpstr>Information Requirements</vt:lpstr>
      <vt:lpstr>Allocation Model</vt:lpstr>
      <vt:lpstr>Allocation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M. Tamer Özsu</dc:creator>
  <cp:lastModifiedBy>Tajim</cp:lastModifiedBy>
  <cp:revision>50</cp:revision>
  <cp:lastPrinted>1996-01-08T08:29:10Z</cp:lastPrinted>
  <dcterms:created xsi:type="dcterms:W3CDTF">2010-08-23T06:56:47Z</dcterms:created>
  <dcterms:modified xsi:type="dcterms:W3CDTF">2019-04-14T07:41:33Z</dcterms:modified>
</cp:coreProperties>
</file>