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98" r:id="rId10"/>
    <p:sldId id="29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00CC"/>
    <a:srgbClr val="FF0066"/>
    <a:srgbClr val="99CCFF"/>
    <a:srgbClr val="33CC33"/>
    <a:srgbClr val="3366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70" d="100"/>
          <a:sy n="70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3C133E2-EBBC-46AD-8364-84890B2CBB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A723B8CC-F203-4A8E-A833-17459D5032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B275D-FE84-4456-A9B5-CAF5EADBB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FFF49-1C92-4F48-BF50-3DA5456437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0EE81-AA4B-4E76-807F-88CC53F22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78E1F-1F76-4E1F-AF2D-317A0694F6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EE67-66CA-45EB-B0A4-3DD643011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7BB9E-2CEA-4B73-A5B8-A7532CF16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2E772-6A87-40B9-B818-81D9A811F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34B8E-6BA4-4B1B-8C31-06D78CB126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3CCD0-219D-4FF3-96A4-5B50119E34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11A2C-E9C9-4CF1-855B-D2BB5AAF2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779DB-DF2C-4365-8D06-858EB9DCD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5D1EF794-EB5D-4B96-A29F-F5F3466A37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695E-AFAE-4C17-BA86-B79C2F3D94F2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Basic Operations</a:t>
            </a:r>
          </a:p>
          <a:p>
            <a:r>
              <a:rPr lang="en-US"/>
              <a:t>Algebra of Bags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59A-D2C2-4F92-98ED-16DF54CF2B3E}" type="slidenum">
              <a:rPr lang="en-US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Projection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974725" y="2014538"/>
            <a:ext cx="2405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 A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990600" y="3581400"/>
            <a:ext cx="5105400" cy="1227138"/>
            <a:chOff x="624" y="2256"/>
            <a:chExt cx="3216" cy="773"/>
          </a:xfrm>
        </p:grpSpPr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1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π</a:t>
              </a:r>
              <a:r>
                <a:rPr lang="en-US" i="1" baseline="-25000"/>
                <a:t>A</a:t>
              </a:r>
              <a:r>
                <a:rPr lang="en-US" baseline="-25000"/>
                <a:t>+</a:t>
              </a:r>
              <a:r>
                <a:rPr lang="en-US" i="1" baseline="-25000"/>
                <a:t>B-&gt;C</a:t>
              </a:r>
              <a:r>
                <a:rPr lang="en-US" baseline="-25000"/>
                <a:t>,</a:t>
              </a:r>
              <a:r>
                <a:rPr lang="en-US" i="1" baseline="-25000"/>
                <a:t>A</a:t>
              </a:r>
              <a:r>
                <a:rPr lang="en-US" baseline="-25000"/>
                <a:t>,</a:t>
              </a:r>
              <a:r>
                <a:rPr lang="en-US" i="1" baseline="-25000"/>
                <a:t>A</a:t>
              </a:r>
              <a:r>
                <a:rPr lang="en-US"/>
                <a:t> (R) =	</a:t>
              </a:r>
              <a:r>
                <a:rPr lang="en-US">
                  <a:solidFill>
                    <a:srgbClr val="CC00CC"/>
                  </a:solidFill>
                </a:rPr>
                <a:t>C	A1	A2</a:t>
              </a:r>
            </a:p>
            <a:p>
              <a:r>
                <a:rPr lang="en-US"/>
                <a:t>			3	1	1</a:t>
              </a:r>
            </a:p>
            <a:p>
              <a:r>
                <a:rPr lang="en-US"/>
                <a:t>			7	3	3</a:t>
              </a:r>
            </a:p>
          </p:txBody>
        </p:sp>
        <p:grpSp>
          <p:nvGrpSpPr>
            <p:cNvPr id="94217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94218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19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0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1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E4CE-2E2F-4602-AC05-3ACD6F3F4607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/>
              <a:t>R3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  <a:p>
            <a:pPr lvl="1"/>
            <a:r>
              <a:rPr lang="en-US"/>
              <a:t>Pair each tuple t1 of R1 with each tuple t2 of R2.</a:t>
            </a:r>
          </a:p>
          <a:p>
            <a:pPr lvl="1"/>
            <a:r>
              <a:rPr lang="en-US"/>
              <a:t>Concatenation t1t2 is a tuple of R3.</a:t>
            </a:r>
          </a:p>
          <a:p>
            <a:pPr lvl="1"/>
            <a:r>
              <a:rPr lang="en-US"/>
              <a:t>Schema of R3 is the attributes of R1 and then R2, in order.</a:t>
            </a:r>
          </a:p>
          <a:p>
            <a:pPr lvl="1"/>
            <a:r>
              <a:rPr lang="en-US"/>
              <a:t>But beware attribute </a:t>
            </a:r>
            <a:r>
              <a:rPr lang="en-US" i="1"/>
              <a:t>A</a:t>
            </a:r>
            <a:r>
              <a:rPr lang="en-US"/>
              <a:t> of the same name in R1 and R2: use R1.</a:t>
            </a:r>
            <a:r>
              <a:rPr lang="en-US" i="1"/>
              <a:t>A</a:t>
            </a:r>
            <a:r>
              <a:rPr lang="en-US"/>
              <a:t>  and R2.</a:t>
            </a:r>
            <a:r>
              <a:rPr lang="en-US" i="1"/>
              <a:t>A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B985-53F8-4DB3-952D-3393475FE3C4}" type="slidenum">
              <a:rPr lang="en-US"/>
              <a:pPr/>
              <a:t>12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R3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4082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R1(	A,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  <a:p>
            <a:endParaRPr lang="en-US"/>
          </a:p>
          <a:p>
            <a:r>
              <a:rPr lang="en-US">
                <a:solidFill>
                  <a:srgbClr val="CC00CC"/>
                </a:solidFill>
              </a:rPr>
              <a:t>R2(	B,	C )</a:t>
            </a:r>
          </a:p>
          <a:p>
            <a:r>
              <a:rPr lang="en-US"/>
              <a:t>	5	6</a:t>
            </a:r>
          </a:p>
          <a:p>
            <a:r>
              <a:rPr lang="en-US"/>
              <a:t>	7	8</a:t>
            </a:r>
          </a:p>
          <a:p>
            <a:r>
              <a:rPr lang="en-US"/>
              <a:t>	9      10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676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4343400" y="1981200"/>
            <a:ext cx="4427538" cy="2667000"/>
            <a:chOff x="2736" y="1248"/>
            <a:chExt cx="2789" cy="1680"/>
          </a:xfrm>
        </p:grpSpPr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789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CC"/>
                  </a:solidFill>
                </a:rPr>
                <a:t>R3(	A,	R1.B,	R2.B,	C   )</a:t>
              </a:r>
            </a:p>
            <a:p>
              <a:r>
                <a:rPr lang="en-US"/>
                <a:t>	1	2	5	6</a:t>
              </a:r>
            </a:p>
            <a:p>
              <a:r>
                <a:rPr lang="en-US"/>
                <a:t>	1	2	7	8</a:t>
              </a:r>
            </a:p>
            <a:p>
              <a:r>
                <a:rPr lang="en-US"/>
                <a:t>	1	2	9      10</a:t>
              </a:r>
            </a:p>
            <a:p>
              <a:r>
                <a:rPr lang="en-US"/>
                <a:t>	3	4	5	6</a:t>
              </a:r>
            </a:p>
            <a:p>
              <a:r>
                <a:rPr lang="en-US"/>
                <a:t>	3	4	7	8</a:t>
              </a:r>
            </a:p>
            <a:p>
              <a:r>
                <a:rPr lang="en-US"/>
                <a:t>	3	4	9      10</a:t>
              </a: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CD74-15CE-4B44-B9A0-31F30FA2342D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Theta-Join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</a:t>
            </a:r>
          </a:p>
          <a:p>
            <a:pPr lvl="1">
              <a:lnSpc>
                <a:spcPct val="90000"/>
              </a:lnSpc>
            </a:pPr>
            <a:r>
              <a:rPr lang="en-US"/>
              <a:t>Take the product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R2.</a:t>
            </a:r>
          </a:p>
          <a:p>
            <a:pPr lvl="1">
              <a:lnSpc>
                <a:spcPct val="90000"/>
              </a:lnSpc>
            </a:pPr>
            <a:r>
              <a:rPr lang="en-US"/>
              <a:t>Then apply </a:t>
            </a:r>
            <a:r>
              <a:rPr lang="en-US" sz="3600">
                <a:latin typeface="Lucida Sans Unicode" pitchFamily="34" charset="0"/>
              </a:rPr>
              <a:t>σ</a:t>
            </a:r>
            <a:r>
              <a:rPr lang="en-US" i="1" baseline="-25000"/>
              <a:t>C</a:t>
            </a:r>
            <a:r>
              <a:rPr lang="en-US"/>
              <a:t>  to the result.</a:t>
            </a:r>
          </a:p>
          <a:p>
            <a:pPr>
              <a:lnSpc>
                <a:spcPct val="90000"/>
              </a:lnSpc>
            </a:pPr>
            <a:r>
              <a:rPr lang="en-US"/>
              <a:t>As for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  can be any boolean-valued condition.</a:t>
            </a:r>
          </a:p>
          <a:p>
            <a:pPr lvl="1">
              <a:lnSpc>
                <a:spcPct val="90000"/>
              </a:lnSpc>
            </a:pPr>
            <a:r>
              <a:rPr lang="en-US"/>
              <a:t>Historic versions of this operator allowed only A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 B, where </a:t>
            </a:r>
            <a:r>
              <a:rPr lang="en-US">
                <a:sym typeface="Symbol" pitchFamily="18" charset="2"/>
              </a:rPr>
              <a:t></a:t>
            </a:r>
            <a:r>
              <a:rPr lang="en-US"/>
              <a:t> is =, &lt;, etc.; hence the name “theta-join.”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4B25-BEBE-4432-B884-86AD3032453A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Theta Join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807085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Sells(	bar,	beer,	price  )</a:t>
            </a:r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Bars(	name,	addr        )</a:t>
            </a:r>
          </a:p>
          <a:p>
            <a:r>
              <a:rPr lang="en-US"/>
              <a:t>	Joe’s	Bud	2.50			Joe’s	Maple St.</a:t>
            </a:r>
          </a:p>
          <a:p>
            <a:r>
              <a:rPr lang="en-US"/>
              <a:t>	Joe’s	Miller	2.75			Sue’s	River Rd.</a:t>
            </a:r>
          </a:p>
          <a:p>
            <a:r>
              <a:rPr lang="en-US"/>
              <a:t>	Sue’s	Bud	2.50</a:t>
            </a:r>
          </a:p>
          <a:p>
            <a:r>
              <a:rPr lang="en-US"/>
              <a:t>	Sue’s	Coors	3.00</a:t>
            </a:r>
          </a:p>
          <a:p>
            <a:endParaRPr lang="en-US"/>
          </a:p>
          <a:p>
            <a:r>
              <a:rPr lang="en-US"/>
              <a:t>     BarInfo := Sells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 baseline="-25000"/>
              <a:t>Sells.bar = Bars.name</a:t>
            </a:r>
            <a:r>
              <a:rPr lang="en-US"/>
              <a:t> Bars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600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438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429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172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6172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086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669925" y="4529138"/>
            <a:ext cx="7156450" cy="1917700"/>
            <a:chOff x="422" y="2853"/>
            <a:chExt cx="4508" cy="1208"/>
          </a:xfrm>
        </p:grpSpPr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422" y="2853"/>
              <a:ext cx="450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 </a:t>
              </a:r>
              <a:r>
                <a:rPr lang="en-US">
                  <a:solidFill>
                    <a:srgbClr val="CC00CC"/>
                  </a:solidFill>
                </a:rPr>
                <a:t>BarInfo(	bar,	beer,	price,	name,	addr        )</a:t>
              </a:r>
            </a:p>
            <a:p>
              <a:r>
                <a:rPr lang="en-US"/>
                <a:t>		Joe’s	Bud	2.50	Joe’s	Maple St.</a:t>
              </a:r>
            </a:p>
            <a:p>
              <a:r>
                <a:rPr lang="en-US"/>
                <a:t>		Joe’s	Miller	2.75	Joe’s	Maple St.</a:t>
              </a:r>
            </a:p>
            <a:p>
              <a:r>
                <a:rPr lang="en-US"/>
                <a:t>		Sue’s	Bud	2.50	Sue’s	River Rd.</a:t>
              </a:r>
            </a:p>
            <a:p>
              <a:r>
                <a:rPr lang="en-US"/>
                <a:t>		Sue’s	Coors	3.00	Sue’s	River Rd.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3EDF-B58C-4709-8F80-C9EF70DA0DF6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useful join variant (</a:t>
            </a:r>
            <a:r>
              <a:rPr lang="en-US" i="1">
                <a:solidFill>
                  <a:srgbClr val="FF0066"/>
                </a:solidFill>
              </a:rPr>
              <a:t>natural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 join) connects two relations by:</a:t>
            </a:r>
          </a:p>
          <a:p>
            <a:pPr lvl="1"/>
            <a:r>
              <a:rPr lang="en-US"/>
              <a:t>Equating attributes of the same name, and</a:t>
            </a:r>
          </a:p>
          <a:p>
            <a:pPr lvl="1"/>
            <a:r>
              <a:rPr lang="en-US"/>
              <a:t>Projecting out one copy of each pair of equated attributes.</a:t>
            </a:r>
          </a:p>
          <a:p>
            <a:r>
              <a:rPr lang="en-US"/>
              <a:t>Denoted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/>
              <a:t> R2.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B527-6668-4BE2-9BCB-6311F82FA6CA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Natural Join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110538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Sells(	bar,	beer,	price  )	Bars(	bar,	addr        )</a:t>
            </a:r>
          </a:p>
          <a:p>
            <a:r>
              <a:rPr lang="en-US"/>
              <a:t>	Joe’s	Bud	2.50			Joe’s	Maple St.</a:t>
            </a:r>
          </a:p>
          <a:p>
            <a:r>
              <a:rPr lang="en-US"/>
              <a:t>	Joe’s	Miller	2.75			Sue’s	River Rd.</a:t>
            </a:r>
          </a:p>
          <a:p>
            <a:r>
              <a:rPr lang="en-US"/>
              <a:t>	Sue’s	Bud	2.50</a:t>
            </a:r>
          </a:p>
          <a:p>
            <a:r>
              <a:rPr lang="en-US"/>
              <a:t>	Sue’s	Coors	3.00</a:t>
            </a:r>
          </a:p>
          <a:p>
            <a:endParaRPr lang="en-US"/>
          </a:p>
          <a:p>
            <a:r>
              <a:rPr lang="en-US"/>
              <a:t>     		BarInfo := Sells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/>
              <a:t> Bars</a:t>
            </a:r>
          </a:p>
          <a:p>
            <a:r>
              <a:rPr lang="en-US">
                <a:solidFill>
                  <a:srgbClr val="3366FF"/>
                </a:solidFill>
              </a:rPr>
              <a:t>Note</a:t>
            </a:r>
            <a:r>
              <a:rPr lang="en-US"/>
              <a:t>: Bars.name has become Bars.bar to make the natural</a:t>
            </a:r>
          </a:p>
          <a:p>
            <a:r>
              <a:rPr lang="en-US"/>
              <a:t>join “work.”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676400" y="1447800"/>
            <a:ext cx="2667000" cy="1828800"/>
            <a:chOff x="1008" y="912"/>
            <a:chExt cx="1680" cy="1152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172200" y="14478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1722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7086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746125" y="4757738"/>
            <a:ext cx="6242050" cy="1917700"/>
            <a:chOff x="470" y="2997"/>
            <a:chExt cx="3932" cy="1208"/>
          </a:xfrm>
        </p:grpSpPr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470" y="2997"/>
              <a:ext cx="393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</a:t>
              </a:r>
              <a:r>
                <a:rPr lang="en-US">
                  <a:solidFill>
                    <a:srgbClr val="CC00CC"/>
                  </a:solidFill>
                </a:rPr>
                <a:t>BarInfo(	bar,	beer,	price,	addr        )</a:t>
              </a:r>
            </a:p>
            <a:p>
              <a:r>
                <a:rPr lang="en-US"/>
                <a:t>		Joe’s	Bud	2.50	Maple St.</a:t>
              </a:r>
            </a:p>
            <a:p>
              <a:r>
                <a:rPr lang="en-US"/>
                <a:t>		Joe’s	Milller	2.75	Maple St.</a:t>
              </a:r>
            </a:p>
            <a:p>
              <a:r>
                <a:rPr lang="en-US"/>
                <a:t>		Sue’s	Bud	2.50	River Rd.</a:t>
              </a:r>
            </a:p>
            <a:p>
              <a:r>
                <a:rPr lang="en-US"/>
                <a:t>		Sue’s	Coors	3.00	River Rd.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632" y="3024"/>
              <a:ext cx="259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21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2784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23B7-07FA-48F9-A434-F921C63DBF60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4000">
                <a:latin typeface="Lucida Sans Unicode" pitchFamily="34" charset="0"/>
              </a:rPr>
              <a:t>ρ</a:t>
            </a:r>
            <a:r>
              <a:rPr lang="en-US"/>
              <a:t> operator gives a new schema to a relation.</a:t>
            </a:r>
          </a:p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R1(A1,…,A</a:t>
            </a:r>
            <a:r>
              <a:rPr lang="en-US" i="1" baseline="-25000">
                <a:solidFill>
                  <a:srgbClr val="CC00CC"/>
                </a:solidFill>
              </a:rPr>
              <a:t>n</a:t>
            </a:r>
            <a:r>
              <a:rPr lang="en-US" baseline="-25000">
                <a:solidFill>
                  <a:srgbClr val="CC00CC"/>
                </a:solidFill>
              </a:rPr>
              <a:t>)</a:t>
            </a:r>
            <a:r>
              <a:rPr lang="en-US"/>
              <a:t>(R2) makes R1 be a relation with attributes A1,…,A</a:t>
            </a:r>
            <a:r>
              <a:rPr lang="en-US" i="1"/>
              <a:t>n</a:t>
            </a:r>
            <a:r>
              <a:rPr lang="en-US"/>
              <a:t>  and the same tuples as R2.</a:t>
            </a:r>
          </a:p>
          <a:p>
            <a:r>
              <a:rPr lang="en-US"/>
              <a:t>Simplified notation: </a:t>
            </a:r>
            <a:r>
              <a:rPr lang="en-US">
                <a:solidFill>
                  <a:srgbClr val="CC00CC"/>
                </a:solidFill>
              </a:rPr>
              <a:t>R1(A1,…,A</a:t>
            </a:r>
            <a:r>
              <a:rPr lang="en-US" i="1">
                <a:solidFill>
                  <a:srgbClr val="CC00CC"/>
                </a:solidFill>
              </a:rPr>
              <a:t>n</a:t>
            </a:r>
            <a:r>
              <a:rPr lang="en-US">
                <a:solidFill>
                  <a:srgbClr val="CC00CC"/>
                </a:solidFill>
              </a:rPr>
              <a:t>)</a:t>
            </a:r>
            <a:r>
              <a:rPr lang="en-US"/>
              <a:t> := R2.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8D5E-40EE-467C-A238-52D9D2C3CE51}" type="slidenum">
              <a:rPr lang="en-US"/>
              <a:pPr/>
              <a:t>18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Renaming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93725" y="2014538"/>
            <a:ext cx="3517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Bars(	name, addr        )</a:t>
            </a:r>
          </a:p>
          <a:p>
            <a:r>
              <a:rPr lang="en-US"/>
              <a:t>	Joe’s	Maple St.</a:t>
            </a:r>
          </a:p>
          <a:p>
            <a:r>
              <a:rPr lang="en-US"/>
              <a:t>	Sue’s	River Rd.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524000" y="2057400"/>
            <a:ext cx="2286000" cy="1143000"/>
            <a:chOff x="960" y="1296"/>
            <a:chExt cx="1440" cy="720"/>
          </a:xfrm>
        </p:grpSpPr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762000" y="4343400"/>
            <a:ext cx="3498850" cy="1219200"/>
            <a:chOff x="480" y="2736"/>
            <a:chExt cx="2204" cy="768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220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</a:t>
              </a:r>
              <a:r>
                <a:rPr lang="en-US">
                  <a:solidFill>
                    <a:srgbClr val="CC00CC"/>
                  </a:solidFill>
                </a:rPr>
                <a:t>R(	bar, 	addr        )</a:t>
              </a:r>
            </a:p>
            <a:p>
              <a:r>
                <a:rPr lang="en-US"/>
                <a:t>	Joe’s	Maple St.</a:t>
              </a:r>
            </a:p>
            <a:p>
              <a:r>
                <a:rPr lang="en-US"/>
                <a:t>	Sue’s	River Rd.</a:t>
              </a:r>
            </a:p>
          </p:txBody>
        </p:sp>
        <p:grpSp>
          <p:nvGrpSpPr>
            <p:cNvPr id="57355" name="Group 11"/>
            <p:cNvGrpSpPr>
              <a:grpSpLocks/>
            </p:cNvGrpSpPr>
            <p:nvPr/>
          </p:nvGrpSpPr>
          <p:grpSpPr bwMode="auto">
            <a:xfrm>
              <a:off x="1056" y="2784"/>
              <a:ext cx="1440" cy="720"/>
              <a:chOff x="960" y="1296"/>
              <a:chExt cx="1440" cy="720"/>
            </a:xfrm>
          </p:grpSpPr>
          <p:sp>
            <p:nvSpPr>
              <p:cNvPr id="57356" name="Rectangle 1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895600" y="34290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R(bar, addr)</a:t>
            </a:r>
            <a:r>
              <a:rPr lang="en-US"/>
              <a:t> := Bars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0C19-8BD5-4556-93CE-971AD5948491}" type="slidenum">
              <a:rPr lang="en-US"/>
              <a:pPr/>
              <a:t>19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Complex Expressions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/>
              <a:t>Combine operators with parentheses and precedence rules.</a:t>
            </a:r>
          </a:p>
          <a:p>
            <a:pPr marL="609600" indent="-609600"/>
            <a:r>
              <a:rPr lang="en-US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Expression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671-A51E-4971-8A7E-4797FEAE6E9A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“Algebra”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 system consisting of: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Operands</a:t>
            </a:r>
            <a:r>
              <a:rPr lang="en-US"/>
              <a:t> --- variables or values from which new values can be constructed.</a:t>
            </a:r>
          </a:p>
          <a:p>
            <a:pPr lvl="1"/>
            <a:r>
              <a:rPr lang="en-US" i="1">
                <a:solidFill>
                  <a:srgbClr val="FF0066"/>
                </a:solidFill>
              </a:rPr>
              <a:t>Operators</a:t>
            </a:r>
            <a:r>
              <a:rPr lang="en-US"/>
              <a:t> ---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5D1-09D5-424D-99C5-E961367CA398}" type="slidenum">
              <a:rPr lang="en-US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Sequences of Assignments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temporary relation names.</a:t>
            </a:r>
          </a:p>
          <a:p>
            <a:r>
              <a:rPr lang="en-US"/>
              <a:t>Renaming can be implied by giving relations a list of attributes.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 can be written: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R4 := 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R3 := </a:t>
            </a:r>
            <a:r>
              <a:rPr lang="en-US" sz="3600">
                <a:latin typeface="Lucida Sans Unicode" pitchFamily="34" charset="0"/>
              </a:rPr>
              <a:t>σ</a:t>
            </a:r>
            <a:r>
              <a:rPr lang="en-US" i="1" baseline="-25000"/>
              <a:t>C </a:t>
            </a:r>
            <a:r>
              <a:rPr lang="en-US"/>
              <a:t>(R4)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63FD-9E1C-40C6-89AE-AD2381ECE46A}" type="slidenum">
              <a:rPr lang="en-US"/>
              <a:pPr/>
              <a:t>21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Expressions in a Single Assignment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19600"/>
          </a:xfrm>
        </p:spPr>
        <p:txBody>
          <a:bodyPr/>
          <a:lstStyle/>
          <a:p>
            <a:pPr marL="609600" indent="-609600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theta-join R3 := R1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/>
              <a:t> R2 can be written: R3 :=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 i="1" baseline="-25000"/>
              <a:t>C</a:t>
            </a:r>
            <a:r>
              <a:rPr lang="en-US"/>
              <a:t> (R1 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/>
              <a:t> R2)</a:t>
            </a:r>
          </a:p>
          <a:p>
            <a:pPr marL="609600" indent="-609600"/>
            <a:r>
              <a:rPr lang="en-US"/>
              <a:t>Precedence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 sz="3200">
                <a:latin typeface="Lucida Sans Unicode" pitchFamily="34" charset="0"/>
              </a:rPr>
              <a:t>σ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π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ρ</a:t>
            </a:r>
            <a:r>
              <a:rPr lang="en-US" sz="2800"/>
              <a:t>] (highest).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>
                <a:latin typeface="Lucida Sans Unicode" pitchFamily="34" charset="0"/>
              </a:rPr>
              <a:t>Χ</a:t>
            </a:r>
            <a:r>
              <a:rPr lang="en-US" sz="2800"/>
              <a:t>, </a:t>
            </a:r>
            <a:r>
              <a:rPr lang="en-US" sz="3200">
                <a:latin typeface="Lucida Sans Unicode" pitchFamily="34" charset="0"/>
              </a:rPr>
              <a:t>⋈</a:t>
            </a:r>
            <a:r>
              <a:rPr lang="en-US" sz="2800"/>
              <a:t>].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>
                <a:latin typeface="Lucida Sans Unicode" pitchFamily="34" charset="0"/>
              </a:rPr>
              <a:t>∩</a:t>
            </a:r>
            <a:r>
              <a:rPr lang="en-US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[</a:t>
            </a:r>
            <a:r>
              <a:rPr lang="en-US" sz="2800">
                <a:latin typeface="Lucida Sans Unicode" pitchFamily="34" charset="0"/>
              </a:rPr>
              <a:t>∪</a:t>
            </a:r>
            <a:r>
              <a:rPr lang="en-US" sz="2800"/>
              <a:t>, </a:t>
            </a:r>
            <a:r>
              <a:rPr lang="en-US" sz="2800">
                <a:latin typeface="Lucida Sans Unicode" pitchFamily="34" charset="0"/>
              </a:rPr>
              <a:t>—</a:t>
            </a:r>
            <a:r>
              <a:rPr lang="en-US" sz="28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FFF-DD45-4E0F-A0D9-9015A9B606E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Leaves are operands --- either variables standing for relations or particular, constant relations.</a:t>
            </a:r>
          </a:p>
          <a:p>
            <a:r>
              <a:rPr lang="en-US"/>
              <a:t>Interior nodes are operators, applied to their child or children.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40F8-38BE-42F6-B9DD-D13B381B02CD}" type="slidenum">
              <a:rPr lang="en-US"/>
              <a:pPr/>
              <a:t>23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Tree for a Query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relations </a:t>
            </a:r>
            <a:r>
              <a:rPr lang="en-US">
                <a:solidFill>
                  <a:srgbClr val="CC00CC"/>
                </a:solidFill>
              </a:rPr>
              <a:t>Bars(name, addr)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names of all the bars that are either on Maple St. or sell Bud for less than $3.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59-077A-4070-A3E5-2861BD327249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 a Tree: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600200" y="5867400"/>
            <a:ext cx="76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Bars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715000" y="5867400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Sells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19200" y="4648200"/>
            <a:ext cx="220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addr = “Maple St.”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981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2790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price&lt;3 AND beer=“Bud”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6096000" y="53149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524000" y="3581400"/>
            <a:ext cx="1077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name</a:t>
            </a: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9812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5410200" y="2514600"/>
            <a:ext cx="1277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R(name)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562600" y="3581400"/>
            <a:ext cx="873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bar</a:t>
            </a: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0960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4038600" y="1600200"/>
            <a:ext cx="587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∪</a:t>
            </a:r>
          </a:p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981200" y="22098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4495800" y="2209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130F-21C1-4552-BECD-A0A8171698EA}" type="slidenum">
              <a:rPr lang="en-US"/>
              <a:pPr/>
              <a:t>25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Self-Join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bars that sell two different beers at the same price.</a:t>
            </a:r>
          </a:p>
          <a:p>
            <a:r>
              <a:rPr lang="en-US">
                <a:solidFill>
                  <a:srgbClr val="993300"/>
                </a:solidFill>
              </a:rPr>
              <a:t>Strategy</a:t>
            </a:r>
            <a:r>
              <a:rPr lang="en-US"/>
              <a:t>: by renaming, define a copy of Sells, called </a:t>
            </a:r>
            <a:r>
              <a:rPr lang="en-US">
                <a:solidFill>
                  <a:srgbClr val="CC00CC"/>
                </a:solidFill>
              </a:rPr>
              <a:t>S(bar, beer1, price)</a:t>
            </a:r>
            <a:r>
              <a:rPr lang="en-US"/>
              <a:t>.  The natural join of Sells and S consists of quadruples (bar, beer, beer1, price) such that the bar sells both beers at this price.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B8A0-201C-4335-9B31-2ECD017A8E1C}" type="slidenum">
              <a:rPr lang="en-US"/>
              <a:pPr/>
              <a:t>26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Tree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057400" y="5791200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Sells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91200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Sells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447800" y="4572000"/>
            <a:ext cx="2252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ρ</a:t>
            </a:r>
            <a:r>
              <a:rPr lang="en-US" baseline="-25000">
                <a:solidFill>
                  <a:srgbClr val="CC00CC"/>
                </a:solidFill>
              </a:rPr>
              <a:t>S(bar, beer1, price)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362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886200" y="358140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⋈</a:t>
            </a: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2362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4419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886200" y="1600200"/>
            <a:ext cx="873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π</a:t>
            </a:r>
            <a:r>
              <a:rPr lang="en-US" baseline="-25000"/>
              <a:t>bar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505200" y="2590800"/>
            <a:ext cx="1776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Lucida Sans Unicode" pitchFamily="34" charset="0"/>
              </a:rPr>
              <a:t>σ</a:t>
            </a:r>
            <a:r>
              <a:rPr lang="en-US" baseline="-25000"/>
              <a:t>beer != beer1</a:t>
            </a: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4267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DBBF-2A92-4482-B1A7-3ECB3267487C}" type="slidenum">
              <a:rPr lang="en-US"/>
              <a:pPr/>
              <a:t>27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for Results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Union, intersection, and difference</a:t>
            </a:r>
            <a:r>
              <a:rPr lang="en-US"/>
              <a:t>: the schemas of the two operands must be the same, so use that schema for the result.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: schema of the result is the same as the schema of the operand.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: list of attributes tells us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B1F0-B9E7-4F98-BC52-EBB241CE64A7}" type="slidenum">
              <a:rPr lang="en-US"/>
              <a:pPr/>
              <a:t>28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Schemas for Results ---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6482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Product</a:t>
            </a:r>
            <a:r>
              <a:rPr lang="en-US"/>
              <a:t>: schema is the attributes of both relations.</a:t>
            </a:r>
          </a:p>
          <a:p>
            <a:pPr lvl="1"/>
            <a:r>
              <a:rPr lang="en-US"/>
              <a:t>Use R.</a:t>
            </a:r>
            <a:r>
              <a:rPr lang="en-US" i="1"/>
              <a:t>A</a:t>
            </a:r>
            <a:r>
              <a:rPr lang="en-US"/>
              <a:t>, etc., to distinguish two attributes named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Theta-join</a:t>
            </a:r>
            <a:r>
              <a:rPr lang="en-US"/>
              <a:t>: same as product.</a:t>
            </a:r>
          </a:p>
          <a:p>
            <a:r>
              <a:rPr lang="en-US">
                <a:solidFill>
                  <a:srgbClr val="33CC33"/>
                </a:solidFill>
              </a:rPr>
              <a:t>Natural join</a:t>
            </a:r>
            <a:r>
              <a:rPr lang="en-US"/>
              <a:t>: union of the attributes of the two relations.</a:t>
            </a:r>
          </a:p>
          <a:p>
            <a:r>
              <a:rPr lang="en-US">
                <a:solidFill>
                  <a:srgbClr val="33CC33"/>
                </a:solidFill>
              </a:rPr>
              <a:t>Renaming</a:t>
            </a:r>
            <a:r>
              <a:rPr lang="en-US"/>
              <a:t>: the operator tells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36FD-F856-449B-ADAA-6231C87CE1AF}" type="slidenum">
              <a:rPr lang="en-US"/>
              <a:pPr/>
              <a:t>29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 on Bags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196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bag</a:t>
            </a:r>
            <a:r>
              <a:rPr lang="en-US"/>
              <a:t> (or </a:t>
            </a:r>
            <a:r>
              <a:rPr lang="en-US" i="1">
                <a:solidFill>
                  <a:srgbClr val="FF0066"/>
                </a:solidFill>
              </a:rPr>
              <a:t>multiset</a:t>
            </a:r>
            <a:r>
              <a:rPr lang="en-US"/>
              <a:t> ) is like a set, but an element may appear more than once.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{1,2,1,3} is a bag.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{1,2,3} is also a bag that happens to be 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01DD-9392-4F2A-BA73-82F3655EDAE0}" type="slidenum">
              <a:rPr lang="en-US"/>
              <a:pPr/>
              <a:t>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Relational Algebra?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algebra whose operands are relations or variables that represent relations.</a:t>
            </a:r>
          </a:p>
          <a:p>
            <a:r>
              <a:rPr lang="en-US"/>
              <a:t>Operators are designed to do the most common things that we need to do with relations in a database.</a:t>
            </a:r>
          </a:p>
          <a:p>
            <a:pPr lvl="1"/>
            <a:r>
              <a:rPr lang="en-US"/>
              <a:t>The result is an algebra that can be used as a </a:t>
            </a:r>
            <a:r>
              <a:rPr lang="en-US" i="1">
                <a:solidFill>
                  <a:srgbClr val="FF0066"/>
                </a:solidFill>
              </a:rPr>
              <a:t>query language</a:t>
            </a:r>
            <a:r>
              <a:rPr lang="en-US"/>
              <a:t>  for relations.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3E6E-1C58-4964-AF27-AF4C5B03DCC6}" type="slidenum">
              <a:rPr lang="en-US"/>
              <a:pPr/>
              <a:t>30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Bags?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SQL, the most important query language for relational databases, is actually a bag language.</a:t>
            </a:r>
          </a:p>
          <a:p>
            <a:r>
              <a:rPr lang="en-US"/>
              <a:t>Some operations, like projection, are more efficient on bags than sets.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1CF6-275F-4910-BCA9-A0541D9DD58A}" type="slidenum">
              <a:rPr lang="en-US"/>
              <a:pPr/>
              <a:t>31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Bags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Products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joins</a:t>
            </a:r>
            <a:r>
              <a:rPr lang="en-US"/>
              <a:t> are done on each pair of tuples, so duplicates in bags have no effect on how we operate.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B72-8442-42A3-B05C-F43FB6886E29}" type="slidenum">
              <a:rPr lang="en-US"/>
              <a:pPr/>
              <a:t>32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Selection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25003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R(	A,	B  )</a:t>
            </a:r>
          </a:p>
          <a:p>
            <a:r>
              <a:rPr lang="en-US"/>
              <a:t>	1	2</a:t>
            </a:r>
          </a:p>
          <a:p>
            <a:r>
              <a:rPr lang="en-US"/>
              <a:t>	5	6</a:t>
            </a:r>
          </a:p>
          <a:p>
            <a:r>
              <a:rPr lang="en-US"/>
              <a:t>	1	2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066800" y="4178300"/>
            <a:ext cx="4054475" cy="1309688"/>
            <a:chOff x="662" y="2632"/>
            <a:chExt cx="2554" cy="825"/>
          </a:xfrm>
        </p:grpSpPr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662" y="2632"/>
              <a:ext cx="2533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    σ</a:t>
              </a:r>
              <a:r>
                <a:rPr lang="en-US" i="1" baseline="-25000"/>
                <a:t>A</a:t>
              </a:r>
              <a:r>
                <a:rPr lang="en-US" baseline="-25000"/>
                <a:t>+</a:t>
              </a:r>
              <a:r>
                <a:rPr lang="en-US" i="1" baseline="-25000"/>
                <a:t>B </a:t>
              </a:r>
              <a:r>
                <a:rPr lang="en-US" baseline="-25000"/>
                <a:t>&lt; 5</a:t>
              </a:r>
              <a:r>
                <a:rPr lang="en-US" i="1"/>
                <a:t> </a:t>
              </a:r>
              <a:r>
                <a:rPr lang="en-US"/>
                <a:t>(R) =	</a:t>
              </a:r>
              <a:r>
                <a:rPr lang="en-US">
                  <a:solidFill>
                    <a:srgbClr val="CC00CC"/>
                  </a:solidFill>
                </a:rPr>
                <a:t>A	B</a:t>
              </a:r>
            </a:p>
            <a:p>
              <a:r>
                <a:rPr lang="en-US"/>
                <a:t>			1	2</a:t>
              </a:r>
            </a:p>
            <a:p>
              <a:r>
                <a:rPr lang="en-US"/>
                <a:t>			1	2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2352" y="2640"/>
              <a:ext cx="86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235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2784" y="26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A30-580C-417B-ADC3-B79F17469CDA}" type="slidenum">
              <a:rPr lang="en-US"/>
              <a:pPr/>
              <a:t>33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Projection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25955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R(	A,	B  )</a:t>
            </a:r>
            <a:r>
              <a:rPr lang="en-US"/>
              <a:t> </a:t>
            </a:r>
          </a:p>
          <a:p>
            <a:r>
              <a:rPr lang="en-US"/>
              <a:t>	1	2</a:t>
            </a:r>
          </a:p>
          <a:p>
            <a:r>
              <a:rPr lang="en-US"/>
              <a:t>	5	6</a:t>
            </a:r>
          </a:p>
          <a:p>
            <a:r>
              <a:rPr lang="en-US"/>
              <a:t>	1	2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4999" name="Group 7"/>
          <p:cNvGrpSpPr>
            <a:grpSpLocks/>
          </p:cNvGrpSpPr>
          <p:nvPr/>
        </p:nvGrpSpPr>
        <p:grpSpPr bwMode="auto">
          <a:xfrm>
            <a:off x="1066800" y="4090988"/>
            <a:ext cx="3124200" cy="1797050"/>
            <a:chOff x="672" y="2577"/>
            <a:chExt cx="1968" cy="1132"/>
          </a:xfrm>
        </p:grpSpPr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672" y="2577"/>
              <a:ext cx="1959" cy="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>
                  <a:latin typeface="Lucida Sans Unicode" pitchFamily="34" charset="0"/>
                </a:rPr>
                <a:t>      π</a:t>
              </a:r>
              <a:r>
                <a:rPr lang="en-US" i="1" baseline="-25000"/>
                <a:t>A</a:t>
              </a:r>
              <a:r>
                <a:rPr lang="en-US" i="1"/>
                <a:t> </a:t>
              </a:r>
              <a:r>
                <a:rPr lang="en-US"/>
                <a:t>(R) =	</a:t>
              </a:r>
              <a:r>
                <a:rPr lang="en-US">
                  <a:solidFill>
                    <a:srgbClr val="CC00CC"/>
                  </a:solidFill>
                </a:rPr>
                <a:t>A</a:t>
              </a:r>
            </a:p>
            <a:p>
              <a:r>
                <a:rPr lang="en-US"/>
                <a:t>			1</a:t>
              </a:r>
            </a:p>
            <a:p>
              <a:r>
                <a:rPr lang="en-US"/>
                <a:t>			5</a:t>
              </a:r>
            </a:p>
            <a:p>
              <a:r>
                <a:rPr lang="en-US"/>
                <a:t>			1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2362" y="2640"/>
              <a:ext cx="27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>
              <a:off x="2362" y="2928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9B0C-6279-4ABC-9657-7F28A7F8D1F0}" type="slidenum">
              <a:rPr lang="en-US"/>
              <a:pPr/>
              <a:t>34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Product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R(	A,	B  )		S(	B,	C  )</a:t>
            </a:r>
          </a:p>
          <a:p>
            <a:r>
              <a:rPr lang="en-US"/>
              <a:t>	1	2			3	4</a:t>
            </a:r>
          </a:p>
          <a:p>
            <a:r>
              <a:rPr lang="en-US"/>
              <a:t>	5	6			7	8</a:t>
            </a:r>
          </a:p>
          <a:p>
            <a:r>
              <a:rPr lang="en-US"/>
              <a:t>	1	2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050925" y="3873500"/>
            <a:ext cx="4938713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 </a:t>
            </a:r>
            <a:r>
              <a:rPr lang="en-US" sz="3200">
                <a:latin typeface="Lucida Sans Unicode" pitchFamily="34" charset="0"/>
              </a:rPr>
              <a:t>Χ</a:t>
            </a:r>
            <a:r>
              <a:rPr lang="en-US"/>
              <a:t> S =	</a:t>
            </a:r>
            <a:r>
              <a:rPr lang="en-US">
                <a:solidFill>
                  <a:srgbClr val="CC00CC"/>
                </a:solidFill>
              </a:rPr>
              <a:t>A	R.B	S.B	C</a:t>
            </a:r>
          </a:p>
          <a:p>
            <a:r>
              <a:rPr lang="en-US"/>
              <a:t>		1	2	3	4</a:t>
            </a:r>
          </a:p>
          <a:p>
            <a:r>
              <a:rPr lang="en-US"/>
              <a:t>		1	2	7	8</a:t>
            </a:r>
          </a:p>
          <a:p>
            <a:r>
              <a:rPr lang="en-US"/>
              <a:t>		5	6	3	4</a:t>
            </a:r>
          </a:p>
          <a:p>
            <a:r>
              <a:rPr lang="en-US"/>
              <a:t>		5	6	7	8</a:t>
            </a:r>
          </a:p>
          <a:p>
            <a:r>
              <a:rPr lang="en-US"/>
              <a:t>		1	2	3	4</a:t>
            </a:r>
          </a:p>
          <a:p>
            <a:r>
              <a:rPr lang="en-US"/>
              <a:t>		1	2	7	8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819400" y="3962400"/>
            <a:ext cx="3200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819400" y="4343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3505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44958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410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D21F-1F79-4EA6-A31B-9E8C2D4FF60C}" type="slidenum">
              <a:rPr lang="en-US"/>
              <a:pPr/>
              <a:t>35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Bag Theta-Join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R(	A,	B  )		S(	B,	C  )</a:t>
            </a:r>
          </a:p>
          <a:p>
            <a:r>
              <a:rPr lang="en-US"/>
              <a:t>	1	2			3	4</a:t>
            </a:r>
          </a:p>
          <a:p>
            <a:r>
              <a:rPr lang="en-US"/>
              <a:t>	5	6			7	8</a:t>
            </a:r>
          </a:p>
          <a:p>
            <a:r>
              <a:rPr lang="en-US"/>
              <a:t>	1	2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1127125" y="3786188"/>
            <a:ext cx="5883275" cy="2527300"/>
            <a:chOff x="710" y="2385"/>
            <a:chExt cx="3706" cy="1592"/>
          </a:xfrm>
        </p:grpSpPr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710" y="2385"/>
              <a:ext cx="3687" cy="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 </a:t>
              </a:r>
              <a:r>
                <a:rPr lang="en-US" sz="4000">
                  <a:latin typeface="Lucida Sans Unicode" pitchFamily="34" charset="0"/>
                </a:rPr>
                <a:t>⋈</a:t>
              </a:r>
              <a:r>
                <a:rPr lang="en-US"/>
                <a:t> </a:t>
              </a:r>
              <a:r>
                <a:rPr lang="en-US" baseline="-25000"/>
                <a:t>R.B&lt;S.B</a:t>
              </a:r>
              <a:r>
                <a:rPr lang="en-US"/>
                <a:t> S =	</a:t>
              </a:r>
              <a:r>
                <a:rPr lang="en-US">
                  <a:solidFill>
                    <a:srgbClr val="CC00CC"/>
                  </a:solidFill>
                </a:rPr>
                <a:t>A	R.B	S.B	C</a:t>
              </a:r>
            </a:p>
            <a:p>
              <a:r>
                <a:rPr lang="en-US"/>
                <a:t>			1	2	3	4</a:t>
              </a:r>
            </a:p>
            <a:p>
              <a:r>
                <a:rPr lang="en-US"/>
                <a:t>			1	2	7	8</a:t>
              </a:r>
            </a:p>
            <a:p>
              <a:r>
                <a:rPr lang="en-US"/>
                <a:t>			5	6	7	8</a:t>
              </a:r>
            </a:p>
            <a:p>
              <a:r>
                <a:rPr lang="en-US"/>
                <a:t>			1	2	3	4</a:t>
              </a:r>
            </a:p>
            <a:p>
              <a:r>
                <a:rPr lang="en-US"/>
                <a:t>			1	2	7	8</a:t>
              </a:r>
            </a:p>
          </p:txBody>
        </p:sp>
        <p:sp>
          <p:nvSpPr>
            <p:cNvPr id="87052" name="Rectangle 12"/>
            <p:cNvSpPr>
              <a:spLocks noChangeArrowheads="1"/>
            </p:cNvSpPr>
            <p:nvPr/>
          </p:nvSpPr>
          <p:spPr bwMode="auto">
            <a:xfrm>
              <a:off x="2400" y="2496"/>
              <a:ext cx="20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2400" y="2736"/>
              <a:ext cx="20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>
              <a:off x="3984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2880" y="24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3456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0918-CD94-4250-BD50-C56B6E7CFE75}" type="slidenum">
              <a:rPr lang="en-US"/>
              <a:pPr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Union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union of two bags the sum of the number of times it appears in each bag.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{1,2,1}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/>
              <a:t> {1,1,2,3,1} = {1,1,1,1,1,2,2,3}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C7D0-2978-4E97-BDEB-235C18D9484C}" type="slidenum">
              <a:rPr lang="en-US"/>
              <a:pPr/>
              <a:t>37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Intersection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intersection of two bags the minimum of the number of times it appears in either.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{1,2,1,1} </a:t>
            </a:r>
            <a:r>
              <a:rPr lang="en-US" sz="3600">
                <a:latin typeface="Lucida Sans Unicode" pitchFamily="34" charset="0"/>
              </a:rPr>
              <a:t>∩</a:t>
            </a:r>
            <a:r>
              <a:rPr lang="en-US"/>
              <a:t> {1,2,1,3} = {1,1,2}.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2782-D014-4256-A356-B7EC87562018}" type="slidenum">
              <a:rPr lang="en-US"/>
              <a:pPr/>
              <a:t>38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 Difference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element appears in the difference   </a:t>
            </a:r>
            <a:r>
              <a:rPr lang="en-US" i="1"/>
              <a:t>A – B</a:t>
            </a:r>
            <a:r>
              <a:rPr lang="en-US"/>
              <a:t>  of bags as many times as it appears in </a:t>
            </a:r>
            <a:r>
              <a:rPr lang="en-US" i="1"/>
              <a:t>A</a:t>
            </a:r>
            <a:r>
              <a:rPr lang="en-US"/>
              <a:t>, minus the number of times it appears in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 lvl="1"/>
            <a:r>
              <a:rPr lang="en-US"/>
              <a:t>But never less than 0 times.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{1,2,1,1} – {1,2,3} = {1,1}.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33A1-7CDA-42A4-B56E-5E0DBB943373}" type="slidenum">
              <a:rPr lang="en-US"/>
              <a:pPr/>
              <a:t>39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/>
              <a:t>Beware: Bag Laws != Set Laws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Some, but </a:t>
            </a:r>
            <a:r>
              <a:rPr lang="en-US" i="1"/>
              <a:t>not</a:t>
            </a:r>
            <a:r>
              <a:rPr lang="en-US"/>
              <a:t> </a:t>
            </a:r>
            <a:r>
              <a:rPr lang="en-US" i="1"/>
              <a:t>all</a:t>
            </a:r>
            <a:r>
              <a:rPr lang="en-US"/>
              <a:t>  algebraic laws that hold for sets also hold for bags.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commutative law for union (</a:t>
            </a:r>
            <a:r>
              <a:rPr lang="en-US" i="1"/>
              <a:t>R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R </a:t>
            </a:r>
            <a:r>
              <a:rPr lang="en-US"/>
              <a:t>) </a:t>
            </a:r>
            <a:r>
              <a:rPr lang="en-US" i="1"/>
              <a:t>does</a:t>
            </a:r>
            <a:r>
              <a:rPr lang="en-US"/>
              <a:t>  hold for bags.</a:t>
            </a:r>
          </a:p>
          <a:p>
            <a:pPr lvl="1"/>
            <a:r>
              <a:rPr lang="en-US"/>
              <a:t>Since addition is commutative, adding the number of times </a:t>
            </a:r>
            <a:r>
              <a:rPr lang="en-US" i="1"/>
              <a:t>x</a:t>
            </a:r>
            <a:r>
              <a:rPr lang="en-US"/>
              <a:t>  appears in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doesn’t depend on the order of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1F3-2452-4D1D-B3B6-2F56D571C97B}" type="slidenum">
              <a:rPr lang="en-US"/>
              <a:pPr/>
              <a:t>4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Relational Algebra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Union, intersection, and difference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Usual set operations, but </a:t>
            </a:r>
            <a:r>
              <a:rPr lang="en-US" i="1">
                <a:solidFill>
                  <a:srgbClr val="993300"/>
                </a:solidFill>
              </a:rPr>
              <a:t>both operands must have the same relation schema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Selection</a:t>
            </a:r>
            <a:r>
              <a:rPr lang="en-US"/>
              <a:t>: picking certain rows.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Projection</a:t>
            </a:r>
            <a:r>
              <a:rPr lang="en-US"/>
              <a:t>: picking certain columns.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Products</a:t>
            </a:r>
            <a:r>
              <a:rPr lang="en-US"/>
              <a:t> and </a:t>
            </a:r>
            <a:r>
              <a:rPr lang="en-US">
                <a:solidFill>
                  <a:srgbClr val="33CC33"/>
                </a:solidFill>
              </a:rPr>
              <a:t>joins</a:t>
            </a:r>
            <a:r>
              <a:rPr lang="en-US"/>
              <a:t>: compositions of relations.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Renaming</a:t>
            </a:r>
            <a:r>
              <a:rPr lang="en-US"/>
              <a:t> of relations and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779B-ED0E-4FCF-B404-E65805ED5E5B}" type="slidenum">
              <a:rPr lang="en-US"/>
              <a:pPr/>
              <a:t>40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Law That Fails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union is </a:t>
            </a:r>
            <a:r>
              <a:rPr lang="en-US" i="1">
                <a:solidFill>
                  <a:srgbClr val="FF0066"/>
                </a:solidFill>
              </a:rPr>
              <a:t>idempotent</a:t>
            </a:r>
            <a:r>
              <a:rPr lang="en-US"/>
              <a:t>, meaning that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However, for bags, if </a:t>
            </a:r>
            <a:r>
              <a:rPr lang="en-US" i="1"/>
              <a:t>x</a:t>
            </a:r>
            <a:r>
              <a:rPr lang="en-US"/>
              <a:t> appears </a:t>
            </a:r>
            <a:r>
              <a:rPr lang="en-US" i="1"/>
              <a:t>n </a:t>
            </a:r>
            <a:r>
              <a:rPr lang="en-US"/>
              <a:t> times in </a:t>
            </a:r>
            <a:r>
              <a:rPr lang="en-US" i="1"/>
              <a:t>S</a:t>
            </a:r>
            <a:r>
              <a:rPr lang="en-US"/>
              <a:t>, then it appears 2</a:t>
            </a:r>
            <a:r>
              <a:rPr lang="en-US" i="1"/>
              <a:t>n</a:t>
            </a:r>
            <a:r>
              <a:rPr lang="en-US"/>
              <a:t>  times in         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Thus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z="3600">
                <a:latin typeface="Lucida Sans Unicode" pitchFamily="34" charset="0"/>
              </a:rPr>
              <a:t>∪</a:t>
            </a:r>
            <a:r>
              <a:rPr lang="en-US" i="1"/>
              <a:t>S</a:t>
            </a:r>
            <a:r>
              <a:rPr lang="en-US"/>
              <a:t>  != </a:t>
            </a:r>
            <a:r>
              <a:rPr lang="en-US" i="1"/>
              <a:t>S</a:t>
            </a:r>
            <a:r>
              <a:rPr lang="en-US"/>
              <a:t>  in general.</a:t>
            </a:r>
          </a:p>
          <a:p>
            <a:pPr lvl="1"/>
            <a:r>
              <a:rPr lang="en-US"/>
              <a:t>e.g., {1} </a:t>
            </a:r>
            <a:r>
              <a:rPr lang="en-US" sz="3200">
                <a:latin typeface="Lucida Sans Unicode" pitchFamily="34" charset="0"/>
              </a:rPr>
              <a:t>∪</a:t>
            </a:r>
            <a:r>
              <a:rPr lang="en-US"/>
              <a:t> {1} = {1,1} != {1}.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4E-9316-49A7-9C65-D66650E655A3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σ</a:t>
            </a:r>
            <a:r>
              <a:rPr lang="en-US" i="1" baseline="-25000"/>
              <a:t>C </a:t>
            </a:r>
            <a:r>
              <a:rPr lang="en-US"/>
              <a:t>(R2)</a:t>
            </a:r>
          </a:p>
          <a:p>
            <a:pPr lvl="1"/>
            <a:r>
              <a:rPr lang="en-US" i="1"/>
              <a:t>C</a:t>
            </a:r>
            <a:r>
              <a:rPr lang="en-US"/>
              <a:t>  is a condition (as in “if” statements) that refers to attributes of R2.</a:t>
            </a:r>
          </a:p>
          <a:p>
            <a:pPr lvl="1"/>
            <a:r>
              <a:rPr lang="en-US"/>
              <a:t>R1 is all those tuples of R2 that satisfy </a:t>
            </a:r>
            <a:r>
              <a:rPr lang="en-US" i="1"/>
              <a:t>C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B9-45B1-4D56-97E4-BFE059E59A6F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Relation Sells: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		beer		price</a:t>
            </a:r>
          </a:p>
          <a:p>
            <a:r>
              <a:rPr lang="en-US"/>
              <a:t>	Joe’s		Bud		2.50</a:t>
            </a:r>
          </a:p>
          <a:p>
            <a:r>
              <a:rPr lang="en-US"/>
              <a:t>	Joe’s		Miller		2.75</a:t>
            </a:r>
          </a:p>
          <a:p>
            <a:r>
              <a:rPr lang="en-US"/>
              <a:t>	Sue’s		Bud		2.50</a:t>
            </a:r>
          </a:p>
          <a:p>
            <a:r>
              <a:rPr lang="en-US"/>
              <a:t>	Sue’s		Miller		3.00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1219200" y="4449763"/>
            <a:ext cx="5410200" cy="1674812"/>
            <a:chOff x="768" y="2803"/>
            <a:chExt cx="3408" cy="1055"/>
          </a:xfrm>
        </p:grpSpPr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05" cy="1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JoeMenu := </a:t>
              </a:r>
              <a:r>
                <a:rPr lang="en-US" sz="3200">
                  <a:latin typeface="Lucida Sans Unicode" pitchFamily="34" charset="0"/>
                </a:rPr>
                <a:t>σ</a:t>
              </a:r>
              <a:r>
                <a:rPr lang="en-US" baseline="-25000"/>
                <a:t>bar=“Joe’s”</a:t>
              </a:r>
              <a:r>
                <a:rPr lang="en-US"/>
                <a:t>(Sells):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CC00CC"/>
                  </a:solidFill>
                </a:rPr>
                <a:t>bar		beer		price</a:t>
              </a:r>
            </a:p>
            <a:p>
              <a:r>
                <a:rPr lang="en-US"/>
                <a:t>	Joe’s		Bud		2.50</a:t>
              </a:r>
            </a:p>
            <a:p>
              <a:r>
                <a:rPr lang="en-US"/>
                <a:t>	Joe’s		Miller		2.75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87C2-2E4D-43FE-891A-CE18412F6B5F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π</a:t>
            </a:r>
            <a:r>
              <a:rPr lang="en-US" i="1" baseline="-25000"/>
              <a:t>L </a:t>
            </a:r>
            <a:r>
              <a:rPr lang="en-US"/>
              <a:t>(R2)</a:t>
            </a:r>
          </a:p>
          <a:p>
            <a:pPr lvl="1"/>
            <a:r>
              <a:rPr lang="en-US" i="1"/>
              <a:t>L </a:t>
            </a:r>
            <a:r>
              <a:rPr lang="en-US"/>
              <a:t> is a list of attributes from the schema of R2.</a:t>
            </a:r>
          </a:p>
          <a:p>
            <a:pPr lvl="1"/>
            <a:r>
              <a:rPr lang="en-US"/>
              <a:t>R1 is constructed by looking at each tuple of R2, extracting the attributes on list </a:t>
            </a:r>
            <a:r>
              <a:rPr lang="en-US" i="1"/>
              <a:t>L</a:t>
            </a:r>
            <a:r>
              <a:rPr lang="en-US"/>
              <a:t>, in the order specified, and creating from those components a tuple for R1.</a:t>
            </a:r>
          </a:p>
          <a:p>
            <a:pPr lvl="1"/>
            <a:r>
              <a:rPr lang="en-US"/>
              <a:t>Eliminate duplicate tuples, if any.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A2E-49B8-4846-A684-5A58741B333C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Projection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Relation Sells: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CC"/>
                </a:solidFill>
              </a:rPr>
              <a:t>bar		beer		price</a:t>
            </a:r>
          </a:p>
          <a:p>
            <a:r>
              <a:rPr lang="en-US"/>
              <a:t>	Joe’s		Bud		2.50</a:t>
            </a:r>
          </a:p>
          <a:p>
            <a:r>
              <a:rPr lang="en-US"/>
              <a:t>	Joe’s		Miller		2.75</a:t>
            </a:r>
          </a:p>
          <a:p>
            <a:r>
              <a:rPr lang="en-US"/>
              <a:t>	Sue’s		Bud		2.50</a:t>
            </a:r>
          </a:p>
          <a:p>
            <a:r>
              <a:rPr lang="en-US"/>
              <a:t>	Sue’s		Miller		3.00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1219200" y="4449763"/>
            <a:ext cx="3657600" cy="2039937"/>
            <a:chOff x="768" y="2803"/>
            <a:chExt cx="2304" cy="1285"/>
          </a:xfrm>
        </p:grpSpPr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768" y="2803"/>
              <a:ext cx="2299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Prices := </a:t>
              </a:r>
              <a:r>
                <a:rPr lang="en-US" sz="3200">
                  <a:latin typeface="Lucida Sans Unicode" pitchFamily="34" charset="0"/>
                </a:rPr>
                <a:t>π</a:t>
              </a:r>
              <a:r>
                <a:rPr lang="en-US" baseline="-25000"/>
                <a:t>beer,price</a:t>
              </a:r>
              <a:r>
                <a:rPr lang="en-US"/>
                <a:t>(Sells):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CC00CC"/>
                  </a:solidFill>
                </a:rPr>
                <a:t>beer		price</a:t>
              </a:r>
            </a:p>
            <a:p>
              <a:r>
                <a:rPr lang="en-US"/>
                <a:t>	Bud		2.50</a:t>
              </a:r>
            </a:p>
            <a:p>
              <a:r>
                <a:rPr lang="en-US"/>
                <a:t>	Miller		2.75</a:t>
              </a:r>
            </a:p>
            <a:p>
              <a:r>
                <a:rPr lang="en-US"/>
                <a:t>	Miller		3.00</a:t>
              </a: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1344" y="3120"/>
              <a:ext cx="17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1344" y="33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2208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7B8-9BB6-4D3F-98CC-8E940086C328}" type="slidenum">
              <a:rPr lang="en-US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Projection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Using the same </a:t>
            </a:r>
            <a:r>
              <a:rPr lang="en-US" sz="4000">
                <a:latin typeface="Lucida Sans Unicode" pitchFamily="34" charset="0"/>
              </a:rPr>
              <a:t>π</a:t>
            </a:r>
            <a:r>
              <a:rPr lang="en-US" i="1" baseline="-25000"/>
              <a:t>L</a:t>
            </a:r>
            <a:r>
              <a:rPr lang="en-US"/>
              <a:t> operator, we allow the list </a:t>
            </a:r>
            <a:r>
              <a:rPr lang="en-US" i="1"/>
              <a:t>L</a:t>
            </a:r>
            <a:r>
              <a:rPr lang="en-US"/>
              <a:t>  to contain arbitrary expressions involving attributes: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Arithmetic on attributes, e.g., </a:t>
            </a:r>
            <a:r>
              <a:rPr lang="en-US" sz="2800" i="1"/>
              <a:t>A</a:t>
            </a:r>
            <a:r>
              <a:rPr lang="en-US" sz="2800"/>
              <a:t>+</a:t>
            </a:r>
            <a:r>
              <a:rPr lang="en-US" sz="2800" i="1"/>
              <a:t>B-&gt;C</a:t>
            </a:r>
            <a:r>
              <a:rPr lang="en-US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sz="2800"/>
              <a:t>Duplicate occurrences of the same attribute.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1481</Words>
  <Application>Microsoft PowerPoint</Application>
  <PresentationFormat>On-screen Show (4:3)</PresentationFormat>
  <Paragraphs>297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Times New Roman</vt:lpstr>
      <vt:lpstr>Tahoma</vt:lpstr>
      <vt:lpstr>Monotype Sorts</vt:lpstr>
      <vt:lpstr>Lucida Sans Unicode</vt:lpstr>
      <vt:lpstr>Symbol</vt:lpstr>
      <vt:lpstr>Default Design</vt:lpstr>
      <vt:lpstr>Relational Algebra</vt:lpstr>
      <vt:lpstr>What is an “Algebra”</vt:lpstr>
      <vt:lpstr>What is Relational Algebra?</vt:lpstr>
      <vt:lpstr>Core Relational Algebra</vt:lpstr>
      <vt:lpstr>Selection</vt:lpstr>
      <vt:lpstr>Example: Selection</vt:lpstr>
      <vt:lpstr>Projection</vt:lpstr>
      <vt:lpstr>Example: Projection</vt:lpstr>
      <vt:lpstr>Extended Projection</vt:lpstr>
      <vt:lpstr>Example: Extended Projection</vt:lpstr>
      <vt:lpstr>Product</vt:lpstr>
      <vt:lpstr>Example: R3 := R1 Χ R2</vt:lpstr>
      <vt:lpstr>Theta-Join</vt:lpstr>
      <vt:lpstr>Example: Theta Join</vt:lpstr>
      <vt:lpstr>Natural Join</vt:lpstr>
      <vt:lpstr>Example: Natural Join</vt:lpstr>
      <vt:lpstr>Renaming</vt:lpstr>
      <vt:lpstr>Example: Renaming</vt:lpstr>
      <vt:lpstr>Building Complex Expressions</vt:lpstr>
      <vt:lpstr>Sequences of Assignments</vt:lpstr>
      <vt:lpstr>Expressions in a Single Assignment</vt:lpstr>
      <vt:lpstr>Expression Trees</vt:lpstr>
      <vt:lpstr>Example: Tree for a Query</vt:lpstr>
      <vt:lpstr>As a Tree:</vt:lpstr>
      <vt:lpstr>Example: Self-Join</vt:lpstr>
      <vt:lpstr>The Tree</vt:lpstr>
      <vt:lpstr>Schemas for Results</vt:lpstr>
      <vt:lpstr>Schemas for Results --- (2)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Bag Laws != Set Laws</vt:lpstr>
      <vt:lpstr>Example: A Law That Fails</vt:lpstr>
    </vt:vector>
  </TitlesOfParts>
  <Company>Stanford University, CS Dept.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user</cp:lastModifiedBy>
  <cp:revision>137</cp:revision>
  <dcterms:created xsi:type="dcterms:W3CDTF">2002-03-23T20:14:09Z</dcterms:created>
  <dcterms:modified xsi:type="dcterms:W3CDTF">2019-01-27T05:49:36Z</dcterms:modified>
</cp:coreProperties>
</file>