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sldIdLst>
    <p:sldId id="256" r:id="rId2"/>
    <p:sldId id="317" r:id="rId3"/>
    <p:sldId id="318" r:id="rId4"/>
    <p:sldId id="319" r:id="rId5"/>
    <p:sldId id="320" r:id="rId6"/>
    <p:sldId id="321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4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6" r:id="rId25"/>
    <p:sldId id="347" r:id="rId26"/>
    <p:sldId id="348" r:id="rId27"/>
    <p:sldId id="349" r:id="rId28"/>
    <p:sldId id="350" r:id="rId29"/>
    <p:sldId id="351" r:id="rId30"/>
    <p:sldId id="283" r:id="rId31"/>
    <p:sldId id="284" r:id="rId32"/>
    <p:sldId id="285" r:id="rId33"/>
    <p:sldId id="286" r:id="rId34"/>
    <p:sldId id="345" r:id="rId35"/>
    <p:sldId id="342" r:id="rId36"/>
    <p:sldId id="343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66"/>
    <a:srgbClr val="99CCFF"/>
    <a:srgbClr val="33CC33"/>
    <a:srgbClr val="3366FF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697" autoAdjust="0"/>
    <p:restoredTop sz="90929"/>
  </p:normalViewPr>
  <p:slideViewPr>
    <p:cSldViewPr>
      <p:cViewPr varScale="1">
        <p:scale>
          <a:sx n="70" d="100"/>
          <a:sy n="70" d="100"/>
        </p:scale>
        <p:origin x="-8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0217915-6166-48B4-A152-B43E5785F8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15260-0508-4600-BD4C-C25B6F94EC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C822B-0203-41B8-8CA8-9DD5D5793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8AC1D-9DC2-4CF5-BA0D-D4C0D0CBC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AB92F-C59E-4EEA-8B34-789EE9254B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C4DF5-F537-4AE3-84A1-874DC3E4A1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B4102-39BA-4EDB-AF9F-9DACBC3D8C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C5F44-C853-4925-B900-97D8DADC3C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ED30D-2D6A-4C36-8606-327A8F420D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07E13-FC4B-4825-8B31-AA257379DD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5C324-8891-49F7-8459-E8FD89A6A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9BE41-8B6E-4A12-8CA9-E083F44F46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95A1792E-04A8-4F1C-873A-C6475E63BD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6172-E54D-48FE-A19F-791CA6DCF2A0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More SQL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Extended Relational Algebra</a:t>
            </a:r>
          </a:p>
          <a:p>
            <a:r>
              <a:rPr lang="en-US"/>
              <a:t>Outerjoins, Grouping/Aggregation</a:t>
            </a:r>
          </a:p>
          <a:p>
            <a:r>
              <a:rPr lang="en-US"/>
              <a:t>Insert/Delete/Update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1213-0A00-4864-8177-43F9D77F9E92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Applying </a:t>
            </a:r>
            <a:r>
              <a:rPr lang="en-US" sz="5400">
                <a:latin typeface="Lucida Sans Unicode" pitchFamily="34" charset="0"/>
              </a:rPr>
              <a:t>γ</a:t>
            </a:r>
            <a:r>
              <a:rPr lang="en-US" b="1" i="1" baseline="-25000"/>
              <a:t>L</a:t>
            </a:r>
            <a:r>
              <a:rPr lang="en-US"/>
              <a:t>(R)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 marL="609600" indent="-609600"/>
            <a:r>
              <a:rPr lang="en-US"/>
              <a:t>Group </a:t>
            </a:r>
            <a:r>
              <a:rPr lang="en-US" i="1"/>
              <a:t>R</a:t>
            </a:r>
            <a:r>
              <a:rPr lang="en-US"/>
              <a:t> according to all the grouping attributes on list </a:t>
            </a:r>
            <a:r>
              <a:rPr lang="en-US" i="1"/>
              <a:t>L</a:t>
            </a:r>
            <a:r>
              <a:rPr lang="en-US"/>
              <a:t>.</a:t>
            </a:r>
          </a:p>
          <a:p>
            <a:pPr marL="990600" lvl="1" indent="-533400"/>
            <a:r>
              <a:rPr lang="en-US"/>
              <a:t>That is: form one group for each distinct list of values for those attributes in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pPr marL="609600" indent="-609600"/>
            <a:r>
              <a:rPr lang="en-US"/>
              <a:t>Within each group, compute AGG(</a:t>
            </a:r>
            <a:r>
              <a:rPr lang="en-US" i="1"/>
              <a:t>A</a:t>
            </a:r>
            <a:r>
              <a:rPr lang="en-US"/>
              <a:t> ) for each aggregation on list </a:t>
            </a:r>
            <a:r>
              <a:rPr lang="en-US" i="1"/>
              <a:t>L</a:t>
            </a:r>
            <a:r>
              <a:rPr lang="en-US"/>
              <a:t>.</a:t>
            </a:r>
          </a:p>
          <a:p>
            <a:pPr marL="609600" indent="-609600"/>
            <a:r>
              <a:rPr lang="en-US"/>
              <a:t>Result has one tuple for each group: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The grouping attributes and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 Their group’s aggregations.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D53E-9F8B-4E0E-8897-4130B1DB6223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Grouping/Aggregation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98525" y="2166938"/>
            <a:ext cx="3322638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 =  ( A	B	C )</a:t>
            </a:r>
          </a:p>
          <a:p>
            <a:r>
              <a:rPr lang="en-US"/>
              <a:t>	1	2	3</a:t>
            </a:r>
          </a:p>
          <a:p>
            <a:r>
              <a:rPr lang="en-US"/>
              <a:t>	4	5	6</a:t>
            </a:r>
          </a:p>
          <a:p>
            <a:r>
              <a:rPr lang="en-US"/>
              <a:t>	1	2	5</a:t>
            </a:r>
          </a:p>
          <a:p>
            <a:endParaRPr lang="en-US"/>
          </a:p>
          <a:p>
            <a:r>
              <a:rPr lang="en-US" sz="3200">
                <a:latin typeface="Lucida Sans Unicode" pitchFamily="34" charset="0"/>
              </a:rPr>
              <a:t>γ</a:t>
            </a:r>
            <a:r>
              <a:rPr lang="en-US" i="1" baseline="-25000"/>
              <a:t>A</a:t>
            </a:r>
            <a:r>
              <a:rPr lang="en-US" baseline="-25000"/>
              <a:t>,</a:t>
            </a:r>
            <a:r>
              <a:rPr lang="en-US" i="1" baseline="-25000"/>
              <a:t>B</a:t>
            </a:r>
            <a:r>
              <a:rPr lang="en-US" baseline="-25000"/>
              <a:t>,AVG(C)-&gt;X</a:t>
            </a:r>
            <a:r>
              <a:rPr lang="en-US"/>
              <a:t> (R) = ??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1828800" y="2209800"/>
            <a:ext cx="2133600" cy="1524000"/>
            <a:chOff x="1152" y="1392"/>
            <a:chExt cx="1344" cy="960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1152" y="1392"/>
              <a:ext cx="134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>
              <a:off x="1584" y="13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>
              <a:off x="2112" y="13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097" name="Group 9"/>
          <p:cNvGrpSpPr>
            <a:grpSpLocks/>
          </p:cNvGrpSpPr>
          <p:nvPr/>
        </p:nvGrpSpPr>
        <p:grpSpPr bwMode="auto">
          <a:xfrm>
            <a:off x="685800" y="4572000"/>
            <a:ext cx="3778250" cy="1947863"/>
            <a:chOff x="614" y="2805"/>
            <a:chExt cx="2380" cy="1227"/>
          </a:xfrm>
        </p:grpSpPr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614" y="2805"/>
              <a:ext cx="2380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First, group </a:t>
              </a:r>
              <a:r>
                <a:rPr lang="en-US" i="1"/>
                <a:t>R </a:t>
              </a:r>
              <a:r>
                <a:rPr lang="en-US"/>
                <a:t>by </a:t>
              </a:r>
              <a:r>
                <a:rPr lang="en-US" i="1"/>
                <a:t>A</a:t>
              </a:r>
              <a:r>
                <a:rPr lang="en-US"/>
                <a:t> and </a:t>
              </a:r>
              <a:r>
                <a:rPr lang="en-US" i="1"/>
                <a:t>B </a:t>
              </a:r>
              <a:r>
                <a:rPr lang="en-US"/>
                <a:t>:</a:t>
              </a:r>
            </a:p>
            <a:p>
              <a:r>
                <a:rPr lang="en-US"/>
                <a:t>	A	B	C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33CC33"/>
                  </a:solidFill>
                </a:rPr>
                <a:t>1	2	3</a:t>
              </a:r>
            </a:p>
            <a:p>
              <a:r>
                <a:rPr lang="en-US">
                  <a:solidFill>
                    <a:srgbClr val="33CC33"/>
                  </a:solidFill>
                </a:rPr>
                <a:t>	1	2	5</a:t>
              </a:r>
            </a:p>
            <a:p>
              <a:r>
                <a:rPr lang="en-US"/>
                <a:t>	</a:t>
              </a:r>
              <a:r>
                <a:rPr lang="en-US">
                  <a:solidFill>
                    <a:srgbClr val="FF0066"/>
                  </a:solidFill>
                </a:rPr>
                <a:t>4	5	6</a:t>
              </a:r>
            </a:p>
          </p:txBody>
        </p:sp>
        <p:grpSp>
          <p:nvGrpSpPr>
            <p:cNvPr id="89099" name="Group 11"/>
            <p:cNvGrpSpPr>
              <a:grpSpLocks/>
            </p:cNvGrpSpPr>
            <p:nvPr/>
          </p:nvGrpSpPr>
          <p:grpSpPr bwMode="auto">
            <a:xfrm>
              <a:off x="1200" y="3072"/>
              <a:ext cx="1344" cy="960"/>
              <a:chOff x="1152" y="1392"/>
              <a:chExt cx="1344" cy="960"/>
            </a:xfrm>
          </p:grpSpPr>
          <p:sp>
            <p:nvSpPr>
              <p:cNvPr id="89100" name="Rectangle 12"/>
              <p:cNvSpPr>
                <a:spLocks noChangeArrowheads="1"/>
              </p:cNvSpPr>
              <p:nvPr/>
            </p:nvSpPr>
            <p:spPr bwMode="auto">
              <a:xfrm>
                <a:off x="1152" y="1392"/>
                <a:ext cx="134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01" name="Line 13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02" name="Line 14"/>
              <p:cNvSpPr>
                <a:spLocks noChangeShapeType="1"/>
              </p:cNvSpPr>
              <p:nvPr/>
            </p:nvSpPr>
            <p:spPr bwMode="auto">
              <a:xfrm>
                <a:off x="1584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03" name="Line 15"/>
              <p:cNvSpPr>
                <a:spLocks noChangeShapeType="1"/>
              </p:cNvSpPr>
              <p:nvPr/>
            </p:nvSpPr>
            <p:spPr bwMode="auto">
              <a:xfrm>
                <a:off x="2112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110" name="Group 22"/>
          <p:cNvGrpSpPr>
            <a:grpSpLocks/>
          </p:cNvGrpSpPr>
          <p:nvPr/>
        </p:nvGrpSpPr>
        <p:grpSpPr bwMode="auto">
          <a:xfrm>
            <a:off x="4876800" y="2590800"/>
            <a:ext cx="2570163" cy="2286000"/>
            <a:chOff x="3072" y="1632"/>
            <a:chExt cx="1619" cy="1440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3120" y="1632"/>
              <a:ext cx="1571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Then, average </a:t>
              </a:r>
              <a:r>
                <a:rPr lang="en-US" i="1"/>
                <a:t>C</a:t>
              </a:r>
              <a:r>
                <a:rPr lang="en-US"/>
                <a:t> </a:t>
              </a:r>
            </a:p>
            <a:p>
              <a:r>
                <a:rPr lang="en-US"/>
                <a:t>within groups:</a:t>
              </a:r>
            </a:p>
            <a:p>
              <a:endParaRPr lang="en-US"/>
            </a:p>
            <a:p>
              <a:r>
                <a:rPr lang="en-US"/>
                <a:t>A	B	X</a:t>
              </a:r>
            </a:p>
            <a:p>
              <a:r>
                <a:rPr lang="en-US">
                  <a:solidFill>
                    <a:srgbClr val="33CC33"/>
                  </a:solidFill>
                </a:rPr>
                <a:t>1	2	4</a:t>
              </a:r>
            </a:p>
            <a:p>
              <a:r>
                <a:rPr lang="en-US">
                  <a:solidFill>
                    <a:srgbClr val="FF0066"/>
                  </a:solidFill>
                </a:rPr>
                <a:t>4	5	6</a:t>
              </a:r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>
              <a:off x="3079" y="2352"/>
              <a:ext cx="1481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flipV="1">
              <a:off x="3072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 flipH="1">
              <a:off x="3489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 flipH="1">
              <a:off x="4128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46DA-195A-4688-93D8-F69638C7EED9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Outerjoin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91000"/>
          </a:xfrm>
        </p:spPr>
        <p:txBody>
          <a:bodyPr/>
          <a:lstStyle/>
          <a:p>
            <a:r>
              <a:rPr lang="en-US"/>
              <a:t>Suppose we join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sz="4000">
                <a:latin typeface="Lucida Sans Unicode" pitchFamily="34" charset="0"/>
              </a:rPr>
              <a:t>⋈</a:t>
            </a:r>
            <a:r>
              <a:rPr lang="en-US" i="1" baseline="-25000"/>
              <a:t>C</a:t>
            </a:r>
            <a:r>
              <a:rPr lang="en-US" i="1"/>
              <a:t> S</a:t>
            </a:r>
            <a:r>
              <a:rPr lang="en-US"/>
              <a:t>.</a:t>
            </a:r>
          </a:p>
          <a:p>
            <a:r>
              <a:rPr lang="en-US"/>
              <a:t>A tuple of </a:t>
            </a:r>
            <a:r>
              <a:rPr lang="en-US" i="1"/>
              <a:t>R</a:t>
            </a:r>
            <a:r>
              <a:rPr lang="en-US"/>
              <a:t>  that has no tuple of </a:t>
            </a:r>
            <a:r>
              <a:rPr lang="en-US" i="1"/>
              <a:t>S </a:t>
            </a:r>
            <a:r>
              <a:rPr lang="en-US"/>
              <a:t> with which it joins is said to be </a:t>
            </a:r>
            <a:r>
              <a:rPr lang="en-US" i="1">
                <a:solidFill>
                  <a:srgbClr val="FF0066"/>
                </a:solidFill>
              </a:rPr>
              <a:t>dangling</a:t>
            </a:r>
            <a:r>
              <a:rPr lang="en-US"/>
              <a:t>.</a:t>
            </a:r>
          </a:p>
          <a:p>
            <a:pPr lvl="1"/>
            <a:r>
              <a:rPr lang="en-US"/>
              <a:t>Similarly for a tuple of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r>
              <a:rPr lang="en-US"/>
              <a:t>Outerjoin preserves dangling tuples by padding them NULL.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B72F-86D2-45BE-8D36-BFFF1A0B698C}" type="slidenum">
              <a:rPr lang="en-US"/>
              <a:pPr/>
              <a:t>13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Outerjoin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431925" y="2243138"/>
            <a:ext cx="64325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 =  ( A	B )		S =  ( B	C )</a:t>
            </a:r>
          </a:p>
          <a:p>
            <a:r>
              <a:rPr lang="en-US"/>
              <a:t>	1	2			2	3</a:t>
            </a:r>
          </a:p>
          <a:p>
            <a:r>
              <a:rPr lang="en-US"/>
              <a:t>	4	5			6	7</a:t>
            </a:r>
          </a:p>
          <a:p>
            <a:endParaRPr lang="en-US"/>
          </a:p>
          <a:p>
            <a:r>
              <a:rPr lang="en-US"/>
              <a:t>(1,2) joins with (2,3), but the other two tuples</a:t>
            </a:r>
          </a:p>
          <a:p>
            <a:r>
              <a:rPr lang="en-US"/>
              <a:t>are dangling.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44" name="Group 8"/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48" name="Group 12"/>
          <p:cNvGrpSpPr>
            <a:grpSpLocks/>
          </p:cNvGrpSpPr>
          <p:nvPr/>
        </p:nvGrpSpPr>
        <p:grpSpPr bwMode="auto">
          <a:xfrm>
            <a:off x="1508125" y="4605338"/>
            <a:ext cx="5464175" cy="1566862"/>
            <a:chOff x="950" y="2901"/>
            <a:chExt cx="3442" cy="987"/>
          </a:xfrm>
        </p:grpSpPr>
        <p:sp>
          <p:nvSpPr>
            <p:cNvPr id="91149" name="Text Box 13"/>
            <p:cNvSpPr txBox="1">
              <a:spLocks noChangeArrowheads="1"/>
            </p:cNvSpPr>
            <p:nvPr/>
          </p:nvSpPr>
          <p:spPr bwMode="auto">
            <a:xfrm>
              <a:off x="950" y="2901"/>
              <a:ext cx="344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 OUTERJOIN S =	</a:t>
              </a:r>
              <a:r>
                <a:rPr lang="en-US">
                  <a:solidFill>
                    <a:srgbClr val="CC00CC"/>
                  </a:solidFill>
                </a:rPr>
                <a:t>A	B	C</a:t>
              </a:r>
            </a:p>
            <a:p>
              <a:r>
                <a:rPr lang="en-US"/>
                <a:t>			1	2	3</a:t>
              </a:r>
            </a:p>
            <a:p>
              <a:r>
                <a:rPr lang="en-US"/>
                <a:t>			4	5	NULL</a:t>
              </a:r>
            </a:p>
            <a:p>
              <a:r>
                <a:rPr lang="en-US"/>
                <a:t>			NULL	6	7</a:t>
              </a:r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2688" y="2928"/>
              <a:ext cx="16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>
              <a:off x="2688" y="31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>
              <a:off x="3216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3696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AC46-C613-42BC-AA5E-FDAE3066F1A0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Now --- Back to SQL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Each Operation Has a SQL Equivalent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3168E-FAC9-4488-A037-4C1DAB969D93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Outerjoins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R OUTER JOIN S is the core of an outerjoin expression.  It is modified by: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Optional NATURAL in front of OUTER.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Optional ON &lt;condition&gt; after JOIN.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Optional LEFT, RIGHT, or FULL before OUTER.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/>
              <a:t>LEFT = pad dangling tuples of R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/>
              <a:t>RIGHT = pad dangling tuples of S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rPr lang="en-US"/>
              <a:t>FULL = pad both; this choice is the default.</a:t>
            </a:r>
          </a:p>
        </p:txBody>
      </p:sp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7315200" y="3124200"/>
            <a:ext cx="1611313" cy="2193925"/>
            <a:chOff x="4608" y="1968"/>
            <a:chExt cx="1015" cy="1382"/>
          </a:xfrm>
        </p:grpSpPr>
        <p:sp>
          <p:nvSpPr>
            <p:cNvPr id="92165" name="Text Box 5"/>
            <p:cNvSpPr txBox="1">
              <a:spLocks noChangeArrowheads="1"/>
            </p:cNvSpPr>
            <p:nvPr/>
          </p:nvSpPr>
          <p:spPr bwMode="auto">
            <a:xfrm>
              <a:off x="4752" y="2832"/>
              <a:ext cx="87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Only one</a:t>
              </a:r>
            </a:p>
            <a:p>
              <a:r>
                <a:rPr lang="en-US"/>
                <a:t>of these</a:t>
              </a:r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4656" y="1968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5572-FE60-4917-8B08-E4C2E56D2211}" type="slidenum">
              <a:rPr lang="en-US"/>
              <a:pPr/>
              <a:t>16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SUM, AVG, COUNT, MIN, and MAX can be applied to a column in a SELECT clause to produce that aggregation on the column.</a:t>
            </a:r>
          </a:p>
          <a:p>
            <a:r>
              <a:rPr lang="en-US"/>
              <a:t>Also, COUNT(*) counts the number of tuples.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EC4-EA03-4200-95F5-603BA3AF5A01}" type="slidenum">
              <a:rPr lang="en-US"/>
              <a:pPr/>
              <a:t>17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Aggregation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average price of Bud: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AVG(price)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beer = ’Bud’;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01B1-6A16-4EDE-B6B9-BE82CCD51129}" type="slidenum">
              <a:rPr lang="en-US"/>
              <a:pPr/>
              <a:t>18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Duplicates in an Aggregation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8077200" cy="3886200"/>
          </a:xfrm>
        </p:spPr>
        <p:txBody>
          <a:bodyPr/>
          <a:lstStyle/>
          <a:p>
            <a:r>
              <a:rPr lang="en-US"/>
              <a:t>Use DISTINCT inside an aggregation.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find the number of </a:t>
            </a:r>
            <a:r>
              <a:rPr lang="en-US" i="1"/>
              <a:t>different</a:t>
            </a:r>
            <a:r>
              <a:rPr lang="en-US"/>
              <a:t> prices charged for Bud: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COUNT(DISTINCT price)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beer = ’Bud’;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B0DE-648C-463B-8768-E9635B06D33C}" type="slidenum">
              <a:rPr lang="en-US"/>
              <a:pPr/>
              <a:t>19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NULL’s Ignored in Aggregation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NULL never contributes to a sum, average, or count, and can never be the minimum or maximum of a column.</a:t>
            </a:r>
          </a:p>
          <a:p>
            <a:r>
              <a:rPr lang="en-US"/>
              <a:t>But if there are no non-NULL values in a column, then the result of the aggregation is NULL.</a:t>
            </a:r>
          </a:p>
          <a:p>
            <a:pPr lvl="1"/>
            <a:r>
              <a:rPr lang="en-US">
                <a:solidFill>
                  <a:srgbClr val="3366FF"/>
                </a:solidFill>
              </a:rPr>
              <a:t>Exception</a:t>
            </a:r>
            <a:r>
              <a:rPr lang="en-US"/>
              <a:t>: COUNT of an empty set is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D6FD-ED3B-4E22-A440-472DB8848425}" type="slidenum">
              <a:rPr lang="en-US"/>
              <a:pPr/>
              <a:t>2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Extended Algebra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sz="4000">
                <a:latin typeface="Lucida Sans Unicode" pitchFamily="34" charset="0"/>
              </a:rPr>
              <a:t>δ</a:t>
            </a:r>
            <a:r>
              <a:rPr lang="en-US"/>
              <a:t> = eliminate duplicates from bags.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sz="4000">
                <a:latin typeface="Lucida Sans Unicode" pitchFamily="34" charset="0"/>
              </a:rPr>
              <a:t>τ</a:t>
            </a:r>
            <a:r>
              <a:rPr lang="en-US"/>
              <a:t> = sort tuples.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sz="4000">
                <a:latin typeface="Lucida Sans Unicode" pitchFamily="34" charset="0"/>
              </a:rPr>
              <a:t>γ</a:t>
            </a:r>
            <a:r>
              <a:rPr lang="en-US"/>
              <a:t> = grouping and aggregation.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i="1">
                <a:solidFill>
                  <a:srgbClr val="33CC33"/>
                </a:solidFill>
              </a:rPr>
              <a:t>Outerjoin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/>
              <a:t>: avoids “</a:t>
            </a:r>
            <a:r>
              <a:rPr lang="en-US">
                <a:solidFill>
                  <a:srgbClr val="FF0066"/>
                </a:solidFill>
              </a:rPr>
              <a:t>dangling tuples</a:t>
            </a:r>
            <a:r>
              <a:rPr lang="en-US"/>
              <a:t>” = tuples that do not join with anything.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B0F-0A1E-4307-8991-B1343AB49D27}" type="slidenum">
              <a:rPr lang="en-US"/>
              <a:pPr/>
              <a:t>20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Effect of NULL’s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SELECT count(*)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WHERE beer = ’Bud’;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SELECT count(price)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WHERE beer = ’Bud’;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685800" y="2057400"/>
            <a:ext cx="7491413" cy="1752600"/>
            <a:chOff x="432" y="1296"/>
            <a:chExt cx="4719" cy="1104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432" y="1296"/>
              <a:ext cx="2544" cy="1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3638" y="1396"/>
              <a:ext cx="1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The number of bars</a:t>
              </a:r>
            </a:p>
            <a:p>
              <a:r>
                <a:rPr lang="en-US" sz="2000"/>
                <a:t>that sell Bud.</a:t>
              </a:r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 flipH="1">
              <a:off x="2976" y="163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288" name="Group 8"/>
          <p:cNvGrpSpPr>
            <a:grpSpLocks/>
          </p:cNvGrpSpPr>
          <p:nvPr/>
        </p:nvGrpSpPr>
        <p:grpSpPr bwMode="auto">
          <a:xfrm>
            <a:off x="685800" y="4343400"/>
            <a:ext cx="7567613" cy="1752600"/>
            <a:chOff x="432" y="2736"/>
            <a:chExt cx="4767" cy="1104"/>
          </a:xfrm>
        </p:grpSpPr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432" y="2736"/>
              <a:ext cx="2544" cy="1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3686" y="2788"/>
              <a:ext cx="151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The number of bars</a:t>
              </a:r>
            </a:p>
            <a:p>
              <a:r>
                <a:rPr lang="en-US" sz="2000"/>
                <a:t>that sell Bud at a</a:t>
              </a:r>
            </a:p>
            <a:p>
              <a:r>
                <a:rPr lang="en-US" sz="2000"/>
                <a:t>known price.</a:t>
              </a:r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H="1">
              <a:off x="2976" y="307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A93B-02EF-48AD-94BF-7C099E42B7A5}" type="slidenum">
              <a:rPr lang="en-US"/>
              <a:pPr/>
              <a:t>21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may follow a SELECT-FROM-WHERE expression by GROUP BY and a list of attributes.</a:t>
            </a:r>
          </a:p>
          <a:p>
            <a:r>
              <a:rPr lang="en-US"/>
              <a:t>The relation that results from the SELECT-FROM-WHERE is grouped according to the values of all those attributes, and any aggregation is applied only within each group.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C9EE-0B61-4410-B692-1463D970A00E}" type="slidenum">
              <a:rPr lang="en-US"/>
              <a:pPr/>
              <a:t>22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Grouping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find the average price for each beer: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beer, AVG(price)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GROUP BY beer;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193925" y="4910138"/>
            <a:ext cx="2551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beer	AVG(price)</a:t>
            </a:r>
          </a:p>
          <a:p>
            <a:r>
              <a:rPr lang="en-US"/>
              <a:t>Bud	2.33</a:t>
            </a:r>
          </a:p>
          <a:p>
            <a:r>
              <a:rPr lang="en-US"/>
              <a:t>…	…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2133600" y="4953000"/>
            <a:ext cx="2590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2133600" y="5334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3048000" y="4953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5958-BF74-4D9D-9132-0D647C4F3F4D}" type="slidenum">
              <a:rPr lang="en-US"/>
              <a:pPr/>
              <a:t>23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Grouping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 sz="2800"/>
              <a:t>From </a:t>
            </a:r>
            <a:r>
              <a:rPr lang="en-US" sz="2800">
                <a:solidFill>
                  <a:srgbClr val="CC00CC"/>
                </a:solidFill>
              </a:rPr>
              <a:t>Sells(bar, beer, price)</a:t>
            </a:r>
            <a:r>
              <a:rPr lang="en-US" sz="2800"/>
              <a:t> and </a:t>
            </a:r>
            <a:r>
              <a:rPr lang="en-US" sz="2800">
                <a:solidFill>
                  <a:srgbClr val="CC00CC"/>
                </a:solidFill>
              </a:rPr>
              <a:t>Frequents(drinker, bar)</a:t>
            </a:r>
            <a:r>
              <a:rPr lang="en-US" sz="2800"/>
              <a:t>, find for each drinker the average price of Bud at the bars they frequent: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SELECT drinker, AVG(price)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FROM Frequents, Sells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WHERE beer = ’Bud’ AND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	Frequents.bar = Sells.bar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GROUP BY drinker;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1524000" y="3386138"/>
            <a:ext cx="7331075" cy="2328862"/>
            <a:chOff x="960" y="2133"/>
            <a:chExt cx="4618" cy="1467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960" y="2640"/>
              <a:ext cx="3264" cy="9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4454" y="2133"/>
              <a:ext cx="112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Compute all</a:t>
              </a:r>
            </a:p>
            <a:p>
              <a:r>
                <a:rPr lang="en-US"/>
                <a:t>drinker-bar-</a:t>
              </a:r>
            </a:p>
            <a:p>
              <a:r>
                <a:rPr lang="en-US"/>
                <a:t>price triples</a:t>
              </a:r>
            </a:p>
            <a:p>
              <a:r>
                <a:rPr lang="en-US"/>
                <a:t>for Bud.</a:t>
              </a:r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 flipH="1">
              <a:off x="4224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364" name="Group 12"/>
          <p:cNvGrpSpPr>
            <a:grpSpLocks/>
          </p:cNvGrpSpPr>
          <p:nvPr/>
        </p:nvGrpSpPr>
        <p:grpSpPr bwMode="auto">
          <a:xfrm>
            <a:off x="1524000" y="5029200"/>
            <a:ext cx="7224713" cy="1219200"/>
            <a:chOff x="960" y="3168"/>
            <a:chExt cx="4551" cy="768"/>
          </a:xfrm>
        </p:grpSpPr>
        <p:sp>
          <p:nvSpPr>
            <p:cNvPr id="100361" name="Text Box 9"/>
            <p:cNvSpPr txBox="1">
              <a:spLocks noChangeArrowheads="1"/>
            </p:cNvSpPr>
            <p:nvPr/>
          </p:nvSpPr>
          <p:spPr bwMode="auto">
            <a:xfrm>
              <a:off x="4416" y="3168"/>
              <a:ext cx="109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Then group</a:t>
              </a:r>
            </a:p>
            <a:p>
              <a:r>
                <a:rPr lang="en-US"/>
                <a:t>them by</a:t>
              </a:r>
            </a:p>
            <a:p>
              <a:r>
                <a:rPr lang="en-US"/>
                <a:t>drinker.</a:t>
              </a: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960" y="3648"/>
              <a:ext cx="2016" cy="28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 flipH="1">
              <a:off x="2976" y="3696"/>
              <a:ext cx="14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8DD3-50C8-4BB6-AE61-69D71EEC7EC2}" type="slidenum">
              <a:rPr lang="en-US"/>
              <a:pPr/>
              <a:t>24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 on SELECT Lists With Aggregation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429000"/>
          </a:xfrm>
        </p:spPr>
        <p:txBody>
          <a:bodyPr/>
          <a:lstStyle/>
          <a:p>
            <a:pPr marL="609600" indent="-609600"/>
            <a:r>
              <a:rPr lang="en-US"/>
              <a:t>If any aggregation is used, then each element of the SELECT list must be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Aggregated,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An attribute on the GROUP BY list.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998E-470C-4E02-9CB7-03C35DE6FE4E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Illegal Query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You might think you could find the bar that sells Bud the cheapest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b="1">
                <a:solidFill>
                  <a:schemeClr val="bg2"/>
                </a:solidFill>
                <a:latin typeface="Lucida Calligraphy" pitchFamily="66" charset="0"/>
              </a:rPr>
              <a:t>SELECT bar, MIN(price)</a:t>
            </a:r>
          </a:p>
          <a:p>
            <a:pPr>
              <a:buFont typeface="Monotype Sorts" pitchFamily="2" charset="2"/>
              <a:buNone/>
            </a:pPr>
            <a:r>
              <a:rPr lang="en-US" b="1">
                <a:solidFill>
                  <a:schemeClr val="bg2"/>
                </a:solidFill>
                <a:latin typeface="Lucida Calligraphy" pitchFamily="66" charset="0"/>
              </a:rPr>
              <a:t>		FROM Sells</a:t>
            </a:r>
          </a:p>
          <a:p>
            <a:pPr>
              <a:buFont typeface="Monotype Sorts" pitchFamily="2" charset="2"/>
              <a:buNone/>
            </a:pPr>
            <a:r>
              <a:rPr lang="en-US" b="1">
                <a:solidFill>
                  <a:schemeClr val="bg2"/>
                </a:solidFill>
                <a:latin typeface="Lucida Calligraphy" pitchFamily="66" charset="0"/>
              </a:rPr>
              <a:t>		WHERE beer = ’Bud’;</a:t>
            </a:r>
          </a:p>
          <a:p>
            <a:r>
              <a:rPr lang="en-US"/>
              <a:t>But this query is illegal in SQL.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D7E-A662-4BF5-A8D0-8A643717DAC2}" type="slidenum">
              <a:rPr lang="en-US"/>
              <a:pPr/>
              <a:t>26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HAVING &lt;condition&gt; may follow a GROUP BY clause.</a:t>
            </a:r>
          </a:p>
          <a:p>
            <a:r>
              <a:rPr lang="en-US"/>
              <a:t>If so, the condition applies to each group, and groups not satisfying the condition are eliminated.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F674-F91E-4687-B3D3-54B2731CCDDE}" type="slidenum">
              <a:rPr lang="en-US"/>
              <a:pPr/>
              <a:t>27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HAVING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, find the average price of those beers that are either served in at least three bars or are manufactured by Pete’s.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4312-FE1A-46FF-BD98-7EBD79A68375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2296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/>
              <a:t>SELECT beer, AVG(price)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FROM Sells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GROUP BY beer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HAVING COUNT(bar) &gt;= 3 OR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beer IN (SELECT name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		   FROM Beers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		   WHERE manf = ’Pete’’s’);</a:t>
            </a:r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2362200" y="4343400"/>
            <a:ext cx="6557963" cy="1828800"/>
            <a:chOff x="1488" y="2736"/>
            <a:chExt cx="4131" cy="1152"/>
          </a:xfrm>
        </p:grpSpPr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1488" y="2784"/>
              <a:ext cx="2880" cy="1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6" name="Text Box 6"/>
            <p:cNvSpPr txBox="1">
              <a:spLocks noChangeArrowheads="1"/>
            </p:cNvSpPr>
            <p:nvPr/>
          </p:nvSpPr>
          <p:spPr bwMode="auto">
            <a:xfrm>
              <a:off x="4608" y="2736"/>
              <a:ext cx="101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Beers manu-</a:t>
              </a:r>
            </a:p>
            <a:p>
              <a:r>
                <a:rPr lang="en-US" sz="2000"/>
                <a:t>factured by</a:t>
              </a:r>
            </a:p>
            <a:p>
              <a:r>
                <a:rPr lang="en-US" sz="2000"/>
                <a:t>Pete’s.</a:t>
              </a:r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 flipH="1">
              <a:off x="4368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48" name="Group 8"/>
          <p:cNvGrpSpPr>
            <a:grpSpLocks/>
          </p:cNvGrpSpPr>
          <p:nvPr/>
        </p:nvGrpSpPr>
        <p:grpSpPr bwMode="auto">
          <a:xfrm>
            <a:off x="228600" y="1676400"/>
            <a:ext cx="8472488" cy="4641850"/>
            <a:chOff x="144" y="1108"/>
            <a:chExt cx="5337" cy="2924"/>
          </a:xfrm>
        </p:grpSpPr>
        <p:sp>
          <p:nvSpPr>
            <p:cNvPr id="112649" name="Rectangle 9"/>
            <p:cNvSpPr>
              <a:spLocks noChangeArrowheads="1"/>
            </p:cNvSpPr>
            <p:nvPr/>
          </p:nvSpPr>
          <p:spPr bwMode="auto">
            <a:xfrm>
              <a:off x="144" y="2400"/>
              <a:ext cx="4272" cy="163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0" name="Text Box 10"/>
            <p:cNvSpPr txBox="1">
              <a:spLocks noChangeArrowheads="1"/>
            </p:cNvSpPr>
            <p:nvPr/>
          </p:nvSpPr>
          <p:spPr bwMode="auto">
            <a:xfrm>
              <a:off x="3542" y="1108"/>
              <a:ext cx="193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Beer groups with at least</a:t>
              </a:r>
            </a:p>
            <a:p>
              <a:r>
                <a:rPr lang="en-US" sz="2000"/>
                <a:t>3 non-NULL bars and also</a:t>
              </a:r>
            </a:p>
            <a:p>
              <a:r>
                <a:rPr lang="en-US" sz="2000"/>
                <a:t>beer groups where the</a:t>
              </a:r>
            </a:p>
            <a:p>
              <a:r>
                <a:rPr lang="en-US" sz="2000"/>
                <a:t>manufacturer is Pete’s.</a:t>
              </a:r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 flipH="1">
              <a:off x="3552" y="1968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2D09-245A-4A26-815D-70D74A619D49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on HAVING Conditions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05800" cy="4114800"/>
          </a:xfrm>
        </p:spPr>
        <p:txBody>
          <a:bodyPr/>
          <a:lstStyle/>
          <a:p>
            <a:pPr marL="609600" indent="-609600"/>
            <a:r>
              <a:rPr lang="en-US"/>
              <a:t>Anything goes in a subquery.</a:t>
            </a:r>
          </a:p>
          <a:p>
            <a:pPr marL="609600" indent="-609600"/>
            <a:r>
              <a:rPr lang="en-US"/>
              <a:t>Outside subqueries, they may refer to attributes only if they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 grouping attribute,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Aggregated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(same condition as for SELECT clauses with aggregation).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293A-60DE-40A5-BF09-561AC030ACA1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 Elimination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δ</a:t>
            </a:r>
            <a:r>
              <a:rPr lang="en-US"/>
              <a:t>(R2).</a:t>
            </a:r>
          </a:p>
          <a:p>
            <a:r>
              <a:rPr lang="en-US"/>
              <a:t>R1 consists of one copy of each tuple that appears in R2 one or more times.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042C-B5C5-4E79-AE47-CCB2DAA4643E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Modifications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modification</a:t>
            </a:r>
            <a:r>
              <a:rPr lang="en-US"/>
              <a:t>  command does not return a result (as a query does), but changes the database in some way.</a:t>
            </a:r>
          </a:p>
          <a:p>
            <a:pPr marL="609600" indent="-609600"/>
            <a:r>
              <a:rPr lang="en-US"/>
              <a:t>Three kinds of modifications: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Insert</a:t>
            </a:r>
            <a:r>
              <a:rPr lang="en-US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Delete</a:t>
            </a:r>
            <a:r>
              <a:rPr lang="en-US"/>
              <a:t>  a tuple or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Update</a:t>
            </a:r>
            <a:r>
              <a:rPr lang="en-US"/>
              <a:t>  the value(s) of an existing tuple or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5F82-2BA2-4F35-856A-9E702EFBD4D5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insert a single tuple: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INSERT INTO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VALUES ( &lt;list of values&gt; );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add to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 the fact that Sally likes Bud.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INSERT INTO Likes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VALUES(’Sally’, ’Bud’);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5933-E0E4-4287-9009-DFA7A908D71D}" type="slidenum">
              <a:rPr lang="en-US"/>
              <a:pPr/>
              <a:t>32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/>
              <a:t>Specifying Attributes in INSERT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marL="609600" indent="-609600"/>
            <a:r>
              <a:rPr lang="en-US"/>
              <a:t>We may add to the relation name a list of attributes.</a:t>
            </a:r>
          </a:p>
          <a:p>
            <a:pPr marL="609600" indent="-609600"/>
            <a:r>
              <a:rPr lang="en-US"/>
              <a:t>Two reasons to do so: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We forget the standard order of attributes for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We don’t have values for all attributes, and we want the system to fill in missing components with NULL or a default value.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33A-946D-4E11-ABC7-F8DC433FBC6E}" type="slidenum">
              <a:rPr lang="en-US"/>
              <a:pPr/>
              <a:t>33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Specifying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Another way to add the fact that Sally likes Bud to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INSERT INTO Likes(beer, drinker)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VALUES(’Bud’, ’Sally’);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999A-2D5A-439A-A6A4-34C9D152F88D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Default Values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CREATE TABLE statement, we can follow an attribute by DEFAULT and a value.</a:t>
            </a:r>
          </a:p>
          <a:p>
            <a:r>
              <a:rPr lang="en-US"/>
              <a:t>When an inserted tuple has no value for that attribute, the default will be used.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B79-00FB-4F16-8395-A5B33C692C78}" type="slidenum">
              <a:rPr lang="en-US"/>
              <a:pPr/>
              <a:t>35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Default Values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CREATE TABLE Drinkers 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name CHAR(30) PRIMARY KEY,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addr CHAR(50)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DEFAULT ’123 Sesame St.’,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phone CHAR(16)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C061-AE61-46D0-9D01-7B8DB83D0234}" type="slidenum">
              <a:rPr lang="en-US"/>
              <a:pPr/>
              <a:t>36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Default Values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INSERT INTO Drinkers(name)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VALUES(’Sally’);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Resulting tuple: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1143000" y="4038600"/>
            <a:ext cx="6781800" cy="1066800"/>
            <a:chOff x="1008" y="2016"/>
            <a:chExt cx="4272" cy="672"/>
          </a:xfrm>
        </p:grpSpPr>
        <p:sp>
          <p:nvSpPr>
            <p:cNvPr id="105477" name="Rectangle 5"/>
            <p:cNvSpPr>
              <a:spLocks noChangeArrowheads="1"/>
            </p:cNvSpPr>
            <p:nvPr/>
          </p:nvSpPr>
          <p:spPr bwMode="auto">
            <a:xfrm>
              <a:off x="1008" y="2016"/>
              <a:ext cx="427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1008" y="2400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2064" y="20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4272" y="20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219200" y="4572000"/>
            <a:ext cx="6611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Sally		123 Sesame St		NULL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1219200" y="4038600"/>
            <a:ext cx="6632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00CC"/>
                </a:solidFill>
              </a:rPr>
              <a:t>name	address		      phone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7C7B-BEA0-4FBB-90AE-B7850F01C0A0}" type="slidenum">
              <a:rPr lang="en-US"/>
              <a:pPr/>
              <a:t>37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Many Tuples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may insert the entire result of a query into a relation, using the form: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INSERT INTO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( &lt;subquery&gt; 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2B5E-9772-4084-A684-F1143004D6C4}" type="slidenum">
              <a:rPr lang="en-US"/>
              <a:pPr/>
              <a:t>38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Insert a Subquery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Frequents(drinker, bar)</a:t>
            </a:r>
            <a:r>
              <a:rPr lang="en-US"/>
              <a:t>, enter into the new relation </a:t>
            </a:r>
            <a:r>
              <a:rPr lang="en-US">
                <a:solidFill>
                  <a:srgbClr val="CC00CC"/>
                </a:solidFill>
              </a:rPr>
              <a:t>PotBuddies(name)</a:t>
            </a:r>
            <a:r>
              <a:rPr lang="en-US"/>
              <a:t> all of Sally’s “potential buddies,” i.e., those drinkers who frequent at least one bar that Sally also frequents.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32FE-6413-42A1-8270-5C39A768047D}" type="slidenum">
              <a:rPr lang="en-US"/>
              <a:pPr/>
              <a:t>39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INSERT INTO PotBuddies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(SELECT d2.drinker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FROM Frequents d1, Frequents d2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WHERE d1.drinker = ’Sally’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d2.drinker &lt;&gt; ’Sally’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d1.bar = d2.bar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);</a:t>
            </a:r>
          </a:p>
        </p:txBody>
      </p:sp>
      <p:grpSp>
        <p:nvGrpSpPr>
          <p:cNvPr id="41995" name="Group 11"/>
          <p:cNvGrpSpPr>
            <a:grpSpLocks/>
          </p:cNvGrpSpPr>
          <p:nvPr/>
        </p:nvGrpSpPr>
        <p:grpSpPr bwMode="auto">
          <a:xfrm>
            <a:off x="838200" y="685800"/>
            <a:ext cx="7854950" cy="4800600"/>
            <a:chOff x="528" y="432"/>
            <a:chExt cx="4948" cy="3024"/>
          </a:xfrm>
        </p:grpSpPr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528" y="2016"/>
              <a:ext cx="3984" cy="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4176" y="432"/>
              <a:ext cx="1300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Pairs of Drinker</a:t>
              </a:r>
            </a:p>
            <a:p>
              <a:r>
                <a:rPr lang="en-US" sz="2000"/>
                <a:t>tuples where the</a:t>
              </a:r>
            </a:p>
            <a:p>
              <a:r>
                <a:rPr lang="en-US" sz="2000"/>
                <a:t>first is for Sally,</a:t>
              </a:r>
            </a:p>
            <a:p>
              <a:r>
                <a:rPr lang="en-US" sz="2000"/>
                <a:t>the second is for</a:t>
              </a:r>
            </a:p>
            <a:p>
              <a:r>
                <a:rPr lang="en-US" sz="2000"/>
                <a:t>someone else,</a:t>
              </a:r>
            </a:p>
            <a:p>
              <a:r>
                <a:rPr lang="en-US" sz="2000"/>
                <a:t>and the bars are</a:t>
              </a:r>
            </a:p>
            <a:p>
              <a:r>
                <a:rPr lang="en-US" sz="2000"/>
                <a:t>the same.</a:t>
              </a: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 flipH="1">
              <a:off x="3408" y="1200"/>
              <a:ext cx="72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593725" y="615950"/>
            <a:ext cx="3749675" cy="2508250"/>
            <a:chOff x="374" y="388"/>
            <a:chExt cx="2362" cy="1580"/>
          </a:xfrm>
        </p:grpSpPr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576" y="1632"/>
              <a:ext cx="2160" cy="336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74" y="388"/>
              <a:ext cx="8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The other</a:t>
              </a:r>
            </a:p>
            <a:p>
              <a:r>
                <a:rPr lang="en-US" sz="2000"/>
                <a:t>drinker</a:t>
              </a:r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960" y="864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B14-1195-4820-A34A-DC48E71AE4E4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Duplicate Elimination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127125" y="2166938"/>
            <a:ext cx="24050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 =  (	A	B )</a:t>
            </a:r>
          </a:p>
          <a:p>
            <a:r>
              <a:rPr lang="en-US"/>
              <a:t>	1	2</a:t>
            </a:r>
          </a:p>
          <a:p>
            <a:r>
              <a:rPr lang="en-US"/>
              <a:t>	3	4</a:t>
            </a:r>
          </a:p>
          <a:p>
            <a:r>
              <a:rPr lang="en-US"/>
              <a:t>	1	2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057400" y="2209800"/>
            <a:ext cx="1219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0574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2667000" y="220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1219200" y="4144963"/>
            <a:ext cx="3106738" cy="1309687"/>
            <a:chOff x="758" y="2584"/>
            <a:chExt cx="1957" cy="825"/>
          </a:xfrm>
        </p:grpSpPr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758" y="2584"/>
              <a:ext cx="1957" cy="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δ</a:t>
              </a:r>
              <a:r>
                <a:rPr lang="en-US"/>
                <a:t>(R) =	</a:t>
              </a:r>
              <a:r>
                <a:rPr lang="en-US">
                  <a:solidFill>
                    <a:srgbClr val="CC00CC"/>
                  </a:solidFill>
                </a:rPr>
                <a:t>A	B</a:t>
              </a:r>
            </a:p>
            <a:p>
              <a:r>
                <a:rPr lang="en-US"/>
                <a:t>		1	2</a:t>
              </a:r>
            </a:p>
            <a:p>
              <a:r>
                <a:rPr lang="en-US"/>
                <a:t>		3	4</a:t>
              </a:r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1920" y="26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920" y="28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2304" y="26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B2B5-146A-4449-B706-C0AC4638694B}" type="slidenum">
              <a:rPr lang="en-US"/>
              <a:pPr/>
              <a:t>40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delete tuples satisfying a condition from some relation: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DELETE FROM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WHERE &lt;condition&gt;;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94E-D4BF-454D-A9B5-1EC373869352}" type="slidenum">
              <a:rPr lang="en-US"/>
              <a:pPr/>
              <a:t>41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Deletion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Delete from </a:t>
            </a:r>
            <a:r>
              <a:rPr lang="en-US">
                <a:solidFill>
                  <a:srgbClr val="CC00CC"/>
                </a:solidFill>
              </a:rPr>
              <a:t>Likes(drinker, beer)</a:t>
            </a:r>
            <a:r>
              <a:rPr lang="en-US"/>
              <a:t> the fact that Sally likes Bud: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DELETE FROM Likes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drinker = ’Sally’ AND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beer = ’Bud’;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A87-2E2E-460A-AD05-CE22FB8A6265}" type="slidenum">
              <a:rPr lang="en-US"/>
              <a:pPr/>
              <a:t>42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Delete all Tuples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 relation Likes empty: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DELETE FROM Likes;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Note no WHERE clause needed.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081B-BAB8-4945-A856-D81DF0A5231E}" type="slidenum">
              <a:rPr lang="en-US"/>
              <a:pPr/>
              <a:t>43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Delete Some Tuples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/>
              <a:t>Delete from </a:t>
            </a:r>
            <a:r>
              <a:rPr lang="en-US">
                <a:solidFill>
                  <a:srgbClr val="CC00CC"/>
                </a:solidFill>
              </a:rPr>
              <a:t>Beers(name, manf)</a:t>
            </a:r>
            <a:r>
              <a:rPr lang="en-US"/>
              <a:t> all beers for which there is another beer by the same manufacturer.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DELETE FROM Beers b</a:t>
            </a:r>
          </a:p>
          <a:p>
            <a:pPr>
              <a:buFont typeface="Monotype Sorts" pitchFamily="2" charset="2"/>
              <a:buNone/>
            </a:pPr>
            <a:r>
              <a:rPr lang="en-US"/>
              <a:t>WHERE EXISTS (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SELECT name FROM Beers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 manf = b.manf AND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name &lt;&gt; b.name);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990600" y="3124200"/>
            <a:ext cx="8008938" cy="3048000"/>
            <a:chOff x="624" y="1972"/>
            <a:chExt cx="5045" cy="1868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624" y="2832"/>
              <a:ext cx="3360" cy="10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4070" y="1972"/>
              <a:ext cx="1599" cy="1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Beers with the same</a:t>
              </a:r>
            </a:p>
            <a:p>
              <a:r>
                <a:rPr lang="en-US" sz="2000"/>
                <a:t>manufacturer and</a:t>
              </a:r>
            </a:p>
            <a:p>
              <a:r>
                <a:rPr lang="en-US" sz="2000"/>
                <a:t>a different name</a:t>
              </a:r>
            </a:p>
            <a:p>
              <a:r>
                <a:rPr lang="en-US" sz="2000"/>
                <a:t>from the name of</a:t>
              </a:r>
            </a:p>
            <a:p>
              <a:r>
                <a:rPr lang="en-US" sz="2000"/>
                <a:t>the beer represented</a:t>
              </a:r>
            </a:p>
            <a:p>
              <a:r>
                <a:rPr lang="en-US" sz="2000"/>
                <a:t>by tuple b.</a:t>
              </a:r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 flipH="1">
              <a:off x="3264" y="2304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52E2-3422-45ED-A344-4534285CFF9B}" type="slidenum">
              <a:rPr lang="en-US"/>
              <a:pPr/>
              <a:t>44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of Deletion --- (1)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Suppose Anheuser-Busch makes only Bud and Bud Lite.</a:t>
            </a:r>
          </a:p>
          <a:p>
            <a:r>
              <a:rPr lang="en-US"/>
              <a:t>Suppose we come to the tuple </a:t>
            </a:r>
            <a:r>
              <a:rPr lang="en-US" i="1"/>
              <a:t>b</a:t>
            </a:r>
            <a:r>
              <a:rPr lang="en-US"/>
              <a:t>  for Bud first.</a:t>
            </a:r>
          </a:p>
          <a:p>
            <a:r>
              <a:rPr lang="en-US"/>
              <a:t>The subquery is nonempty, because of the Bud Lite tuple, so we delete Bud.</a:t>
            </a:r>
          </a:p>
          <a:p>
            <a:r>
              <a:rPr lang="en-US"/>
              <a:t>Now, when </a:t>
            </a:r>
            <a:r>
              <a:rPr lang="en-US" i="1"/>
              <a:t>b</a:t>
            </a:r>
            <a:r>
              <a:rPr lang="en-US"/>
              <a:t>  is the tuple for Bud Lite, do we delete that tuple too?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441E-2461-4B2C-8A22-5BFB2C11E51B}" type="slidenum">
              <a:rPr lang="en-US"/>
              <a:pPr/>
              <a:t>45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of Deletion --- (2)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>
                <a:solidFill>
                  <a:srgbClr val="33CC33"/>
                </a:solidFill>
              </a:rPr>
              <a:t>Answer</a:t>
            </a:r>
            <a:r>
              <a:rPr lang="en-US"/>
              <a:t>: we </a:t>
            </a:r>
            <a:r>
              <a:rPr lang="en-US" i="1"/>
              <a:t>do</a:t>
            </a:r>
            <a:r>
              <a:rPr lang="en-US"/>
              <a:t> delete Bud Lite as well.</a:t>
            </a:r>
          </a:p>
          <a:p>
            <a:pPr marL="609600" indent="-609600"/>
            <a:r>
              <a:rPr lang="en-US"/>
              <a:t>The reason is that deletion proceeds in two stages: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Mark all tuples for which the WHERE condition is satisfied.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Delete the marked tuples.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480-DDA9-49F4-814C-81E2D5B13DA0}" type="slidenum">
              <a:rPr lang="en-US"/>
              <a:pPr/>
              <a:t>46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change certain attributes in certain tuples of a relation: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UPDATE &lt;relation&gt;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SET &lt;list of attribute assignments&gt;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WHERE &lt;condition on tuples&gt;;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471-367F-469D-AC6D-08D61CC0BE7A}" type="slidenum">
              <a:rPr lang="en-US"/>
              <a:pPr/>
              <a:t>47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Update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drinker Fred’s phone number to 555-1212: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UPDATE Drinkers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SET phone = ’555-1212’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name = ’Fred’;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D4E9-6358-4CB4-A78F-AA54431E39B0}" type="slidenum">
              <a:rPr lang="en-US"/>
              <a:pPr/>
              <a:t>48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Update Several Tuples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$4 the maximum price for beer: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UPDATE Sells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SET price = 4.00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price &gt; 4.00;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2E82-C704-41E0-B862-B943746C4D90}" type="slidenum">
              <a:rPr lang="en-US"/>
              <a:pPr/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 sz="2800"/>
              <a:t>R1 := </a:t>
            </a:r>
            <a:r>
              <a:rPr lang="en-US" sz="3600">
                <a:latin typeface="Lucida Sans Unicode" pitchFamily="34" charset="0"/>
              </a:rPr>
              <a:t>τ</a:t>
            </a:r>
            <a:r>
              <a:rPr lang="en-US" sz="2800" i="1" baseline="-25000"/>
              <a:t>L</a:t>
            </a:r>
            <a:r>
              <a:rPr lang="en-US" sz="2800"/>
              <a:t> (R2).</a:t>
            </a:r>
          </a:p>
          <a:p>
            <a:pPr lvl="1"/>
            <a:r>
              <a:rPr lang="en-US" sz="2400" i="1"/>
              <a:t>L</a:t>
            </a:r>
            <a:r>
              <a:rPr lang="en-US" sz="2400"/>
              <a:t>  is a list of some of the attributes of R2.</a:t>
            </a:r>
          </a:p>
          <a:p>
            <a:r>
              <a:rPr lang="en-US" sz="2800"/>
              <a:t>R1 is the list of tuples of R2 sorted first on the value of the first attribute on </a:t>
            </a:r>
            <a:r>
              <a:rPr lang="en-US" sz="2800" i="1"/>
              <a:t>L</a:t>
            </a:r>
            <a:r>
              <a:rPr lang="en-US" sz="2800"/>
              <a:t>, then on the second attribute of </a:t>
            </a:r>
            <a:r>
              <a:rPr lang="en-US" sz="2800" i="1"/>
              <a:t>L</a:t>
            </a:r>
            <a:r>
              <a:rPr lang="en-US" sz="2800"/>
              <a:t>, and so on.</a:t>
            </a:r>
          </a:p>
          <a:p>
            <a:pPr lvl="1"/>
            <a:r>
              <a:rPr lang="en-US" sz="2400"/>
              <a:t>Break ties arbitrarily.</a:t>
            </a:r>
          </a:p>
          <a:p>
            <a:r>
              <a:rPr lang="en-US" sz="3600">
                <a:latin typeface="Lucida Sans Unicode" pitchFamily="34" charset="0"/>
              </a:rPr>
              <a:t>τ</a:t>
            </a:r>
            <a:r>
              <a:rPr lang="en-US" sz="2800"/>
              <a:t> is the only operator whose result is neither a set nor a bag.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779F-C207-40B8-B52A-BCEF18325B52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Sorting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431925" y="2166938"/>
            <a:ext cx="24050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 =  ( A	B )</a:t>
            </a:r>
          </a:p>
          <a:p>
            <a:r>
              <a:rPr lang="en-US"/>
              <a:t>	1	2</a:t>
            </a:r>
          </a:p>
          <a:p>
            <a:r>
              <a:rPr lang="en-US"/>
              <a:t>	3	4</a:t>
            </a:r>
          </a:p>
          <a:p>
            <a:r>
              <a:rPr lang="en-US"/>
              <a:t>	5	2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431925" y="3949700"/>
            <a:ext cx="4044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Lucida Sans Unicode" pitchFamily="34" charset="0"/>
              </a:rPr>
              <a:t>τ</a:t>
            </a:r>
            <a:r>
              <a:rPr lang="en-US" i="1" baseline="-25000"/>
              <a:t>B</a:t>
            </a:r>
            <a:r>
              <a:rPr lang="en-US"/>
              <a:t> (R) = [(5,2), (1,2), (3,4)]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59C9-A600-4488-A3A6-9E0813D1C620}" type="slidenum">
              <a:rPr lang="en-US"/>
              <a:pPr/>
              <a:t>7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Operators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Aggregation operators are not operators of relational algebra.</a:t>
            </a:r>
          </a:p>
          <a:p>
            <a:r>
              <a:rPr lang="en-US"/>
              <a:t>Rather, they apply to entire columns of a table and produce a single result.</a:t>
            </a:r>
          </a:p>
          <a:p>
            <a:r>
              <a:rPr lang="en-US"/>
              <a:t>The most important examples: SUM, AVG, COUNT, MIN, and MAX.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B1C8-856F-4112-B7A2-8F28485E679A}" type="slidenum">
              <a:rPr lang="en-US"/>
              <a:pPr/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Aggregation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431925" y="2166938"/>
            <a:ext cx="24050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R =  ( A	B )</a:t>
            </a:r>
          </a:p>
          <a:p>
            <a:r>
              <a:rPr lang="en-US"/>
              <a:t>	1	3</a:t>
            </a:r>
          </a:p>
          <a:p>
            <a:r>
              <a:rPr lang="en-US"/>
              <a:t>	3	4</a:t>
            </a:r>
          </a:p>
          <a:p>
            <a:r>
              <a:rPr lang="en-US"/>
              <a:t>	3	2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2362200" y="4038600"/>
            <a:ext cx="21605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SUM(A) = 7</a:t>
            </a:r>
          </a:p>
          <a:p>
            <a:r>
              <a:rPr lang="en-US"/>
              <a:t>COUNT(A) = 3</a:t>
            </a:r>
          </a:p>
          <a:p>
            <a:r>
              <a:rPr lang="en-US"/>
              <a:t>MAX(B) = 4</a:t>
            </a:r>
          </a:p>
          <a:p>
            <a:r>
              <a:rPr lang="en-US"/>
              <a:t>AVG(B) =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BDB2-D249-4A8C-AF75-A73D5F798CCB}" type="slidenum">
              <a:rPr lang="en-US"/>
              <a:pPr/>
              <a:t>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Operator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R1 := </a:t>
            </a:r>
            <a:r>
              <a:rPr lang="en-US" sz="4000">
                <a:latin typeface="Lucida Sans Unicode" pitchFamily="34" charset="0"/>
              </a:rPr>
              <a:t>γ</a:t>
            </a:r>
            <a:r>
              <a:rPr lang="en-US" i="1" baseline="-25000"/>
              <a:t>L</a:t>
            </a:r>
            <a:r>
              <a:rPr lang="en-US"/>
              <a:t> (R2).  </a:t>
            </a:r>
            <a:r>
              <a:rPr lang="en-US" i="1"/>
              <a:t>L</a:t>
            </a:r>
            <a:r>
              <a:rPr lang="en-US"/>
              <a:t>  is a list of elements that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Individual (</a:t>
            </a:r>
            <a:r>
              <a:rPr lang="en-US" i="1">
                <a:solidFill>
                  <a:srgbClr val="FF0066"/>
                </a:solidFill>
              </a:rPr>
              <a:t>grouping</a:t>
            </a:r>
            <a:r>
              <a:rPr lang="en-US"/>
              <a:t> )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AGG(</a:t>
            </a:r>
            <a:r>
              <a:rPr lang="en-US" i="1"/>
              <a:t>A</a:t>
            </a:r>
            <a:r>
              <a:rPr lang="en-US"/>
              <a:t> ), where AGG is one of the aggregation operators and </a:t>
            </a:r>
            <a:r>
              <a:rPr lang="en-US" i="1"/>
              <a:t>A</a:t>
            </a:r>
            <a:r>
              <a:rPr lang="en-US"/>
              <a:t>  is an attribute.</a:t>
            </a:r>
          </a:p>
          <a:p>
            <a:pPr marL="1371600" lvl="2" indent="-457200"/>
            <a:r>
              <a:rPr lang="en-US"/>
              <a:t>An arrow and a new attribute name renames the component.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1581</Words>
  <Application>Microsoft PowerPoint</Application>
  <PresentationFormat>On-screen Show (4:3)</PresentationFormat>
  <Paragraphs>361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Times New Roman</vt:lpstr>
      <vt:lpstr>Tahoma</vt:lpstr>
      <vt:lpstr>Monotype Sorts</vt:lpstr>
      <vt:lpstr>Lucida Sans Unicode</vt:lpstr>
      <vt:lpstr>Courier New</vt:lpstr>
      <vt:lpstr>Lucida Calligraphy</vt:lpstr>
      <vt:lpstr>Default Design</vt:lpstr>
      <vt:lpstr>More SQL</vt:lpstr>
      <vt:lpstr>The Extended Algebra</vt:lpstr>
      <vt:lpstr>Duplicate Elimination</vt:lpstr>
      <vt:lpstr>Example: Duplicate Elimination</vt:lpstr>
      <vt:lpstr>Sorting</vt:lpstr>
      <vt:lpstr>Example: Sorting</vt:lpstr>
      <vt:lpstr>Aggregation Operators</vt:lpstr>
      <vt:lpstr>Example: Aggregation</vt:lpstr>
      <vt:lpstr>Grouping Operator</vt:lpstr>
      <vt:lpstr>Applying γL(R)</vt:lpstr>
      <vt:lpstr>Example: Grouping/Aggregation</vt:lpstr>
      <vt:lpstr>Outerjoin</vt:lpstr>
      <vt:lpstr>Example: Outerjoin</vt:lpstr>
      <vt:lpstr>Now --- Back to SQL</vt:lpstr>
      <vt:lpstr>Outerjoins</vt:lpstr>
      <vt:lpstr>Aggregations</vt:lpstr>
      <vt:lpstr>Example: Aggregation</vt:lpstr>
      <vt:lpstr>Eliminating Duplicates in an Aggregation</vt:lpstr>
      <vt:lpstr>NULL’s Ignored in Aggregation</vt:lpstr>
      <vt:lpstr>Example: Effect of NULL’s</vt:lpstr>
      <vt:lpstr>Grouping</vt:lpstr>
      <vt:lpstr>Example: Grouping</vt:lpstr>
      <vt:lpstr>Example: Grouping</vt:lpstr>
      <vt:lpstr>Restriction on SELECT Lists With Aggregation</vt:lpstr>
      <vt:lpstr>Illegal Query Example</vt:lpstr>
      <vt:lpstr>HAVING Clauses</vt:lpstr>
      <vt:lpstr>Example: HAVING</vt:lpstr>
      <vt:lpstr>Solution</vt:lpstr>
      <vt:lpstr>Requirements on HAVING Conditions</vt:lpstr>
      <vt:lpstr>Database Modifications</vt:lpstr>
      <vt:lpstr>Insertion</vt:lpstr>
      <vt:lpstr>Specifying Attributes in INSERT</vt:lpstr>
      <vt:lpstr>Example: Specifying Attributes</vt:lpstr>
      <vt:lpstr>Adding Default Values</vt:lpstr>
      <vt:lpstr>Example: Default Values</vt:lpstr>
      <vt:lpstr>Example: Default Values</vt:lpstr>
      <vt:lpstr>Inserting Many Tuples</vt:lpstr>
      <vt:lpstr>Example: Insert a Subquery</vt:lpstr>
      <vt:lpstr>Solution</vt:lpstr>
      <vt:lpstr>Deletion</vt:lpstr>
      <vt:lpstr>Example: Deletion</vt:lpstr>
      <vt:lpstr>Example: Delete all Tuples</vt:lpstr>
      <vt:lpstr>Example: Delete Some Tuples</vt:lpstr>
      <vt:lpstr>Semantics of Deletion --- (1)</vt:lpstr>
      <vt:lpstr>Semantics of Deletion --- (2)</vt:lpstr>
      <vt:lpstr>Updates</vt:lpstr>
      <vt:lpstr>Example: Update</vt:lpstr>
      <vt:lpstr>Example: Update Several Tuples</vt:lpstr>
    </vt:vector>
  </TitlesOfParts>
  <Company>Stanford University, CS Dept.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user</cp:lastModifiedBy>
  <cp:revision>121</cp:revision>
  <dcterms:created xsi:type="dcterms:W3CDTF">2002-03-23T20:14:09Z</dcterms:created>
  <dcterms:modified xsi:type="dcterms:W3CDTF">2019-01-27T05:50:01Z</dcterms:modified>
</cp:coreProperties>
</file>