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401" r:id="rId3"/>
    <p:sldId id="402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1" r:id="rId20"/>
    <p:sldId id="450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Lecture-6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2029" y="2130426"/>
            <a:ext cx="1113805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44550" algn="just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Generating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Random Numbers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According to Distributions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Some </a:t>
            </a:r>
            <a:r>
              <a:rPr lang="en-US" sz="3200" dirty="0"/>
              <a:t>“Good” </a:t>
            </a:r>
            <a:r>
              <a:rPr lang="en-US" sz="3200" spc="-4" dirty="0"/>
              <a:t>LCGs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04" y="1024569"/>
            <a:ext cx="10807547" cy="570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2749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Testing </a:t>
            </a:r>
            <a:r>
              <a:rPr lang="en-US" sz="3200" spc="-4" dirty="0"/>
              <a:t>Random Number</a:t>
            </a:r>
            <a:r>
              <a:rPr lang="en-US" sz="3200" spc="-106" dirty="0"/>
              <a:t> </a:t>
            </a:r>
            <a:r>
              <a:rPr lang="en-US" sz="3200" dirty="0"/>
              <a:t>Generators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70" y="836712"/>
            <a:ext cx="12081830" cy="36507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70041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Since </a:t>
            </a:r>
            <a:r>
              <a:rPr sz="2400" spc="-9" dirty="0">
                <a:latin typeface="Verdana"/>
                <a:cs typeface="Verdana"/>
              </a:rPr>
              <a:t>RNGs </a:t>
            </a:r>
            <a:r>
              <a:rPr sz="2400" spc="-4" dirty="0">
                <a:latin typeface="Verdana"/>
                <a:cs typeface="Verdana"/>
              </a:rPr>
              <a:t>are </a:t>
            </a:r>
            <a:r>
              <a:rPr sz="2400" spc="-9" dirty="0">
                <a:latin typeface="Verdana"/>
                <a:cs typeface="Verdana"/>
              </a:rPr>
              <a:t>deterministic, </a:t>
            </a:r>
            <a:r>
              <a:rPr sz="2400" spc="-4" dirty="0">
                <a:latin typeface="Verdana"/>
                <a:cs typeface="Verdana"/>
              </a:rPr>
              <a:t>we need to test </a:t>
            </a:r>
            <a:r>
              <a:rPr sz="2400" spc="-9" dirty="0">
                <a:latin typeface="Verdana"/>
                <a:cs typeface="Verdana"/>
              </a:rPr>
              <a:t>whether the  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baseline="-21367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’s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generated </a:t>
            </a:r>
            <a:r>
              <a:rPr sz="2400" spc="-4" dirty="0">
                <a:latin typeface="Verdana"/>
                <a:cs typeface="Verdana"/>
              </a:rPr>
              <a:t>are </a:t>
            </a:r>
            <a:r>
              <a:rPr sz="2400" spc="-4" dirty="0">
                <a:solidFill>
                  <a:srgbClr val="FF3300"/>
                </a:solidFill>
                <a:latin typeface="Verdana"/>
                <a:cs typeface="Verdana"/>
              </a:rPr>
              <a:t>IID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spc="-4" dirty="0">
                <a:solidFill>
                  <a:srgbClr val="FF3300"/>
                </a:solidFill>
                <a:latin typeface="Verdana"/>
                <a:cs typeface="Verdana"/>
              </a:rPr>
              <a:t>uniformly </a:t>
            </a:r>
            <a:r>
              <a:rPr sz="2400" spc="-9" dirty="0">
                <a:latin typeface="Verdana"/>
                <a:cs typeface="Verdana"/>
              </a:rPr>
              <a:t>distributed within </a:t>
            </a:r>
            <a:r>
              <a:rPr sz="2400" spc="-4" dirty="0">
                <a:latin typeface="Verdana"/>
                <a:cs typeface="Verdana"/>
              </a:rPr>
              <a:t>0  and 1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Uniform test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lnSpc>
                <a:spcPct val="101400"/>
              </a:lnSpc>
              <a:spcBef>
                <a:spcPts val="30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To check </a:t>
            </a:r>
            <a:r>
              <a:rPr sz="2000" spc="-4" dirty="0">
                <a:latin typeface="Verdana"/>
                <a:cs typeface="Verdana"/>
              </a:rPr>
              <a:t>whether </a:t>
            </a:r>
            <a:r>
              <a:rPr sz="2000" dirty="0">
                <a:latin typeface="Verdana"/>
                <a:cs typeface="Verdana"/>
              </a:rPr>
              <a:t>the U</a:t>
            </a:r>
            <a:r>
              <a:rPr sz="2000" baseline="-20833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’s</a:t>
            </a:r>
            <a:r>
              <a:rPr sz="2000" dirty="0">
                <a:latin typeface="Verdana"/>
                <a:cs typeface="Verdana"/>
              </a:rPr>
              <a:t> are uniformly distributed between 0  and 1</a:t>
            </a:r>
          </a:p>
          <a:p>
            <a:pPr marL="666786" lvl="1" indent="-252146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Minimum requirement of a random number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generator</a:t>
            </a:r>
          </a:p>
          <a:p>
            <a:pPr lvl="1">
              <a:spcBef>
                <a:spcPts val="9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Correlation test</a:t>
            </a:r>
            <a:endParaRPr sz="2400" dirty="0">
              <a:latin typeface="Verdana"/>
              <a:cs typeface="Verdana"/>
            </a:endParaRPr>
          </a:p>
          <a:p>
            <a:pPr marL="666786" marR="298653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To check the correlation between the random numbers </a:t>
            </a:r>
            <a:r>
              <a:rPr sz="2000" spc="-4" dirty="0">
                <a:latin typeface="Verdana"/>
                <a:cs typeface="Verdana"/>
              </a:rPr>
              <a:t>in</a:t>
            </a:r>
            <a:r>
              <a:rPr sz="2000" spc="-62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  sequence</a:t>
            </a:r>
          </a:p>
        </p:txBody>
      </p:sp>
    </p:spTree>
    <p:extLst>
      <p:ext uri="{BB962C8B-B14F-4D97-AF65-F5344CB8AC3E}">
        <p14:creationId xmlns:p14="http://schemas.microsoft.com/office/powerpoint/2010/main" val="30577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Uniform</a:t>
            </a:r>
            <a:r>
              <a:rPr lang="en-US" sz="3200" spc="-79" dirty="0"/>
              <a:t> </a:t>
            </a:r>
            <a:r>
              <a:rPr lang="en-US" sz="3200" dirty="0"/>
              <a:t>Test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34" y="836712"/>
            <a:ext cx="11764451" cy="21191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1206">
              <a:spcBef>
                <a:spcPts val="525"/>
              </a:spcBef>
            </a:pPr>
            <a:r>
              <a:rPr sz="2400" spc="-9" dirty="0">
                <a:latin typeface="Verdana"/>
                <a:cs typeface="Verdana"/>
              </a:rPr>
              <a:t>Chi-Square</a:t>
            </a:r>
            <a:r>
              <a:rPr sz="2400" spc="-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Test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generate </a:t>
            </a:r>
            <a:r>
              <a:rPr sz="2400" i="1" dirty="0">
                <a:latin typeface="Verdana"/>
                <a:cs typeface="Verdana"/>
              </a:rPr>
              <a:t>U</a:t>
            </a:r>
            <a:r>
              <a:rPr sz="2400" baseline="-21367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4" dirty="0">
                <a:latin typeface="Verdana"/>
                <a:cs typeface="Verdana"/>
              </a:rPr>
              <a:t>…, </a:t>
            </a:r>
            <a:r>
              <a:rPr sz="2400" i="1" spc="4" dirty="0">
                <a:latin typeface="Verdana"/>
                <a:cs typeface="Verdana"/>
              </a:rPr>
              <a:t>U</a:t>
            </a:r>
            <a:r>
              <a:rPr sz="2400" i="1" spc="6" baseline="-21367" dirty="0">
                <a:latin typeface="Verdana"/>
                <a:cs typeface="Verdana"/>
              </a:rPr>
              <a:t>n </a:t>
            </a:r>
            <a:r>
              <a:rPr sz="2400" spc="-4" dirty="0">
                <a:latin typeface="Verdana"/>
                <a:cs typeface="Verdana"/>
              </a:rPr>
              <a:t>from the </a:t>
            </a:r>
            <a:r>
              <a:rPr sz="2400" spc="-9" dirty="0">
                <a:latin typeface="Verdana"/>
                <a:cs typeface="Verdana"/>
              </a:rPr>
              <a:t>generator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G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dirty="0">
                <a:latin typeface="Verdana"/>
                <a:cs typeface="Verdana"/>
              </a:rPr>
              <a:t>H</a:t>
            </a:r>
            <a:r>
              <a:rPr sz="2400" baseline="-21367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4" dirty="0">
                <a:latin typeface="Verdana"/>
                <a:cs typeface="Verdana"/>
              </a:rPr>
              <a:t>G </a:t>
            </a:r>
            <a:r>
              <a:rPr sz="2400" spc="-9" dirty="0">
                <a:latin typeface="Verdana"/>
                <a:cs typeface="Verdana"/>
              </a:rPr>
              <a:t>generates</a:t>
            </a:r>
            <a:r>
              <a:rPr sz="2400" spc="-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U[0,1]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divide </a:t>
            </a:r>
            <a:r>
              <a:rPr sz="2400" spc="-4" dirty="0">
                <a:latin typeface="Verdana"/>
                <a:cs typeface="Verdana"/>
              </a:rPr>
              <a:t>[0, 1] into </a:t>
            </a:r>
            <a:r>
              <a:rPr sz="2400" i="1" spc="-4" dirty="0">
                <a:latin typeface="Verdana"/>
                <a:cs typeface="Verdana"/>
              </a:rPr>
              <a:t>k</a:t>
            </a:r>
            <a:r>
              <a:rPr sz="2400" i="1" spc="3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intervals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i="1" dirty="0">
                <a:latin typeface="Verdana"/>
                <a:cs typeface="Verdana"/>
              </a:rPr>
              <a:t>f</a:t>
            </a:r>
            <a:r>
              <a:rPr sz="2400" i="1" baseline="-21367" dirty="0">
                <a:latin typeface="Verdana"/>
                <a:cs typeface="Verdana"/>
              </a:rPr>
              <a:t>i </a:t>
            </a:r>
            <a:r>
              <a:rPr sz="2400" spc="-4" dirty="0">
                <a:latin typeface="Verdana"/>
                <a:cs typeface="Verdana"/>
              </a:rPr>
              <a:t>= number of 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i="1" baseline="-21367" dirty="0">
                <a:latin typeface="Verdana"/>
                <a:cs typeface="Verdana"/>
              </a:rPr>
              <a:t>j </a:t>
            </a:r>
            <a:r>
              <a:rPr sz="2400" spc="-4" dirty="0">
                <a:latin typeface="Verdana"/>
                <a:cs typeface="Verdana"/>
              </a:rPr>
              <a:t>that fall </a:t>
            </a:r>
            <a:r>
              <a:rPr sz="2400" spc="-9" dirty="0">
                <a:latin typeface="Verdana"/>
                <a:cs typeface="Verdana"/>
              </a:rPr>
              <a:t>within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i="1" spc="-4" dirty="0">
                <a:latin typeface="Verdana"/>
                <a:cs typeface="Verdana"/>
              </a:rPr>
              <a:t>j</a:t>
            </a:r>
            <a:r>
              <a:rPr sz="2400" spc="-4" dirty="0">
                <a:latin typeface="Verdana"/>
                <a:cs typeface="Verdana"/>
              </a:rPr>
              <a:t>-th</a:t>
            </a:r>
            <a:r>
              <a:rPr sz="2400" spc="-357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interval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34" y="4196866"/>
            <a:ext cx="10739882" cy="85728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781" indent="-302575">
              <a:spcBef>
                <a:spcPts val="525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If </a:t>
            </a:r>
            <a:r>
              <a:rPr sz="2400" spc="4" dirty="0">
                <a:latin typeface="Verdana"/>
                <a:cs typeface="Verdana"/>
              </a:rPr>
              <a:t>H</a:t>
            </a:r>
            <a:r>
              <a:rPr sz="2400" spc="6" baseline="-21367" dirty="0">
                <a:latin typeface="Verdana"/>
                <a:cs typeface="Verdana"/>
              </a:rPr>
              <a:t>0 </a:t>
            </a:r>
            <a:r>
              <a:rPr sz="2400" spc="-4" dirty="0">
                <a:latin typeface="Verdana"/>
                <a:cs typeface="Verdana"/>
              </a:rPr>
              <a:t>is true, χ2 </a:t>
            </a:r>
            <a:r>
              <a:rPr sz="2400" spc="-9" dirty="0">
                <a:latin typeface="Verdana"/>
                <a:cs typeface="Verdana"/>
              </a:rPr>
              <a:t>should </a:t>
            </a:r>
            <a:r>
              <a:rPr sz="2400" spc="-4" dirty="0">
                <a:latin typeface="Verdana"/>
                <a:cs typeface="Verdana"/>
              </a:rPr>
              <a:t>follow </a:t>
            </a:r>
            <a:r>
              <a:rPr sz="2400" spc="-9" dirty="0">
                <a:latin typeface="Verdana"/>
                <a:cs typeface="Verdana"/>
              </a:rPr>
              <a:t>chi-square</a:t>
            </a:r>
            <a:r>
              <a:rPr sz="2400" spc="-137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distribution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4" dirty="0">
                <a:latin typeface="Verdana"/>
                <a:cs typeface="Verdana"/>
              </a:rPr>
              <a:t>H</a:t>
            </a:r>
            <a:r>
              <a:rPr sz="2400" spc="6" baseline="-21367" dirty="0">
                <a:latin typeface="Verdana"/>
                <a:cs typeface="Verdana"/>
              </a:rPr>
              <a:t>0 </a:t>
            </a:r>
            <a:r>
              <a:rPr sz="2400" spc="-4" dirty="0">
                <a:latin typeface="Verdana"/>
                <a:cs typeface="Verdana"/>
              </a:rPr>
              <a:t>is rejected if χ2 &gt;</a:t>
            </a:r>
            <a:r>
              <a:rPr sz="2400" spc="-207" dirty="0">
                <a:latin typeface="Verdana"/>
                <a:cs typeface="Verdana"/>
              </a:rPr>
              <a:t> </a:t>
            </a:r>
            <a:r>
              <a:rPr sz="2400" spc="4" dirty="0">
                <a:latin typeface="Verdana"/>
                <a:cs typeface="Verdana"/>
              </a:rPr>
              <a:t>χ2</a:t>
            </a:r>
            <a:r>
              <a:rPr sz="2400" i="1" spc="6" baseline="-21367" dirty="0">
                <a:latin typeface="Verdana"/>
                <a:cs typeface="Verdana"/>
              </a:rPr>
              <a:t>k-1,1-</a:t>
            </a:r>
            <a:r>
              <a:rPr sz="2400" spc="6" baseline="-21367" dirty="0">
                <a:latin typeface="Verdana"/>
                <a:cs typeface="Verdana"/>
              </a:rPr>
              <a:t>α</a:t>
            </a:r>
            <a:endParaRPr sz="2400" baseline="-2136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8005" y="3148580"/>
            <a:ext cx="3435682" cy="10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186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Correlation</a:t>
            </a:r>
            <a:r>
              <a:rPr lang="en-US" sz="3200" spc="-93" dirty="0"/>
              <a:t> </a:t>
            </a:r>
            <a:r>
              <a:rPr lang="en-US" sz="3200" dirty="0"/>
              <a:t>Test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66" y="937807"/>
            <a:ext cx="11863603" cy="299120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1206">
              <a:lnSpc>
                <a:spcPct val="150000"/>
              </a:lnSpc>
              <a:spcBef>
                <a:spcPts val="525"/>
              </a:spcBef>
            </a:pPr>
            <a:r>
              <a:rPr sz="2400" spc="-4" dirty="0">
                <a:solidFill>
                  <a:srgbClr val="FF0000"/>
                </a:solidFill>
                <a:latin typeface="Verdana"/>
                <a:cs typeface="Verdana"/>
              </a:rPr>
              <a:t>Runs Up</a:t>
            </a:r>
            <a:r>
              <a:rPr sz="2400" spc="-18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9" dirty="0">
                <a:solidFill>
                  <a:srgbClr val="FF0000"/>
                </a:solidFill>
                <a:latin typeface="Verdana"/>
                <a:cs typeface="Verdana"/>
              </a:rPr>
              <a:t>Test</a:t>
            </a:r>
            <a:endParaRPr sz="24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313221" marR="4483" indent="-302015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Examine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i="1" dirty="0">
                <a:latin typeface="Verdana"/>
                <a:cs typeface="Verdana"/>
              </a:rPr>
              <a:t>U</a:t>
            </a:r>
            <a:r>
              <a:rPr sz="2400" i="1" baseline="-21367" dirty="0">
                <a:latin typeface="Verdana"/>
                <a:cs typeface="Verdana"/>
              </a:rPr>
              <a:t>i </a:t>
            </a:r>
            <a:r>
              <a:rPr sz="2400" spc="-4" dirty="0">
                <a:latin typeface="Verdana"/>
                <a:cs typeface="Verdana"/>
              </a:rPr>
              <a:t>(or </a:t>
            </a:r>
            <a:r>
              <a:rPr sz="2400" i="1" dirty="0">
                <a:latin typeface="Verdana"/>
                <a:cs typeface="Verdana"/>
              </a:rPr>
              <a:t>Z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) </a:t>
            </a:r>
            <a:r>
              <a:rPr sz="2400" spc="-9" dirty="0">
                <a:latin typeface="Verdana"/>
                <a:cs typeface="Verdana"/>
              </a:rPr>
              <a:t>sequence </a:t>
            </a: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unbroken subsequences  </a:t>
            </a:r>
            <a:r>
              <a:rPr sz="2400" spc="-4" dirty="0">
                <a:latin typeface="Verdana"/>
                <a:cs typeface="Verdana"/>
              </a:rPr>
              <a:t>of maximal </a:t>
            </a:r>
            <a:r>
              <a:rPr sz="2400" spc="-9" dirty="0">
                <a:latin typeface="Verdana"/>
                <a:cs typeface="Verdana"/>
              </a:rPr>
              <a:t>length within which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i="1" dirty="0">
                <a:latin typeface="Verdana"/>
                <a:cs typeface="Verdana"/>
              </a:rPr>
              <a:t>U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’s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increase  </a:t>
            </a:r>
            <a:r>
              <a:rPr sz="2400" spc="-4" dirty="0">
                <a:latin typeface="Verdana"/>
                <a:cs typeface="Verdana"/>
              </a:rPr>
              <a:t>monotonically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“Run up of </a:t>
            </a:r>
            <a:r>
              <a:rPr sz="2400" spc="-9" dirty="0">
                <a:latin typeface="Verdana"/>
                <a:cs typeface="Verdana"/>
              </a:rPr>
              <a:t>length </a:t>
            </a:r>
            <a:r>
              <a:rPr sz="2400" i="1" spc="-4" dirty="0">
                <a:latin typeface="Verdana"/>
                <a:cs typeface="Verdana"/>
              </a:rPr>
              <a:t>i</a:t>
            </a:r>
            <a:r>
              <a:rPr sz="2400" spc="-4" dirty="0">
                <a:latin typeface="Verdana"/>
                <a:cs typeface="Verdana"/>
              </a:rPr>
              <a:t>” </a:t>
            </a:r>
            <a:r>
              <a:rPr sz="2400" spc="-9" dirty="0">
                <a:latin typeface="Verdana"/>
                <a:cs typeface="Verdana"/>
              </a:rPr>
              <a:t>occurs </a:t>
            </a:r>
            <a:r>
              <a:rPr sz="2400" spc="-4" dirty="0">
                <a:latin typeface="Verdana"/>
                <a:cs typeface="Verdana"/>
              </a:rPr>
              <a:t>if exactly </a:t>
            </a:r>
            <a:r>
              <a:rPr sz="2400" i="1" spc="-4" dirty="0">
                <a:latin typeface="Verdana"/>
                <a:cs typeface="Verdana"/>
              </a:rPr>
              <a:t>i</a:t>
            </a:r>
            <a:r>
              <a:rPr sz="2400" i="1" spc="-4" dirty="0">
                <a:latin typeface="Verdana"/>
                <a:cs typeface="Verdana"/>
              </a:rPr>
              <a:t> U</a:t>
            </a:r>
            <a:r>
              <a:rPr sz="2400" spc="-4" dirty="0">
                <a:latin typeface="Verdana"/>
                <a:cs typeface="Verdana"/>
              </a:rPr>
              <a:t>’s in a row go</a:t>
            </a:r>
            <a:r>
              <a:rPr sz="2400" spc="4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up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E.g., a </a:t>
            </a:r>
            <a:r>
              <a:rPr sz="2400" spc="-9" dirty="0">
                <a:latin typeface="Verdana"/>
                <a:cs typeface="Verdana"/>
              </a:rPr>
              <a:t>sequence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66" y="5976825"/>
            <a:ext cx="10817001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frequency </a:t>
            </a:r>
            <a:r>
              <a:rPr sz="2400" spc="-9" dirty="0">
                <a:latin typeface="Verdana"/>
                <a:cs typeface="Verdana"/>
              </a:rPr>
              <a:t>should </a:t>
            </a:r>
            <a:r>
              <a:rPr sz="2400" spc="-4" dirty="0">
                <a:latin typeface="Verdana"/>
                <a:cs typeface="Verdana"/>
              </a:rPr>
              <a:t>follow </a:t>
            </a:r>
            <a:r>
              <a:rPr sz="2400" spc="-9" dirty="0">
                <a:latin typeface="Verdana"/>
                <a:cs typeface="Verdana"/>
              </a:rPr>
              <a:t>certain</a:t>
            </a:r>
            <a:r>
              <a:rPr sz="2400" spc="7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distributions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3266" y="3955406"/>
            <a:ext cx="9033947" cy="16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8192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Random </a:t>
            </a:r>
            <a:r>
              <a:rPr lang="en-US" sz="3200" dirty="0"/>
              <a:t>Variable</a:t>
            </a:r>
            <a:r>
              <a:rPr lang="en-US" sz="3200" spc="-101" dirty="0"/>
              <a:t> </a:t>
            </a:r>
            <a:r>
              <a:rPr lang="en-US" sz="3200" dirty="0"/>
              <a:t>Generator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19" y="947451"/>
            <a:ext cx="12048781" cy="230625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From a uniform </a:t>
            </a:r>
            <a:r>
              <a:rPr sz="2400" spc="-9" dirty="0">
                <a:latin typeface="Verdana"/>
                <a:cs typeface="Verdana"/>
              </a:rPr>
              <a:t>distribution U(0,1), </a:t>
            </a:r>
            <a:r>
              <a:rPr sz="2400" spc="-4" dirty="0">
                <a:latin typeface="Verdana"/>
                <a:cs typeface="Verdana"/>
              </a:rPr>
              <a:t>how to </a:t>
            </a:r>
            <a:r>
              <a:rPr sz="2400" spc="-9" dirty="0">
                <a:latin typeface="Verdana"/>
                <a:cs typeface="Verdana"/>
              </a:rPr>
              <a:t>generate other  distributions?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666786" lvl="1" indent="-252146"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Inverse transform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method</a:t>
            </a: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Acceptance/Rejection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method</a:t>
            </a: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Composition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method</a:t>
            </a:r>
          </a:p>
          <a:p>
            <a:pPr marL="666786" lvl="1" indent="-252146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Convolution</a:t>
            </a:r>
            <a:r>
              <a:rPr sz="2000" dirty="0">
                <a:latin typeface="Verdana"/>
                <a:cs typeface="Verdana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285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Inverse</a:t>
            </a:r>
            <a:r>
              <a:rPr lang="en-US" sz="3200" spc="-124" dirty="0"/>
              <a:t> </a:t>
            </a:r>
            <a:r>
              <a:rPr lang="en-US" sz="3200" dirty="0"/>
              <a:t>Transform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" y="836712"/>
            <a:ext cx="11997368" cy="38345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 algn="just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We wish to </a:t>
            </a:r>
            <a:r>
              <a:rPr sz="2400" spc="-9" dirty="0">
                <a:latin typeface="Verdana"/>
                <a:cs typeface="Verdana"/>
              </a:rPr>
              <a:t>generate </a:t>
            </a: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continuous </a:t>
            </a:r>
            <a:r>
              <a:rPr sz="2400" spc="-4" dirty="0">
                <a:latin typeface="Verdana"/>
                <a:cs typeface="Verdana"/>
              </a:rPr>
              <a:t>random variable </a:t>
            </a:r>
            <a:r>
              <a:rPr sz="2400" i="1" spc="-4" dirty="0">
                <a:latin typeface="Verdana"/>
                <a:cs typeface="Verdana"/>
              </a:rPr>
              <a:t>x </a:t>
            </a:r>
            <a:r>
              <a:rPr sz="2400" spc="-9" dirty="0">
                <a:latin typeface="Verdana"/>
                <a:cs typeface="Verdana"/>
              </a:rPr>
              <a:t>that  </a:t>
            </a:r>
            <a:r>
              <a:rPr sz="2400" spc="-4" dirty="0">
                <a:latin typeface="Verdana"/>
                <a:cs typeface="Verdana"/>
              </a:rPr>
              <a:t>has a </a:t>
            </a:r>
            <a:r>
              <a:rPr sz="2400" spc="-9" dirty="0">
                <a:latin typeface="Verdana"/>
                <a:cs typeface="Verdana"/>
              </a:rPr>
              <a:t>cumulative distribution </a:t>
            </a:r>
            <a:r>
              <a:rPr sz="2400" spc="-4" dirty="0">
                <a:latin typeface="Verdana"/>
                <a:cs typeface="Verdana"/>
              </a:rPr>
              <a:t>function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spc="-9" dirty="0">
                <a:latin typeface="Verdana"/>
                <a:cs typeface="Verdana"/>
              </a:rPr>
              <a:t>(note </a:t>
            </a:r>
            <a:r>
              <a:rPr sz="2400" spc="-4" dirty="0">
                <a:latin typeface="Verdana"/>
                <a:cs typeface="Verdana"/>
              </a:rPr>
              <a:t>that 0 ≤ 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≤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1)</a:t>
            </a:r>
            <a:endParaRPr sz="2400" dirty="0">
              <a:latin typeface="Verdana"/>
              <a:cs typeface="Verdana"/>
            </a:endParaRPr>
          </a:p>
          <a:p>
            <a:pPr marL="313781" marR="12327" indent="-302575" algn="just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inverse transform </a:t>
            </a:r>
            <a:r>
              <a:rPr sz="2400" spc="-4" dirty="0">
                <a:latin typeface="Verdana"/>
                <a:cs typeface="Verdana"/>
              </a:rPr>
              <a:t>algorithm for </a:t>
            </a:r>
            <a:r>
              <a:rPr sz="2400" spc="-9" dirty="0">
                <a:latin typeface="Verdana"/>
                <a:cs typeface="Verdana"/>
              </a:rPr>
              <a:t>generating </a:t>
            </a:r>
            <a:r>
              <a:rPr sz="2400" spc="-4" dirty="0">
                <a:latin typeface="Verdana"/>
                <a:cs typeface="Verdana"/>
              </a:rPr>
              <a:t>a random  </a:t>
            </a:r>
            <a:r>
              <a:rPr sz="2400" spc="-9" dirty="0">
                <a:latin typeface="Verdana"/>
                <a:cs typeface="Verdana"/>
              </a:rPr>
              <a:t>variable </a:t>
            </a:r>
            <a:r>
              <a:rPr sz="2400" i="1" spc="-4" dirty="0">
                <a:latin typeface="Verdana"/>
                <a:cs typeface="Verdana"/>
              </a:rPr>
              <a:t>x </a:t>
            </a:r>
            <a:r>
              <a:rPr sz="2400" spc="-4" dirty="0">
                <a:latin typeface="Verdana"/>
                <a:cs typeface="Verdana"/>
              </a:rPr>
              <a:t>having </a:t>
            </a:r>
            <a:r>
              <a:rPr sz="2400" spc="-9" dirty="0">
                <a:latin typeface="Verdana"/>
                <a:cs typeface="Verdana"/>
              </a:rPr>
              <a:t>distribution </a:t>
            </a:r>
            <a:r>
              <a:rPr sz="2400" spc="-4" dirty="0">
                <a:latin typeface="Verdana"/>
                <a:cs typeface="Verdana"/>
              </a:rPr>
              <a:t>function </a:t>
            </a:r>
            <a:r>
              <a:rPr sz="2400" i="1" spc="-4" dirty="0">
                <a:latin typeface="Verdana"/>
                <a:cs typeface="Verdana"/>
              </a:rPr>
              <a:t>F </a:t>
            </a:r>
            <a:r>
              <a:rPr sz="2400" spc="-4" dirty="0">
                <a:latin typeface="Verdana"/>
                <a:cs typeface="Verdana"/>
              </a:rPr>
              <a:t>is as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follows: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Generate </a:t>
            </a:r>
            <a:r>
              <a:rPr sz="2000" dirty="0">
                <a:latin typeface="Verdana"/>
                <a:cs typeface="Verdana"/>
              </a:rPr>
              <a:t>a uniform-distributed variable </a:t>
            </a:r>
            <a:r>
              <a:rPr sz="2000" i="1" dirty="0">
                <a:latin typeface="Verdana"/>
                <a:cs typeface="Verdana"/>
              </a:rPr>
              <a:t>U </a:t>
            </a:r>
            <a:r>
              <a:rPr sz="2000" dirty="0">
                <a:latin typeface="Verdana"/>
                <a:cs typeface="Verdana"/>
              </a:rPr>
              <a:t>~ </a:t>
            </a:r>
            <a:r>
              <a:rPr sz="2000" i="1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(0,</a:t>
            </a:r>
            <a:r>
              <a:rPr sz="2000" spc="-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1)</a:t>
            </a:r>
          </a:p>
          <a:p>
            <a:pPr marL="666786" lvl="1" indent="-252146">
              <a:lnSpc>
                <a:spcPct val="150000"/>
              </a:lnSpc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Return 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6" baseline="25462" dirty="0">
                <a:latin typeface="Verdana"/>
                <a:cs typeface="Verdana"/>
              </a:rPr>
              <a:t>−1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) (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6" baseline="25462" dirty="0">
                <a:latin typeface="Verdana"/>
                <a:cs typeface="Verdana"/>
              </a:rPr>
              <a:t>−1 </a:t>
            </a:r>
            <a:r>
              <a:rPr sz="2000" spc="-4" dirty="0">
                <a:latin typeface="Verdana"/>
                <a:cs typeface="Verdana"/>
              </a:rPr>
              <a:t>denotes the inverse </a:t>
            </a:r>
            <a:r>
              <a:rPr sz="2000" dirty="0">
                <a:latin typeface="Verdana"/>
                <a:cs typeface="Verdana"/>
              </a:rPr>
              <a:t>function of</a:t>
            </a:r>
            <a:r>
              <a:rPr sz="2000" spc="-154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4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i="1" dirty="0">
                <a:latin typeface="Verdana"/>
                <a:cs typeface="Verdana"/>
              </a:rPr>
              <a:t>F</a:t>
            </a:r>
            <a:r>
              <a:rPr sz="2400" baseline="25641" dirty="0">
                <a:latin typeface="Verdana"/>
                <a:cs typeface="Verdana"/>
              </a:rPr>
              <a:t>−1</a:t>
            </a:r>
            <a:r>
              <a:rPr sz="2400" dirty="0">
                <a:latin typeface="Verdana"/>
                <a:cs typeface="Verdana"/>
              </a:rPr>
              <a:t>(U) </a:t>
            </a:r>
            <a:r>
              <a:rPr sz="2400" spc="-4" dirty="0">
                <a:latin typeface="Verdana"/>
                <a:cs typeface="Verdana"/>
              </a:rPr>
              <a:t>is always </a:t>
            </a:r>
            <a:r>
              <a:rPr sz="2400" spc="-9" dirty="0">
                <a:latin typeface="Verdana"/>
                <a:cs typeface="Verdana"/>
              </a:rPr>
              <a:t>defined </a:t>
            </a:r>
            <a:r>
              <a:rPr sz="2400" spc="-4" dirty="0">
                <a:latin typeface="Verdana"/>
                <a:cs typeface="Verdana"/>
              </a:rPr>
              <a:t>since </a:t>
            </a:r>
            <a:r>
              <a:rPr sz="2400" i="1" spc="-4" dirty="0">
                <a:latin typeface="Verdana"/>
                <a:cs typeface="Verdana"/>
              </a:rPr>
              <a:t>U </a:t>
            </a:r>
            <a:r>
              <a:rPr sz="2400" spc="-4" dirty="0">
                <a:latin typeface="Verdana"/>
                <a:cs typeface="Verdana"/>
              </a:rPr>
              <a:t>has the </a:t>
            </a:r>
            <a:r>
              <a:rPr sz="2400" spc="-9" dirty="0">
                <a:latin typeface="Verdana"/>
                <a:cs typeface="Verdana"/>
              </a:rPr>
              <a:t>same </a:t>
            </a:r>
            <a:r>
              <a:rPr sz="2400" spc="-4" dirty="0">
                <a:latin typeface="Verdana"/>
                <a:cs typeface="Verdana"/>
              </a:rPr>
              <a:t>range of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F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5335" y="4671266"/>
            <a:ext cx="4807062" cy="2236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976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Inverse</a:t>
            </a:r>
            <a:r>
              <a:rPr lang="en-US" sz="3200" spc="-124" dirty="0"/>
              <a:t> </a:t>
            </a:r>
            <a:r>
              <a:rPr lang="en-US" sz="3200" dirty="0"/>
              <a:t>Transform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86" y="925418"/>
            <a:ext cx="11964317" cy="223956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5505183" algn="l"/>
              </a:tabLst>
            </a:pP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prove </a:t>
            </a:r>
            <a:r>
              <a:rPr sz="2400" spc="-4" dirty="0">
                <a:latin typeface="Verdana"/>
                <a:cs typeface="Verdana"/>
              </a:rPr>
              <a:t>the random </a:t>
            </a:r>
            <a:r>
              <a:rPr sz="2400" spc="-9" dirty="0">
                <a:latin typeface="Verdana"/>
                <a:cs typeface="Verdana"/>
              </a:rPr>
              <a:t>variable generated </a:t>
            </a:r>
            <a:r>
              <a:rPr sz="2400" spc="-4" dirty="0">
                <a:latin typeface="Verdana"/>
                <a:cs typeface="Verdana"/>
              </a:rPr>
              <a:t>by the </a:t>
            </a:r>
            <a:r>
              <a:rPr sz="2400" spc="-9" dirty="0">
                <a:latin typeface="Verdana"/>
                <a:cs typeface="Verdana"/>
              </a:rPr>
              <a:t>inverse  transform </a:t>
            </a:r>
            <a:r>
              <a:rPr sz="2400" spc="-4" dirty="0">
                <a:latin typeface="Verdana"/>
                <a:cs typeface="Verdana"/>
              </a:rPr>
              <a:t>method has the </a:t>
            </a:r>
            <a:r>
              <a:rPr sz="2400" spc="-9" dirty="0">
                <a:latin typeface="Verdana"/>
                <a:cs typeface="Verdana"/>
              </a:rPr>
              <a:t>desired distribution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, we must  show that for any real number 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, </a:t>
            </a:r>
            <a:r>
              <a:rPr sz="2400" i="1" spc="-4" dirty="0">
                <a:latin typeface="Verdana"/>
                <a:cs typeface="Verdana"/>
              </a:rPr>
              <a:t>P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 </a:t>
            </a:r>
            <a:r>
              <a:rPr sz="2400" spc="-4" dirty="0">
                <a:latin typeface="Verdana"/>
                <a:cs typeface="Verdana"/>
              </a:rPr>
              <a:t>≤</a:t>
            </a:r>
            <a:r>
              <a:rPr sz="2400" spc="44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=</a:t>
            </a:r>
            <a:r>
              <a:rPr sz="2400" i="1" spc="-9" dirty="0" smtClean="0">
                <a:latin typeface="Verdana"/>
                <a:cs typeface="Verdana"/>
              </a:rPr>
              <a:t>F</a:t>
            </a:r>
            <a:r>
              <a:rPr sz="2400" spc="-9" dirty="0" smtClean="0">
                <a:latin typeface="Verdana"/>
                <a:cs typeface="Verdana"/>
              </a:rPr>
              <a:t>(</a:t>
            </a:r>
            <a:r>
              <a:rPr sz="2400" i="1" spc="-9" dirty="0" smtClean="0">
                <a:latin typeface="Verdana"/>
                <a:cs typeface="Verdana"/>
              </a:rPr>
              <a:t>x</a:t>
            </a:r>
            <a:r>
              <a:rPr sz="2400" spc="-9" dirty="0" smtClean="0">
                <a:latin typeface="Verdana"/>
                <a:cs typeface="Verdana"/>
              </a:rPr>
              <a:t>):</a:t>
            </a:r>
            <a:r>
              <a:rPr lang="en-US" sz="2400" spc="-9" dirty="0" smtClean="0">
                <a:latin typeface="Verdana"/>
                <a:cs typeface="Verdana"/>
              </a:rPr>
              <a:t> </a:t>
            </a:r>
          </a:p>
          <a:p>
            <a:pPr marL="11206" marR="4483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tabLst>
                <a:tab pos="313221" algn="l"/>
                <a:tab pos="313781" algn="l"/>
                <a:tab pos="5505183" algn="l"/>
              </a:tabLst>
            </a:pPr>
            <a:r>
              <a:rPr lang="en-US" sz="2400" i="1" spc="-9" dirty="0">
                <a:latin typeface="Verdana"/>
                <a:cs typeface="Verdana"/>
              </a:rPr>
              <a:t> </a:t>
            </a:r>
            <a:r>
              <a:rPr lang="en-US" sz="2400" i="1" spc="-9" dirty="0" smtClean="0">
                <a:latin typeface="Verdana"/>
                <a:cs typeface="Verdana"/>
              </a:rPr>
              <a:t>  </a:t>
            </a:r>
            <a:r>
              <a:rPr sz="2400" i="1" spc="-4" dirty="0" smtClean="0">
                <a:latin typeface="Verdana"/>
                <a:cs typeface="Verdana"/>
              </a:rPr>
              <a:t>P</a:t>
            </a:r>
            <a:r>
              <a:rPr sz="2400" spc="-4" dirty="0" smtClean="0">
                <a:latin typeface="Verdana"/>
                <a:cs typeface="Verdana"/>
              </a:rPr>
              <a:t>(</a:t>
            </a:r>
            <a:r>
              <a:rPr sz="2400" i="1" spc="-4" dirty="0" smtClean="0">
                <a:latin typeface="Verdana"/>
                <a:cs typeface="Verdana"/>
              </a:rPr>
              <a:t>X </a:t>
            </a:r>
            <a:r>
              <a:rPr sz="2400" spc="-4" dirty="0">
                <a:latin typeface="Verdana"/>
                <a:cs typeface="Verdana"/>
              </a:rPr>
              <a:t>≤ 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= </a:t>
            </a:r>
            <a:r>
              <a:rPr sz="2400" i="1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F</a:t>
            </a:r>
            <a:r>
              <a:rPr sz="2400" baseline="25641" dirty="0">
                <a:latin typeface="Verdana"/>
                <a:cs typeface="Verdana"/>
              </a:rPr>
              <a:t>−1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) </a:t>
            </a:r>
            <a:r>
              <a:rPr sz="2400" spc="-4" dirty="0">
                <a:latin typeface="Verdana"/>
                <a:cs typeface="Verdana"/>
              </a:rPr>
              <a:t>≤ 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= </a:t>
            </a:r>
            <a:r>
              <a:rPr sz="2400" i="1" spc="-4" dirty="0">
                <a:latin typeface="Verdana"/>
                <a:cs typeface="Verdana"/>
              </a:rPr>
              <a:t>P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U </a:t>
            </a:r>
            <a:r>
              <a:rPr sz="2400" spc="-4" dirty="0">
                <a:latin typeface="Verdana"/>
                <a:cs typeface="Verdana"/>
              </a:rPr>
              <a:t>≤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)) =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8841" y="3561288"/>
            <a:ext cx="6161720" cy="2428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851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270" y="986554"/>
            <a:ext cx="6768128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generate </a:t>
            </a:r>
            <a:r>
              <a:rPr sz="2400" spc="-4" dirty="0">
                <a:latin typeface="Verdana"/>
                <a:cs typeface="Verdana"/>
              </a:rPr>
              <a:t>exponential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distribution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38" y="4125958"/>
            <a:ext cx="11158523" cy="1728791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313781" indent="-302575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Algorithm</a:t>
            </a:r>
            <a:endParaRPr sz="2800" dirty="0">
              <a:latin typeface="Verdana"/>
              <a:cs typeface="Verdana"/>
            </a:endParaRP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1. </a:t>
            </a:r>
            <a:r>
              <a:rPr sz="2400" spc="-4" dirty="0">
                <a:latin typeface="Verdana"/>
                <a:cs typeface="Verdana"/>
              </a:rPr>
              <a:t>Generate </a:t>
            </a:r>
            <a:r>
              <a:rPr sz="2400" dirty="0">
                <a:latin typeface="Verdana"/>
                <a:cs typeface="Verdana"/>
              </a:rPr>
              <a:t>a random number U from</a:t>
            </a:r>
            <a:r>
              <a:rPr sz="2400" spc="-88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U(0,1)</a:t>
            </a: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2.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= </a:t>
            </a:r>
            <a:r>
              <a:rPr sz="2400" i="1" dirty="0">
                <a:latin typeface="Verdana"/>
                <a:cs typeface="Verdana"/>
              </a:rPr>
              <a:t>U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4" dirty="0">
                <a:latin typeface="Verdana"/>
                <a:cs typeface="Verdana"/>
              </a:rPr>
              <a:t> 1−e</a:t>
            </a:r>
            <a:r>
              <a:rPr sz="2400" spc="-6" baseline="25462" dirty="0">
                <a:latin typeface="Verdana"/>
                <a:cs typeface="Verdana"/>
              </a:rPr>
              <a:t>−</a:t>
            </a:r>
            <a:r>
              <a:rPr sz="2400" i="1" spc="-6" baseline="25462" dirty="0" smtClean="0">
                <a:latin typeface="Verdana"/>
                <a:cs typeface="Verdana"/>
              </a:rPr>
              <a:t>x/</a:t>
            </a:r>
            <a:r>
              <a:rPr sz="2400" spc="-6" baseline="25462" dirty="0" smtClean="0">
                <a:latin typeface="Verdana"/>
                <a:cs typeface="Verdana"/>
              </a:rPr>
              <a:t>β</a:t>
            </a:r>
            <a:endParaRPr lang="en-US" sz="2400" baseline="25462" dirty="0">
              <a:latin typeface="Verdana"/>
              <a:cs typeface="Verdana"/>
            </a:endParaRPr>
          </a:p>
          <a:p>
            <a:pPr marL="414640" lvl="1">
              <a:spcBef>
                <a:spcPts val="349"/>
              </a:spcBef>
              <a:buClr>
                <a:srgbClr val="65659A"/>
              </a:buClr>
              <a:buSzPct val="75000"/>
              <a:tabLst>
                <a:tab pos="666225" algn="l"/>
                <a:tab pos="666786" algn="l"/>
              </a:tabLst>
            </a:pPr>
            <a:r>
              <a:rPr lang="en-US" sz="2400" baseline="25462" dirty="0">
                <a:latin typeface="Verdana"/>
                <a:cs typeface="Arial"/>
              </a:rPr>
              <a:t> </a:t>
            </a:r>
            <a:r>
              <a:rPr lang="en-US" sz="2400" dirty="0" smtClean="0">
                <a:latin typeface="Verdana"/>
                <a:cs typeface="Arial"/>
              </a:rPr>
              <a:t>       </a:t>
            </a:r>
            <a:r>
              <a:rPr sz="2400" dirty="0" smtClean="0">
                <a:latin typeface="Arial"/>
                <a:cs typeface="Arial"/>
              </a:rPr>
              <a:t>→ </a:t>
            </a:r>
            <a:r>
              <a:rPr sz="2400" dirty="0">
                <a:latin typeface="Verdana"/>
                <a:cs typeface="Verdana"/>
              </a:rPr>
              <a:t>x = −</a:t>
            </a:r>
            <a:r>
              <a:rPr sz="2400" spc="-13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β</a:t>
            </a:r>
            <a:r>
              <a:rPr sz="2400" spc="-4" dirty="0">
                <a:latin typeface="Verdana"/>
                <a:cs typeface="Verdana"/>
              </a:rPr>
              <a:t>ln</a:t>
            </a:r>
            <a:r>
              <a:rPr sz="2400" spc="-4" dirty="0">
                <a:latin typeface="Verdana"/>
                <a:cs typeface="Verdana"/>
              </a:rPr>
              <a:t>(1-U)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2685" y="1534914"/>
            <a:ext cx="2493546" cy="99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882685" y="2773221"/>
            <a:ext cx="7407069" cy="68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754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Inverse </a:t>
            </a:r>
            <a:r>
              <a:rPr lang="en-US" sz="3200" spc="-4" dirty="0"/>
              <a:t>Transform </a:t>
            </a:r>
            <a:r>
              <a:rPr lang="en-US" sz="3200" dirty="0"/>
              <a:t>for</a:t>
            </a:r>
            <a:r>
              <a:rPr lang="en-US" sz="3200" spc="-49" dirty="0"/>
              <a:t> </a:t>
            </a:r>
            <a:r>
              <a:rPr lang="en-US" sz="3200" spc="-4" dirty="0"/>
              <a:t>Discrete  </a:t>
            </a:r>
            <a:r>
              <a:rPr lang="en-US" sz="3200" dirty="0"/>
              <a:t>Variables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36712"/>
            <a:ext cx="5238081" cy="346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238081" y="836712"/>
            <a:ext cx="6953919" cy="278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3"/>
          <p:cNvSpPr txBox="1"/>
          <p:nvPr/>
        </p:nvSpPr>
        <p:spPr>
          <a:xfrm>
            <a:off x="548598" y="4786364"/>
            <a:ext cx="9103401" cy="189774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For </a:t>
            </a:r>
            <a:r>
              <a:rPr sz="2000" spc="-9" dirty="0">
                <a:latin typeface="Verdana"/>
                <a:cs typeface="Verdana"/>
              </a:rPr>
              <a:t>discrete variables,, </a:t>
            </a:r>
            <a:r>
              <a:rPr sz="2000" spc="-4" dirty="0">
                <a:latin typeface="Verdana"/>
                <a:cs typeface="Verdana"/>
              </a:rPr>
              <a:t>we</a:t>
            </a:r>
            <a:r>
              <a:rPr sz="2000" spc="22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have</a:t>
            </a:r>
            <a:endParaRPr sz="2000" dirty="0">
              <a:latin typeface="Verdana"/>
              <a:cs typeface="Verdana"/>
            </a:endParaRPr>
          </a:p>
          <a:p>
            <a:pPr marL="313781">
              <a:lnSpc>
                <a:spcPct val="150000"/>
              </a:lnSpc>
            </a:pPr>
            <a:r>
              <a:rPr sz="2000" i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baseline="-21367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)=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baseline="-21367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),</a:t>
            </a:r>
            <a:r>
              <a:rPr sz="2000" i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baseline="-21367" dirty="0">
                <a:latin typeface="Verdana"/>
                <a:cs typeface="Verdana"/>
              </a:rPr>
              <a:t>2</a:t>
            </a:r>
            <a:r>
              <a:rPr sz="2000" dirty="0">
                <a:latin typeface="Verdana"/>
                <a:cs typeface="Verdana"/>
              </a:rPr>
              <a:t>)=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baseline="-21367" dirty="0">
                <a:latin typeface="Verdana"/>
                <a:cs typeface="Verdana"/>
              </a:rPr>
              <a:t>2</a:t>
            </a:r>
            <a:r>
              <a:rPr sz="2000" dirty="0">
                <a:latin typeface="Verdana"/>
                <a:cs typeface="Verdana"/>
              </a:rPr>
              <a:t>)+</a:t>
            </a:r>
            <a:r>
              <a:rPr sz="2000" i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baseline="-21367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),</a:t>
            </a:r>
            <a:r>
              <a:rPr sz="2000" spc="22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……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Since 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~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(0, 1),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i="1" baseline="-21367" dirty="0">
                <a:latin typeface="Verdana"/>
                <a:cs typeface="Verdana"/>
              </a:rPr>
              <a:t>i-1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4" dirty="0">
                <a:latin typeface="Verdana"/>
                <a:cs typeface="Verdana"/>
              </a:rPr>
              <a:t>&lt; </a:t>
            </a:r>
            <a:r>
              <a:rPr sz="2000" i="1" spc="-4" dirty="0">
                <a:latin typeface="Verdana"/>
                <a:cs typeface="Verdana"/>
              </a:rPr>
              <a:t>U </a:t>
            </a:r>
            <a:r>
              <a:rPr sz="2000" spc="-4" dirty="0">
                <a:latin typeface="Verdana"/>
                <a:cs typeface="Verdana"/>
              </a:rPr>
              <a:t>≤ 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i="1" spc="-6" baseline="-21367" dirty="0">
                <a:latin typeface="Verdana"/>
                <a:cs typeface="Verdana"/>
              </a:rPr>
              <a:t>i</a:t>
            </a:r>
            <a:r>
              <a:rPr sz="2000" spc="-4" dirty="0">
                <a:latin typeface="Verdana"/>
                <a:cs typeface="Verdana"/>
              </a:rPr>
              <a:t>)) =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p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i="1" spc="-6" baseline="-21367" dirty="0">
                <a:latin typeface="Verdana"/>
                <a:cs typeface="Verdana"/>
              </a:rPr>
              <a:t>i</a:t>
            </a:r>
            <a:r>
              <a:rPr sz="2000" spc="-4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9" dirty="0">
                <a:latin typeface="Verdana"/>
                <a:cs typeface="Verdana"/>
              </a:rPr>
              <a:t>Therefore, </a:t>
            </a:r>
            <a:r>
              <a:rPr sz="2000" spc="-4" dirty="0">
                <a:latin typeface="Verdana"/>
                <a:cs typeface="Verdana"/>
              </a:rPr>
              <a:t>we set 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spc="-4" dirty="0">
                <a:latin typeface="Verdana"/>
                <a:cs typeface="Verdana"/>
              </a:rPr>
              <a:t>=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i="1" spc="-6" baseline="-21367" dirty="0">
                <a:latin typeface="Verdana"/>
                <a:cs typeface="Verdana"/>
              </a:rPr>
              <a:t>i </a:t>
            </a:r>
            <a:r>
              <a:rPr sz="2000" spc="-4" dirty="0">
                <a:latin typeface="Verdana"/>
                <a:cs typeface="Verdana"/>
              </a:rPr>
              <a:t>if and only if </a:t>
            </a:r>
            <a:r>
              <a:rPr sz="2000" i="1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i="1" baseline="-21367" dirty="0">
                <a:latin typeface="Verdana"/>
                <a:cs typeface="Verdana"/>
              </a:rPr>
              <a:t>i-1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4" dirty="0">
                <a:latin typeface="Verdana"/>
                <a:cs typeface="Verdana"/>
              </a:rPr>
              <a:t>&lt; </a:t>
            </a:r>
            <a:r>
              <a:rPr sz="2000" i="1" spc="-4" dirty="0">
                <a:latin typeface="Verdana"/>
                <a:cs typeface="Verdana"/>
              </a:rPr>
              <a:t>U </a:t>
            </a:r>
            <a:r>
              <a:rPr sz="2000" spc="-4" dirty="0">
                <a:latin typeface="Verdana"/>
                <a:cs typeface="Verdana"/>
              </a:rPr>
              <a:t>≤</a:t>
            </a:r>
            <a:r>
              <a:rPr sz="2000" spc="-137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i="1" spc="-6" baseline="-21367" dirty="0">
                <a:latin typeface="Verdana"/>
                <a:cs typeface="Verdana"/>
              </a:rPr>
              <a:t>i</a:t>
            </a:r>
            <a:r>
              <a:rPr sz="2000" spc="-4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04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14640" lvl="1" algn="just">
              <a:spcBef>
                <a:spcPts val="357"/>
              </a:spcBef>
              <a:buClr>
                <a:srgbClr val="65659A"/>
              </a:buClr>
              <a:buSzPct val="75000"/>
              <a:tabLst>
                <a:tab pos="716654" algn="l"/>
                <a:tab pos="717215" algn="l"/>
              </a:tabLst>
            </a:pPr>
            <a:r>
              <a:rPr lang="en-US" sz="2000" dirty="0" smtClean="0">
                <a:latin typeface="Verdana"/>
                <a:cs typeface="Verdana"/>
              </a:rPr>
              <a:t>                         Problems </a:t>
            </a:r>
            <a:r>
              <a:rPr lang="en-US" sz="2000" spc="-4" dirty="0" smtClean="0">
                <a:latin typeface="Verdana"/>
                <a:cs typeface="Verdana"/>
              </a:rPr>
              <a:t>with </a:t>
            </a:r>
            <a:r>
              <a:rPr lang="en-US" sz="2000" dirty="0" smtClean="0">
                <a:latin typeface="Verdana"/>
                <a:cs typeface="Verdana"/>
              </a:rPr>
              <a:t>the </a:t>
            </a:r>
            <a:r>
              <a:rPr lang="en-US" sz="2000" spc="-4" dirty="0" smtClean="0">
                <a:latin typeface="Verdana"/>
                <a:cs typeface="Verdana"/>
              </a:rPr>
              <a:t>inverse </a:t>
            </a:r>
            <a:r>
              <a:rPr lang="en-US" sz="2000" dirty="0" smtClean="0">
                <a:latin typeface="Verdana"/>
                <a:cs typeface="Verdana"/>
              </a:rPr>
              <a:t>transform</a:t>
            </a:r>
            <a:r>
              <a:rPr lang="en-US" sz="2000" spc="4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method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79111" cy="3208684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347401" indent="-336194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dirty="0" smtClean="0">
                <a:latin typeface="Verdana"/>
                <a:cs typeface="Verdana"/>
              </a:rPr>
              <a:t>Sometimes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4" dirty="0">
                <a:latin typeface="Verdana"/>
                <a:cs typeface="Verdana"/>
              </a:rPr>
              <a:t>closed </a:t>
            </a:r>
            <a:r>
              <a:rPr sz="2400" dirty="0">
                <a:latin typeface="Verdana"/>
                <a:cs typeface="Verdana"/>
              </a:rPr>
              <a:t>form </a:t>
            </a:r>
            <a:r>
              <a:rPr sz="2400" spc="-4" dirty="0">
                <a:latin typeface="Verdana"/>
                <a:cs typeface="Verdana"/>
              </a:rPr>
              <a:t>distribution </a:t>
            </a:r>
            <a:r>
              <a:rPr sz="2400" dirty="0">
                <a:latin typeface="Verdana"/>
                <a:cs typeface="Verdana"/>
              </a:rPr>
              <a:t>function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not available  </a:t>
            </a:r>
            <a:r>
              <a:rPr sz="2400" spc="-4" dirty="0">
                <a:latin typeface="Verdana"/>
                <a:cs typeface="Verdana"/>
              </a:rPr>
              <a:t>(e.g. </a:t>
            </a:r>
            <a:r>
              <a:rPr sz="2400" dirty="0">
                <a:latin typeface="Verdana"/>
                <a:cs typeface="Verdana"/>
              </a:rPr>
              <a:t>normal, </a:t>
            </a:r>
            <a:r>
              <a:rPr sz="2400" spc="-4" dirty="0">
                <a:latin typeface="Verdana"/>
                <a:cs typeface="Verdana"/>
              </a:rPr>
              <a:t>log-normal,</a:t>
            </a:r>
            <a:r>
              <a:rPr sz="2400" spc="-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beta</a:t>
            </a:r>
            <a:r>
              <a:rPr sz="2400" spc="-4" dirty="0" smtClean="0">
                <a:latin typeface="Verdana"/>
                <a:cs typeface="Verdana"/>
              </a:rPr>
              <a:t>…)</a:t>
            </a:r>
            <a:endParaRPr lang="en-US" sz="2400" dirty="0">
              <a:latin typeface="Verdana"/>
              <a:cs typeface="Verdana"/>
            </a:endParaRPr>
          </a:p>
          <a:p>
            <a:pPr marL="347401" indent="-336194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 smtClean="0">
                <a:latin typeface="Verdana"/>
                <a:cs typeface="Verdana"/>
              </a:rPr>
              <a:t>Calculating </a:t>
            </a:r>
            <a:r>
              <a:rPr sz="2400" spc="-4" dirty="0">
                <a:latin typeface="Verdana"/>
                <a:cs typeface="Verdana"/>
              </a:rPr>
              <a:t>the inverse </a:t>
            </a:r>
            <a:r>
              <a:rPr sz="2400" dirty="0">
                <a:latin typeface="Verdana"/>
                <a:cs typeface="Verdana"/>
              </a:rPr>
              <a:t>function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i="1" dirty="0">
                <a:latin typeface="Verdana"/>
                <a:cs typeface="Verdana"/>
              </a:rPr>
              <a:t>F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53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impossible</a:t>
            </a:r>
            <a:endParaRPr lang="en-US" sz="2400" dirty="0">
              <a:latin typeface="Verdana"/>
              <a:cs typeface="Verdana"/>
            </a:endParaRPr>
          </a:p>
          <a:p>
            <a:pPr marL="347401" indent="-336194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i="1" spc="-4" dirty="0" smtClean="0">
                <a:latin typeface="Verdana"/>
                <a:cs typeface="Verdana"/>
              </a:rPr>
              <a:t>f</a:t>
            </a:r>
            <a:r>
              <a:rPr sz="2400" spc="-4" dirty="0" smtClean="0">
                <a:latin typeface="Verdana"/>
                <a:cs typeface="Verdana"/>
              </a:rPr>
              <a:t>(</a:t>
            </a:r>
            <a:r>
              <a:rPr sz="2400" i="1" spc="-4" dirty="0" smtClean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is the distribution we want to generate, but the inverse </a:t>
            </a:r>
            <a:r>
              <a:rPr sz="2400" dirty="0">
                <a:latin typeface="Verdana"/>
                <a:cs typeface="Verdana"/>
              </a:rPr>
              <a:t>of  </a:t>
            </a:r>
            <a:r>
              <a:rPr sz="2400" spc="-4" dirty="0" smtClean="0">
                <a:latin typeface="Verdana"/>
                <a:cs typeface="Verdana"/>
              </a:rPr>
              <a:t>its</a:t>
            </a:r>
            <a:r>
              <a:rPr lang="en-US" sz="2400" spc="-4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distribution </a:t>
            </a:r>
            <a:r>
              <a:rPr sz="2400" dirty="0">
                <a:latin typeface="Verdana"/>
                <a:cs typeface="Verdana"/>
              </a:rPr>
              <a:t>function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62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available</a:t>
            </a:r>
            <a:endParaRPr lang="en-US" sz="2400" dirty="0" smtClean="0">
              <a:latin typeface="Verdana"/>
              <a:cs typeface="Verdana"/>
            </a:endParaRPr>
          </a:p>
          <a:p>
            <a:pPr marL="347401" indent="-336194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i="1" spc="-4" dirty="0" smtClean="0">
                <a:latin typeface="Verdana"/>
                <a:cs typeface="Verdana"/>
              </a:rPr>
              <a:t>h</a:t>
            </a:r>
            <a:r>
              <a:rPr sz="2400" spc="-4" dirty="0" smtClean="0">
                <a:latin typeface="Verdana"/>
                <a:cs typeface="Verdana"/>
              </a:rPr>
              <a:t>(</a:t>
            </a:r>
            <a:r>
              <a:rPr sz="2400" i="1" spc="-4" dirty="0" smtClean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is </a:t>
            </a:r>
            <a:r>
              <a:rPr sz="2400" i="1" dirty="0">
                <a:latin typeface="Verdana"/>
                <a:cs typeface="Verdana"/>
              </a:rPr>
              <a:t>another </a:t>
            </a:r>
            <a:r>
              <a:rPr sz="2400" spc="-4" dirty="0">
                <a:latin typeface="Verdana"/>
                <a:cs typeface="Verdana"/>
              </a:rPr>
              <a:t>distribution that is </a:t>
            </a:r>
            <a:r>
              <a:rPr sz="2400" dirty="0">
                <a:latin typeface="Verdana"/>
                <a:cs typeface="Verdana"/>
              </a:rPr>
              <a:t>easy </a:t>
            </a:r>
            <a:r>
              <a:rPr sz="2400" spc="-4" dirty="0">
                <a:latin typeface="Verdana"/>
                <a:cs typeface="Verdana"/>
              </a:rPr>
              <a:t>to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generate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dirty="0" smtClean="0">
                <a:latin typeface="Verdana"/>
                <a:cs typeface="Verdana"/>
              </a:rPr>
              <a:t>but </a:t>
            </a:r>
            <a:r>
              <a:rPr sz="2400" i="1" dirty="0" smtClean="0">
                <a:latin typeface="Verdana"/>
                <a:cs typeface="Verdana"/>
              </a:rPr>
              <a:t>c </a:t>
            </a:r>
            <a:r>
              <a:rPr sz="2400" i="1" spc="-4" dirty="0">
                <a:latin typeface="Verdana"/>
                <a:cs typeface="Verdana"/>
              </a:rPr>
              <a:t>h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majorizes </a:t>
            </a:r>
            <a:r>
              <a:rPr sz="2400" spc="-4" dirty="0">
                <a:latin typeface="Verdana"/>
                <a:cs typeface="Verdana"/>
              </a:rPr>
              <a:t>the density </a:t>
            </a:r>
            <a:r>
              <a:rPr sz="2400" dirty="0">
                <a:latin typeface="Verdana"/>
                <a:cs typeface="Verdana"/>
              </a:rPr>
              <a:t>function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), where </a:t>
            </a:r>
            <a:r>
              <a:rPr sz="2400" i="1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scalar.  That is </a:t>
            </a:r>
            <a:r>
              <a:rPr sz="2400" i="1" spc="-4" dirty="0">
                <a:latin typeface="Verdana"/>
                <a:cs typeface="Verdana"/>
              </a:rPr>
              <a:t>ch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≥ </a:t>
            </a:r>
            <a:r>
              <a:rPr sz="2400" i="1" dirty="0">
                <a:latin typeface="Verdana"/>
                <a:cs typeface="Verdana"/>
              </a:rPr>
              <a:t>f 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for all values </a:t>
            </a:r>
            <a:r>
              <a:rPr sz="2400" spc="-4" dirty="0">
                <a:latin typeface="Verdana"/>
                <a:cs typeface="Verdana"/>
              </a:rPr>
              <a:t>of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x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7294" y="4643194"/>
            <a:ext cx="5095861" cy="2214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8192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Random Number</a:t>
            </a:r>
            <a:r>
              <a:rPr lang="en-US" sz="3200" spc="-97" dirty="0"/>
              <a:t> </a:t>
            </a:r>
            <a:r>
              <a:rPr lang="en-US" sz="3200" dirty="0"/>
              <a:t>Generation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09320" y="947451"/>
            <a:ext cx="11887200" cy="5574716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313781" indent="-302575" algn="just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U(0, 1) </a:t>
            </a:r>
            <a:r>
              <a:rPr sz="2800" spc="-9" dirty="0">
                <a:latin typeface="Verdana"/>
                <a:cs typeface="Verdana"/>
              </a:rPr>
              <a:t>distribution </a:t>
            </a:r>
            <a:r>
              <a:rPr sz="2800" spc="-4" dirty="0">
                <a:latin typeface="Verdana"/>
                <a:cs typeface="Verdana"/>
              </a:rPr>
              <a:t>plays a </a:t>
            </a:r>
            <a:r>
              <a:rPr sz="2800" spc="-9" dirty="0">
                <a:latin typeface="Verdana"/>
                <a:cs typeface="Verdana"/>
              </a:rPr>
              <a:t>prominent </a:t>
            </a:r>
            <a:r>
              <a:rPr sz="2800" spc="-4" dirty="0">
                <a:latin typeface="Verdana"/>
                <a:cs typeface="Verdana"/>
              </a:rPr>
              <a:t>role in</a:t>
            </a:r>
            <a:r>
              <a:rPr sz="2800" spc="101" dirty="0">
                <a:latin typeface="Verdana"/>
                <a:cs typeface="Verdana"/>
              </a:rPr>
              <a:t> </a:t>
            </a:r>
            <a:r>
              <a:rPr sz="2800" spc="-9" dirty="0" smtClean="0">
                <a:latin typeface="Verdana"/>
                <a:cs typeface="Verdana"/>
              </a:rPr>
              <a:t>simulation</a:t>
            </a:r>
            <a:endParaRPr lang="en-US" sz="2400" spc="-4" dirty="0" smtClean="0">
              <a:latin typeface="Verdana"/>
              <a:cs typeface="Verdana"/>
            </a:endParaRPr>
          </a:p>
          <a:p>
            <a:pPr marL="666786" marR="4483" lvl="1" indent="-252146" algn="just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 smtClean="0">
                <a:latin typeface="Verdana"/>
                <a:cs typeface="Verdana"/>
              </a:rPr>
              <a:t>Random </a:t>
            </a:r>
            <a:r>
              <a:rPr sz="2400" dirty="0">
                <a:latin typeface="Verdana"/>
                <a:cs typeface="Verdana"/>
              </a:rPr>
              <a:t>variables generated from the U(0, 1) distribution</a:t>
            </a:r>
            <a:r>
              <a:rPr sz="2400" spc="-53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  </a:t>
            </a:r>
            <a:r>
              <a:rPr sz="2400" spc="-4" dirty="0">
                <a:latin typeface="Verdana"/>
                <a:cs typeface="Verdana"/>
              </a:rPr>
              <a:t>called </a:t>
            </a:r>
            <a:r>
              <a:rPr sz="2400" dirty="0">
                <a:solidFill>
                  <a:srgbClr val="FF3300"/>
                </a:solidFill>
                <a:latin typeface="Verdana"/>
                <a:cs typeface="Verdana"/>
              </a:rPr>
              <a:t>random</a:t>
            </a:r>
            <a:r>
              <a:rPr sz="2400" spc="4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2400" dirty="0" smtClean="0">
                <a:solidFill>
                  <a:srgbClr val="FF3300"/>
                </a:solidFill>
                <a:latin typeface="Verdana"/>
                <a:cs typeface="Verdana"/>
              </a:rPr>
              <a:t>numbers</a:t>
            </a:r>
            <a:r>
              <a:rPr lang="en-US" sz="2400" dirty="0" smtClean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lang="en-US" sz="2400" dirty="0" smtClean="0">
                <a:latin typeface="Verdana"/>
                <a:cs typeface="Verdana"/>
              </a:rPr>
              <a:t>which are called </a:t>
            </a:r>
            <a:r>
              <a:rPr lang="en-US" sz="2400" dirty="0" smtClean="0">
                <a:solidFill>
                  <a:srgbClr val="FF3300"/>
                </a:solidFill>
                <a:latin typeface="Verdana"/>
                <a:cs typeface="Verdana"/>
              </a:rPr>
              <a:t>independently  and </a:t>
            </a:r>
            <a:r>
              <a:rPr lang="en-US" sz="2400" dirty="0" err="1" smtClean="0">
                <a:solidFill>
                  <a:srgbClr val="FF3300"/>
                </a:solidFill>
                <a:latin typeface="Verdana"/>
                <a:cs typeface="Verdana"/>
              </a:rPr>
              <a:t>identicaly</a:t>
            </a:r>
            <a:r>
              <a:rPr lang="en-US" sz="2400" dirty="0" smtClean="0">
                <a:solidFill>
                  <a:srgbClr val="FF3300"/>
                </a:solidFill>
                <a:latin typeface="Verdana"/>
                <a:cs typeface="Verdana"/>
              </a:rPr>
              <a:t> distributed (IID)</a:t>
            </a:r>
            <a:endParaRPr lang="en-US" sz="2400" spc="-4" dirty="0" smtClean="0">
              <a:latin typeface="Verdana"/>
              <a:cs typeface="Verdana"/>
            </a:endParaRPr>
          </a:p>
          <a:p>
            <a:pPr marL="666786" marR="554721" lvl="1" indent="-252146" algn="just">
              <a:lnSpc>
                <a:spcPct val="100699"/>
              </a:lnSpc>
              <a:spcBef>
                <a:spcPts val="30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786" algn="l"/>
              </a:tabLst>
            </a:pPr>
            <a:r>
              <a:rPr sz="2400" spc="-4" dirty="0" smtClean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random variables from all other </a:t>
            </a:r>
            <a:r>
              <a:rPr sz="2400" spc="-4" dirty="0">
                <a:latin typeface="Verdana"/>
                <a:cs typeface="Verdana"/>
              </a:rPr>
              <a:t>distributions can be  obtained by transforming </a:t>
            </a:r>
            <a:r>
              <a:rPr sz="2400" spc="-4" dirty="0">
                <a:solidFill>
                  <a:srgbClr val="FF3300"/>
                </a:solidFill>
                <a:latin typeface="Verdana"/>
                <a:cs typeface="Verdana"/>
              </a:rPr>
              <a:t>IID </a:t>
            </a:r>
            <a:r>
              <a:rPr sz="2400" dirty="0">
                <a:latin typeface="Verdana"/>
                <a:cs typeface="Verdana"/>
              </a:rPr>
              <a:t>random numbers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way  </a:t>
            </a:r>
            <a:r>
              <a:rPr sz="2400" dirty="0">
                <a:latin typeface="Verdana"/>
                <a:cs typeface="Verdana"/>
              </a:rPr>
              <a:t>determined by the desired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distribution</a:t>
            </a:r>
            <a:endParaRPr lang="en-US" sz="2400" dirty="0" smtClean="0">
              <a:latin typeface="Verdana"/>
              <a:cs typeface="Verdana"/>
            </a:endParaRPr>
          </a:p>
          <a:p>
            <a:pPr marL="666786" marR="554721" lvl="1" indent="-252146" algn="just">
              <a:lnSpc>
                <a:spcPct val="100699"/>
              </a:lnSpc>
              <a:spcBef>
                <a:spcPts val="30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786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313781" lvl="1" indent="-302575" algn="just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What is a truly random number /</a:t>
            </a:r>
            <a:r>
              <a:rPr sz="2800" spc="18" dirty="0">
                <a:latin typeface="Verdana"/>
                <a:cs typeface="Verdana"/>
              </a:rPr>
              <a:t> </a:t>
            </a:r>
            <a:r>
              <a:rPr sz="2800" spc="-9" dirty="0">
                <a:latin typeface="Verdana"/>
                <a:cs typeface="Verdana"/>
              </a:rPr>
              <a:t>sequence</a:t>
            </a:r>
            <a:r>
              <a:rPr sz="2800" spc="-9" dirty="0" smtClean="0">
                <a:latin typeface="Verdana"/>
                <a:cs typeface="Verdana"/>
              </a:rPr>
              <a:t>?</a:t>
            </a:r>
            <a:r>
              <a:rPr lang="en-US" sz="2800" spc="-9" dirty="0" smtClean="0">
                <a:latin typeface="Verdana"/>
                <a:cs typeface="Verdana"/>
              </a:rPr>
              <a:t> </a:t>
            </a:r>
            <a:r>
              <a:rPr lang="en-US" sz="2400" spc="-4" dirty="0">
                <a:latin typeface="Verdana"/>
                <a:cs typeface="Verdana"/>
              </a:rPr>
              <a:t>totally</a:t>
            </a:r>
            <a:r>
              <a:rPr lang="en-US" sz="2400" spc="9" dirty="0">
                <a:latin typeface="Verdana"/>
                <a:cs typeface="Verdana"/>
              </a:rPr>
              <a:t> </a:t>
            </a:r>
            <a:r>
              <a:rPr lang="en-US" sz="2400" spc="-4" dirty="0" smtClean="0">
                <a:latin typeface="Verdana"/>
                <a:cs typeface="Verdana"/>
              </a:rPr>
              <a:t>unpredictable</a:t>
            </a:r>
          </a:p>
          <a:p>
            <a:pPr marL="11206" algn="just">
              <a:buClr>
                <a:srgbClr val="FFCC00"/>
              </a:buClr>
              <a:buSzPct val="75000"/>
              <a:tabLst>
                <a:tab pos="313221" algn="l"/>
                <a:tab pos="313781" algn="l"/>
              </a:tabLst>
            </a:pPr>
            <a:endParaRPr lang="en-US" sz="2800" spc="-9" dirty="0" smtClean="0">
              <a:latin typeface="Verdana"/>
              <a:cs typeface="Verdana"/>
            </a:endParaRPr>
          </a:p>
          <a:p>
            <a:pPr marL="313781" marR="1155948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2800" spc="-4" dirty="0" smtClean="0">
                <a:latin typeface="Verdana"/>
                <a:cs typeface="Verdana"/>
              </a:rPr>
              <a:t>Appear to be </a:t>
            </a:r>
            <a:r>
              <a:rPr lang="en-US" sz="2800" spc="-9" dirty="0" smtClean="0">
                <a:latin typeface="Verdana"/>
                <a:cs typeface="Verdana"/>
              </a:rPr>
              <a:t>distributed </a:t>
            </a:r>
            <a:r>
              <a:rPr lang="en-US" sz="2800" spc="-4" dirty="0" smtClean="0">
                <a:latin typeface="Verdana"/>
                <a:cs typeface="Verdana"/>
              </a:rPr>
              <a:t>uniformly on [0, 1] and </a:t>
            </a:r>
            <a:r>
              <a:rPr lang="en-US" sz="2800" spc="-9" dirty="0" smtClean="0">
                <a:latin typeface="Verdana"/>
                <a:cs typeface="Verdana"/>
              </a:rPr>
              <a:t>independent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2800" spc="-4" dirty="0" smtClean="0">
                <a:latin typeface="Verdana"/>
                <a:cs typeface="Verdana"/>
              </a:rPr>
              <a:t>Fast, low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spc="-4" dirty="0" smtClean="0">
                <a:latin typeface="Verdana"/>
                <a:cs typeface="Verdana"/>
              </a:rPr>
              <a:t>memory</a:t>
            </a:r>
            <a:endParaRPr lang="en-US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Acceptance/Rejection  </a:t>
            </a:r>
            <a:r>
              <a:rPr lang="en-US" sz="3200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" y="836712"/>
            <a:ext cx="12090400" cy="3990244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347401" indent="-336194">
              <a:lnSpc>
                <a:spcPct val="150000"/>
              </a:lnSpc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>
                <a:latin typeface="Verdana"/>
                <a:cs typeface="Verdana"/>
              </a:rPr>
              <a:t>A motivating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example</a:t>
            </a:r>
            <a:endParaRPr sz="2400" dirty="0">
              <a:latin typeface="Verdana"/>
              <a:cs typeface="Verdana"/>
            </a:endParaRPr>
          </a:p>
          <a:p>
            <a:pPr marL="717215" lvl="1" indent="-302575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dirty="0">
                <a:latin typeface="Verdana"/>
                <a:cs typeface="Verdana"/>
              </a:rPr>
              <a:t>We </a:t>
            </a:r>
            <a:r>
              <a:rPr sz="2000" spc="-4" dirty="0">
                <a:latin typeface="Verdana"/>
                <a:cs typeface="Verdana"/>
              </a:rPr>
              <a:t>want </a:t>
            </a:r>
            <a:r>
              <a:rPr sz="2000" dirty="0">
                <a:latin typeface="Verdana"/>
                <a:cs typeface="Verdana"/>
              </a:rPr>
              <a:t>to generate a random variable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X~U(1/4,1)</a:t>
            </a:r>
          </a:p>
          <a:p>
            <a:pPr marL="717215" lvl="1" indent="-302575">
              <a:lnSpc>
                <a:spcPct val="150000"/>
              </a:lnSpc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dirty="0">
                <a:latin typeface="Verdana"/>
                <a:cs typeface="Verdana"/>
              </a:rPr>
              <a:t>Follow </a:t>
            </a:r>
            <a:r>
              <a:rPr sz="2000" spc="-4" dirty="0">
                <a:latin typeface="Verdana"/>
                <a:cs typeface="Verdana"/>
              </a:rPr>
              <a:t>three iterative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steps:</a:t>
            </a:r>
          </a:p>
          <a:p>
            <a:pPr marL="1162112" lvl="2" indent="-344039">
              <a:lnSpc>
                <a:spcPct val="150000"/>
              </a:lnSpc>
              <a:spcBef>
                <a:spcPts val="353"/>
              </a:spcBef>
              <a:buAutoNum type="arabicPeriod"/>
              <a:tabLst>
                <a:tab pos="1162112" algn="l"/>
                <a:tab pos="1162672" algn="l"/>
              </a:tabLst>
            </a:pPr>
            <a:r>
              <a:rPr sz="2000" spc="-4" dirty="0">
                <a:latin typeface="Verdana"/>
                <a:cs typeface="Verdana"/>
              </a:rPr>
              <a:t>Generate </a:t>
            </a:r>
            <a:r>
              <a:rPr sz="2000" dirty="0">
                <a:latin typeface="Verdana"/>
                <a:cs typeface="Verdana"/>
              </a:rPr>
              <a:t>a random number</a:t>
            </a:r>
            <a:r>
              <a:rPr sz="2000" spc="-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R~U(0,1)</a:t>
            </a:r>
            <a:endParaRPr sz="2000" dirty="0">
              <a:latin typeface="Verdana"/>
              <a:cs typeface="Verdana"/>
            </a:endParaRPr>
          </a:p>
          <a:p>
            <a:pPr marL="1163233" lvl="2" indent="-345160">
              <a:lnSpc>
                <a:spcPct val="150000"/>
              </a:lnSpc>
              <a:spcBef>
                <a:spcPts val="357"/>
              </a:spcBef>
              <a:buAutoNum type="arabicPeriod"/>
              <a:tabLst>
                <a:tab pos="1163233" algn="l"/>
                <a:tab pos="1163793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4" dirty="0">
                <a:latin typeface="Verdana"/>
                <a:cs typeface="Verdana"/>
              </a:rPr>
              <a:t>R≥1/4, </a:t>
            </a:r>
            <a:r>
              <a:rPr sz="2000" dirty="0">
                <a:solidFill>
                  <a:srgbClr val="FF3300"/>
                </a:solidFill>
                <a:latin typeface="Verdana"/>
                <a:cs typeface="Verdana"/>
              </a:rPr>
              <a:t>accept </a:t>
            </a:r>
            <a:r>
              <a:rPr sz="2000" dirty="0">
                <a:latin typeface="Verdana"/>
                <a:cs typeface="Verdana"/>
              </a:rPr>
              <a:t>X=R, then go to Step 3.</a:t>
            </a:r>
          </a:p>
          <a:p>
            <a:pPr marL="1477574">
              <a:lnSpc>
                <a:spcPct val="150000"/>
              </a:lnSpc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4" dirty="0">
                <a:latin typeface="Verdana"/>
                <a:cs typeface="Verdana"/>
              </a:rPr>
              <a:t>R&lt;1/4, </a:t>
            </a:r>
            <a:r>
              <a:rPr sz="2000" dirty="0">
                <a:solidFill>
                  <a:srgbClr val="FF3300"/>
                </a:solidFill>
                <a:latin typeface="Verdana"/>
                <a:cs typeface="Verdana"/>
              </a:rPr>
              <a:t>reject </a:t>
            </a:r>
            <a:r>
              <a:rPr sz="2000" spc="-4" dirty="0">
                <a:latin typeface="Verdana"/>
                <a:cs typeface="Verdana"/>
              </a:rPr>
              <a:t>R, </a:t>
            </a:r>
            <a:r>
              <a:rPr sz="2000" dirty="0">
                <a:latin typeface="Verdana"/>
                <a:cs typeface="Verdana"/>
              </a:rPr>
              <a:t>and return </a:t>
            </a:r>
            <a:r>
              <a:rPr sz="2000" spc="-4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Step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1.</a:t>
            </a:r>
          </a:p>
          <a:p>
            <a:pPr marL="1174999" marR="4483" lvl="2" indent="-356926">
              <a:lnSpc>
                <a:spcPct val="150000"/>
              </a:lnSpc>
              <a:spcBef>
                <a:spcPts val="128"/>
              </a:spcBef>
              <a:buAutoNum type="arabicPeriod" startAt="3"/>
              <a:tabLst>
                <a:tab pos="1162112" algn="l"/>
                <a:tab pos="1162672" algn="l"/>
              </a:tabLst>
            </a:pPr>
            <a:r>
              <a:rPr sz="2000" dirty="0">
                <a:latin typeface="Verdana"/>
                <a:cs typeface="Verdana"/>
              </a:rPr>
              <a:t>If another uniform random variable on </a:t>
            </a:r>
            <a:r>
              <a:rPr sz="2000" spc="-4" dirty="0">
                <a:latin typeface="Verdana"/>
                <a:cs typeface="Verdana"/>
              </a:rPr>
              <a:t>[1/4,1] is </a:t>
            </a:r>
            <a:r>
              <a:rPr sz="2000" dirty="0">
                <a:latin typeface="Verdana"/>
                <a:cs typeface="Verdana"/>
              </a:rPr>
              <a:t>needed,  repeat from Step 1. </a:t>
            </a:r>
            <a:r>
              <a:rPr sz="2000" dirty="0">
                <a:latin typeface="Verdana"/>
                <a:cs typeface="Verdana"/>
              </a:rPr>
              <a:t>If not,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stop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8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Acceptance/Rejection</a:t>
            </a:r>
            <a:r>
              <a:rPr lang="en-US" sz="3200" spc="-97" dirty="0"/>
              <a:t> </a:t>
            </a:r>
            <a:r>
              <a:rPr lang="en-US" sz="3200" spc="-4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757" y="936978"/>
            <a:ext cx="11830754" cy="290128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92117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>
                <a:latin typeface="Verdana"/>
                <a:cs typeface="Verdana"/>
              </a:rPr>
              <a:t>Although we </a:t>
            </a:r>
            <a:r>
              <a:rPr sz="2400" spc="-9" dirty="0">
                <a:latin typeface="Verdana"/>
                <a:cs typeface="Verdana"/>
              </a:rPr>
              <a:t>cannot generate </a:t>
            </a:r>
            <a:r>
              <a:rPr sz="2400" i="1" spc="-4" dirty="0">
                <a:latin typeface="Verdana"/>
                <a:cs typeface="Verdana"/>
              </a:rPr>
              <a:t>f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spc="-9" dirty="0">
                <a:latin typeface="Verdana"/>
                <a:cs typeface="Verdana"/>
              </a:rPr>
              <a:t>directly, </a:t>
            </a:r>
            <a:r>
              <a:rPr sz="2400" spc="-4" dirty="0">
                <a:latin typeface="Verdana"/>
                <a:cs typeface="Verdana"/>
              </a:rPr>
              <a:t>we </a:t>
            </a:r>
            <a:r>
              <a:rPr sz="2400" spc="-9" dirty="0">
                <a:latin typeface="Verdana"/>
                <a:cs typeface="Verdana"/>
              </a:rPr>
              <a:t>can  generate </a:t>
            </a:r>
            <a:r>
              <a:rPr sz="2400" i="1" spc="-4" dirty="0">
                <a:latin typeface="Verdana"/>
                <a:cs typeface="Verdana"/>
              </a:rPr>
              <a:t>h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latin typeface="Verdana"/>
                <a:cs typeface="Verdana"/>
              </a:rPr>
              <a:t>x</a:t>
            </a:r>
            <a:r>
              <a:rPr sz="2400" spc="-4" dirty="0">
                <a:latin typeface="Verdana"/>
                <a:cs typeface="Verdana"/>
              </a:rPr>
              <a:t>)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instead</a:t>
            </a:r>
            <a:endParaRPr sz="2400" dirty="0">
              <a:latin typeface="Verdana"/>
              <a:cs typeface="Verdana"/>
            </a:endParaRPr>
          </a:p>
          <a:p>
            <a:pPr marL="347401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9" dirty="0">
                <a:latin typeface="Verdana"/>
                <a:cs typeface="Verdana"/>
              </a:rPr>
              <a:t>General algorithm</a:t>
            </a:r>
            <a:endParaRPr sz="2400" dirty="0">
              <a:latin typeface="Verdana"/>
              <a:cs typeface="Verdana"/>
            </a:endParaRPr>
          </a:p>
          <a:p>
            <a:pPr marL="716654" lvl="1" indent="-302015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Generate </a:t>
            </a:r>
            <a:r>
              <a:rPr sz="2000" dirty="0">
                <a:latin typeface="Verdana"/>
                <a:cs typeface="Verdana"/>
              </a:rPr>
              <a:t>a random variable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dirty="0">
                <a:latin typeface="Verdana"/>
                <a:cs typeface="Verdana"/>
              </a:rPr>
              <a:t>having density</a:t>
            </a:r>
            <a:r>
              <a:rPr sz="2000" spc="-31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h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spc="-4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716654" marR="1080865" lvl="1" indent="-302015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Generate </a:t>
            </a:r>
            <a:r>
              <a:rPr sz="2000" dirty="0">
                <a:latin typeface="Verdana"/>
                <a:cs typeface="Verdana"/>
              </a:rPr>
              <a:t>a uniform </a:t>
            </a:r>
            <a:r>
              <a:rPr sz="2000" spc="-4" dirty="0">
                <a:latin typeface="Verdana"/>
                <a:cs typeface="Verdana"/>
              </a:rPr>
              <a:t>distributed </a:t>
            </a:r>
            <a:r>
              <a:rPr sz="2000" dirty="0">
                <a:latin typeface="Verdana"/>
                <a:cs typeface="Verdana"/>
              </a:rPr>
              <a:t>variable 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~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(0, </a:t>
            </a:r>
            <a:r>
              <a:rPr sz="2000" dirty="0">
                <a:latin typeface="Verdana"/>
                <a:cs typeface="Verdana"/>
              </a:rPr>
              <a:t>1)  </a:t>
            </a:r>
            <a:r>
              <a:rPr sz="2000" spc="-4" dirty="0">
                <a:latin typeface="Verdana"/>
                <a:cs typeface="Verdana"/>
              </a:rPr>
              <a:t>independent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x</a:t>
            </a:r>
            <a:endParaRPr sz="2000" dirty="0">
              <a:latin typeface="Verdana"/>
              <a:cs typeface="Verdana"/>
            </a:endParaRPr>
          </a:p>
          <a:p>
            <a:pPr marL="716654" marR="4483" lvl="1" indent="-302015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If </a:t>
            </a:r>
            <a:r>
              <a:rPr sz="2000" i="1" dirty="0">
                <a:solidFill>
                  <a:srgbClr val="DF482A"/>
                </a:solidFill>
                <a:latin typeface="Verdana"/>
                <a:cs typeface="Verdana"/>
              </a:rPr>
              <a:t>U </a:t>
            </a:r>
            <a:r>
              <a:rPr sz="2000" dirty="0">
                <a:solidFill>
                  <a:srgbClr val="DF482A"/>
                </a:solidFill>
                <a:latin typeface="Verdana"/>
                <a:cs typeface="Verdana"/>
              </a:rPr>
              <a:t>≤ </a:t>
            </a:r>
            <a:r>
              <a:rPr sz="2000" i="1" spc="-4" dirty="0">
                <a:solidFill>
                  <a:srgbClr val="DF482A"/>
                </a:solidFill>
                <a:latin typeface="Verdana"/>
                <a:cs typeface="Verdana"/>
              </a:rPr>
              <a:t>f</a:t>
            </a:r>
            <a:r>
              <a:rPr sz="2000" spc="-4" dirty="0">
                <a:solidFill>
                  <a:srgbClr val="DF482A"/>
                </a:solidFill>
                <a:latin typeface="Verdana"/>
                <a:cs typeface="Verdana"/>
              </a:rPr>
              <a:t>(</a:t>
            </a:r>
            <a:r>
              <a:rPr sz="2000" i="1" spc="-4" dirty="0">
                <a:solidFill>
                  <a:srgbClr val="DF482A"/>
                </a:solidFill>
                <a:latin typeface="Verdana"/>
                <a:cs typeface="Verdana"/>
              </a:rPr>
              <a:t>x</a:t>
            </a:r>
            <a:r>
              <a:rPr sz="2000" spc="-4" dirty="0">
                <a:solidFill>
                  <a:srgbClr val="DF482A"/>
                </a:solidFill>
                <a:latin typeface="Verdana"/>
                <a:cs typeface="Verdana"/>
              </a:rPr>
              <a:t>)/</a:t>
            </a:r>
            <a:r>
              <a:rPr sz="2000" i="1" spc="-4" dirty="0">
                <a:solidFill>
                  <a:srgbClr val="DF482A"/>
                </a:solidFill>
                <a:latin typeface="Verdana"/>
                <a:cs typeface="Verdana"/>
              </a:rPr>
              <a:t>ch</a:t>
            </a:r>
            <a:r>
              <a:rPr sz="2000" i="1" spc="-4" dirty="0">
                <a:solidFill>
                  <a:srgbClr val="DF482A"/>
                </a:solidFill>
                <a:latin typeface="Verdana"/>
                <a:cs typeface="Verdana"/>
              </a:rPr>
              <a:t>(x)</a:t>
            </a:r>
            <a:r>
              <a:rPr sz="2000" spc="-4" dirty="0">
                <a:latin typeface="Verdana"/>
                <a:cs typeface="Verdana"/>
              </a:rPr>
              <a:t>, then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FF3300"/>
                </a:solidFill>
                <a:latin typeface="Verdana"/>
                <a:cs typeface="Verdana"/>
              </a:rPr>
              <a:t>accepted </a:t>
            </a:r>
            <a:r>
              <a:rPr sz="2000" dirty="0">
                <a:latin typeface="Verdana"/>
                <a:cs typeface="Verdana"/>
              </a:rPr>
              <a:t>as the generated output  </a:t>
            </a:r>
            <a:r>
              <a:rPr sz="2000" spc="-4" dirty="0">
                <a:latin typeface="Verdana"/>
                <a:cs typeface="Verdana"/>
              </a:rPr>
              <a:t>with density </a:t>
            </a:r>
            <a:r>
              <a:rPr sz="2000" dirty="0">
                <a:latin typeface="Verdana"/>
                <a:cs typeface="Verdana"/>
              </a:rPr>
              <a:t>function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f</a:t>
            </a:r>
            <a:r>
              <a:rPr sz="2000" spc="-4" dirty="0">
                <a:latin typeface="Verdana"/>
                <a:cs typeface="Verdana"/>
              </a:rPr>
              <a:t>(</a:t>
            </a:r>
            <a:r>
              <a:rPr sz="2000" i="1" spc="-4" dirty="0">
                <a:latin typeface="Verdana"/>
                <a:cs typeface="Verdana"/>
              </a:rPr>
              <a:t>x</a:t>
            </a:r>
            <a:r>
              <a:rPr sz="2000" spc="-4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717215" lvl="1" indent="-302575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Otherwise,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FF3300"/>
                </a:solidFill>
                <a:latin typeface="Verdana"/>
                <a:cs typeface="Verdana"/>
              </a:rPr>
              <a:t>rejected </a:t>
            </a:r>
            <a:r>
              <a:rPr sz="2000" dirty="0">
                <a:latin typeface="Verdana"/>
                <a:cs typeface="Verdana"/>
              </a:rPr>
              <a:t>and the procedure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repeated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again</a:t>
            </a:r>
          </a:p>
        </p:txBody>
      </p:sp>
      <p:sp>
        <p:nvSpPr>
          <p:cNvPr id="4" name="object 4"/>
          <p:cNvSpPr/>
          <p:nvPr/>
        </p:nvSpPr>
        <p:spPr>
          <a:xfrm>
            <a:off x="2656454" y="4023269"/>
            <a:ext cx="4716850" cy="2663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1908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Acceptance/Rejection</a:t>
            </a:r>
            <a:r>
              <a:rPr lang="en-US" sz="3200" spc="-97" dirty="0"/>
              <a:t> </a:t>
            </a:r>
            <a:r>
              <a:rPr lang="en-US" sz="3200" spc="-4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81" y="872433"/>
            <a:ext cx="10178023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9" dirty="0">
                <a:latin typeface="Verdana"/>
                <a:cs typeface="Verdana"/>
              </a:rPr>
              <a:t>Probability </a:t>
            </a:r>
            <a:r>
              <a:rPr sz="2400" spc="-4" dirty="0">
                <a:latin typeface="Verdana"/>
                <a:cs typeface="Verdana"/>
              </a:rPr>
              <a:t>that x is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accepted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80" y="3183875"/>
            <a:ext cx="11863603" cy="2200150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347401" indent="-336194">
              <a:spcBef>
                <a:spcPts val="47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9" dirty="0">
                <a:latin typeface="Verdana"/>
                <a:cs typeface="Verdana"/>
              </a:rPr>
              <a:t>Requirements </a:t>
            </a:r>
            <a:r>
              <a:rPr sz="2400" spc="-4" dirty="0">
                <a:latin typeface="Verdana"/>
                <a:cs typeface="Verdana"/>
              </a:rPr>
              <a:t>of the </a:t>
            </a:r>
            <a:r>
              <a:rPr sz="2400" spc="-9" dirty="0">
                <a:latin typeface="Verdana"/>
                <a:cs typeface="Verdana"/>
              </a:rPr>
              <a:t>method</a:t>
            </a:r>
            <a:endParaRPr sz="2400" dirty="0">
              <a:latin typeface="Verdana"/>
              <a:cs typeface="Verdana"/>
            </a:endParaRPr>
          </a:p>
          <a:p>
            <a:pPr marL="717215" lvl="1" indent="-302575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Efficient: to </a:t>
            </a:r>
            <a:r>
              <a:rPr sz="2000" dirty="0">
                <a:latin typeface="Verdana"/>
                <a:cs typeface="Verdana"/>
              </a:rPr>
              <a:t>maximize </a:t>
            </a: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acceptance</a:t>
            </a:r>
            <a:r>
              <a:rPr sz="2000" spc="-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probability</a:t>
            </a:r>
            <a:endParaRPr sz="2000" dirty="0">
              <a:latin typeface="Verdana"/>
              <a:cs typeface="Verdana"/>
            </a:endParaRPr>
          </a:p>
          <a:p>
            <a:pPr marL="1120648" lvl="2" indent="-302575">
              <a:spcBef>
                <a:spcPts val="357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120088" algn="l"/>
                <a:tab pos="1120648" algn="l"/>
              </a:tabLst>
            </a:pPr>
            <a:r>
              <a:rPr sz="2000" dirty="0">
                <a:latin typeface="Verdana"/>
                <a:cs typeface="Verdana"/>
              </a:rPr>
              <a:t>c </a:t>
            </a:r>
            <a:r>
              <a:rPr sz="2000" spc="-4" dirty="0">
                <a:latin typeface="Verdana"/>
                <a:cs typeface="Verdana"/>
              </a:rPr>
              <a:t>should be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small</a:t>
            </a:r>
            <a:endParaRPr sz="2000" dirty="0">
              <a:latin typeface="Verdana"/>
              <a:cs typeface="Verdana"/>
            </a:endParaRPr>
          </a:p>
          <a:p>
            <a:pPr marL="717215" lvl="1" indent="-302575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Easy to generate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h(x)</a:t>
            </a:r>
          </a:p>
          <a:p>
            <a:pPr marL="1120648" lvl="2" indent="-302575">
              <a:spcBef>
                <a:spcPts val="349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120088" algn="l"/>
                <a:tab pos="1120648" algn="l"/>
              </a:tabLst>
            </a:pPr>
            <a:r>
              <a:rPr sz="2000" dirty="0">
                <a:latin typeface="Verdana"/>
                <a:cs typeface="Verdana"/>
              </a:rPr>
              <a:t>Simplest </a:t>
            </a:r>
            <a:r>
              <a:rPr sz="2000" spc="-4" dirty="0">
                <a:latin typeface="Verdana"/>
                <a:cs typeface="Verdana"/>
              </a:rPr>
              <a:t>one is </a:t>
            </a:r>
            <a:r>
              <a:rPr sz="2000" dirty="0">
                <a:latin typeface="Verdana"/>
                <a:cs typeface="Verdana"/>
              </a:rPr>
              <a:t>uniform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distribution</a:t>
            </a:r>
            <a:endParaRPr sz="2000" dirty="0">
              <a:latin typeface="Verdana"/>
              <a:cs typeface="Verdana"/>
            </a:endParaRPr>
          </a:p>
          <a:p>
            <a:pPr marL="1120648" lvl="2" indent="-302575">
              <a:spcBef>
                <a:spcPts val="357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120088" algn="l"/>
                <a:tab pos="1120648" algn="l"/>
              </a:tabLst>
            </a:pPr>
            <a:r>
              <a:rPr sz="2000" dirty="0">
                <a:latin typeface="Verdana"/>
                <a:cs typeface="Verdana"/>
              </a:rPr>
              <a:t>c might not </a:t>
            </a:r>
            <a:r>
              <a:rPr sz="2000" spc="-4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as small as </a:t>
            </a:r>
            <a:r>
              <a:rPr sz="2000" spc="-4" dirty="0">
                <a:latin typeface="Verdana"/>
                <a:cs typeface="Verdana"/>
              </a:rPr>
              <a:t>we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want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902" y="1623338"/>
            <a:ext cx="7474660" cy="1034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1595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53224" y="891278"/>
            <a:ext cx="11955162" cy="3185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a random variable with </a:t>
            </a:r>
            <a:r>
              <a:rPr sz="2000" spc="-9" dirty="0">
                <a:latin typeface="Verdana"/>
                <a:cs typeface="Verdana"/>
              </a:rPr>
              <a:t>beta(4,3) distribution on  </a:t>
            </a:r>
            <a:r>
              <a:rPr sz="2000" spc="-4" dirty="0">
                <a:latin typeface="Verdana"/>
                <a:cs typeface="Verdana"/>
              </a:rPr>
              <a:t>the unit</a:t>
            </a:r>
            <a:r>
              <a:rPr sz="2000" spc="-9" dirty="0">
                <a:latin typeface="Verdana"/>
                <a:cs typeface="Verdana"/>
              </a:rPr>
              <a:t> interval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10"/>
          <p:cNvSpPr txBox="1"/>
          <p:nvPr/>
        </p:nvSpPr>
        <p:spPr>
          <a:xfrm>
            <a:off x="53224" y="2599213"/>
            <a:ext cx="12138776" cy="13444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Let h(x)=U(0, 1). Since the maximum value of f(x) </a:t>
            </a:r>
            <a:r>
              <a:rPr sz="2000" spc="-9" dirty="0">
                <a:latin typeface="Verdana"/>
                <a:cs typeface="Verdana"/>
              </a:rPr>
              <a:t>occurs  </a:t>
            </a:r>
            <a:r>
              <a:rPr sz="2000" spc="-4" dirty="0">
                <a:latin typeface="Verdana"/>
                <a:cs typeface="Verdana"/>
              </a:rPr>
              <a:t>at x=0.6, </a:t>
            </a:r>
            <a:r>
              <a:rPr sz="2000" spc="-9" dirty="0">
                <a:latin typeface="Verdana"/>
                <a:cs typeface="Verdana"/>
              </a:rPr>
              <a:t>where </a:t>
            </a:r>
            <a:r>
              <a:rPr sz="2000" spc="-4" dirty="0">
                <a:latin typeface="Verdana"/>
                <a:cs typeface="Verdana"/>
              </a:rPr>
              <a:t>f(0.6)=2.0736. </a:t>
            </a:r>
            <a:r>
              <a:rPr sz="2000" spc="-9" dirty="0">
                <a:latin typeface="Verdana"/>
                <a:cs typeface="Verdana"/>
              </a:rPr>
              <a:t>Therefore, </a:t>
            </a: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spc="-9" dirty="0">
                <a:latin typeface="Verdana"/>
                <a:cs typeface="Verdana"/>
              </a:rPr>
              <a:t>let  </a:t>
            </a:r>
            <a:r>
              <a:rPr sz="2000" spc="-4" dirty="0">
                <a:latin typeface="Verdana"/>
                <a:cs typeface="Verdana"/>
              </a:rPr>
              <a:t>c=2.0376</a:t>
            </a:r>
            <a:endParaRPr sz="2000" dirty="0">
              <a:latin typeface="Verdana"/>
              <a:cs typeface="Verdana"/>
            </a:endParaRPr>
          </a:p>
          <a:p>
            <a:pPr marL="347401" marR="667906" indent="-336194"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 algorithm first </a:t>
            </a: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x and U as i.i.d. </a:t>
            </a:r>
            <a:r>
              <a:rPr sz="2000" spc="-4" dirty="0">
                <a:latin typeface="Verdana"/>
                <a:cs typeface="Verdana"/>
              </a:rPr>
              <a:t>U(0, 1)  random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variables.</a:t>
            </a:r>
            <a:endParaRPr sz="2000" dirty="0">
              <a:latin typeface="Verdana"/>
              <a:cs typeface="Verdana"/>
            </a:endParaRPr>
          </a:p>
          <a:p>
            <a:pPr marL="347401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Then we </a:t>
            </a:r>
            <a:r>
              <a:rPr sz="2000" spc="-9" dirty="0">
                <a:latin typeface="Verdana"/>
                <a:cs typeface="Verdana"/>
              </a:rPr>
              <a:t>check whether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658363" y="5253661"/>
            <a:ext cx="11195787" cy="63969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if </a:t>
            </a:r>
            <a:r>
              <a:rPr sz="2000" dirty="0">
                <a:latin typeface="Verdana"/>
                <a:cs typeface="Verdana"/>
              </a:rPr>
              <a:t>yes, x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accepted as the generated random variable</a:t>
            </a:r>
            <a:r>
              <a:rPr sz="2000" spc="-44" dirty="0">
                <a:latin typeface="Verdana"/>
                <a:cs typeface="Verdana"/>
              </a:rPr>
              <a:t> </a:t>
            </a:r>
            <a:r>
              <a:rPr sz="2000" spc="-4" dirty="0" smtClean="0">
                <a:latin typeface="Verdana"/>
                <a:cs typeface="Verdana"/>
              </a:rPr>
              <a:t>with</a:t>
            </a:r>
            <a:r>
              <a:rPr lang="en-US" sz="2000" spc="-4" dirty="0" smtClean="0">
                <a:latin typeface="Verdana"/>
                <a:cs typeface="Verdana"/>
              </a:rPr>
              <a:t> </a:t>
            </a:r>
            <a:r>
              <a:rPr lang="en-US" sz="2000" spc="-4" dirty="0">
                <a:latin typeface="Verdana"/>
                <a:cs typeface="Verdana"/>
              </a:rPr>
              <a:t>beta(4, </a:t>
            </a:r>
            <a:r>
              <a:rPr lang="en-US" sz="2000" dirty="0">
                <a:latin typeface="Verdana"/>
                <a:cs typeface="Verdana"/>
              </a:rPr>
              <a:t>3)</a:t>
            </a:r>
            <a:r>
              <a:rPr lang="en-US" sz="2000" spc="-62" dirty="0">
                <a:latin typeface="Verdana"/>
                <a:cs typeface="Verdana"/>
              </a:rPr>
              <a:t> </a:t>
            </a:r>
            <a:r>
              <a:rPr lang="en-US" sz="2000" spc="-4" dirty="0">
                <a:latin typeface="Verdana"/>
                <a:cs typeface="Verdana"/>
              </a:rPr>
              <a:t>distribution</a:t>
            </a:r>
            <a:r>
              <a:rPr lang="en-US" sz="2000" spc="-4" dirty="0" smtClean="0">
                <a:latin typeface="Verdana"/>
                <a:cs typeface="Verdana"/>
              </a:rPr>
              <a:t>.</a:t>
            </a:r>
            <a:endParaRPr lang="en-US" sz="2000" dirty="0">
              <a:latin typeface="Verdana"/>
              <a:cs typeface="Verdana"/>
            </a:endParaRPr>
          </a:p>
          <a:p>
            <a:pPr marL="313781" indent="-302575">
              <a:spcBef>
                <a:spcPts val="88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313221" algn="l"/>
                <a:tab pos="313781" algn="l"/>
              </a:tabLst>
            </a:pPr>
            <a:r>
              <a:rPr lang="en-US" sz="2000" dirty="0">
                <a:latin typeface="Verdana"/>
                <a:cs typeface="Verdana"/>
              </a:rPr>
              <a:t>Otherwise, </a:t>
            </a:r>
            <a:r>
              <a:rPr lang="en-US" sz="2000" spc="-4" dirty="0">
                <a:latin typeface="Verdana"/>
                <a:cs typeface="Verdana"/>
              </a:rPr>
              <a:t>we </a:t>
            </a:r>
            <a:r>
              <a:rPr lang="en-US" sz="2000" dirty="0">
                <a:latin typeface="Verdana"/>
                <a:cs typeface="Verdana"/>
              </a:rPr>
              <a:t>reject x and repeat the </a:t>
            </a:r>
            <a:r>
              <a:rPr lang="en-US" sz="2000" spc="-4" dirty="0">
                <a:latin typeface="Verdana"/>
                <a:cs typeface="Verdana"/>
              </a:rPr>
              <a:t>whole</a:t>
            </a:r>
            <a:r>
              <a:rPr lang="en-US" sz="2000" spc="-49" dirty="0"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procedure</a:t>
            </a:r>
          </a:p>
        </p:txBody>
      </p:sp>
      <p:sp>
        <p:nvSpPr>
          <p:cNvPr id="7" name="object 13"/>
          <p:cNvSpPr/>
          <p:nvPr/>
        </p:nvSpPr>
        <p:spPr>
          <a:xfrm>
            <a:off x="3146714" y="1293301"/>
            <a:ext cx="4344756" cy="91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14"/>
          <p:cNvSpPr/>
          <p:nvPr/>
        </p:nvSpPr>
        <p:spPr>
          <a:xfrm>
            <a:off x="4196099" y="4066043"/>
            <a:ext cx="1750134" cy="74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281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Composition</a:t>
            </a:r>
            <a:r>
              <a:rPr lang="en-US" sz="3200" spc="-128" dirty="0"/>
              <a:t> </a:t>
            </a:r>
            <a:r>
              <a:rPr lang="en-US" sz="3200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49" y="916763"/>
            <a:ext cx="11841569" cy="100845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lang="en-US" sz="2000" spc="-4" dirty="0" smtClean="0">
                <a:latin typeface="Verdana"/>
                <a:cs typeface="Verdana"/>
              </a:rPr>
              <a:t>Composition technique applies when the distribution function F from which we wish to generate can be expressed as the convex combination of other distributions F1, F2, ……</a:t>
            </a:r>
          </a:p>
          <a:p>
            <a:pPr marL="347401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 smtClean="0">
                <a:latin typeface="Verdana"/>
                <a:cs typeface="Verdana"/>
              </a:rPr>
              <a:t>This </a:t>
            </a:r>
            <a:r>
              <a:rPr sz="2400" spc="-4" dirty="0">
                <a:latin typeface="Verdana"/>
                <a:cs typeface="Verdana"/>
              </a:rPr>
              <a:t>method applies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F(x) can be </a:t>
            </a:r>
            <a:r>
              <a:rPr sz="2400" spc="-9" dirty="0">
                <a:latin typeface="Verdana"/>
                <a:cs typeface="Verdana"/>
              </a:rPr>
              <a:t>written</a:t>
            </a:r>
            <a:r>
              <a:rPr sz="2400" spc="7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05666" y="3311974"/>
            <a:ext cx="11329122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00" spc="-4" dirty="0">
                <a:latin typeface="Verdana"/>
                <a:cs typeface="Verdana"/>
              </a:rPr>
              <a:t>equivalently, the </a:t>
            </a:r>
            <a:r>
              <a:rPr sz="2400" spc="-9" dirty="0">
                <a:latin typeface="Verdana"/>
                <a:cs typeface="Verdana"/>
              </a:rPr>
              <a:t>density </a:t>
            </a:r>
            <a:r>
              <a:rPr sz="2400" spc="-4" dirty="0">
                <a:latin typeface="Verdana"/>
                <a:cs typeface="Verdana"/>
              </a:rPr>
              <a:t>function can be </a:t>
            </a:r>
            <a:r>
              <a:rPr sz="2400" spc="-9" dirty="0">
                <a:latin typeface="Verdana"/>
                <a:cs typeface="Verdana"/>
              </a:rPr>
              <a:t>written</a:t>
            </a:r>
            <a:r>
              <a:rPr sz="2400" spc="7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99019" y="5323015"/>
            <a:ext cx="11742417" cy="74941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>
                <a:latin typeface="Verdana"/>
                <a:cs typeface="Verdana"/>
              </a:rPr>
              <a:t>Note that although the </a:t>
            </a:r>
            <a:r>
              <a:rPr sz="2400" spc="-9" dirty="0">
                <a:latin typeface="Verdana"/>
                <a:cs typeface="Verdana"/>
              </a:rPr>
              <a:t>combination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written </a:t>
            </a:r>
            <a:r>
              <a:rPr sz="2400" spc="-4" dirty="0">
                <a:latin typeface="Verdana"/>
                <a:cs typeface="Verdana"/>
              </a:rPr>
              <a:t>as an </a:t>
            </a:r>
            <a:r>
              <a:rPr sz="2400" spc="-9" dirty="0">
                <a:latin typeface="Verdana"/>
                <a:cs typeface="Verdana"/>
              </a:rPr>
              <a:t>infinite  </a:t>
            </a:r>
            <a:r>
              <a:rPr sz="2400" spc="-4" dirty="0">
                <a:latin typeface="Verdana"/>
                <a:cs typeface="Verdana"/>
              </a:rPr>
              <a:t>sum, </a:t>
            </a:r>
            <a:r>
              <a:rPr sz="2400" spc="-9" dirty="0">
                <a:latin typeface="Verdana"/>
                <a:cs typeface="Verdana"/>
              </a:rPr>
              <a:t>there </a:t>
            </a:r>
            <a:r>
              <a:rPr sz="2400" spc="-4" dirty="0">
                <a:latin typeface="Verdana"/>
                <a:cs typeface="Verdana"/>
              </a:rPr>
              <a:t>may be a k such that p</a:t>
            </a:r>
            <a:r>
              <a:rPr sz="2400" spc="-6" baseline="-21367" dirty="0">
                <a:latin typeface="Verdana"/>
                <a:cs typeface="Verdana"/>
              </a:rPr>
              <a:t>j</a:t>
            </a:r>
            <a:r>
              <a:rPr sz="2400" spc="-4" dirty="0">
                <a:latin typeface="Verdana"/>
                <a:cs typeface="Verdana"/>
              </a:rPr>
              <a:t>=0 for all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j&gt;k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2346592" y="2213820"/>
            <a:ext cx="3646583" cy="1098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8"/>
          <p:cNvSpPr/>
          <p:nvPr/>
        </p:nvSpPr>
        <p:spPr>
          <a:xfrm>
            <a:off x="2109646" y="3945907"/>
            <a:ext cx="3971664" cy="1377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5117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Composition</a:t>
            </a:r>
            <a:r>
              <a:rPr lang="en-US" sz="3200" spc="-93" dirty="0"/>
              <a:t> </a:t>
            </a:r>
            <a:r>
              <a:rPr lang="en-US" sz="3200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63470" cy="14366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7401" marR="4483" indent="-336194">
              <a:lnSpc>
                <a:spcPct val="150000"/>
              </a:lnSpc>
              <a:spcBef>
                <a:spcPts val="88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Step 1: </a:t>
            </a: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a </a:t>
            </a:r>
            <a:r>
              <a:rPr sz="2000" spc="-9" dirty="0">
                <a:latin typeface="Verdana"/>
                <a:cs typeface="Verdana"/>
              </a:rPr>
              <a:t>positive </a:t>
            </a:r>
            <a:r>
              <a:rPr sz="2000" spc="-4" dirty="0">
                <a:latin typeface="Verdana"/>
                <a:cs typeface="Verdana"/>
              </a:rPr>
              <a:t>random </a:t>
            </a:r>
            <a:r>
              <a:rPr sz="2000" spc="-9" dirty="0">
                <a:latin typeface="Verdana"/>
                <a:cs typeface="Verdana"/>
              </a:rPr>
              <a:t>integer </a:t>
            </a:r>
            <a:r>
              <a:rPr sz="2000" spc="-4" dirty="0">
                <a:latin typeface="Verdana"/>
                <a:cs typeface="Verdana"/>
              </a:rPr>
              <a:t>J such </a:t>
            </a:r>
            <a:r>
              <a:rPr sz="2000" spc="-9" dirty="0">
                <a:latin typeface="Verdana"/>
                <a:cs typeface="Verdana"/>
              </a:rPr>
              <a:t>that  </a:t>
            </a:r>
            <a:r>
              <a:rPr sz="2000" spc="-4" dirty="0">
                <a:latin typeface="Verdana"/>
                <a:cs typeface="Verdana"/>
              </a:rPr>
              <a:t>P(J=j)=p</a:t>
            </a:r>
            <a:r>
              <a:rPr sz="2000" spc="-6" baseline="-21367" dirty="0">
                <a:latin typeface="Verdana"/>
                <a:cs typeface="Verdana"/>
              </a:rPr>
              <a:t>j</a:t>
            </a:r>
            <a:r>
              <a:rPr sz="2000" spc="-6" baseline="-21367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for j=1, 2,</a:t>
            </a:r>
            <a:r>
              <a:rPr sz="2000" spc="-176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…</a:t>
            </a:r>
            <a:endParaRPr sz="2000" dirty="0">
              <a:latin typeface="Verdana"/>
              <a:cs typeface="Verdana"/>
            </a:endParaRPr>
          </a:p>
          <a:p>
            <a:pPr marL="347401" marR="43145" indent="-336194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Step 2: </a:t>
            </a: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a random variable x with </a:t>
            </a:r>
            <a:r>
              <a:rPr sz="2000" spc="-9" dirty="0">
                <a:latin typeface="Verdana"/>
                <a:cs typeface="Verdana"/>
              </a:rPr>
              <a:t>distribution  </a:t>
            </a:r>
            <a:r>
              <a:rPr sz="2000" spc="-4" dirty="0">
                <a:latin typeface="Verdana"/>
                <a:cs typeface="Verdana"/>
              </a:rPr>
              <a:t>function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F</a:t>
            </a:r>
            <a:r>
              <a:rPr sz="2000" spc="-6" baseline="-21367" dirty="0">
                <a:latin typeface="Verdana"/>
                <a:cs typeface="Verdana"/>
              </a:rPr>
              <a:t>j</a:t>
            </a:r>
            <a:endParaRPr sz="2000" baseline="-21367" dirty="0">
              <a:latin typeface="Verdana"/>
              <a:cs typeface="Verdana"/>
            </a:endParaRPr>
          </a:p>
          <a:p>
            <a:pPr marL="347401" indent="-336194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It can be </a:t>
            </a:r>
            <a:r>
              <a:rPr sz="2000" spc="-9" dirty="0">
                <a:latin typeface="Verdana"/>
                <a:cs typeface="Verdana"/>
              </a:rPr>
              <a:t>proved </a:t>
            </a:r>
            <a:r>
              <a:rPr sz="2000" spc="-4" dirty="0">
                <a:latin typeface="Verdana"/>
                <a:cs typeface="Verdana"/>
              </a:rPr>
              <a:t>that x has a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function</a:t>
            </a:r>
            <a:r>
              <a:rPr sz="2000" spc="5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F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77834" y="2556090"/>
            <a:ext cx="11885636" cy="3185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a random variable with the </a:t>
            </a:r>
            <a:r>
              <a:rPr sz="2000" spc="-9" dirty="0">
                <a:latin typeface="Verdana"/>
                <a:cs typeface="Verdana"/>
              </a:rPr>
              <a:t>probability density  </a:t>
            </a:r>
            <a:r>
              <a:rPr sz="2000" spc="-4" dirty="0"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77833" y="4067942"/>
            <a:ext cx="10861068" cy="1094380"/>
          </a:xfrm>
          <a:prstGeom prst="rect">
            <a:avLst/>
          </a:prstGeom>
        </p:spPr>
        <p:txBody>
          <a:bodyPr vert="horz" wrap="square" lIns="0" tIns="67796" rIns="0" bIns="0" rtlCol="0">
            <a:spAutoFit/>
          </a:bodyPr>
          <a:lstStyle/>
          <a:p>
            <a:pPr marL="347401" indent="-336194">
              <a:spcBef>
                <a:spcPts val="53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y~U</a:t>
            </a:r>
            <a:r>
              <a:rPr sz="2000" spc="-4" dirty="0">
                <a:latin typeface="Verdana"/>
                <a:cs typeface="Verdana"/>
              </a:rPr>
              <a:t>(0,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1)</a:t>
            </a:r>
            <a:endParaRPr sz="2000" dirty="0">
              <a:latin typeface="Verdana"/>
              <a:cs typeface="Verdana"/>
            </a:endParaRPr>
          </a:p>
          <a:p>
            <a:pPr marL="347401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If y≤a, then </a:t>
            </a: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x~U</a:t>
            </a:r>
            <a:r>
              <a:rPr sz="2000" spc="-4" dirty="0">
                <a:latin typeface="Verdana"/>
                <a:cs typeface="Verdana"/>
              </a:rPr>
              <a:t>(0,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1).</a:t>
            </a:r>
            <a:endParaRPr sz="2000" dirty="0">
              <a:latin typeface="Verdana"/>
              <a:cs typeface="Verdana"/>
            </a:endParaRPr>
          </a:p>
          <a:p>
            <a:pPr marL="347401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 smtClean="0">
                <a:latin typeface="Verdana"/>
                <a:cs typeface="Verdana"/>
              </a:rPr>
              <a:t>Otherwise, generate </a:t>
            </a:r>
            <a:r>
              <a:rPr sz="2000" spc="-9" dirty="0" err="1" smtClean="0">
                <a:latin typeface="Verdana"/>
                <a:cs typeface="Verdana"/>
              </a:rPr>
              <a:t>z~U</a:t>
            </a:r>
            <a:r>
              <a:rPr sz="2000" spc="-9" dirty="0" smtClean="0">
                <a:latin typeface="Verdana"/>
                <a:cs typeface="Verdana"/>
              </a:rPr>
              <a:t>(0, </a:t>
            </a:r>
            <a:r>
              <a:rPr sz="2000" spc="-4" dirty="0" smtClean="0">
                <a:latin typeface="Verdana"/>
                <a:cs typeface="Verdana"/>
              </a:rPr>
              <a:t>1), and</a:t>
            </a:r>
            <a:r>
              <a:rPr sz="2000" spc="66" dirty="0" smtClean="0">
                <a:latin typeface="Verdana"/>
                <a:cs typeface="Verdana"/>
              </a:rPr>
              <a:t> </a:t>
            </a:r>
            <a:r>
              <a:rPr sz="2000" spc="-9" dirty="0" smtClean="0">
                <a:latin typeface="Verdana"/>
                <a:cs typeface="Verdana"/>
              </a:rPr>
              <a:t>let</a:t>
            </a:r>
            <a:r>
              <a:rPr lang="en-US" sz="2000" spc="-9" dirty="0" smtClean="0">
                <a:latin typeface="Verdana"/>
                <a:cs typeface="Verdana"/>
              </a:rPr>
              <a:t>              since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54950" y="5980048"/>
            <a:ext cx="10288191" cy="3185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x is the </a:t>
            </a:r>
            <a:r>
              <a:rPr sz="2000" spc="-9" dirty="0">
                <a:latin typeface="Verdana"/>
                <a:cs typeface="Verdana"/>
              </a:rPr>
              <a:t>variable </a:t>
            </a:r>
            <a:r>
              <a:rPr sz="2000" spc="-4" dirty="0">
                <a:latin typeface="Verdana"/>
                <a:cs typeface="Verdana"/>
              </a:rPr>
              <a:t>with </a:t>
            </a:r>
            <a:r>
              <a:rPr sz="2000" spc="-9" dirty="0">
                <a:latin typeface="Verdana"/>
                <a:cs typeface="Verdana"/>
              </a:rPr>
              <a:t>desired density</a:t>
            </a:r>
            <a:r>
              <a:rPr sz="2000" spc="84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299990" y="2977170"/>
            <a:ext cx="5629620" cy="91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/>
          <p:cNvSpPr/>
          <p:nvPr/>
        </p:nvSpPr>
        <p:spPr>
          <a:xfrm>
            <a:off x="1660797" y="5334888"/>
            <a:ext cx="3021372" cy="472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9"/>
          <p:cNvSpPr/>
          <p:nvPr/>
        </p:nvSpPr>
        <p:spPr>
          <a:xfrm>
            <a:off x="5555856" y="4804188"/>
            <a:ext cx="1129591" cy="358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815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206787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1206">
              <a:spcBef>
                <a:spcPts val="525"/>
              </a:spcBef>
            </a:pPr>
            <a:r>
              <a:rPr sz="2000" spc="-4" dirty="0">
                <a:latin typeface="Verdana"/>
                <a:cs typeface="Verdana"/>
              </a:rPr>
              <a:t>Beta(4,3)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revisit</a:t>
            </a:r>
            <a:endParaRPr sz="2000" dirty="0">
              <a:latin typeface="Verdana"/>
              <a:cs typeface="Verdana"/>
            </a:endParaRPr>
          </a:p>
          <a:p>
            <a:pPr marL="347401" marR="272878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lang="en-US" sz="2000" spc="-4" dirty="0" smtClean="0">
                <a:latin typeface="Verdana"/>
                <a:cs typeface="Verdana"/>
              </a:rPr>
              <a:t>Instead of </a:t>
            </a:r>
            <a:r>
              <a:rPr sz="2000" spc="-9" dirty="0" smtClean="0">
                <a:latin typeface="Verdana"/>
                <a:cs typeface="Verdana"/>
              </a:rPr>
              <a:t>select</a:t>
            </a:r>
            <a:r>
              <a:rPr lang="en-US" sz="2000" spc="-9" dirty="0" smtClean="0">
                <a:latin typeface="Verdana"/>
                <a:cs typeface="Verdana"/>
              </a:rPr>
              <a:t>ing</a:t>
            </a:r>
            <a:r>
              <a:rPr sz="2000" spc="-9" dirty="0" smtClean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a </a:t>
            </a:r>
            <a:r>
              <a:rPr sz="2000" spc="-9" dirty="0">
                <a:latin typeface="Verdana"/>
                <a:cs typeface="Verdana"/>
              </a:rPr>
              <a:t>uniform </a:t>
            </a:r>
            <a:r>
              <a:rPr sz="2000" spc="-4" dirty="0">
                <a:latin typeface="Verdana"/>
                <a:cs typeface="Verdana"/>
              </a:rPr>
              <a:t>function to </a:t>
            </a:r>
            <a:r>
              <a:rPr sz="2000" spc="-9" dirty="0">
                <a:latin typeface="Verdana"/>
                <a:cs typeface="Verdana"/>
              </a:rPr>
              <a:t>bound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f(x)</a:t>
            </a:r>
            <a:endParaRPr sz="2000" dirty="0">
              <a:latin typeface="Verdana"/>
              <a:cs typeface="Verdana"/>
            </a:endParaRPr>
          </a:p>
          <a:p>
            <a:pPr marL="347401" marR="4483" indent="-336194"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spc="-9" dirty="0">
                <a:latin typeface="Verdana"/>
                <a:cs typeface="Verdana"/>
              </a:rPr>
              <a:t>probability </a:t>
            </a:r>
            <a:r>
              <a:rPr sz="2000" spc="-4" dirty="0">
                <a:latin typeface="Verdana"/>
                <a:cs typeface="Verdana"/>
              </a:rPr>
              <a:t>of acceptance is the ratio </a:t>
            </a:r>
            <a:r>
              <a:rPr sz="2000" spc="-9" dirty="0">
                <a:latin typeface="Verdana"/>
                <a:cs typeface="Verdana"/>
              </a:rPr>
              <a:t>between </a:t>
            </a:r>
            <a:r>
              <a:rPr sz="2000" spc="-4" dirty="0">
                <a:latin typeface="Verdana"/>
                <a:cs typeface="Verdana"/>
              </a:rPr>
              <a:t>the area  </a:t>
            </a:r>
            <a:r>
              <a:rPr sz="2000" spc="-9" dirty="0">
                <a:latin typeface="Verdana"/>
                <a:cs typeface="Verdana"/>
              </a:rPr>
              <a:t>below </a:t>
            </a:r>
            <a:r>
              <a:rPr sz="2000" spc="-4" dirty="0">
                <a:latin typeface="Verdana"/>
                <a:cs typeface="Verdana"/>
              </a:rPr>
              <a:t>f(x) and the area </a:t>
            </a:r>
            <a:r>
              <a:rPr sz="2000" spc="-9" dirty="0">
                <a:latin typeface="Verdana"/>
                <a:cs typeface="Verdana"/>
              </a:rPr>
              <a:t>below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ch</a:t>
            </a:r>
            <a:r>
              <a:rPr sz="2000" spc="-9" dirty="0">
                <a:latin typeface="Verdana"/>
                <a:cs typeface="Verdana"/>
              </a:rPr>
              <a:t>(x)</a:t>
            </a:r>
            <a:endParaRPr sz="2000" dirty="0">
              <a:latin typeface="Verdana"/>
              <a:cs typeface="Verdana"/>
            </a:endParaRPr>
          </a:p>
          <a:p>
            <a:pPr marL="347401" marR="91333" indent="-336194"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spc="-9" dirty="0">
                <a:latin typeface="Verdana"/>
                <a:cs typeface="Verdana"/>
              </a:rPr>
              <a:t>would </a:t>
            </a:r>
            <a:r>
              <a:rPr sz="2000" spc="-4" dirty="0">
                <a:latin typeface="Verdana"/>
                <a:cs typeface="Verdana"/>
              </a:rPr>
              <a:t>like to have an efficient algorithm, i.e., </a:t>
            </a:r>
            <a:r>
              <a:rPr sz="2000" spc="-9" dirty="0">
                <a:latin typeface="Verdana"/>
                <a:cs typeface="Verdana"/>
              </a:rPr>
              <a:t>the  </a:t>
            </a:r>
            <a:r>
              <a:rPr sz="2000" spc="-4" dirty="0">
                <a:latin typeface="Verdana"/>
                <a:cs typeface="Verdana"/>
              </a:rPr>
              <a:t>acceptance ratio is high. In </a:t>
            </a:r>
            <a:r>
              <a:rPr sz="2000" spc="-9" dirty="0">
                <a:latin typeface="Verdana"/>
                <a:cs typeface="Verdana"/>
              </a:rPr>
              <a:t>other words, </a:t>
            </a:r>
            <a:r>
              <a:rPr sz="2000" spc="-4" dirty="0">
                <a:latin typeface="Verdana"/>
                <a:cs typeface="Verdana"/>
              </a:rPr>
              <a:t>we want </a:t>
            </a:r>
            <a:r>
              <a:rPr sz="2000" spc="-9" dirty="0">
                <a:latin typeface="Verdana"/>
                <a:cs typeface="Verdana"/>
              </a:rPr>
              <a:t>ch</a:t>
            </a:r>
            <a:r>
              <a:rPr sz="2000" spc="-9" dirty="0">
                <a:latin typeface="Verdana"/>
                <a:cs typeface="Verdana"/>
              </a:rPr>
              <a:t>(x) to  </a:t>
            </a:r>
            <a:r>
              <a:rPr sz="2000" spc="-4" dirty="0">
                <a:latin typeface="Verdana"/>
                <a:cs typeface="Verdana"/>
              </a:rPr>
              <a:t>fit </a:t>
            </a:r>
            <a:r>
              <a:rPr sz="2000" spc="-9" dirty="0">
                <a:latin typeface="Verdana"/>
                <a:cs typeface="Verdana"/>
              </a:rPr>
              <a:t>closely </a:t>
            </a:r>
            <a:r>
              <a:rPr sz="2000" spc="-4" dirty="0">
                <a:latin typeface="Verdana"/>
                <a:cs typeface="Verdana"/>
              </a:rPr>
              <a:t>above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f(x)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725" y="3741298"/>
            <a:ext cx="7186329" cy="262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3864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2" y="836712"/>
            <a:ext cx="12092848" cy="67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spc="-9" dirty="0">
                <a:latin typeface="Verdana"/>
                <a:cs typeface="Verdana"/>
              </a:rPr>
              <a:t>beta(4, </a:t>
            </a:r>
            <a:r>
              <a:rPr sz="2000" spc="-4" dirty="0">
                <a:latin typeface="Verdana"/>
                <a:cs typeface="Verdana"/>
              </a:rPr>
              <a:t>3) function has two </a:t>
            </a:r>
            <a:r>
              <a:rPr sz="2000" spc="-9" dirty="0">
                <a:latin typeface="Verdana"/>
                <a:cs typeface="Verdana"/>
              </a:rPr>
              <a:t>points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spc="-9" dirty="0">
                <a:latin typeface="Verdana"/>
                <a:cs typeface="Verdana"/>
              </a:rPr>
              <a:t>inflection  </a:t>
            </a:r>
            <a:r>
              <a:rPr sz="2000" spc="-4" dirty="0">
                <a:latin typeface="Verdana"/>
                <a:cs typeface="Verdana"/>
              </a:rPr>
              <a:t>(f’’(x)=0) at x=0.36 and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x=0.84</a:t>
            </a:r>
            <a:endParaRPr sz="2000" dirty="0">
              <a:latin typeface="Verdana"/>
              <a:cs typeface="Verdana"/>
            </a:endParaRPr>
          </a:p>
          <a:p>
            <a:pPr marL="347401" indent="-336194"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Therefore, </a:t>
            </a:r>
            <a:r>
              <a:rPr sz="2000" spc="-4" dirty="0">
                <a:latin typeface="Verdana"/>
                <a:cs typeface="Verdana"/>
              </a:rPr>
              <a:t>we can </a:t>
            </a:r>
            <a:r>
              <a:rPr sz="2000" spc="-9" dirty="0">
                <a:latin typeface="Verdana"/>
                <a:cs typeface="Verdana"/>
              </a:rPr>
              <a:t>divide </a:t>
            </a:r>
            <a:r>
              <a:rPr sz="2000" spc="-4" dirty="0">
                <a:latin typeface="Verdana"/>
                <a:cs typeface="Verdana"/>
              </a:rPr>
              <a:t>f(x) into </a:t>
            </a:r>
            <a:r>
              <a:rPr sz="2000" spc="-9" dirty="0">
                <a:latin typeface="Verdana"/>
                <a:cs typeface="Verdana"/>
              </a:rPr>
              <a:t>three</a:t>
            </a:r>
            <a:r>
              <a:rPr sz="2000" spc="49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regions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83" y="2904002"/>
            <a:ext cx="11786485" cy="329152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505973" indent="-336194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We can find a </a:t>
            </a:r>
            <a:r>
              <a:rPr sz="2000" spc="-9" dirty="0">
                <a:latin typeface="Verdana"/>
                <a:cs typeface="Verdana"/>
              </a:rPr>
              <a:t>piecewise linear </a:t>
            </a:r>
            <a:r>
              <a:rPr sz="2000" spc="-4" dirty="0">
                <a:latin typeface="Verdana"/>
                <a:cs typeface="Verdana"/>
              </a:rPr>
              <a:t>function h(x) such </a:t>
            </a:r>
            <a:r>
              <a:rPr sz="2000" spc="-9" dirty="0">
                <a:latin typeface="Verdana"/>
                <a:cs typeface="Verdana"/>
              </a:rPr>
              <a:t>that  </a:t>
            </a:r>
            <a:r>
              <a:rPr sz="2000" spc="-4" dirty="0">
                <a:latin typeface="Verdana"/>
                <a:cs typeface="Verdana"/>
              </a:rPr>
              <a:t>ch</a:t>
            </a:r>
            <a:r>
              <a:rPr sz="2000" spc="-4" dirty="0">
                <a:latin typeface="Verdana"/>
                <a:cs typeface="Verdana"/>
              </a:rPr>
              <a:t>(x)≥f(x) for all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x.</a:t>
            </a:r>
            <a:endParaRPr sz="2000" dirty="0">
              <a:latin typeface="Verdana"/>
              <a:cs typeface="Verdana"/>
            </a:endParaRPr>
          </a:p>
          <a:p>
            <a:pPr marL="347401" marR="684156" indent="-336194">
              <a:lnSpc>
                <a:spcPct val="150000"/>
              </a:lnSpc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 method is more efficient since the </a:t>
            </a:r>
            <a:r>
              <a:rPr sz="2000" spc="-9" dirty="0">
                <a:latin typeface="Verdana"/>
                <a:cs typeface="Verdana"/>
              </a:rPr>
              <a:t>probability of  </a:t>
            </a:r>
            <a:r>
              <a:rPr sz="2000" spc="-4" dirty="0">
                <a:latin typeface="Verdana"/>
                <a:cs typeface="Verdana"/>
              </a:rPr>
              <a:t>acceptance a </a:t>
            </a:r>
            <a:r>
              <a:rPr sz="2000" spc="-9" dirty="0">
                <a:latin typeface="Verdana"/>
                <a:cs typeface="Verdana"/>
              </a:rPr>
              <a:t>variable </a:t>
            </a:r>
            <a:r>
              <a:rPr sz="2000" spc="-4" dirty="0">
                <a:latin typeface="Verdana"/>
                <a:cs typeface="Verdana"/>
              </a:rPr>
              <a:t>is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increased.</a:t>
            </a:r>
            <a:endParaRPr sz="2000" dirty="0">
              <a:latin typeface="Verdana"/>
              <a:cs typeface="Verdana"/>
            </a:endParaRPr>
          </a:p>
          <a:p>
            <a:pPr marL="347401" indent="-336194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A </a:t>
            </a:r>
            <a:r>
              <a:rPr sz="2000" spc="-9" dirty="0">
                <a:latin typeface="Verdana"/>
                <a:cs typeface="Verdana"/>
              </a:rPr>
              <a:t>combination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spc="-9" dirty="0">
                <a:latin typeface="Verdana"/>
                <a:cs typeface="Verdana"/>
              </a:rPr>
              <a:t>three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methods</a:t>
            </a:r>
            <a:endParaRPr sz="2000" dirty="0">
              <a:latin typeface="Verdana"/>
              <a:cs typeface="Verdana"/>
            </a:endParaRPr>
          </a:p>
          <a:p>
            <a:pPr marL="717215" marR="4483" lvl="1" indent="-302575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pc="-4" dirty="0">
                <a:latin typeface="Verdana"/>
                <a:cs typeface="Verdana"/>
              </a:rPr>
              <a:t>The </a:t>
            </a:r>
            <a:r>
              <a:rPr dirty="0">
                <a:latin typeface="Verdana"/>
                <a:cs typeface="Verdana"/>
              </a:rPr>
              <a:t>distribution of h(x) can be generated by the</a:t>
            </a:r>
            <a:r>
              <a:rPr spc="-53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composition  method</a:t>
            </a:r>
          </a:p>
          <a:p>
            <a:pPr marL="717215" lvl="1" indent="-302575">
              <a:lnSpc>
                <a:spcPct val="150000"/>
              </a:lnSpc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pc="-4" dirty="0">
                <a:latin typeface="Verdana"/>
                <a:cs typeface="Verdana"/>
              </a:rPr>
              <a:t>Each </a:t>
            </a:r>
            <a:r>
              <a:rPr dirty="0">
                <a:latin typeface="Verdana"/>
                <a:cs typeface="Verdana"/>
              </a:rPr>
              <a:t>region </a:t>
            </a:r>
            <a:r>
              <a:rPr spc="-4" dirty="0">
                <a:latin typeface="Verdana"/>
                <a:cs typeface="Verdana"/>
              </a:rPr>
              <a:t>is </a:t>
            </a:r>
            <a:r>
              <a:rPr dirty="0">
                <a:latin typeface="Verdana"/>
                <a:cs typeface="Verdana"/>
              </a:rPr>
              <a:t>generated by the </a:t>
            </a:r>
            <a:r>
              <a:rPr spc="-4" dirty="0">
                <a:latin typeface="Verdana"/>
                <a:cs typeface="Verdana"/>
              </a:rPr>
              <a:t>inverse</a:t>
            </a:r>
            <a:r>
              <a:rPr dirty="0">
                <a:latin typeface="Verdana"/>
                <a:cs typeface="Verdana"/>
              </a:rPr>
              <a:t> method</a:t>
            </a:r>
          </a:p>
          <a:p>
            <a:pPr marL="717215" marR="380460" lvl="1" indent="-302575">
              <a:lnSpc>
                <a:spcPct val="150000"/>
              </a:lnSpc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dirty="0">
                <a:latin typeface="Verdana"/>
                <a:cs typeface="Verdana"/>
              </a:rPr>
              <a:t>Final generation of the random variable </a:t>
            </a:r>
            <a:r>
              <a:rPr spc="-4" dirty="0">
                <a:latin typeface="Verdana"/>
                <a:cs typeface="Verdana"/>
              </a:rPr>
              <a:t>is </a:t>
            </a:r>
            <a:r>
              <a:rPr dirty="0">
                <a:latin typeface="Verdana"/>
                <a:cs typeface="Verdana"/>
              </a:rPr>
              <a:t>decided by the  acceptance/rejection</a:t>
            </a:r>
            <a:r>
              <a:rPr spc="9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method</a:t>
            </a:r>
          </a:p>
        </p:txBody>
      </p:sp>
      <p:sp>
        <p:nvSpPr>
          <p:cNvPr id="5" name="object 5"/>
          <p:cNvSpPr/>
          <p:nvPr/>
        </p:nvSpPr>
        <p:spPr>
          <a:xfrm>
            <a:off x="2535442" y="1889260"/>
            <a:ext cx="8360239" cy="325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9003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Convolution</a:t>
            </a:r>
            <a:r>
              <a:rPr lang="en-US" sz="3200" spc="-97" dirty="0"/>
              <a:t> </a:t>
            </a:r>
            <a:r>
              <a:rPr lang="en-US" sz="3200" dirty="0"/>
              <a:t>Method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14400"/>
            <a:ext cx="12008385" cy="13444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marR="4483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For </a:t>
            </a:r>
            <a:r>
              <a:rPr sz="2000" spc="-9" dirty="0">
                <a:latin typeface="Verdana"/>
                <a:cs typeface="Verdana"/>
              </a:rPr>
              <a:t>some distributions, </a:t>
            </a: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spc="-9" dirty="0">
                <a:latin typeface="Verdana"/>
                <a:cs typeface="Verdana"/>
              </a:rPr>
              <a:t>desired </a:t>
            </a:r>
            <a:r>
              <a:rPr sz="2000" spc="-4" dirty="0">
                <a:latin typeface="Verdana"/>
                <a:cs typeface="Verdana"/>
              </a:rPr>
              <a:t>random </a:t>
            </a:r>
            <a:r>
              <a:rPr sz="2000" spc="-9" dirty="0">
                <a:latin typeface="Verdana"/>
                <a:cs typeface="Verdana"/>
              </a:rPr>
              <a:t>variable </a:t>
            </a:r>
            <a:r>
              <a:rPr sz="2000" spc="-4" dirty="0">
                <a:latin typeface="Verdana"/>
                <a:cs typeface="Verdana"/>
              </a:rPr>
              <a:t>x </a:t>
            </a:r>
            <a:r>
              <a:rPr sz="2000" spc="-9" dirty="0">
                <a:latin typeface="Verdana"/>
                <a:cs typeface="Verdana"/>
              </a:rPr>
              <a:t>can  </a:t>
            </a:r>
            <a:r>
              <a:rPr sz="2000" spc="-4" dirty="0">
                <a:latin typeface="Verdana"/>
                <a:cs typeface="Verdana"/>
              </a:rPr>
              <a:t>be expressed as a sum of </a:t>
            </a:r>
            <a:r>
              <a:rPr sz="2000" spc="-9" dirty="0">
                <a:latin typeface="Verdana"/>
                <a:cs typeface="Verdana"/>
              </a:rPr>
              <a:t>other </a:t>
            </a:r>
            <a:r>
              <a:rPr sz="2000" spc="-4" dirty="0">
                <a:latin typeface="Verdana"/>
                <a:cs typeface="Verdana"/>
              </a:rPr>
              <a:t>random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variables</a:t>
            </a:r>
            <a:endParaRPr sz="2000" dirty="0">
              <a:latin typeface="Verdana"/>
              <a:cs typeface="Verdana"/>
            </a:endParaRPr>
          </a:p>
          <a:p>
            <a:pPr marL="860658">
              <a:spcBef>
                <a:spcPts val="441"/>
              </a:spcBef>
            </a:pPr>
            <a:r>
              <a:rPr sz="2000" i="1" spc="-4" dirty="0">
                <a:latin typeface="Verdana"/>
                <a:cs typeface="Verdana"/>
              </a:rPr>
              <a:t>x </a:t>
            </a:r>
            <a:r>
              <a:rPr sz="2000" spc="-4" dirty="0">
                <a:latin typeface="Verdana"/>
                <a:cs typeface="Verdana"/>
              </a:rPr>
              <a:t>= </a:t>
            </a:r>
            <a:r>
              <a:rPr sz="2000" i="1" spc="4" dirty="0">
                <a:latin typeface="Verdana"/>
                <a:cs typeface="Verdana"/>
              </a:rPr>
              <a:t>y</a:t>
            </a:r>
            <a:r>
              <a:rPr sz="2000" spc="6" baseline="-21367" dirty="0">
                <a:latin typeface="Verdana"/>
                <a:cs typeface="Verdana"/>
              </a:rPr>
              <a:t>1</a:t>
            </a:r>
            <a:r>
              <a:rPr sz="2000" spc="4" dirty="0">
                <a:latin typeface="Verdana"/>
                <a:cs typeface="Verdana"/>
              </a:rPr>
              <a:t>+</a:t>
            </a:r>
            <a:r>
              <a:rPr sz="2000" i="1" spc="4" dirty="0">
                <a:latin typeface="Verdana"/>
                <a:cs typeface="Verdana"/>
              </a:rPr>
              <a:t>y</a:t>
            </a:r>
            <a:r>
              <a:rPr sz="2000" spc="6" baseline="-21367" dirty="0">
                <a:latin typeface="Verdana"/>
                <a:cs typeface="Verdana"/>
              </a:rPr>
              <a:t>2</a:t>
            </a:r>
            <a:r>
              <a:rPr sz="2000" spc="4" dirty="0">
                <a:latin typeface="Verdana"/>
                <a:cs typeface="Verdana"/>
              </a:rPr>
              <a:t>+…</a:t>
            </a:r>
            <a:r>
              <a:rPr sz="2000" i="1" spc="4" dirty="0">
                <a:latin typeface="Verdana"/>
                <a:cs typeface="Verdana"/>
              </a:rPr>
              <a:t>y</a:t>
            </a:r>
            <a:r>
              <a:rPr sz="2000" i="1" spc="6" baseline="-21367" dirty="0">
                <a:latin typeface="Verdana"/>
                <a:cs typeface="Verdana"/>
              </a:rPr>
              <a:t>m</a:t>
            </a:r>
            <a:endParaRPr sz="2000" baseline="-21367" dirty="0">
              <a:latin typeface="Verdana"/>
              <a:cs typeface="Verdana"/>
            </a:endParaRPr>
          </a:p>
          <a:p>
            <a:pPr marL="347401" marR="243181" indent="-336194"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Recall </a:t>
            </a:r>
            <a:r>
              <a:rPr sz="2000" spc="-4" dirty="0">
                <a:latin typeface="Verdana"/>
                <a:cs typeface="Verdana"/>
              </a:rPr>
              <a:t>that the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of x is the </a:t>
            </a:r>
            <a:r>
              <a:rPr sz="2000" spc="-9" dirty="0">
                <a:latin typeface="Verdana"/>
                <a:cs typeface="Verdana"/>
              </a:rPr>
              <a:t>convolution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spc="-9" dirty="0">
                <a:latin typeface="Verdana"/>
                <a:cs typeface="Verdana"/>
              </a:rPr>
              <a:t>the  distribution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baseline="-21367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, y</a:t>
            </a:r>
            <a:r>
              <a:rPr sz="2000" baseline="-21367" dirty="0">
                <a:latin typeface="Verdana"/>
                <a:cs typeface="Verdana"/>
              </a:rPr>
              <a:t>2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4" dirty="0">
                <a:latin typeface="Verdana"/>
                <a:cs typeface="Verdana"/>
              </a:rPr>
              <a:t>…,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spc="13" dirty="0">
                <a:latin typeface="Verdana"/>
                <a:cs typeface="Verdana"/>
              </a:rPr>
              <a:t>y</a:t>
            </a:r>
            <a:r>
              <a:rPr sz="2000" spc="19" baseline="-21367" dirty="0">
                <a:latin typeface="Verdana"/>
                <a:cs typeface="Verdana"/>
              </a:rPr>
              <a:t>m</a:t>
            </a:r>
            <a:endParaRPr sz="2000" baseline="-2136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70" y="3255199"/>
            <a:ext cx="10025349" cy="1135756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347401" indent="-336194">
              <a:spcBef>
                <a:spcPts val="47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4" dirty="0">
                <a:latin typeface="Verdana"/>
                <a:cs typeface="Verdana"/>
              </a:rPr>
              <a:t>Algorithm</a:t>
            </a:r>
            <a:endParaRPr sz="2400" dirty="0">
              <a:latin typeface="Verdana"/>
              <a:cs typeface="Verdana"/>
            </a:endParaRPr>
          </a:p>
          <a:p>
            <a:pPr marL="717215" lvl="1" indent="-302575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Generate 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baseline="-20833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4" dirty="0">
                <a:latin typeface="Verdana"/>
                <a:cs typeface="Verdana"/>
              </a:rPr>
              <a:t>y</a:t>
            </a:r>
            <a:r>
              <a:rPr sz="2000" spc="-6" baseline="-20833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…</a:t>
            </a:r>
            <a:r>
              <a:rPr sz="2000" spc="-4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baseline="-20833" dirty="0">
                <a:latin typeface="Verdana"/>
                <a:cs typeface="Verdana"/>
              </a:rPr>
              <a:t>m</a:t>
            </a:r>
            <a:endParaRPr sz="2000" baseline="-20833" dirty="0">
              <a:latin typeface="Verdana"/>
              <a:cs typeface="Verdana"/>
            </a:endParaRPr>
          </a:p>
          <a:p>
            <a:pPr marL="717215" lvl="1" indent="-302575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716654" algn="l"/>
                <a:tab pos="717215" algn="l"/>
              </a:tabLst>
            </a:pPr>
            <a:r>
              <a:rPr sz="2000" spc="-4" dirty="0">
                <a:latin typeface="Verdana"/>
                <a:cs typeface="Verdana"/>
              </a:rPr>
              <a:t>Return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57" dirty="0">
                <a:latin typeface="Verdana"/>
                <a:cs typeface="Verdana"/>
              </a:rPr>
              <a:t> </a:t>
            </a:r>
            <a:r>
              <a:rPr sz="2000" i="1" spc="-4" dirty="0">
                <a:latin typeface="Verdana"/>
                <a:cs typeface="Verdana"/>
              </a:rPr>
              <a:t>y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+</a:t>
            </a:r>
            <a:r>
              <a:rPr sz="2000" i="1" spc="-4" dirty="0">
                <a:latin typeface="Verdana"/>
                <a:cs typeface="Verdana"/>
              </a:rPr>
              <a:t>y</a:t>
            </a:r>
            <a:r>
              <a:rPr sz="2000" spc="-6" baseline="-20833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+…</a:t>
            </a:r>
            <a:r>
              <a:rPr sz="2000" i="1" spc="-4" dirty="0">
                <a:latin typeface="Verdana"/>
                <a:cs typeface="Verdana"/>
              </a:rPr>
              <a:t>y</a:t>
            </a:r>
            <a:r>
              <a:rPr sz="2000" i="1" spc="-6" baseline="-20833" dirty="0">
                <a:latin typeface="Verdana"/>
                <a:cs typeface="Verdana"/>
              </a:rPr>
              <a:t>m</a:t>
            </a:r>
            <a:endParaRPr sz="2000" baseline="-20833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5053" y="2573819"/>
            <a:ext cx="4120122" cy="36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4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83" y="889620"/>
            <a:ext cx="10378910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1" indent="-336194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400" spc="-9" dirty="0">
                <a:latin typeface="Verdana"/>
                <a:cs typeface="Verdana"/>
              </a:rPr>
              <a:t>Erlang</a:t>
            </a:r>
            <a:r>
              <a:rPr sz="2400" spc="-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Distribution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452" y="2095538"/>
            <a:ext cx="9585695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00" spc="-9" dirty="0">
                <a:latin typeface="Verdana"/>
                <a:cs typeface="Verdana"/>
              </a:rPr>
              <a:t>where </a:t>
            </a:r>
            <a:r>
              <a:rPr sz="2000" spc="-4" dirty="0">
                <a:latin typeface="Verdana"/>
                <a:cs typeface="Verdana"/>
              </a:rPr>
              <a:t>y follows an exponential</a:t>
            </a:r>
            <a:r>
              <a:rPr sz="2000" spc="62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distribution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47401" indent="-336194"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9" dirty="0">
                <a:latin typeface="Verdana"/>
                <a:cs typeface="Verdana"/>
              </a:rPr>
              <a:t>Generate </a:t>
            </a:r>
            <a:r>
              <a:rPr sz="2000" spc="-4" dirty="0">
                <a:latin typeface="Verdana"/>
                <a:cs typeface="Verdana"/>
              </a:rPr>
              <a:t>y by the </a:t>
            </a:r>
            <a:r>
              <a:rPr sz="2000" spc="-9" dirty="0">
                <a:latin typeface="Verdana"/>
                <a:cs typeface="Verdana"/>
              </a:rPr>
              <a:t>inverse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method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20" y="4157315"/>
            <a:ext cx="11590766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00" spc="-9" dirty="0">
                <a:latin typeface="Verdana"/>
                <a:cs typeface="Verdana"/>
              </a:rPr>
              <a:t>where 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i="1" spc="-62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~</a:t>
            </a:r>
            <a:r>
              <a:rPr sz="2000" i="1" spc="-4" dirty="0">
                <a:latin typeface="Verdana"/>
                <a:cs typeface="Verdana"/>
              </a:rPr>
              <a:t>U</a:t>
            </a:r>
            <a:r>
              <a:rPr sz="2000" spc="-4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  <a:p>
            <a:pPr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347401" indent="-336194">
              <a:buClr>
                <a:srgbClr val="FFCC00"/>
              </a:buClr>
              <a:buSzPct val="75000"/>
              <a:buFont typeface="Wingdings"/>
              <a:buChar char=""/>
              <a:tabLst>
                <a:tab pos="346841" algn="l"/>
                <a:tab pos="347401" algn="l"/>
              </a:tabLst>
            </a:pPr>
            <a:r>
              <a:rPr sz="2000" spc="-4" dirty="0">
                <a:latin typeface="Verdana"/>
                <a:cs typeface="Verdana"/>
              </a:rPr>
              <a:t>Then we</a:t>
            </a:r>
            <a:r>
              <a:rPr sz="2000" spc="-71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have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788" y="5429804"/>
            <a:ext cx="5513554" cy="10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658636" y="3394965"/>
            <a:ext cx="3270974" cy="71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499808" y="1615404"/>
            <a:ext cx="5994197" cy="434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928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Linear </a:t>
            </a:r>
            <a:r>
              <a:rPr lang="en-US" sz="3200" spc="-4" dirty="0" err="1"/>
              <a:t>Congruential</a:t>
            </a:r>
            <a:r>
              <a:rPr lang="en-US" sz="3200" spc="-4" dirty="0"/>
              <a:t> </a:t>
            </a:r>
            <a:r>
              <a:rPr lang="en-US" sz="3200" dirty="0"/>
              <a:t>Generators</a:t>
            </a:r>
            <a:r>
              <a:rPr lang="en-US" sz="3200" spc="-115" dirty="0"/>
              <a:t> </a:t>
            </a:r>
            <a:r>
              <a:rPr lang="en-US" sz="3200" spc="-4" dirty="0"/>
              <a:t>(LCG)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88136" y="836712"/>
            <a:ext cx="11799064" cy="4865548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313781" indent="-302575">
              <a:spcBef>
                <a:spcPts val="48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The most </a:t>
            </a:r>
            <a:r>
              <a:rPr sz="2800" spc="-9" dirty="0">
                <a:latin typeface="Verdana"/>
                <a:cs typeface="Verdana"/>
              </a:rPr>
              <a:t>popular</a:t>
            </a:r>
            <a:r>
              <a:rPr sz="2800" spc="13" dirty="0">
                <a:latin typeface="Verdana"/>
                <a:cs typeface="Verdana"/>
              </a:rPr>
              <a:t> </a:t>
            </a:r>
            <a:r>
              <a:rPr sz="2800" spc="-9" dirty="0">
                <a:latin typeface="Verdana"/>
                <a:cs typeface="Verdana"/>
              </a:rPr>
              <a:t>generator</a:t>
            </a:r>
            <a:endParaRPr sz="2800" dirty="0">
              <a:latin typeface="Verdana"/>
              <a:cs typeface="Verdana"/>
            </a:endParaRP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>
                <a:latin typeface="Verdana"/>
                <a:cs typeface="Verdana"/>
              </a:rPr>
              <a:t>starts with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seed (starting point) </a:t>
            </a: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baseline="-20833" dirty="0">
                <a:solidFill>
                  <a:srgbClr val="3333CC"/>
                </a:solidFill>
                <a:latin typeface="Verdana"/>
                <a:cs typeface="Verdana"/>
              </a:rPr>
              <a:t>0</a:t>
            </a:r>
            <a:r>
              <a:rPr sz="2400" spc="337" baseline="-20833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(integer)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generate the random number stream using recursive</a:t>
            </a:r>
            <a:r>
              <a:rPr sz="2400" spc="-88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formula</a:t>
            </a:r>
          </a:p>
          <a:p>
            <a:pPr marL="1019790" lvl="2" indent="-201717">
              <a:spcBef>
                <a:spcPts val="353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019790" algn="l"/>
                <a:tab pos="1386802" algn="l"/>
                <a:tab pos="3530602" algn="l"/>
              </a:tabLst>
            </a:pP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baseline="-20833" dirty="0">
                <a:solidFill>
                  <a:srgbClr val="3333CC"/>
                </a:solidFill>
                <a:latin typeface="Verdana"/>
                <a:cs typeface="Verdana"/>
              </a:rPr>
              <a:t>n	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= </a:t>
            </a:r>
            <a:r>
              <a:rPr sz="2400" spc="-4" dirty="0">
                <a:latin typeface="Verdana"/>
                <a:cs typeface="Verdana"/>
              </a:rPr>
              <a:t>(</a:t>
            </a:r>
            <a:r>
              <a:rPr sz="2400" i="1" spc="-4" dirty="0">
                <a:solidFill>
                  <a:srgbClr val="3333CC"/>
                </a:solidFill>
                <a:latin typeface="Verdana"/>
                <a:cs typeface="Verdana"/>
              </a:rPr>
              <a:t>a </a:t>
            </a: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baseline="-20833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baseline="-20833" dirty="0">
                <a:solidFill>
                  <a:srgbClr val="3333CC"/>
                </a:solidFill>
                <a:latin typeface="Verdana"/>
                <a:cs typeface="Verdana"/>
              </a:rPr>
              <a:t>-1  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spc="-168" dirty="0">
                <a:latin typeface="Verdana"/>
                <a:cs typeface="Verdana"/>
              </a:rPr>
              <a:t> </a:t>
            </a:r>
            <a:r>
              <a:rPr sz="2400" i="1" spc="-4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-4" dirty="0">
                <a:latin typeface="Verdana"/>
                <a:cs typeface="Verdana"/>
              </a:rPr>
              <a:t>)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(mod	</a:t>
            </a: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1019790" lvl="2" indent="-201717">
              <a:spcBef>
                <a:spcPts val="357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019790" algn="l"/>
                <a:tab pos="1394646" algn="l"/>
                <a:tab pos="1703385" algn="l"/>
                <a:tab pos="3505387" algn="l"/>
                <a:tab pos="4466903" algn="l"/>
                <a:tab pos="4775081" algn="l"/>
                <a:tab pos="5150498" algn="l"/>
              </a:tabLst>
            </a:pP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U</a:t>
            </a:r>
            <a:r>
              <a:rPr sz="2400" i="1" baseline="-20833" dirty="0">
                <a:solidFill>
                  <a:srgbClr val="3333CC"/>
                </a:solidFill>
                <a:latin typeface="Verdana"/>
                <a:cs typeface="Verdana"/>
              </a:rPr>
              <a:t>n	</a:t>
            </a:r>
            <a:r>
              <a:rPr sz="2400" dirty="0">
                <a:latin typeface="Verdana"/>
                <a:cs typeface="Verdana"/>
              </a:rPr>
              <a:t>=	(double) </a:t>
            </a: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baseline="-20833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i="1" spc="284" baseline="-20833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/</a:t>
            </a:r>
            <a:r>
              <a:rPr sz="2400" spc="-4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,	where </a:t>
            </a:r>
            <a:r>
              <a:rPr lang="en-US" sz="2400" dirty="0" smtClean="0">
                <a:latin typeface="Verdana"/>
                <a:cs typeface="Verdana"/>
              </a:rPr>
              <a:t>       </a:t>
            </a:r>
            <a:r>
              <a:rPr sz="2400" dirty="0" smtClean="0">
                <a:latin typeface="Verdana"/>
                <a:cs typeface="Verdana"/>
              </a:rPr>
              <a:t>0&lt;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U</a:t>
            </a:r>
            <a:r>
              <a:rPr sz="2400" baseline="-20833" dirty="0" smtClean="0">
                <a:latin typeface="Verdana"/>
                <a:cs typeface="Verdana"/>
              </a:rPr>
              <a:t>n</a:t>
            </a:r>
            <a:r>
              <a:rPr sz="2400" baseline="-20833" dirty="0">
                <a:latin typeface="Verdana"/>
                <a:cs typeface="Verdana"/>
              </a:rPr>
              <a:t>	</a:t>
            </a:r>
            <a:r>
              <a:rPr sz="2400" dirty="0">
                <a:latin typeface="Verdana"/>
                <a:cs typeface="Verdana"/>
              </a:rPr>
              <a:t>&lt; 1</a:t>
            </a: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i="1" spc="-4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spc="-4" dirty="0">
                <a:latin typeface="Verdana"/>
                <a:cs typeface="Verdana"/>
              </a:rPr>
              <a:t>:</a:t>
            </a:r>
            <a:r>
              <a:rPr sz="2400" spc="-88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multiplier</a:t>
            </a:r>
          </a:p>
          <a:p>
            <a:pPr marL="666786" lvl="1" indent="-252146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93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modulus</a:t>
            </a: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i="1" spc="-4" dirty="0">
                <a:solidFill>
                  <a:srgbClr val="3333CC"/>
                </a:solidFill>
                <a:latin typeface="Verdana"/>
                <a:cs typeface="Verdana"/>
              </a:rPr>
              <a:t>c</a:t>
            </a:r>
            <a:r>
              <a:rPr sz="2400" spc="-4" dirty="0">
                <a:latin typeface="Verdana"/>
                <a:cs typeface="Verdana"/>
              </a:rPr>
              <a:t>: increment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i="1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baseline="-20833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 remainder,</a:t>
            </a:r>
            <a:r>
              <a:rPr sz="2400" spc="-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integers</a:t>
            </a:r>
            <a:endParaRPr sz="2400" dirty="0">
              <a:latin typeface="Verdana"/>
              <a:cs typeface="Verdana"/>
            </a:endParaRPr>
          </a:p>
          <a:p>
            <a:pPr lvl="1">
              <a:spcBef>
                <a:spcPts val="4"/>
              </a:spcBef>
              <a:buClr>
                <a:srgbClr val="65659A"/>
              </a:buClr>
              <a:buFont typeface="Wingdings"/>
              <a:buChar char=""/>
            </a:pPr>
            <a:endParaRPr sz="4000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0≤ </a:t>
            </a:r>
            <a:r>
              <a:rPr sz="2800" i="1" dirty="0">
                <a:latin typeface="Verdana"/>
                <a:cs typeface="Verdana"/>
              </a:rPr>
              <a:t>Z</a:t>
            </a:r>
            <a:r>
              <a:rPr sz="2800" i="1" baseline="-21367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&lt; </a:t>
            </a:r>
            <a:r>
              <a:rPr sz="2800" i="1" spc="-4" dirty="0">
                <a:latin typeface="Verdana"/>
                <a:cs typeface="Verdana"/>
              </a:rPr>
              <a:t>m</a:t>
            </a:r>
            <a:r>
              <a:rPr sz="2800" spc="-4" dirty="0">
                <a:latin typeface="Verdana"/>
                <a:cs typeface="Verdana"/>
              </a:rPr>
              <a:t>, 0 ≤ </a:t>
            </a:r>
            <a:r>
              <a:rPr sz="2800" i="1" spc="4" dirty="0">
                <a:latin typeface="Verdana"/>
                <a:cs typeface="Verdana"/>
              </a:rPr>
              <a:t>U</a:t>
            </a:r>
            <a:r>
              <a:rPr sz="2800" i="1" spc="6" baseline="-21367" dirty="0">
                <a:latin typeface="Verdana"/>
                <a:cs typeface="Verdana"/>
              </a:rPr>
              <a:t>n</a:t>
            </a:r>
            <a:r>
              <a:rPr sz="2800" i="1" spc="53" baseline="-21367" dirty="0">
                <a:latin typeface="Verdana"/>
                <a:cs typeface="Verdana"/>
              </a:rPr>
              <a:t> </a:t>
            </a:r>
            <a:r>
              <a:rPr sz="2800" spc="-4" dirty="0">
                <a:latin typeface="Verdana"/>
                <a:cs typeface="Verdana"/>
              </a:rPr>
              <a:t>&lt;1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344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Example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82" y="874959"/>
            <a:ext cx="10354291" cy="175721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781" indent="-302575">
              <a:lnSpc>
                <a:spcPct val="150000"/>
              </a:lnSpc>
              <a:spcBef>
                <a:spcPts val="525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= 16, </a:t>
            </a:r>
            <a:r>
              <a:rPr sz="2400" i="1" spc="-4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= 5, </a:t>
            </a:r>
            <a:r>
              <a:rPr sz="2400" i="1" spc="-4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= 3, </a:t>
            </a:r>
            <a:r>
              <a:rPr sz="2400" i="1" spc="4" dirty="0">
                <a:latin typeface="Verdana"/>
                <a:cs typeface="Verdana"/>
              </a:rPr>
              <a:t>Z</a:t>
            </a:r>
            <a:r>
              <a:rPr sz="2400" i="1" spc="6" baseline="-21367" dirty="0">
                <a:latin typeface="Verdana"/>
                <a:cs typeface="Verdana"/>
              </a:rPr>
              <a:t>0 </a:t>
            </a:r>
            <a:r>
              <a:rPr sz="2400" spc="-4" dirty="0">
                <a:latin typeface="Verdana"/>
                <a:cs typeface="Verdana"/>
              </a:rPr>
              <a:t>=</a:t>
            </a:r>
            <a:r>
              <a:rPr sz="2400" spc="-216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7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so formula is </a:t>
            </a:r>
            <a:r>
              <a:rPr sz="2400" i="1" dirty="0">
                <a:latin typeface="Verdana"/>
                <a:cs typeface="Verdana"/>
              </a:rPr>
              <a:t>Z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i="1" baseline="-2136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= </a:t>
            </a:r>
            <a:r>
              <a:rPr sz="2400" spc="4" dirty="0">
                <a:latin typeface="Verdana"/>
                <a:cs typeface="Verdana"/>
              </a:rPr>
              <a:t>(5</a:t>
            </a:r>
            <a:r>
              <a:rPr sz="2400" i="1" spc="4" dirty="0">
                <a:latin typeface="Verdana"/>
                <a:cs typeface="Verdana"/>
              </a:rPr>
              <a:t>Z</a:t>
            </a:r>
            <a:r>
              <a:rPr sz="2400" i="1" spc="6" baseline="-21367" dirty="0">
                <a:latin typeface="Verdana"/>
                <a:cs typeface="Verdana"/>
              </a:rPr>
              <a:t>i-1 </a:t>
            </a:r>
            <a:r>
              <a:rPr sz="2400" spc="-4" dirty="0">
                <a:latin typeface="Verdana"/>
                <a:cs typeface="Verdana"/>
              </a:rPr>
              <a:t>+ 3) (mod</a:t>
            </a:r>
            <a:r>
              <a:rPr sz="2400" spc="-17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16)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sequence </a:t>
            </a:r>
            <a:r>
              <a:rPr sz="2400" i="1" dirty="0">
                <a:latin typeface="Verdana"/>
                <a:cs typeface="Verdana"/>
              </a:rPr>
              <a:t>Z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i="1" spc="324" baseline="-21367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9" y="3041866"/>
            <a:ext cx="11720383" cy="352179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781" indent="-302575">
              <a:lnSpc>
                <a:spcPct val="150000"/>
              </a:lnSpc>
              <a:spcBef>
                <a:spcPts val="525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When </a:t>
            </a:r>
            <a:r>
              <a:rPr sz="2400" i="1" spc="-4" dirty="0">
                <a:latin typeface="Verdana"/>
                <a:cs typeface="Verdana"/>
              </a:rPr>
              <a:t>i≥</a:t>
            </a:r>
            <a:r>
              <a:rPr sz="2400" spc="-4" dirty="0">
                <a:latin typeface="Verdana"/>
                <a:cs typeface="Verdana"/>
              </a:rPr>
              <a:t>17, the </a:t>
            </a:r>
            <a:r>
              <a:rPr sz="2400" spc="-9" dirty="0">
                <a:latin typeface="Verdana"/>
                <a:cs typeface="Verdana"/>
              </a:rPr>
              <a:t>sequence starts </a:t>
            </a:r>
            <a:r>
              <a:rPr sz="2400" spc="-4" dirty="0">
                <a:latin typeface="Verdana"/>
                <a:cs typeface="Verdana"/>
              </a:rPr>
              <a:t>to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repeat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“looping” behavior </a:t>
            </a:r>
            <a:r>
              <a:rPr sz="2400" spc="-4" dirty="0">
                <a:latin typeface="Verdana"/>
                <a:cs typeface="Verdana"/>
              </a:rPr>
              <a:t>of LCG is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inevitable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length </a:t>
            </a:r>
            <a:r>
              <a:rPr sz="2400" spc="-4" dirty="0">
                <a:latin typeface="Verdana"/>
                <a:cs typeface="Verdana"/>
              </a:rPr>
              <a:t>of a cycle is </a:t>
            </a:r>
            <a:r>
              <a:rPr sz="2400" spc="-9" dirty="0">
                <a:latin typeface="Verdana"/>
                <a:cs typeface="Verdana"/>
              </a:rPr>
              <a:t>called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3333CC"/>
                </a:solidFill>
                <a:latin typeface="Verdana"/>
                <a:cs typeface="Verdana"/>
              </a:rPr>
              <a:t>period </a:t>
            </a:r>
            <a:r>
              <a:rPr sz="2400" spc="-4" dirty="0">
                <a:latin typeface="Verdana"/>
                <a:cs typeface="Verdana"/>
              </a:rPr>
              <a:t>of a</a:t>
            </a:r>
            <a:r>
              <a:rPr sz="2400" spc="66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generator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period </a:t>
            </a:r>
            <a:r>
              <a:rPr sz="2400" spc="-4" dirty="0">
                <a:latin typeface="Verdana"/>
                <a:cs typeface="Verdana"/>
              </a:rPr>
              <a:t>is at most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m</a:t>
            </a:r>
            <a:endParaRPr sz="2400" dirty="0">
              <a:latin typeface="Verdana"/>
              <a:cs typeface="Verdana"/>
            </a:endParaRPr>
          </a:p>
          <a:p>
            <a:pPr marL="313781" marR="4483" indent="-302575" algn="just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If the LCG is full </a:t>
            </a:r>
            <a:r>
              <a:rPr sz="2400" spc="-9" dirty="0">
                <a:latin typeface="Verdana"/>
                <a:cs typeface="Verdana"/>
              </a:rPr>
              <a:t>period,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choice </a:t>
            </a:r>
            <a:r>
              <a:rPr sz="2400" spc="-4" dirty="0">
                <a:latin typeface="Verdana"/>
                <a:cs typeface="Verdana"/>
              </a:rPr>
              <a:t>of seed is </a:t>
            </a:r>
            <a:r>
              <a:rPr sz="2400" spc="-9" dirty="0">
                <a:latin typeface="Verdana"/>
                <a:cs typeface="Verdana"/>
              </a:rPr>
              <a:t>unimportant.  </a:t>
            </a:r>
            <a:r>
              <a:rPr sz="2400" spc="-4" dirty="0">
                <a:latin typeface="Verdana"/>
                <a:cs typeface="Verdana"/>
              </a:rPr>
              <a:t>In the example any seed </a:t>
            </a:r>
            <a:r>
              <a:rPr sz="2400" spc="-9" dirty="0">
                <a:latin typeface="Verdana"/>
                <a:cs typeface="Verdana"/>
              </a:rPr>
              <a:t>between </a:t>
            </a:r>
            <a:r>
              <a:rPr sz="2400" spc="-4" dirty="0">
                <a:latin typeface="Verdana"/>
                <a:cs typeface="Verdana"/>
              </a:rPr>
              <a:t>0 to 15 can </a:t>
            </a:r>
            <a:r>
              <a:rPr sz="2400" spc="-9" dirty="0">
                <a:latin typeface="Verdana"/>
                <a:cs typeface="Verdana"/>
              </a:rPr>
              <a:t>produce the  entire cycle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6016" y="2268773"/>
            <a:ext cx="6282970" cy="72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9363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Period of</a:t>
            </a:r>
            <a:r>
              <a:rPr lang="en-US" sz="3200" spc="-101" dirty="0"/>
              <a:t> </a:t>
            </a:r>
            <a:r>
              <a:rPr lang="en-US" sz="3200" dirty="0"/>
              <a:t>LCG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35" y="836712"/>
            <a:ext cx="11986352" cy="289359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It is </a:t>
            </a:r>
            <a:r>
              <a:rPr sz="2400" spc="-9" dirty="0">
                <a:latin typeface="Verdana"/>
                <a:cs typeface="Verdana"/>
              </a:rPr>
              <a:t>desirable </a:t>
            </a:r>
            <a:r>
              <a:rPr sz="2400" spc="-4" dirty="0">
                <a:latin typeface="Verdana"/>
                <a:cs typeface="Verdana"/>
              </a:rPr>
              <a:t>to have LCGs with long</a:t>
            </a:r>
            <a:r>
              <a:rPr sz="2400" spc="26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periods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It is </a:t>
            </a:r>
            <a:r>
              <a:rPr sz="2400" spc="-9" dirty="0">
                <a:latin typeface="Verdana"/>
                <a:cs typeface="Verdana"/>
              </a:rPr>
              <a:t>preferred </a:t>
            </a:r>
            <a:r>
              <a:rPr sz="2400" spc="-4" dirty="0">
                <a:latin typeface="Verdana"/>
                <a:cs typeface="Verdana"/>
              </a:rPr>
              <a:t>to have full-period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LCGs</a:t>
            </a:r>
            <a:endParaRPr sz="2400" dirty="0">
              <a:latin typeface="Verdana"/>
              <a:cs typeface="Verdana"/>
            </a:endParaRPr>
          </a:p>
          <a:p>
            <a:pPr marL="666225" marR="4483" lvl="1" indent="-251585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Ensure </a:t>
            </a:r>
            <a:r>
              <a:rPr sz="2000" dirty="0">
                <a:latin typeface="Verdana"/>
                <a:cs typeface="Verdana"/>
              </a:rPr>
              <a:t>that every </a:t>
            </a:r>
            <a:r>
              <a:rPr sz="2000" spc="-4" dirty="0">
                <a:latin typeface="Verdana"/>
                <a:cs typeface="Verdana"/>
              </a:rPr>
              <a:t>integer </a:t>
            </a:r>
            <a:r>
              <a:rPr sz="2000" dirty="0">
                <a:latin typeface="Verdana"/>
                <a:cs typeface="Verdana"/>
              </a:rPr>
              <a:t>between 0 and </a:t>
            </a:r>
            <a:r>
              <a:rPr sz="2000" i="1" spc="-4" dirty="0">
                <a:latin typeface="Verdana"/>
                <a:cs typeface="Verdana"/>
              </a:rPr>
              <a:t>m</a:t>
            </a:r>
            <a:r>
              <a:rPr sz="2000" spc="-4" dirty="0">
                <a:latin typeface="Verdana"/>
                <a:cs typeface="Verdana"/>
              </a:rPr>
              <a:t>-1 </a:t>
            </a:r>
            <a:r>
              <a:rPr sz="2000" dirty="0">
                <a:latin typeface="Verdana"/>
                <a:cs typeface="Verdana"/>
              </a:rPr>
              <a:t>occur exactly  once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each </a:t>
            </a:r>
            <a:r>
              <a:rPr sz="2000" spc="-4" dirty="0">
                <a:latin typeface="Verdana"/>
                <a:cs typeface="Verdana"/>
              </a:rPr>
              <a:t>cycle, which could contribute to the </a:t>
            </a:r>
            <a:r>
              <a:rPr sz="2000" dirty="0">
                <a:latin typeface="Verdana"/>
                <a:cs typeface="Verdana"/>
              </a:rPr>
              <a:t>uniformity of  the </a:t>
            </a:r>
            <a:r>
              <a:rPr sz="2000" i="1" dirty="0">
                <a:latin typeface="Verdana"/>
                <a:cs typeface="Verdana"/>
              </a:rPr>
              <a:t>U</a:t>
            </a:r>
            <a:r>
              <a:rPr sz="2000" i="1" baseline="-20833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’s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9"/>
              </a:spcBef>
              <a:buClr>
                <a:srgbClr val="65659A"/>
              </a:buClr>
            </a:pPr>
            <a:endParaRPr sz="3600" dirty="0">
              <a:latin typeface="Times New Roman"/>
              <a:cs typeface="Times New Roman"/>
            </a:endParaRPr>
          </a:p>
          <a:p>
            <a:pPr marL="313781" marR="28184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general, </a:t>
            </a:r>
            <a:r>
              <a:rPr sz="2400" spc="-4" dirty="0">
                <a:latin typeface="Verdana"/>
                <a:cs typeface="Verdana"/>
              </a:rPr>
              <a:t>cycle </a:t>
            </a:r>
            <a:r>
              <a:rPr sz="2400" spc="-9" dirty="0">
                <a:latin typeface="Verdana"/>
                <a:cs typeface="Verdana"/>
              </a:rPr>
              <a:t>length determined </a:t>
            </a:r>
            <a:r>
              <a:rPr sz="2400" spc="-4" dirty="0">
                <a:latin typeface="Verdana"/>
                <a:cs typeface="Verdana"/>
              </a:rPr>
              <a:t>by </a:t>
            </a:r>
            <a:r>
              <a:rPr sz="2400" spc="-9" dirty="0">
                <a:latin typeface="Verdana"/>
                <a:cs typeface="Verdana"/>
              </a:rPr>
              <a:t>parameters </a:t>
            </a:r>
            <a:r>
              <a:rPr sz="2400" i="1" spc="-4" dirty="0"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, </a:t>
            </a:r>
            <a:r>
              <a:rPr sz="2400" i="1" spc="-4" dirty="0">
                <a:latin typeface="Verdana"/>
                <a:cs typeface="Verdana"/>
              </a:rPr>
              <a:t>a</a:t>
            </a:r>
            <a:r>
              <a:rPr sz="2400" spc="-4" dirty="0">
                <a:latin typeface="Verdana"/>
                <a:cs typeface="Verdana"/>
              </a:rPr>
              <a:t>,  and</a:t>
            </a:r>
            <a:r>
              <a:rPr sz="2400" spc="-9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c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21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Full Period</a:t>
            </a:r>
            <a:r>
              <a:rPr lang="en-US" sz="3200" spc="-97" dirty="0"/>
              <a:t> </a:t>
            </a:r>
            <a:r>
              <a:rPr lang="en-US" sz="3200" dirty="0"/>
              <a:t>Theorem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1" y="925417"/>
            <a:ext cx="12037764" cy="5192312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313781" marR="83488" indent="-560">
              <a:lnSpc>
                <a:spcPct val="101499"/>
              </a:lnSpc>
              <a:spcBef>
                <a:spcPts val="53"/>
              </a:spcBef>
            </a:pPr>
            <a:r>
              <a:rPr sz="2400" spc="-4" dirty="0">
                <a:latin typeface="Verdana"/>
                <a:cs typeface="Verdana"/>
              </a:rPr>
              <a:t>The LCG </a:t>
            </a:r>
            <a:r>
              <a:rPr sz="2400" i="1" dirty="0">
                <a:latin typeface="Verdana"/>
                <a:cs typeface="Verdana"/>
              </a:rPr>
              <a:t>Z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i="1" baseline="-2136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= </a:t>
            </a:r>
            <a:r>
              <a:rPr sz="2400" spc="4" dirty="0">
                <a:latin typeface="Verdana"/>
                <a:cs typeface="Verdana"/>
              </a:rPr>
              <a:t>(</a:t>
            </a:r>
            <a:r>
              <a:rPr sz="2400" i="1" spc="4" dirty="0">
                <a:latin typeface="Verdana"/>
                <a:cs typeface="Verdana"/>
              </a:rPr>
              <a:t>aZ</a:t>
            </a:r>
            <a:r>
              <a:rPr sz="2400" i="1" spc="6" baseline="-21367" dirty="0">
                <a:latin typeface="Verdana"/>
                <a:cs typeface="Verdana"/>
              </a:rPr>
              <a:t>i-1 </a:t>
            </a:r>
            <a:r>
              <a:rPr sz="2400" spc="-4" dirty="0">
                <a:latin typeface="Verdana"/>
                <a:cs typeface="Verdana"/>
              </a:rPr>
              <a:t>+ </a:t>
            </a:r>
            <a:r>
              <a:rPr sz="2400" i="1" spc="-4" dirty="0">
                <a:latin typeface="Verdana"/>
                <a:cs typeface="Verdana"/>
              </a:rPr>
              <a:t>c</a:t>
            </a:r>
            <a:r>
              <a:rPr sz="2400" spc="-4" dirty="0">
                <a:latin typeface="Verdana"/>
                <a:cs typeface="Verdana"/>
              </a:rPr>
              <a:t>) </a:t>
            </a:r>
            <a:r>
              <a:rPr sz="2400" spc="-9" dirty="0">
                <a:latin typeface="Verdana"/>
                <a:cs typeface="Verdana"/>
              </a:rPr>
              <a:t>(mod </a:t>
            </a:r>
            <a:r>
              <a:rPr sz="2400" i="1" spc="-4" dirty="0"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) has full </a:t>
            </a:r>
            <a:r>
              <a:rPr sz="2400" spc="-9" dirty="0">
                <a:latin typeface="Verdana"/>
                <a:cs typeface="Verdana"/>
              </a:rPr>
              <a:t>period (</a:t>
            </a:r>
            <a:r>
              <a:rPr sz="2400" i="1" spc="-9" dirty="0">
                <a:latin typeface="Verdana"/>
                <a:cs typeface="Verdana"/>
              </a:rPr>
              <a:t>m</a:t>
            </a:r>
            <a:r>
              <a:rPr sz="2400" spc="-9" dirty="0">
                <a:latin typeface="Verdana"/>
                <a:cs typeface="Verdana"/>
              </a:rPr>
              <a:t>) </a:t>
            </a:r>
            <a:r>
              <a:rPr sz="2400" spc="-4" dirty="0">
                <a:latin typeface="Verdana"/>
                <a:cs typeface="Verdana"/>
              </a:rPr>
              <a:t>if and  only </a:t>
            </a:r>
            <a:r>
              <a:rPr sz="2400" spc="-4" dirty="0">
                <a:solidFill>
                  <a:srgbClr val="FF0000"/>
                </a:solidFill>
                <a:latin typeface="Verdana"/>
                <a:cs typeface="Verdana"/>
              </a:rPr>
              <a:t>all </a:t>
            </a:r>
            <a:r>
              <a:rPr sz="2400" spc="-9" dirty="0">
                <a:latin typeface="Verdana"/>
                <a:cs typeface="Verdana"/>
              </a:rPr>
              <a:t>three </a:t>
            </a:r>
            <a:r>
              <a:rPr sz="2400" spc="-4" dirty="0">
                <a:latin typeface="Verdana"/>
                <a:cs typeface="Verdana"/>
              </a:rPr>
              <a:t>of the following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hold: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13781" marR="14288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i="1" spc="-4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are </a:t>
            </a:r>
            <a:r>
              <a:rPr sz="2400" spc="-9" dirty="0">
                <a:latin typeface="Verdana"/>
                <a:cs typeface="Verdana"/>
              </a:rPr>
              <a:t>relatively prime </a:t>
            </a:r>
            <a:r>
              <a:rPr sz="2400" spc="-4" dirty="0">
                <a:latin typeface="Verdana"/>
                <a:cs typeface="Verdana"/>
              </a:rPr>
              <a:t>(i.e., the only </a:t>
            </a:r>
            <a:r>
              <a:rPr sz="2400" spc="-9" dirty="0">
                <a:latin typeface="Verdana"/>
                <a:cs typeface="Verdana"/>
              </a:rPr>
              <a:t>positive integer  </a:t>
            </a:r>
            <a:r>
              <a:rPr sz="2400" spc="-4" dirty="0">
                <a:latin typeface="Verdana"/>
                <a:cs typeface="Verdana"/>
              </a:rPr>
              <a:t>that </a:t>
            </a:r>
            <a:r>
              <a:rPr sz="2400" spc="-9" dirty="0">
                <a:latin typeface="Verdana"/>
                <a:cs typeface="Verdana"/>
              </a:rPr>
              <a:t>divides </a:t>
            </a:r>
            <a:r>
              <a:rPr sz="2400" spc="-4" dirty="0">
                <a:latin typeface="Verdana"/>
                <a:cs typeface="Verdana"/>
              </a:rPr>
              <a:t>both </a:t>
            </a:r>
            <a:r>
              <a:rPr sz="2400" i="1" spc="-4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1).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4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850572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If </a:t>
            </a:r>
            <a:r>
              <a:rPr sz="2400" i="1" spc="-4" dirty="0">
                <a:latin typeface="Verdana"/>
                <a:cs typeface="Verdana"/>
              </a:rPr>
              <a:t>q </a:t>
            </a:r>
            <a:r>
              <a:rPr sz="2400" spc="-4" dirty="0">
                <a:latin typeface="Verdana"/>
                <a:cs typeface="Verdana"/>
              </a:rPr>
              <a:t>is any </a:t>
            </a:r>
            <a:r>
              <a:rPr sz="2400" spc="-9" dirty="0">
                <a:latin typeface="Verdana"/>
                <a:cs typeface="Verdana"/>
              </a:rPr>
              <a:t>prime number </a:t>
            </a:r>
            <a:r>
              <a:rPr sz="2400" spc="-4" dirty="0">
                <a:latin typeface="Verdana"/>
                <a:cs typeface="Verdana"/>
              </a:rPr>
              <a:t>that </a:t>
            </a:r>
            <a:r>
              <a:rPr sz="2400" spc="-9" dirty="0">
                <a:latin typeface="Verdana"/>
                <a:cs typeface="Verdana"/>
              </a:rPr>
              <a:t>divides </a:t>
            </a:r>
            <a:r>
              <a:rPr sz="2400" i="1" spc="-4" dirty="0"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, then </a:t>
            </a:r>
            <a:r>
              <a:rPr sz="2400" i="1" spc="-4" dirty="0">
                <a:latin typeface="Verdana"/>
                <a:cs typeface="Verdana"/>
              </a:rPr>
              <a:t>q </a:t>
            </a:r>
            <a:r>
              <a:rPr sz="2400" spc="-4" dirty="0">
                <a:latin typeface="Verdana"/>
                <a:cs typeface="Verdana"/>
              </a:rPr>
              <a:t>also  </a:t>
            </a:r>
            <a:r>
              <a:rPr sz="2400" spc="-9" dirty="0">
                <a:latin typeface="Verdana"/>
                <a:cs typeface="Verdana"/>
              </a:rPr>
              <a:t>divides </a:t>
            </a:r>
            <a:r>
              <a:rPr sz="2400" i="1" spc="-4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-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1.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If 4 </a:t>
            </a:r>
            <a:r>
              <a:rPr sz="2400" spc="-9" dirty="0">
                <a:latin typeface="Verdana"/>
                <a:cs typeface="Verdana"/>
              </a:rPr>
              <a:t>divides </a:t>
            </a:r>
            <a:r>
              <a:rPr sz="2400" i="1" spc="-4" dirty="0"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, then 4 also </a:t>
            </a:r>
            <a:r>
              <a:rPr sz="2400" spc="-9" dirty="0">
                <a:latin typeface="Verdana"/>
                <a:cs typeface="Verdana"/>
              </a:rPr>
              <a:t>divides </a:t>
            </a:r>
            <a:r>
              <a:rPr sz="2400" i="1" spc="-4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-</a:t>
            </a:r>
            <a:r>
              <a:rPr sz="2400" spc="4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1.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44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13781" marR="4483" indent="-55472">
              <a:lnSpc>
                <a:spcPct val="101499"/>
              </a:lnSpc>
            </a:pPr>
            <a:r>
              <a:rPr sz="2400" spc="-4" dirty="0">
                <a:latin typeface="Verdana"/>
                <a:cs typeface="Verdana"/>
              </a:rPr>
              <a:t>In the </a:t>
            </a:r>
            <a:r>
              <a:rPr sz="2400" spc="-9" dirty="0">
                <a:latin typeface="Verdana"/>
                <a:cs typeface="Verdana"/>
              </a:rPr>
              <a:t>previous </a:t>
            </a:r>
            <a:r>
              <a:rPr sz="2400" spc="-4" dirty="0">
                <a:latin typeface="Verdana"/>
                <a:cs typeface="Verdana"/>
              </a:rPr>
              <a:t>example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= 16, </a:t>
            </a:r>
            <a:r>
              <a:rPr sz="2400" i="1" spc="-4" dirty="0">
                <a:latin typeface="Verdana"/>
                <a:cs typeface="Verdana"/>
              </a:rPr>
              <a:t>a </a:t>
            </a:r>
            <a:r>
              <a:rPr sz="2400" spc="-4" dirty="0">
                <a:latin typeface="Verdana"/>
                <a:cs typeface="Verdana"/>
              </a:rPr>
              <a:t>= 5, </a:t>
            </a:r>
            <a:r>
              <a:rPr sz="2400" i="1" spc="-4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= 3, </a:t>
            </a:r>
            <a:r>
              <a:rPr sz="2400" spc="-9" dirty="0">
                <a:latin typeface="Verdana"/>
                <a:cs typeface="Verdana"/>
              </a:rPr>
              <a:t>which </a:t>
            </a:r>
            <a:r>
              <a:rPr sz="2400" spc="-4" dirty="0">
                <a:latin typeface="Verdana"/>
                <a:cs typeface="Verdana"/>
              </a:rPr>
              <a:t>satisfy  the </a:t>
            </a:r>
            <a:r>
              <a:rPr sz="2400" spc="-9" dirty="0">
                <a:latin typeface="Verdana"/>
                <a:cs typeface="Verdana"/>
              </a:rPr>
              <a:t>three</a:t>
            </a:r>
            <a:r>
              <a:rPr sz="2400" spc="-18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conditions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65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Desired </a:t>
            </a:r>
            <a:r>
              <a:rPr lang="en-US" sz="3200" dirty="0"/>
              <a:t>Properties </a:t>
            </a:r>
            <a:r>
              <a:rPr lang="en-US" sz="3200" spc="-4" dirty="0"/>
              <a:t>of</a:t>
            </a:r>
            <a:r>
              <a:rPr lang="en-US" sz="3200" spc="-110" dirty="0"/>
              <a:t> </a:t>
            </a:r>
            <a:r>
              <a:rPr lang="en-US" sz="3200" spc="-4" dirty="0"/>
              <a:t>LCG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53" y="914401"/>
            <a:ext cx="11909234" cy="495071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781" indent="-302575">
              <a:lnSpc>
                <a:spcPct val="150000"/>
              </a:lnSpc>
              <a:spcBef>
                <a:spcPts val="525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Be able to </a:t>
            </a:r>
            <a:r>
              <a:rPr sz="2400" spc="-9" dirty="0">
                <a:latin typeface="Verdana"/>
                <a:cs typeface="Verdana"/>
              </a:rPr>
              <a:t>obtain </a:t>
            </a:r>
            <a:r>
              <a:rPr sz="2400" spc="-4" dirty="0">
                <a:latin typeface="Verdana"/>
                <a:cs typeface="Verdana"/>
              </a:rPr>
              <a:t>a full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period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41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Reproducible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Using the same seed and generator always produces the</a:t>
            </a:r>
            <a:r>
              <a:rPr sz="2000" spc="-6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same  sequence</a:t>
            </a:r>
          </a:p>
          <a:p>
            <a:pPr marL="313781" indent="-302575">
              <a:lnSpc>
                <a:spcPct val="150000"/>
              </a:lnSpc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Fast and low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storage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Simple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calculation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37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Multiple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streams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Restart in the </a:t>
            </a:r>
            <a:r>
              <a:rPr sz="2000" dirty="0">
                <a:latin typeface="Verdana"/>
                <a:cs typeface="Verdana"/>
              </a:rPr>
              <a:t>middle of a </a:t>
            </a:r>
            <a:r>
              <a:rPr sz="2000" spc="-4" dirty="0">
                <a:latin typeface="Verdana"/>
                <a:cs typeface="Verdana"/>
              </a:rPr>
              <a:t>sequence by saving the </a:t>
            </a:r>
            <a:r>
              <a:rPr sz="2000" dirty="0">
                <a:latin typeface="Verdana"/>
                <a:cs typeface="Verdana"/>
              </a:rPr>
              <a:t>final</a:t>
            </a:r>
            <a:r>
              <a:rPr sz="2000" spc="53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Z</a:t>
            </a:r>
            <a:r>
              <a:rPr sz="2000" i="1" baseline="-20833" dirty="0">
                <a:latin typeface="Verdana"/>
                <a:cs typeface="Verdana"/>
              </a:rPr>
              <a:t>i</a:t>
            </a:r>
            <a:endParaRPr sz="2000" baseline="-20833" dirty="0">
              <a:latin typeface="Verdana"/>
              <a:cs typeface="Verdana"/>
            </a:endParaRPr>
          </a:p>
          <a:p>
            <a:pPr marL="666786">
              <a:lnSpc>
                <a:spcPct val="150000"/>
              </a:lnSpc>
            </a:pPr>
            <a:r>
              <a:rPr sz="2000" dirty="0">
                <a:latin typeface="Verdana"/>
                <a:cs typeface="Verdana"/>
              </a:rPr>
              <a:t>obtained previously and use </a:t>
            </a:r>
            <a:r>
              <a:rPr sz="2000" spc="-4" dirty="0">
                <a:latin typeface="Verdana"/>
                <a:cs typeface="Verdana"/>
              </a:rPr>
              <a:t>it </a:t>
            </a:r>
            <a:r>
              <a:rPr sz="2000" dirty="0">
                <a:latin typeface="Verdana"/>
                <a:cs typeface="Verdana"/>
              </a:rPr>
              <a:t>as the new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seed</a:t>
            </a:r>
          </a:p>
          <a:p>
            <a:pPr marL="666786" marR="161934" lvl="1" indent="-252146">
              <a:lnSpc>
                <a:spcPct val="150000"/>
              </a:lnSpc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Obtain </a:t>
            </a:r>
            <a:r>
              <a:rPr sz="2000" dirty="0">
                <a:latin typeface="Verdana"/>
                <a:cs typeface="Verdana"/>
              </a:rPr>
              <a:t>non-overlapping, “independent” sequences of random  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4196983" y="2934687"/>
            <a:ext cx="7877504" cy="127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2789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Multiplicative</a:t>
            </a:r>
            <a:r>
              <a:rPr lang="en-US" sz="3200" spc="-84" dirty="0"/>
              <a:t> </a:t>
            </a:r>
            <a:r>
              <a:rPr lang="en-US" sz="3200" spc="-4" dirty="0"/>
              <a:t>LCG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35" y="936435"/>
            <a:ext cx="11754997" cy="47915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special </a:t>
            </a:r>
            <a:r>
              <a:rPr sz="2400" spc="-4" dirty="0">
                <a:latin typeface="Verdana"/>
                <a:cs typeface="Verdana"/>
              </a:rPr>
              <a:t>case of LCG: </a:t>
            </a:r>
            <a:r>
              <a:rPr sz="2400" i="1" spc="-4" dirty="0">
                <a:latin typeface="Verdana"/>
                <a:cs typeface="Verdana"/>
              </a:rPr>
              <a:t>c </a:t>
            </a:r>
            <a:r>
              <a:rPr sz="2400" spc="-4" dirty="0">
                <a:latin typeface="Verdana"/>
                <a:cs typeface="Verdana"/>
              </a:rPr>
              <a:t>=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0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3419097" algn="l"/>
                <a:tab pos="5137611" algn="l"/>
              </a:tabLst>
            </a:pPr>
            <a:r>
              <a:rPr sz="2400" spc="-9" dirty="0">
                <a:latin typeface="Verdana"/>
                <a:cs typeface="Verdana"/>
              </a:rPr>
              <a:t>Easier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implementation: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i="1" spc="4" dirty="0" smtClean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spc="6" baseline="-21367" dirty="0" smtClean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-4" dirty="0" smtClean="0">
                <a:solidFill>
                  <a:srgbClr val="3333CC"/>
                </a:solidFill>
                <a:latin typeface="Verdana"/>
                <a:cs typeface="Verdana"/>
              </a:rPr>
              <a:t>= </a:t>
            </a:r>
            <a:r>
              <a:rPr sz="2400" i="1" spc="-4" dirty="0">
                <a:solidFill>
                  <a:srgbClr val="3333CC"/>
                </a:solidFill>
                <a:latin typeface="Verdana"/>
                <a:cs typeface="Verdana"/>
              </a:rPr>
              <a:t>a</a:t>
            </a:r>
            <a:r>
              <a:rPr sz="2400" i="1" spc="13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400" i="1" spc="9" dirty="0">
                <a:solidFill>
                  <a:srgbClr val="3333CC"/>
                </a:solidFill>
                <a:latin typeface="Verdana"/>
                <a:cs typeface="Verdana"/>
              </a:rPr>
              <a:t>Z</a:t>
            </a:r>
            <a:r>
              <a:rPr sz="2400" i="1" spc="13" baseline="-21367" dirty="0">
                <a:solidFill>
                  <a:srgbClr val="3333CC"/>
                </a:solidFill>
                <a:latin typeface="Verdana"/>
                <a:cs typeface="Verdana"/>
              </a:rPr>
              <a:t>n</a:t>
            </a:r>
            <a:r>
              <a:rPr sz="2400" spc="13" baseline="-21367" dirty="0">
                <a:solidFill>
                  <a:srgbClr val="3333CC"/>
                </a:solidFill>
                <a:latin typeface="Verdana"/>
                <a:cs typeface="Verdana"/>
              </a:rPr>
              <a:t>-1</a:t>
            </a:r>
            <a:r>
              <a:rPr sz="2400" spc="344" baseline="-21367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(</a:t>
            </a:r>
            <a:r>
              <a:rPr sz="2400" spc="-9" dirty="0" smtClean="0">
                <a:latin typeface="Verdana"/>
                <a:cs typeface="Verdana"/>
              </a:rPr>
              <a:t>mod</a:t>
            </a:r>
            <a:r>
              <a:rPr lang="en-US" sz="2400" spc="-9" dirty="0" smtClean="0">
                <a:latin typeface="Verdana"/>
                <a:cs typeface="Verdana"/>
              </a:rPr>
              <a:t>  </a:t>
            </a:r>
            <a:r>
              <a:rPr sz="2400" i="1" spc="-4" dirty="0" smtClean="0">
                <a:solidFill>
                  <a:srgbClr val="3333CC"/>
                </a:solidFill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Addition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i="1" dirty="0">
                <a:latin typeface="Verdana"/>
                <a:cs typeface="Verdana"/>
              </a:rPr>
              <a:t>c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needed</a:t>
            </a:r>
          </a:p>
          <a:p>
            <a:pPr lvl="1">
              <a:spcBef>
                <a:spcPts val="4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Cannot </a:t>
            </a:r>
            <a:r>
              <a:rPr sz="2400" spc="-4" dirty="0">
                <a:latin typeface="Verdana"/>
                <a:cs typeface="Verdana"/>
              </a:rPr>
              <a:t>have full </a:t>
            </a:r>
            <a:r>
              <a:rPr sz="2400" spc="-9" dirty="0">
                <a:latin typeface="Verdana"/>
                <a:cs typeface="Verdana"/>
              </a:rPr>
              <a:t>period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i="1" dirty="0">
                <a:latin typeface="Verdana"/>
                <a:cs typeface="Verdana"/>
              </a:rPr>
              <a:t>c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m </a:t>
            </a:r>
            <a:r>
              <a:rPr sz="2000" dirty="0">
                <a:latin typeface="Verdana"/>
                <a:cs typeface="Verdana"/>
              </a:rPr>
              <a:t>are not relatively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prime</a:t>
            </a:r>
            <a:endParaRPr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It is </a:t>
            </a:r>
            <a:r>
              <a:rPr sz="2400" spc="-9" dirty="0">
                <a:latin typeface="Verdana"/>
                <a:cs typeface="Verdana"/>
              </a:rPr>
              <a:t>possible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obtain period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m</a:t>
            </a:r>
            <a:r>
              <a:rPr sz="2400" spc="-4" dirty="0">
                <a:latin typeface="Verdana"/>
                <a:cs typeface="Verdana"/>
              </a:rPr>
              <a:t>-1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4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majority of LCGs in use </a:t>
            </a:r>
            <a:r>
              <a:rPr sz="2400" spc="-9" dirty="0">
                <a:latin typeface="Verdana"/>
                <a:cs typeface="Verdana"/>
              </a:rPr>
              <a:t>today </a:t>
            </a:r>
            <a:r>
              <a:rPr sz="2400" spc="-4" dirty="0">
                <a:latin typeface="Verdana"/>
                <a:cs typeface="Verdana"/>
              </a:rPr>
              <a:t>are multiplicative</a:t>
            </a:r>
            <a:r>
              <a:rPr sz="2400" spc="97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LCG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03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Integer</a:t>
            </a:r>
            <a:r>
              <a:rPr lang="en-US" sz="3200" spc="-97" dirty="0"/>
              <a:t> </a:t>
            </a:r>
            <a:r>
              <a:rPr lang="en-US" sz="3200" dirty="0"/>
              <a:t>Overflow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18" y="836712"/>
            <a:ext cx="12114882" cy="495312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01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Choose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= </a:t>
            </a:r>
            <a:r>
              <a:rPr sz="2400" dirty="0">
                <a:latin typeface="Verdana"/>
                <a:cs typeface="Verdana"/>
              </a:rPr>
              <a:t>2</a:t>
            </a:r>
            <a:r>
              <a:rPr sz="2400" i="1" baseline="25641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9" dirty="0">
                <a:latin typeface="Verdana"/>
                <a:cs typeface="Verdana"/>
              </a:rPr>
              <a:t>where </a:t>
            </a:r>
            <a:r>
              <a:rPr sz="2400" i="1" spc="-4" dirty="0">
                <a:latin typeface="Verdana"/>
                <a:cs typeface="Verdana"/>
              </a:rPr>
              <a:t>b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number </a:t>
            </a:r>
            <a:r>
              <a:rPr sz="2400" spc="-4" dirty="0">
                <a:latin typeface="Verdana"/>
                <a:cs typeface="Verdana"/>
              </a:rPr>
              <a:t>of bits in a word </a:t>
            </a:r>
            <a:r>
              <a:rPr sz="2400" spc="-9" dirty="0">
                <a:latin typeface="Verdana"/>
                <a:cs typeface="Verdana"/>
              </a:rPr>
              <a:t>on 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computer </a:t>
            </a:r>
            <a:r>
              <a:rPr sz="2400" spc="-4" dirty="0">
                <a:latin typeface="Verdana"/>
                <a:cs typeface="Verdana"/>
              </a:rPr>
              <a:t>that are available for actual data </a:t>
            </a:r>
            <a:r>
              <a:rPr sz="2400" spc="-9" dirty="0">
                <a:latin typeface="Verdana"/>
                <a:cs typeface="Verdana"/>
              </a:rPr>
              <a:t>storage  (e.g.,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i="1" spc="-4" dirty="0">
                <a:latin typeface="Verdana"/>
                <a:cs typeface="Verdana"/>
              </a:rPr>
              <a:t>b</a:t>
            </a:r>
            <a:r>
              <a:rPr sz="2400" spc="-4" dirty="0">
                <a:latin typeface="Verdana"/>
                <a:cs typeface="Verdana"/>
              </a:rPr>
              <a:t>=31)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9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221" marR="893717" indent="-30201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explicit division </a:t>
            </a:r>
            <a:r>
              <a:rPr sz="2400" spc="-4" dirty="0">
                <a:latin typeface="Verdana"/>
                <a:cs typeface="Verdana"/>
              </a:rPr>
              <a:t>by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can be avoided by </a:t>
            </a:r>
            <a:r>
              <a:rPr sz="2400" spc="-9" dirty="0">
                <a:latin typeface="Verdana"/>
                <a:cs typeface="Verdana"/>
              </a:rPr>
              <a:t>taking  </a:t>
            </a:r>
            <a:r>
              <a:rPr sz="2400" spc="-4" dirty="0">
                <a:latin typeface="Verdana"/>
                <a:cs typeface="Verdana"/>
              </a:rPr>
              <a:t>advantage of </a:t>
            </a:r>
            <a:r>
              <a:rPr sz="2400" spc="-9" dirty="0">
                <a:latin typeface="Verdana"/>
                <a:cs typeface="Verdana"/>
              </a:rPr>
              <a:t>integer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overflow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4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For example </a:t>
            </a:r>
            <a:r>
              <a:rPr sz="2400" i="1" spc="-4" dirty="0">
                <a:latin typeface="Verdana"/>
                <a:cs typeface="Verdana"/>
              </a:rPr>
              <a:t>b </a:t>
            </a:r>
            <a:r>
              <a:rPr sz="2400" spc="-4" dirty="0">
                <a:latin typeface="Verdana"/>
                <a:cs typeface="Verdana"/>
              </a:rPr>
              <a:t>= 4, and </a:t>
            </a:r>
            <a:r>
              <a:rPr sz="2400" i="1" spc="-4" dirty="0">
                <a:latin typeface="Verdana"/>
                <a:cs typeface="Verdana"/>
              </a:rPr>
              <a:t>m </a:t>
            </a:r>
            <a:r>
              <a:rPr sz="2400" spc="-4" dirty="0">
                <a:latin typeface="Verdana"/>
                <a:cs typeface="Verdana"/>
              </a:rPr>
              <a:t>= 16, </a:t>
            </a:r>
            <a:r>
              <a:rPr sz="2400" i="1" dirty="0">
                <a:latin typeface="Verdana"/>
                <a:cs typeface="Verdana"/>
              </a:rPr>
              <a:t>Z</a:t>
            </a:r>
            <a:r>
              <a:rPr sz="2400" i="1" baseline="-21367" dirty="0">
                <a:latin typeface="Verdana"/>
                <a:cs typeface="Verdana"/>
              </a:rPr>
              <a:t>i</a:t>
            </a:r>
            <a:r>
              <a:rPr sz="2400" i="1" baseline="-2136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= </a:t>
            </a:r>
            <a:r>
              <a:rPr sz="2400" spc="4" dirty="0">
                <a:latin typeface="Verdana"/>
                <a:cs typeface="Verdana"/>
              </a:rPr>
              <a:t>(5</a:t>
            </a:r>
            <a:r>
              <a:rPr sz="2400" i="1" spc="4" dirty="0">
                <a:latin typeface="Verdana"/>
                <a:cs typeface="Verdana"/>
              </a:rPr>
              <a:t>Z</a:t>
            </a:r>
            <a:r>
              <a:rPr sz="2400" i="1" spc="6" baseline="-21367" dirty="0">
                <a:latin typeface="Verdana"/>
                <a:cs typeface="Verdana"/>
              </a:rPr>
              <a:t>i-1 </a:t>
            </a:r>
            <a:r>
              <a:rPr sz="2400" spc="-4" dirty="0">
                <a:latin typeface="Verdana"/>
                <a:cs typeface="Verdana"/>
              </a:rPr>
              <a:t>+ 3) (mod</a:t>
            </a:r>
            <a:r>
              <a:rPr sz="2400" spc="-30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16)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57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if </a:t>
            </a:r>
            <a:r>
              <a:rPr sz="2000" i="1" dirty="0">
                <a:latin typeface="Verdana"/>
                <a:cs typeface="Verdana"/>
              </a:rPr>
              <a:t>Z</a:t>
            </a:r>
            <a:r>
              <a:rPr sz="2000" i="1" baseline="-20833" dirty="0">
                <a:latin typeface="Verdana"/>
                <a:cs typeface="Verdana"/>
              </a:rPr>
              <a:t>i-1 </a:t>
            </a:r>
            <a:r>
              <a:rPr sz="2000" dirty="0">
                <a:latin typeface="Verdana"/>
                <a:cs typeface="Verdana"/>
              </a:rPr>
              <a:t>= 5, then </a:t>
            </a:r>
            <a:r>
              <a:rPr sz="2000" i="1" dirty="0">
                <a:latin typeface="Verdana"/>
                <a:cs typeface="Verdana"/>
              </a:rPr>
              <a:t>Z</a:t>
            </a:r>
            <a:r>
              <a:rPr sz="2000" i="1" baseline="-20833" dirty="0">
                <a:latin typeface="Verdana"/>
                <a:cs typeface="Verdana"/>
              </a:rPr>
              <a:t>i</a:t>
            </a:r>
            <a:r>
              <a:rPr sz="2000" i="1" baseline="-2083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 28 (mod 16) =</a:t>
            </a:r>
            <a:r>
              <a:rPr sz="2000" spc="-16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12</a:t>
            </a:r>
          </a:p>
          <a:p>
            <a:pPr marL="666786" lvl="1" indent="-252146">
              <a:spcBef>
                <a:spcPts val="35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28 = 11100 </a:t>
            </a:r>
            <a:r>
              <a:rPr sz="2000" spc="-4" dirty="0">
                <a:latin typeface="Verdana"/>
                <a:cs typeface="Verdana"/>
              </a:rPr>
              <a:t>in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binary</a:t>
            </a:r>
          </a:p>
          <a:p>
            <a:pPr marL="666786" lvl="1" indent="-252146">
              <a:spcBef>
                <a:spcPts val="34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4-bit computer can store only rightmost 4 bits, or 1100 =</a:t>
            </a:r>
            <a:r>
              <a:rPr sz="2000" spc="-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12</a:t>
            </a:r>
          </a:p>
          <a:p>
            <a:pPr lvl="1">
              <a:spcBef>
                <a:spcPts val="9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Thus, division </a:t>
            </a:r>
            <a:r>
              <a:rPr sz="2400" spc="-4" dirty="0">
                <a:latin typeface="Verdana"/>
                <a:cs typeface="Verdana"/>
              </a:rPr>
              <a:t>modulo </a:t>
            </a:r>
            <a:r>
              <a:rPr sz="2400" spc="4" dirty="0">
                <a:latin typeface="Verdana"/>
                <a:cs typeface="Verdana"/>
              </a:rPr>
              <a:t>2</a:t>
            </a:r>
            <a:r>
              <a:rPr sz="2400" i="1" spc="6" baseline="25641" dirty="0">
                <a:latin typeface="Verdana"/>
                <a:cs typeface="Verdana"/>
              </a:rPr>
              <a:t>b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i="1" spc="-4" dirty="0">
                <a:latin typeface="Verdana"/>
                <a:cs typeface="Verdana"/>
              </a:rPr>
              <a:t>automatic </a:t>
            </a:r>
            <a:r>
              <a:rPr sz="2400" spc="-4" dirty="0">
                <a:latin typeface="Verdana"/>
                <a:cs typeface="Verdana"/>
              </a:rPr>
              <a:t>via </a:t>
            </a:r>
            <a:r>
              <a:rPr sz="2400" spc="-9" dirty="0">
                <a:latin typeface="Verdana"/>
                <a:cs typeface="Verdana"/>
              </a:rPr>
              <a:t>integer</a:t>
            </a:r>
            <a:r>
              <a:rPr sz="2400" spc="-88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overflow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87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1841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Garamond</vt:lpstr>
      <vt:lpstr>Times New Roman</vt:lpstr>
      <vt:lpstr>Verdana</vt:lpstr>
      <vt:lpstr>Wingdings</vt:lpstr>
      <vt:lpstr>Office Theme</vt:lpstr>
      <vt:lpstr>Lecture-6</vt:lpstr>
      <vt:lpstr>Random Number Generation</vt:lpstr>
      <vt:lpstr>Linear Congruential Generators (LCG)</vt:lpstr>
      <vt:lpstr>Example</vt:lpstr>
      <vt:lpstr>Period of LCG</vt:lpstr>
      <vt:lpstr>Full Period Theorem</vt:lpstr>
      <vt:lpstr>Desired Properties of LCG</vt:lpstr>
      <vt:lpstr>Multiplicative LCG</vt:lpstr>
      <vt:lpstr>Integer Overflow</vt:lpstr>
      <vt:lpstr>Some “Good” LCGs</vt:lpstr>
      <vt:lpstr>Testing Random Number Generators</vt:lpstr>
      <vt:lpstr>Uniform Test</vt:lpstr>
      <vt:lpstr>Correlation Test</vt:lpstr>
      <vt:lpstr>Random Variable Generator</vt:lpstr>
      <vt:lpstr>Inverse Transform</vt:lpstr>
      <vt:lpstr>Inverse Transform</vt:lpstr>
      <vt:lpstr>Example</vt:lpstr>
      <vt:lpstr>Inverse Transform for Discrete  Variables</vt:lpstr>
      <vt:lpstr>                         Problems with the inverse transform method</vt:lpstr>
      <vt:lpstr>Acceptance/Rejection  Method</vt:lpstr>
      <vt:lpstr>Acceptance/Rejection Method</vt:lpstr>
      <vt:lpstr>Acceptance/Rejection Method</vt:lpstr>
      <vt:lpstr>Example</vt:lpstr>
      <vt:lpstr>Composition Method</vt:lpstr>
      <vt:lpstr>Composition Method</vt:lpstr>
      <vt:lpstr>Example</vt:lpstr>
      <vt:lpstr>Example</vt:lpstr>
      <vt:lpstr>Convolution Method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83</cp:revision>
  <dcterms:created xsi:type="dcterms:W3CDTF">2018-09-16T13:08:11Z</dcterms:created>
  <dcterms:modified xsi:type="dcterms:W3CDTF">2019-01-26T21:03:33Z</dcterms:modified>
</cp:coreProperties>
</file>