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431" r:id="rId2"/>
    <p:sldId id="562" r:id="rId3"/>
    <p:sldId id="567" r:id="rId4"/>
    <p:sldId id="568" r:id="rId5"/>
    <p:sldId id="569" r:id="rId6"/>
    <p:sldId id="782" r:id="rId7"/>
    <p:sldId id="781" r:id="rId8"/>
    <p:sldId id="571" r:id="rId9"/>
    <p:sldId id="572" r:id="rId10"/>
    <p:sldId id="573" r:id="rId11"/>
    <p:sldId id="574" r:id="rId12"/>
    <p:sldId id="575" r:id="rId13"/>
    <p:sldId id="780" r:id="rId14"/>
    <p:sldId id="576" r:id="rId15"/>
    <p:sldId id="555" r:id="rId16"/>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66CCFF"/>
    <a:srgbClr val="FFFF66"/>
    <a:srgbClr val="FFCCCC"/>
    <a:srgbClr val="FFFFCC"/>
    <a:srgbClr val="FF99FF"/>
    <a:srgbClr val="FF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65" autoAdjust="0"/>
    <p:restoredTop sz="87792" autoAdjust="0"/>
  </p:normalViewPr>
  <p:slideViewPr>
    <p:cSldViewPr>
      <p:cViewPr varScale="1">
        <p:scale>
          <a:sx n="64" d="100"/>
          <a:sy n="64" d="100"/>
        </p:scale>
        <p:origin x="172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69635" name="Rectangle 3"/>
          <p:cNvSpPr>
            <a:spLocks noGrp="1" noChangeArrowheads="1"/>
          </p:cNvSpPr>
          <p:nvPr>
            <p:ph type="dt" sz="quarter"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0" hangingPunct="0">
              <a:defRPr sz="1200">
                <a:latin typeface="Times New Roman" pitchFamily="18" charset="0"/>
              </a:defRPr>
            </a:lvl1pPr>
          </a:lstStyle>
          <a:p>
            <a:pPr>
              <a:defRPr/>
            </a:pPr>
            <a:fld id="{D5C32D59-A3C0-4790-BA47-29F06CD2AFC0}" type="datetimeFigureOut">
              <a:rPr lang="en-US"/>
              <a:pPr>
                <a:defRPr/>
              </a:pPr>
              <a:t>7/27/2019</a:t>
            </a:fld>
            <a:endParaRPr lang="en-US"/>
          </a:p>
        </p:txBody>
      </p:sp>
      <p:sp>
        <p:nvSpPr>
          <p:cNvPr id="69636" name="Rectangle 4"/>
          <p:cNvSpPr>
            <a:spLocks noGrp="1" noChangeArrowheads="1"/>
          </p:cNvSpPr>
          <p:nvPr>
            <p:ph type="ftr" sz="quarter" idx="2"/>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69637" name="Rectangle 5"/>
          <p:cNvSpPr>
            <a:spLocks noGrp="1" noChangeArrowheads="1"/>
          </p:cNvSpPr>
          <p:nvPr>
            <p:ph type="sldNum" sz="quarter" idx="3"/>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0" hangingPunct="0">
              <a:defRPr sz="1200">
                <a:latin typeface="Times New Roman" pitchFamily="18" charset="0"/>
              </a:defRPr>
            </a:lvl1pPr>
          </a:lstStyle>
          <a:p>
            <a:pPr>
              <a:defRPr/>
            </a:pPr>
            <a:fld id="{5F2CCC6D-DEFC-4A86-B15E-9C182CB5807C}" type="slidenum">
              <a:rPr lang="en-US"/>
              <a:pPr>
                <a:defRPr/>
              </a:pPr>
              <a:t>‹#›</a:t>
            </a:fld>
            <a:endParaRPr lang="en-US"/>
          </a:p>
        </p:txBody>
      </p:sp>
    </p:spTree>
    <p:extLst>
      <p:ext uri="{BB962C8B-B14F-4D97-AF65-F5344CB8AC3E}">
        <p14:creationId xmlns:p14="http://schemas.microsoft.com/office/powerpoint/2010/main" val="830323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71683"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p>
        </p:txBody>
      </p:sp>
      <p:sp>
        <p:nvSpPr>
          <p:cNvPr id="7885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71685"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686" name="Rectangle 6"/>
          <p:cNvSpPr>
            <a:spLocks noGrp="1" noChangeArrowheads="1"/>
          </p:cNvSpPr>
          <p:nvPr>
            <p:ph type="ftr" sz="quarter" idx="4"/>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71687"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0" hangingPunct="0">
              <a:defRPr sz="1200">
                <a:latin typeface="Times New Roman" pitchFamily="18" charset="0"/>
              </a:defRPr>
            </a:lvl1pPr>
          </a:lstStyle>
          <a:p>
            <a:pPr>
              <a:defRPr/>
            </a:pPr>
            <a:fld id="{C8293F09-F824-4078-BEB8-D145F68EB592}" type="slidenum">
              <a:rPr lang="en-US"/>
              <a:pPr>
                <a:defRPr/>
              </a:pPr>
              <a:t>‹#›</a:t>
            </a:fld>
            <a:endParaRPr lang="en-US"/>
          </a:p>
        </p:txBody>
      </p:sp>
    </p:spTree>
    <p:extLst>
      <p:ext uri="{BB962C8B-B14F-4D97-AF65-F5344CB8AC3E}">
        <p14:creationId xmlns:p14="http://schemas.microsoft.com/office/powerpoint/2010/main" val="27543406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GSM radio channel consists of eight time slots per radio frame, meaning that in this case, up to eight users can share one channel simultaneously. It is actually possible to squeeze in up to 16 users into one GSM channel through utilizing what is called half-rate coding, at the expense of fewer bits being available per user and hence potentially a somewhat degraded voice quality </a:t>
            </a:r>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3</a:t>
            </a:fld>
            <a:endParaRPr lang="en-US"/>
          </a:p>
        </p:txBody>
      </p:sp>
    </p:spTree>
    <p:extLst>
      <p:ext uri="{BB962C8B-B14F-4D97-AF65-F5344CB8AC3E}">
        <p14:creationId xmlns:p14="http://schemas.microsoft.com/office/powerpoint/2010/main" val="352030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57066" indent="-291179" eaLnBrk="0" hangingPunct="0">
              <a:defRPr sz="2400">
                <a:solidFill>
                  <a:schemeClr val="tx1"/>
                </a:solidFill>
                <a:latin typeface="Times New Roman" panose="02020603050405020304" pitchFamily="18" charset="0"/>
              </a:defRPr>
            </a:lvl2pPr>
            <a:lvl3pPr marL="1164717" indent="-232943" eaLnBrk="0" hangingPunct="0">
              <a:defRPr sz="2400">
                <a:solidFill>
                  <a:schemeClr val="tx1"/>
                </a:solidFill>
                <a:latin typeface="Times New Roman" panose="02020603050405020304" pitchFamily="18" charset="0"/>
              </a:defRPr>
            </a:lvl3pPr>
            <a:lvl4pPr marL="1630604" indent="-232943" eaLnBrk="0" hangingPunct="0">
              <a:defRPr sz="2400">
                <a:solidFill>
                  <a:schemeClr val="tx1"/>
                </a:solidFill>
                <a:latin typeface="Times New Roman" panose="02020603050405020304" pitchFamily="18" charset="0"/>
              </a:defRPr>
            </a:lvl4pPr>
            <a:lvl5pPr marL="2096491" indent="-232943" eaLnBrk="0" hangingPunct="0">
              <a:defRPr sz="2400">
                <a:solidFill>
                  <a:schemeClr val="tx1"/>
                </a:solidFill>
                <a:latin typeface="Times New Roman" panose="02020603050405020304" pitchFamily="18" charset="0"/>
              </a:defRPr>
            </a:lvl5pPr>
            <a:lvl6pPr marL="2562377" indent="-23294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eaLnBrk="0" fontAlgn="base" hangingPunct="0">
              <a:spcBef>
                <a:spcPct val="0"/>
              </a:spcBef>
              <a:spcAft>
                <a:spcPct val="0"/>
              </a:spcAft>
              <a:defRPr sz="2400">
                <a:solidFill>
                  <a:schemeClr val="tx1"/>
                </a:solidFill>
                <a:latin typeface="Times New Roman" panose="02020603050405020304" pitchFamily="18" charset="0"/>
              </a:defRPr>
            </a:lvl9pPr>
          </a:lstStyle>
          <a:p>
            <a:fld id="{ACB3F1B8-7F27-4835-BB1B-09004921DE06}" type="slidenum">
              <a:rPr lang="en-US" sz="1200"/>
              <a:pPr/>
              <a:t>4</a:t>
            </a:fld>
            <a:endParaRPr lang="en-US" sz="1200"/>
          </a:p>
        </p:txBody>
      </p:sp>
      <p:sp>
        <p:nvSpPr>
          <p:cNvPr id="33795" name="Rectangle 2"/>
          <p:cNvSpPr>
            <a:spLocks noGrp="1" noRot="1" noChangeAspect="1" noChangeArrowheads="1" noTextEdit="1"/>
          </p:cNvSpPr>
          <p:nvPr>
            <p:ph type="sldImg"/>
          </p:nvPr>
        </p:nvSpPr>
        <p:spPr>
          <a:xfrm>
            <a:off x="1406525" y="882650"/>
            <a:ext cx="4243388" cy="3182938"/>
          </a:xfrm>
          <a:solidFill>
            <a:srgbClr val="FFFFFF"/>
          </a:solidFill>
          <a:ln/>
        </p:spPr>
      </p:sp>
      <p:sp>
        <p:nvSpPr>
          <p:cNvPr id="33796" name="Text Box 3"/>
          <p:cNvSpPr>
            <a:spLocks noGrp="1" noChangeArrowheads="1"/>
          </p:cNvSpPr>
          <p:nvPr>
            <p:ph type="body" idx="1"/>
          </p:nvPr>
        </p:nvSpPr>
        <p:spPr>
          <a:xfrm>
            <a:off x="1090507" y="4375441"/>
            <a:ext cx="4878070" cy="62309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220002" indent="-220002" defTabSz="465887">
              <a:spcBef>
                <a:spcPct val="0"/>
              </a:spcBef>
              <a:buSzPct val="33000"/>
              <a:tabLst>
                <a:tab pos="737654" algn="l"/>
                <a:tab pos="1475308" algn="l"/>
                <a:tab pos="2212962" algn="l"/>
                <a:tab pos="2950616" algn="l"/>
                <a:tab pos="3688271" algn="l"/>
                <a:tab pos="4425925" algn="l"/>
                <a:tab pos="5163579" algn="l"/>
              </a:tabLst>
            </a:pPr>
            <a:r>
              <a:rPr lang="en-GB" sz="1400" dirty="0"/>
              <a:t>On the physical layer GSM uses a combination of FDMA and TDMA for multiple access. Two frequency bands 45 </a:t>
            </a:r>
            <a:r>
              <a:rPr lang="en-GB" sz="1400" dirty="0" err="1"/>
              <a:t>Mhz</a:t>
            </a:r>
            <a:r>
              <a:rPr lang="en-GB" sz="1400" dirty="0"/>
              <a:t> apart have been reserved for GSM operation: 890-915 MHz for transmission from MS to BTS (Uplink) and 935-960 MHz for transmission from BTS to MS (Down link). </a:t>
            </a:r>
          </a:p>
          <a:p>
            <a:pPr marL="220002" indent="-220002" defTabSz="465887">
              <a:spcBef>
                <a:spcPct val="0"/>
              </a:spcBef>
              <a:buSzPct val="33000"/>
              <a:tabLst>
                <a:tab pos="737654" algn="l"/>
                <a:tab pos="1475308" algn="l"/>
                <a:tab pos="2212962" algn="l"/>
                <a:tab pos="2950616" algn="l"/>
                <a:tab pos="3688271" algn="l"/>
                <a:tab pos="4425925" algn="l"/>
                <a:tab pos="5163579" algn="l"/>
              </a:tabLst>
            </a:pPr>
            <a:endParaRPr lang="en-GB" sz="1400" dirty="0"/>
          </a:p>
          <a:p>
            <a:pPr marL="220002" indent="-220002" defTabSz="465887">
              <a:spcBef>
                <a:spcPct val="0"/>
              </a:spcBef>
              <a:buSzPct val="33000"/>
              <a:tabLst>
                <a:tab pos="737654" algn="l"/>
                <a:tab pos="1475308" algn="l"/>
                <a:tab pos="2212962" algn="l"/>
                <a:tab pos="2950616" algn="l"/>
                <a:tab pos="3688271" algn="l"/>
                <a:tab pos="4425925" algn="l"/>
                <a:tab pos="5163579" algn="l"/>
              </a:tabLst>
            </a:pPr>
            <a:r>
              <a:rPr lang="en-GB" sz="1400" dirty="0"/>
              <a:t>Each of these bands of 25 MHz width is divided into 124 single carrier channels of 200 kHz width. In each of the up-link / down-link bands there is a guard-band of 200 kHz. This variant of FDMA is also called </a:t>
            </a:r>
            <a:r>
              <a:rPr lang="en-GB" sz="1400" i="1" dirty="0"/>
              <a:t>Multi-Carrier</a:t>
            </a:r>
            <a:r>
              <a:rPr lang="en-GB" sz="1400" dirty="0"/>
              <a:t>(MC). Each </a:t>
            </a:r>
            <a:r>
              <a:rPr lang="en-GB" sz="1400" i="1" dirty="0"/>
              <a:t>Radio Frequency Channel </a:t>
            </a:r>
            <a:r>
              <a:rPr lang="en-GB" sz="1400" dirty="0"/>
              <a:t>(RFCH) is uniquely numbered, and a pair of channels with the same number forms a duplex channel with a duplex distance of 45 </a:t>
            </a:r>
            <a:r>
              <a:rPr lang="en-GB" sz="1400" dirty="0" err="1"/>
              <a:t>MHz.</a:t>
            </a:r>
            <a:endParaRPr lang="en-GB" sz="1400" dirty="0"/>
          </a:p>
          <a:p>
            <a:pPr marL="220002" indent="-220002" defTabSz="465887">
              <a:spcBef>
                <a:spcPct val="0"/>
              </a:spcBef>
              <a:buSzPct val="33000"/>
              <a:tabLst>
                <a:tab pos="737654" algn="l"/>
                <a:tab pos="1475308" algn="l"/>
                <a:tab pos="2212962" algn="l"/>
                <a:tab pos="2950616" algn="l"/>
                <a:tab pos="3688271" algn="l"/>
                <a:tab pos="4425925" algn="l"/>
                <a:tab pos="5163579" algn="l"/>
              </a:tabLst>
            </a:pPr>
            <a:endParaRPr lang="en-GB" sz="1400" dirty="0"/>
          </a:p>
          <a:p>
            <a:pPr marL="220002" indent="-220002" defTabSz="465887">
              <a:spcBef>
                <a:spcPct val="0"/>
              </a:spcBef>
              <a:buSzPct val="33000"/>
              <a:tabLst>
                <a:tab pos="737654" algn="l"/>
                <a:tab pos="1475308" algn="l"/>
                <a:tab pos="2212962" algn="l"/>
                <a:tab pos="2950616" algn="l"/>
                <a:tab pos="3688271" algn="l"/>
                <a:tab pos="4425925" algn="l"/>
                <a:tab pos="5163579" algn="l"/>
              </a:tabLst>
            </a:pPr>
            <a:r>
              <a:rPr lang="en-GB" sz="1400" dirty="0"/>
              <a:t>The modulation used for coding is GSMK.</a:t>
            </a:r>
          </a:p>
          <a:p>
            <a:pPr eaLnBrk="1" hangingPunct="1">
              <a:lnSpc>
                <a:spcPct val="80000"/>
              </a:lnSpc>
            </a:pPr>
            <a:r>
              <a:rPr lang="en-GB" sz="2900" dirty="0"/>
              <a:t> In US, certain operators implement GSM standard on a frequency band around 1900 MHz (GSM-1900)</a:t>
            </a:r>
          </a:p>
          <a:p>
            <a:pPr lvl="1" eaLnBrk="1" hangingPunct="1">
              <a:lnSpc>
                <a:spcPct val="80000"/>
              </a:lnSpc>
            </a:pPr>
            <a:r>
              <a:rPr lang="en-GB" sz="2400" dirty="0">
                <a:solidFill>
                  <a:srgbClr val="003399"/>
                </a:solidFill>
              </a:rPr>
              <a:t>1850-1910 MHz for Up link</a:t>
            </a:r>
          </a:p>
          <a:p>
            <a:pPr lvl="1" eaLnBrk="1" hangingPunct="1">
              <a:lnSpc>
                <a:spcPct val="80000"/>
              </a:lnSpc>
            </a:pPr>
            <a:r>
              <a:rPr lang="en-GB" sz="2400" dirty="0">
                <a:solidFill>
                  <a:srgbClr val="003399"/>
                </a:solidFill>
              </a:rPr>
              <a:t>1930-1990 MHz for Down link</a:t>
            </a:r>
          </a:p>
          <a:p>
            <a:pPr lvl="1" eaLnBrk="1" hangingPunct="1">
              <a:lnSpc>
                <a:spcPct val="80000"/>
              </a:lnSpc>
            </a:pPr>
            <a:r>
              <a:rPr lang="en-US" sz="1400" dirty="0"/>
              <a:t>TDMA mainly transmit data in a buffer-and-burst method and the transmission of any user is non- continuous.</a:t>
            </a:r>
            <a:endParaRPr lang="en-GB" sz="1400" dirty="0"/>
          </a:p>
          <a:p>
            <a:pPr marL="220002" indent="-220002" defTabSz="465887">
              <a:spcBef>
                <a:spcPct val="0"/>
              </a:spcBef>
              <a:buSzPct val="33000"/>
              <a:tabLst>
                <a:tab pos="737654" algn="l"/>
                <a:tab pos="1475308" algn="l"/>
                <a:tab pos="2212962" algn="l"/>
                <a:tab pos="2950616" algn="l"/>
                <a:tab pos="3688271" algn="l"/>
                <a:tab pos="4425925" algn="l"/>
                <a:tab pos="5163579" algn="l"/>
              </a:tabLst>
            </a:pPr>
            <a:endParaRPr lang="en-GB" sz="1400" dirty="0"/>
          </a:p>
        </p:txBody>
      </p:sp>
    </p:spTree>
    <p:extLst>
      <p:ext uri="{BB962C8B-B14F-4D97-AF65-F5344CB8AC3E}">
        <p14:creationId xmlns:p14="http://schemas.microsoft.com/office/powerpoint/2010/main" val="2893973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IMEI-international mobile equipment identifier</a:t>
            </a:r>
          </a:p>
          <a:p>
            <a:r>
              <a:rPr lang="en-US" dirty="0"/>
              <a:t>IMSI-international mobile subscriber identity</a:t>
            </a:r>
          </a:p>
          <a:p>
            <a:pPr defTabSz="931774">
              <a:defRPr/>
            </a:pPr>
            <a:r>
              <a:rPr lang="en-US" dirty="0"/>
              <a:t>TMSI-Temporary mobile subscriber identity</a:t>
            </a:r>
          </a:p>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6</a:t>
            </a:fld>
            <a:endParaRPr lang="en-US"/>
          </a:p>
        </p:txBody>
      </p:sp>
    </p:spTree>
    <p:extLst>
      <p:ext uri="{BB962C8B-B14F-4D97-AF65-F5344CB8AC3E}">
        <p14:creationId xmlns:p14="http://schemas.microsoft.com/office/powerpoint/2010/main" val="1815771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Network switching subsystem</a:t>
            </a:r>
            <a:r>
              <a:rPr lang="en-US" dirty="0"/>
              <a:t> (</a:t>
            </a:r>
            <a:r>
              <a:rPr lang="en-US" i="1" dirty="0"/>
              <a:t>NSS</a:t>
            </a:r>
            <a:r>
              <a:rPr lang="en-US" dirty="0"/>
              <a:t>) (or </a:t>
            </a:r>
            <a:r>
              <a:rPr lang="en-US" i="1" dirty="0"/>
              <a:t>GSM core network</a:t>
            </a:r>
            <a:r>
              <a:rPr lang="en-US" dirty="0"/>
              <a:t>) is the component of a GSM system that carries out call out and mobility management functions for mobile phones roaming on the network of base stations.</a:t>
            </a:r>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7</a:t>
            </a:fld>
            <a:endParaRPr lang="en-US"/>
          </a:p>
        </p:txBody>
      </p:sp>
    </p:spTree>
    <p:extLst>
      <p:ext uri="{BB962C8B-B14F-4D97-AF65-F5344CB8AC3E}">
        <p14:creationId xmlns:p14="http://schemas.microsoft.com/office/powerpoint/2010/main" val="3449766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1BC4839-21C7-4A0B-A36A-AD4EBE08D28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884ED22-C513-43A4-B64C-9C17E63FEA5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F302D82-D225-4B48-9A2A-13A11812FFF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889644D-C9F4-45D8-9436-F15691B0608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86AF07-4F95-4468-B1E8-CF5B7833C30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FE2900C-B402-4301-8183-16676F7B506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9D39B3A-56A6-43B6-B5C6-E2C3D6DFFEF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3CB640E-548D-44B1-B56B-D6EAF622C50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515077C-03D1-4F9E-A74D-23175CF59A7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6A760B8-AFAB-4F52-B04A-B3195A18F2D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A912E18-6DA1-4FBD-AA22-960B2F440A0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2DD6377-799B-4BEC-847D-43B4F8CC0E1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9219"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8"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itchFamily="18" charset="0"/>
              </a:defRPr>
            </a:lvl1pPr>
          </a:lstStyle>
          <a:p>
            <a:pPr>
              <a:defRPr/>
            </a:pPr>
            <a:fld id="{89CAEB6E-D221-4004-BC6A-13287EFC6B5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399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upload.wikimedia.org/wikipedia/en/0/0a/JU-logo.pn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juniv.edu/index.html"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4"/>
          <p:cNvSpPr txBox="1">
            <a:spLocks noChangeArrowheads="1"/>
          </p:cNvSpPr>
          <p:nvPr/>
        </p:nvSpPr>
        <p:spPr bwMode="auto">
          <a:xfrm>
            <a:off x="703006" y="3815082"/>
            <a:ext cx="7924800" cy="1938992"/>
          </a:xfrm>
          <a:prstGeom prst="rect">
            <a:avLst/>
          </a:prstGeom>
          <a:noFill/>
          <a:ln w="9525">
            <a:noFill/>
            <a:miter lim="800000"/>
            <a:headEnd/>
            <a:tailEnd/>
          </a:ln>
        </p:spPr>
        <p:txBody>
          <a:bodyPr>
            <a:spAutoFit/>
          </a:bodyPr>
          <a:lstStyle/>
          <a:p>
            <a:pPr algn="ctr"/>
            <a:r>
              <a:rPr lang="en-US" b="1" dirty="0">
                <a:solidFill>
                  <a:schemeClr val="accent2"/>
                </a:solidFill>
                <a:cs typeface="Arial" charset="0"/>
              </a:rPr>
              <a:t>By-</a:t>
            </a:r>
          </a:p>
          <a:p>
            <a:pPr algn="ctr"/>
            <a:r>
              <a:rPr lang="en-US" b="1" dirty="0" err="1">
                <a:solidFill>
                  <a:schemeClr val="accent2"/>
                </a:solidFill>
                <a:cs typeface="Arial" charset="0"/>
              </a:rPr>
              <a:t>Jesmin</a:t>
            </a:r>
            <a:r>
              <a:rPr lang="en-US" b="1" dirty="0">
                <a:solidFill>
                  <a:schemeClr val="accent2"/>
                </a:solidFill>
                <a:cs typeface="Arial" charset="0"/>
              </a:rPr>
              <a:t> Akhter</a:t>
            </a:r>
            <a:endParaRPr lang="en-US" dirty="0">
              <a:solidFill>
                <a:schemeClr val="accent2"/>
              </a:solidFill>
              <a:cs typeface="Arial" charset="0"/>
            </a:endParaRPr>
          </a:p>
          <a:p>
            <a:pPr algn="ctr"/>
            <a:r>
              <a:rPr lang="en-US" dirty="0">
                <a:cs typeface="Arial" charset="0"/>
              </a:rPr>
              <a:t>Associate Professor</a:t>
            </a:r>
          </a:p>
          <a:p>
            <a:pPr algn="ctr"/>
            <a:r>
              <a:rPr lang="en-US" dirty="0">
                <a:cs typeface="Arial" charset="0"/>
              </a:rPr>
              <a:t>Institute of Information Technology</a:t>
            </a:r>
          </a:p>
          <a:p>
            <a:pPr algn="ctr"/>
            <a:r>
              <a:rPr lang="en-US" dirty="0">
                <a:cs typeface="Arial" charset="0"/>
              </a:rPr>
              <a:t>Jahangirnagar University </a:t>
            </a:r>
          </a:p>
        </p:txBody>
      </p:sp>
      <p:sp>
        <p:nvSpPr>
          <p:cNvPr id="11268" name="TextBox 3"/>
          <p:cNvSpPr txBox="1">
            <a:spLocks noChangeArrowheads="1"/>
          </p:cNvSpPr>
          <p:nvPr/>
        </p:nvSpPr>
        <p:spPr bwMode="auto">
          <a:xfrm>
            <a:off x="1181100" y="2607379"/>
            <a:ext cx="6781800" cy="1200329"/>
          </a:xfrm>
          <a:prstGeom prst="rect">
            <a:avLst/>
          </a:prstGeom>
          <a:noFill/>
          <a:ln w="9525">
            <a:noFill/>
            <a:miter lim="800000"/>
            <a:headEnd/>
            <a:tailEnd/>
          </a:ln>
        </p:spPr>
        <p:txBody>
          <a:bodyPr>
            <a:spAutoFit/>
          </a:bodyPr>
          <a:lstStyle/>
          <a:p>
            <a:pPr algn="ctr"/>
            <a:r>
              <a:rPr lang="en-US" b="1" dirty="0">
                <a:solidFill>
                  <a:srgbClr val="FF0000"/>
                </a:solidFill>
              </a:rPr>
              <a:t>Wireless Network</a:t>
            </a:r>
          </a:p>
          <a:p>
            <a:pPr algn="ctr"/>
            <a:r>
              <a:rPr lang="en-US" b="1" dirty="0">
                <a:solidFill>
                  <a:srgbClr val="FF0000"/>
                </a:solidFill>
              </a:rPr>
              <a:t>MIT-</a:t>
            </a:r>
          </a:p>
          <a:p>
            <a:pPr algn="ctr"/>
            <a:endParaRPr lang="en-US" b="1" dirty="0"/>
          </a:p>
        </p:txBody>
      </p:sp>
      <p:pic>
        <p:nvPicPr>
          <p:cNvPr id="11269" name="il_fi" descr="http://upload.wikimedia.org/wikipedia/en/0/0a/JU-logo.png"/>
          <p:cNvPicPr>
            <a:picLocks noChangeAspect="1" noChangeArrowheads="1"/>
          </p:cNvPicPr>
          <p:nvPr/>
        </p:nvPicPr>
        <p:blipFill>
          <a:blip r:embed="rId2" r:link="rId3"/>
          <a:srcRect/>
          <a:stretch>
            <a:fillRect/>
          </a:stretch>
        </p:blipFill>
        <p:spPr bwMode="auto">
          <a:xfrm>
            <a:off x="3886200" y="496445"/>
            <a:ext cx="1371600" cy="1614488"/>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4"/>
          <p:cNvSpPr txBox="1">
            <a:spLocks noChangeArrowheads="1"/>
          </p:cNvSpPr>
          <p:nvPr/>
        </p:nvSpPr>
        <p:spPr bwMode="auto">
          <a:xfrm>
            <a:off x="228600" y="914400"/>
            <a:ext cx="8686800" cy="470852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r>
              <a:rPr lang="en-US" b="1"/>
              <a:t>Authentication Center (AUC):</a:t>
            </a:r>
            <a:r>
              <a:rPr lang="en-US"/>
              <a:t> Generally associated with the HLR, the authentication center contains authentication parameters that are used on initial location registration, subsequent location updates and on each call set-up request from the MS. </a:t>
            </a:r>
          </a:p>
          <a:p>
            <a:pPr algn="just" eaLnBrk="1" hangingPunct="1">
              <a:spcBef>
                <a:spcPct val="50000"/>
              </a:spcBef>
            </a:pPr>
            <a:endParaRPr lang="en-US"/>
          </a:p>
          <a:p>
            <a:pPr algn="just" eaLnBrk="1" hangingPunct="1">
              <a:buFont typeface="Wingdings" panose="05000000000000000000" pitchFamily="2" charset="2"/>
              <a:buChar char="ü"/>
            </a:pPr>
            <a:r>
              <a:rPr lang="en-US"/>
              <a:t>In GSM , protection from unauthorized access is achieved through strong authentication procedures that validate the true identity of subscriber before he or she is permitted to receive service.</a:t>
            </a:r>
          </a:p>
          <a:p>
            <a:pPr algn="just" eaLnBrk="1" hangingPunct="1">
              <a:buFont typeface="Wingdings" panose="05000000000000000000" pitchFamily="2" charset="2"/>
              <a:buChar char="ü"/>
            </a:pPr>
            <a:endParaRPr lang="en-US"/>
          </a:p>
          <a:p>
            <a:pPr algn="just" eaLnBrk="1" hangingPunct="1">
              <a:buFont typeface="Wingdings" panose="05000000000000000000" pitchFamily="2" charset="2"/>
              <a:buChar char="ü"/>
            </a:pPr>
            <a:r>
              <a:rPr lang="en-US"/>
              <a:t>  The authentication and ciphering functions in GSM are closely linked and are performed as a single procedure between MS and the network.</a:t>
            </a:r>
          </a:p>
        </p:txBody>
      </p:sp>
      <p:sp>
        <p:nvSpPr>
          <p:cNvPr id="11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91D2120-DCAC-457F-B9B1-3A31FB5F0880}" type="slidenum">
              <a:rPr lang="en-US" sz="1400"/>
              <a:pPr eaLnBrk="1" hangingPunct="1"/>
              <a:t>10</a:t>
            </a:fld>
            <a:endParaRPr lang="en-US" sz="1400"/>
          </a:p>
        </p:txBody>
      </p:sp>
    </p:spTree>
    <p:extLst>
      <p:ext uri="{BB962C8B-B14F-4D97-AF65-F5344CB8AC3E}">
        <p14:creationId xmlns:p14="http://schemas.microsoft.com/office/powerpoint/2010/main" val="1059703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58"/>
          <p:cNvGrpSpPr>
            <a:grpSpLocks/>
          </p:cNvGrpSpPr>
          <p:nvPr/>
        </p:nvGrpSpPr>
        <p:grpSpPr bwMode="auto">
          <a:xfrm>
            <a:off x="1447800" y="2133600"/>
            <a:ext cx="5905500" cy="3582988"/>
            <a:chOff x="624" y="720"/>
            <a:chExt cx="3720" cy="2257"/>
          </a:xfrm>
        </p:grpSpPr>
        <p:sp>
          <p:nvSpPr>
            <p:cNvPr id="12293" name="AutoShape 33"/>
            <p:cNvSpPr>
              <a:spLocks noChangeArrowheads="1"/>
            </p:cNvSpPr>
            <p:nvPr/>
          </p:nvSpPr>
          <p:spPr bwMode="auto">
            <a:xfrm>
              <a:off x="816" y="720"/>
              <a:ext cx="905" cy="787"/>
            </a:xfrm>
            <a:prstGeom prst="hexagon">
              <a:avLst>
                <a:gd name="adj" fmla="val 28748"/>
                <a:gd name="vf" fmla="val 115470"/>
              </a:avLst>
            </a:prstGeom>
            <a:solidFill>
              <a:srgbClr val="66CC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12294" name="Text Box 34"/>
            <p:cNvSpPr txBox="1">
              <a:spLocks noChangeArrowheads="1"/>
            </p:cNvSpPr>
            <p:nvPr/>
          </p:nvSpPr>
          <p:spPr bwMode="auto">
            <a:xfrm>
              <a:off x="2440" y="955"/>
              <a:ext cx="583" cy="434"/>
            </a:xfrm>
            <a:prstGeom prst="rect">
              <a:avLst/>
            </a:prstGeom>
            <a:solidFill>
              <a:srgbClr val="FF3300"/>
            </a:solidFill>
            <a:ln w="9525">
              <a:solidFill>
                <a:srgbClr val="000000"/>
              </a:solidFill>
              <a:miter lim="800000"/>
              <a:headEnd/>
              <a:tailEnd/>
            </a:ln>
          </p:spPr>
          <p:txBody>
            <a:bodyPr lIns="75895" tIns="37948" rIns="75895" bIns="37948"/>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2000">
                  <a:solidFill>
                    <a:srgbClr val="000000"/>
                  </a:solidFill>
                </a:rPr>
                <a:t>BSC</a:t>
              </a:r>
              <a:endParaRPr lang="en-US"/>
            </a:p>
          </p:txBody>
        </p:sp>
        <p:sp>
          <p:nvSpPr>
            <p:cNvPr id="12295" name="Text Box 35"/>
            <p:cNvSpPr txBox="1">
              <a:spLocks noChangeArrowheads="1"/>
            </p:cNvSpPr>
            <p:nvPr/>
          </p:nvSpPr>
          <p:spPr bwMode="auto">
            <a:xfrm>
              <a:off x="3574" y="1016"/>
              <a:ext cx="642" cy="441"/>
            </a:xfrm>
            <a:prstGeom prst="rect">
              <a:avLst/>
            </a:prstGeom>
            <a:solidFill>
              <a:srgbClr val="FF3300"/>
            </a:solidFill>
            <a:ln w="9525">
              <a:solidFill>
                <a:srgbClr val="000000"/>
              </a:solidFill>
              <a:miter lim="800000"/>
              <a:headEnd/>
              <a:tailEnd/>
            </a:ln>
          </p:spPr>
          <p:txBody>
            <a:bodyPr lIns="75895" tIns="37948" rIns="75895" bIns="37948"/>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2000">
                  <a:solidFill>
                    <a:srgbClr val="000000"/>
                  </a:solidFill>
                </a:rPr>
                <a:t>MSC</a:t>
              </a:r>
              <a:endParaRPr lang="en-US"/>
            </a:p>
          </p:txBody>
        </p:sp>
        <p:sp>
          <p:nvSpPr>
            <p:cNvPr id="12296" name="Text Box 36"/>
            <p:cNvSpPr txBox="1">
              <a:spLocks noChangeArrowheads="1"/>
            </p:cNvSpPr>
            <p:nvPr/>
          </p:nvSpPr>
          <p:spPr bwMode="auto">
            <a:xfrm>
              <a:off x="965" y="2072"/>
              <a:ext cx="526" cy="427"/>
            </a:xfrm>
            <a:prstGeom prst="rect">
              <a:avLst/>
            </a:prstGeom>
            <a:solidFill>
              <a:srgbClr val="99CCFF"/>
            </a:solidFill>
            <a:ln w="9525">
              <a:solidFill>
                <a:srgbClr val="000000"/>
              </a:solidFill>
              <a:miter lim="800000"/>
              <a:headEnd/>
              <a:tailEnd/>
            </a:ln>
          </p:spPr>
          <p:txBody>
            <a:bodyPr lIns="75895" tIns="37948" rIns="75895" bIns="37948"/>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2100">
                  <a:solidFill>
                    <a:srgbClr val="000000"/>
                  </a:solidFill>
                </a:rPr>
                <a:t>MS</a:t>
              </a:r>
              <a:endParaRPr lang="en-US"/>
            </a:p>
          </p:txBody>
        </p:sp>
        <p:sp>
          <p:nvSpPr>
            <p:cNvPr id="12297" name="Line 37"/>
            <p:cNvSpPr>
              <a:spLocks noChangeShapeType="1"/>
            </p:cNvSpPr>
            <p:nvPr/>
          </p:nvSpPr>
          <p:spPr bwMode="auto">
            <a:xfrm flipH="1">
              <a:off x="1735" y="1009"/>
              <a:ext cx="69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98" name="Line 38"/>
            <p:cNvSpPr>
              <a:spLocks noChangeShapeType="1"/>
            </p:cNvSpPr>
            <p:nvPr/>
          </p:nvSpPr>
          <p:spPr bwMode="auto">
            <a:xfrm>
              <a:off x="1728" y="1206"/>
              <a:ext cx="69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99" name="Line 39"/>
            <p:cNvSpPr>
              <a:spLocks noChangeShapeType="1"/>
            </p:cNvSpPr>
            <p:nvPr/>
          </p:nvSpPr>
          <p:spPr bwMode="auto">
            <a:xfrm flipH="1">
              <a:off x="1728" y="1369"/>
              <a:ext cx="70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0" name="Text Box 40"/>
            <p:cNvSpPr txBox="1">
              <a:spLocks noChangeArrowheads="1"/>
            </p:cNvSpPr>
            <p:nvPr/>
          </p:nvSpPr>
          <p:spPr bwMode="auto">
            <a:xfrm>
              <a:off x="1960" y="838"/>
              <a:ext cx="328" cy="93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5895" tIns="37948" rIns="75895" bIns="37948"/>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600">
                  <a:solidFill>
                    <a:srgbClr val="000000"/>
                  </a:solidFill>
                </a:rPr>
                <a:t>5</a:t>
              </a:r>
            </a:p>
            <a:p>
              <a:pPr eaLnBrk="1" hangingPunct="1"/>
              <a:endParaRPr lang="en-US" sz="600">
                <a:solidFill>
                  <a:srgbClr val="000000"/>
                </a:solidFill>
                <a:latin typeface="Batang" pitchFamily="18" charset="-127"/>
              </a:endParaRPr>
            </a:p>
            <a:p>
              <a:pPr eaLnBrk="1" hangingPunct="1"/>
              <a:r>
                <a:rPr lang="en-US" sz="1600">
                  <a:solidFill>
                    <a:srgbClr val="000000"/>
                  </a:solidFill>
                </a:rPr>
                <a:t>4</a:t>
              </a:r>
            </a:p>
            <a:p>
              <a:pPr eaLnBrk="1" hangingPunct="1"/>
              <a:endParaRPr lang="en-US" sz="1600">
                <a:solidFill>
                  <a:srgbClr val="000000"/>
                </a:solidFill>
                <a:latin typeface="Batang" pitchFamily="18" charset="-127"/>
              </a:endParaRPr>
            </a:p>
            <a:p>
              <a:pPr eaLnBrk="1" hangingPunct="1"/>
              <a:r>
                <a:rPr lang="en-US" sz="1600">
                  <a:solidFill>
                    <a:srgbClr val="000000"/>
                  </a:solidFill>
                </a:rPr>
                <a:t>3</a:t>
              </a:r>
              <a:endParaRPr lang="en-US"/>
            </a:p>
          </p:txBody>
        </p:sp>
        <p:sp>
          <p:nvSpPr>
            <p:cNvPr id="12301" name="Line 41"/>
            <p:cNvSpPr>
              <a:spLocks noChangeShapeType="1"/>
            </p:cNvSpPr>
            <p:nvPr/>
          </p:nvSpPr>
          <p:spPr bwMode="auto">
            <a:xfrm flipH="1">
              <a:off x="3030" y="1070"/>
              <a:ext cx="54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2" name="Line 42"/>
            <p:cNvSpPr>
              <a:spLocks noChangeShapeType="1"/>
            </p:cNvSpPr>
            <p:nvPr/>
          </p:nvSpPr>
          <p:spPr bwMode="auto">
            <a:xfrm>
              <a:off x="3030" y="1186"/>
              <a:ext cx="54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3" name="Line 43"/>
            <p:cNvSpPr>
              <a:spLocks noChangeShapeType="1"/>
            </p:cNvSpPr>
            <p:nvPr/>
          </p:nvSpPr>
          <p:spPr bwMode="auto">
            <a:xfrm flipH="1">
              <a:off x="3016" y="1355"/>
              <a:ext cx="55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4" name="Text Box 44"/>
            <p:cNvSpPr txBox="1">
              <a:spLocks noChangeArrowheads="1"/>
            </p:cNvSpPr>
            <p:nvPr/>
          </p:nvSpPr>
          <p:spPr bwMode="auto">
            <a:xfrm>
              <a:off x="3543" y="1952"/>
              <a:ext cx="801" cy="347"/>
            </a:xfrm>
            <a:prstGeom prst="rect">
              <a:avLst/>
            </a:prstGeom>
            <a:solidFill>
              <a:schemeClr val="accent1"/>
            </a:solidFill>
            <a:ln w="9525">
              <a:solidFill>
                <a:srgbClr val="000000"/>
              </a:solidFill>
              <a:miter lim="800000"/>
              <a:headEnd/>
              <a:tailEnd/>
            </a:ln>
          </p:spPr>
          <p:txBody>
            <a:bodyPr lIns="75895" tIns="37948" rIns="75895" bIns="37948"/>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2300">
                  <a:solidFill>
                    <a:srgbClr val="000000"/>
                  </a:solidFill>
                </a:rPr>
                <a:t>VLR</a:t>
              </a:r>
              <a:endParaRPr lang="en-US"/>
            </a:p>
          </p:txBody>
        </p:sp>
        <p:sp>
          <p:nvSpPr>
            <p:cNvPr id="12305" name="Line 45"/>
            <p:cNvSpPr>
              <a:spLocks noChangeShapeType="1"/>
            </p:cNvSpPr>
            <p:nvPr/>
          </p:nvSpPr>
          <p:spPr bwMode="auto">
            <a:xfrm flipV="1">
              <a:off x="3639" y="1457"/>
              <a:ext cx="0" cy="48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6" name="Line 46"/>
            <p:cNvSpPr>
              <a:spLocks noChangeShapeType="1"/>
            </p:cNvSpPr>
            <p:nvPr/>
          </p:nvSpPr>
          <p:spPr bwMode="auto">
            <a:xfrm>
              <a:off x="3882" y="1457"/>
              <a:ext cx="0" cy="48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7" name="Line 47"/>
            <p:cNvSpPr>
              <a:spLocks noChangeShapeType="1"/>
            </p:cNvSpPr>
            <p:nvPr/>
          </p:nvSpPr>
          <p:spPr bwMode="auto">
            <a:xfrm flipV="1">
              <a:off x="4113" y="1464"/>
              <a:ext cx="0" cy="49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8" name="Text Box 48"/>
            <p:cNvSpPr txBox="1">
              <a:spLocks noChangeArrowheads="1"/>
            </p:cNvSpPr>
            <p:nvPr/>
          </p:nvSpPr>
          <p:spPr bwMode="auto">
            <a:xfrm>
              <a:off x="3138" y="899"/>
              <a:ext cx="328" cy="93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5895" tIns="37948" rIns="75895" bIns="37948"/>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500">
                  <a:solidFill>
                    <a:srgbClr val="000000"/>
                  </a:solidFill>
                </a:rPr>
                <a:t>5</a:t>
              </a:r>
            </a:p>
            <a:p>
              <a:pPr eaLnBrk="1" hangingPunct="1"/>
              <a:endParaRPr lang="en-US" sz="1500">
                <a:solidFill>
                  <a:srgbClr val="000000"/>
                </a:solidFill>
              </a:endParaRPr>
            </a:p>
            <a:p>
              <a:pPr eaLnBrk="1" hangingPunct="1"/>
              <a:r>
                <a:rPr lang="en-US" sz="1500">
                  <a:solidFill>
                    <a:srgbClr val="000000"/>
                  </a:solidFill>
                </a:rPr>
                <a:t>4</a:t>
              </a:r>
            </a:p>
            <a:p>
              <a:pPr eaLnBrk="1" hangingPunct="1"/>
              <a:r>
                <a:rPr lang="en-US" sz="1500">
                  <a:solidFill>
                    <a:srgbClr val="000000"/>
                  </a:solidFill>
                </a:rPr>
                <a:t>3</a:t>
              </a:r>
              <a:endParaRPr lang="en-US"/>
            </a:p>
          </p:txBody>
        </p:sp>
        <p:sp>
          <p:nvSpPr>
            <p:cNvPr id="12309" name="Text Box 49"/>
            <p:cNvSpPr txBox="1">
              <a:spLocks noChangeArrowheads="1"/>
            </p:cNvSpPr>
            <p:nvPr/>
          </p:nvSpPr>
          <p:spPr bwMode="auto">
            <a:xfrm>
              <a:off x="3453" y="1606"/>
              <a:ext cx="891" cy="217"/>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5895" tIns="37948" rIns="75895" bIns="37948"/>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600">
                  <a:solidFill>
                    <a:srgbClr val="000000"/>
                  </a:solidFill>
                </a:rPr>
                <a:t>3          4      5</a:t>
              </a:r>
              <a:endParaRPr lang="en-US"/>
            </a:p>
          </p:txBody>
        </p:sp>
        <p:sp>
          <p:nvSpPr>
            <p:cNvPr id="12310" name="Text Box 50"/>
            <p:cNvSpPr txBox="1">
              <a:spLocks noChangeArrowheads="1"/>
            </p:cNvSpPr>
            <p:nvPr/>
          </p:nvSpPr>
          <p:spPr bwMode="auto">
            <a:xfrm>
              <a:off x="3539" y="2624"/>
              <a:ext cx="654" cy="353"/>
            </a:xfrm>
            <a:prstGeom prst="rect">
              <a:avLst/>
            </a:prstGeom>
            <a:solidFill>
              <a:schemeClr val="accent1"/>
            </a:solidFill>
            <a:ln w="9525">
              <a:solidFill>
                <a:srgbClr val="000000"/>
              </a:solidFill>
              <a:miter lim="800000"/>
              <a:headEnd/>
              <a:tailEnd/>
            </a:ln>
          </p:spPr>
          <p:txBody>
            <a:bodyPr lIns="75895" tIns="37948" rIns="75895" bIns="37948"/>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2100">
                  <a:solidFill>
                    <a:srgbClr val="000000"/>
                  </a:solidFill>
                </a:rPr>
                <a:t>HLR</a:t>
              </a:r>
              <a:endParaRPr lang="en-US"/>
            </a:p>
          </p:txBody>
        </p:sp>
        <p:sp>
          <p:nvSpPr>
            <p:cNvPr id="12311" name="Line 51"/>
            <p:cNvSpPr>
              <a:spLocks noChangeShapeType="1"/>
            </p:cNvSpPr>
            <p:nvPr/>
          </p:nvSpPr>
          <p:spPr bwMode="auto">
            <a:xfrm>
              <a:off x="3690" y="2305"/>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2" name="Line 52"/>
            <p:cNvSpPr>
              <a:spLocks noChangeShapeType="1"/>
            </p:cNvSpPr>
            <p:nvPr/>
          </p:nvSpPr>
          <p:spPr bwMode="auto">
            <a:xfrm flipV="1">
              <a:off x="4049" y="2299"/>
              <a:ext cx="0" cy="3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3" name="Text Box 53"/>
            <p:cNvSpPr txBox="1">
              <a:spLocks noChangeArrowheads="1"/>
            </p:cNvSpPr>
            <p:nvPr/>
          </p:nvSpPr>
          <p:spPr bwMode="auto">
            <a:xfrm>
              <a:off x="3556" y="2394"/>
              <a:ext cx="519" cy="23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5895" tIns="37948" rIns="75895" bIns="37948"/>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300">
                  <a:solidFill>
                    <a:srgbClr val="000000"/>
                  </a:solidFill>
                </a:rPr>
                <a:t>1          2</a:t>
              </a:r>
              <a:endParaRPr lang="en-US"/>
            </a:p>
          </p:txBody>
        </p:sp>
        <p:sp>
          <p:nvSpPr>
            <p:cNvPr id="12314" name="Line 54"/>
            <p:cNvSpPr>
              <a:spLocks noChangeShapeType="1"/>
            </p:cNvSpPr>
            <p:nvPr/>
          </p:nvSpPr>
          <p:spPr bwMode="auto">
            <a:xfrm flipV="1">
              <a:off x="1178" y="1504"/>
              <a:ext cx="0" cy="55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5" name="Text Box 55"/>
            <p:cNvSpPr txBox="1">
              <a:spLocks noChangeArrowheads="1"/>
            </p:cNvSpPr>
            <p:nvPr/>
          </p:nvSpPr>
          <p:spPr bwMode="auto">
            <a:xfrm>
              <a:off x="987" y="1694"/>
              <a:ext cx="705" cy="279"/>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5895" tIns="37948" rIns="75895" bIns="37948"/>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600">
                  <a:solidFill>
                    <a:srgbClr val="000000"/>
                  </a:solidFill>
                </a:rPr>
                <a:t>4         3</a:t>
              </a:r>
              <a:endParaRPr lang="en-US"/>
            </a:p>
          </p:txBody>
        </p:sp>
        <p:sp>
          <p:nvSpPr>
            <p:cNvPr id="12316" name="Text Box 56"/>
            <p:cNvSpPr txBox="1">
              <a:spLocks noChangeArrowheads="1"/>
            </p:cNvSpPr>
            <p:nvPr/>
          </p:nvSpPr>
          <p:spPr bwMode="auto">
            <a:xfrm>
              <a:off x="624" y="2688"/>
              <a:ext cx="1584" cy="24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5895" tIns="37948" rIns="75895" bIns="37948"/>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600">
                  <a:solidFill>
                    <a:srgbClr val="000000"/>
                  </a:solidFill>
                </a:rPr>
                <a:t>   </a:t>
              </a:r>
              <a:r>
                <a:rPr lang="en-US" sz="1600" b="1">
                  <a:solidFill>
                    <a:srgbClr val="FF0000"/>
                  </a:solidFill>
                </a:rPr>
                <a:t>SIM with A3, A5, A8, Ki</a:t>
              </a:r>
              <a:endParaRPr lang="en-US" b="1">
                <a:solidFill>
                  <a:srgbClr val="FF0000"/>
                </a:solidFill>
              </a:endParaRPr>
            </a:p>
          </p:txBody>
        </p:sp>
        <p:sp>
          <p:nvSpPr>
            <p:cNvPr id="12317" name="Line 57"/>
            <p:cNvSpPr>
              <a:spLocks noChangeShapeType="1"/>
            </p:cNvSpPr>
            <p:nvPr/>
          </p:nvSpPr>
          <p:spPr bwMode="auto">
            <a:xfrm flipV="1">
              <a:off x="1344" y="1512"/>
              <a:ext cx="0" cy="557"/>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sp>
        <p:nvSpPr>
          <p:cNvPr id="12291" name="Rectangle 29"/>
          <p:cNvSpPr>
            <a:spLocks noChangeArrowheads="1"/>
          </p:cNvSpPr>
          <p:nvPr/>
        </p:nvSpPr>
        <p:spPr bwMode="auto">
          <a:xfrm>
            <a:off x="0" y="0"/>
            <a:ext cx="8915400" cy="157003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dirty="0"/>
              <a:t>An authentication algorithm A3, a cipher key generation algorithm A8 and an encryption algorithm A5, individual subscriber authentication key (Ki) are also programmed into the MS at the time of service provisioning. The relevant call flows are shown in fig.1</a:t>
            </a:r>
          </a:p>
        </p:txBody>
      </p:sp>
      <p:sp>
        <p:nvSpPr>
          <p:cNvPr id="12292" name="Slide Number Placeholder 3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DFA696F-4B7C-4070-B729-8BE040076E5B}" type="slidenum">
              <a:rPr lang="en-US" sz="1400"/>
              <a:pPr eaLnBrk="1" hangingPunct="1"/>
              <a:t>11</a:t>
            </a:fld>
            <a:endParaRPr lang="en-US" sz="1400"/>
          </a:p>
        </p:txBody>
      </p:sp>
    </p:spTree>
    <p:extLst>
      <p:ext uri="{BB962C8B-B14F-4D97-AF65-F5344CB8AC3E}">
        <p14:creationId xmlns:p14="http://schemas.microsoft.com/office/powerpoint/2010/main" val="2839905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58"/>
          <p:cNvGrpSpPr>
            <a:grpSpLocks/>
          </p:cNvGrpSpPr>
          <p:nvPr/>
        </p:nvGrpSpPr>
        <p:grpSpPr bwMode="auto">
          <a:xfrm>
            <a:off x="1752600" y="2971800"/>
            <a:ext cx="5524500" cy="3276600"/>
            <a:chOff x="624" y="720"/>
            <a:chExt cx="3720" cy="2257"/>
          </a:xfrm>
        </p:grpSpPr>
        <p:sp>
          <p:nvSpPr>
            <p:cNvPr id="13317" name="AutoShape 33"/>
            <p:cNvSpPr>
              <a:spLocks noChangeArrowheads="1"/>
            </p:cNvSpPr>
            <p:nvPr/>
          </p:nvSpPr>
          <p:spPr bwMode="auto">
            <a:xfrm>
              <a:off x="816" y="720"/>
              <a:ext cx="905" cy="787"/>
            </a:xfrm>
            <a:prstGeom prst="hexagon">
              <a:avLst>
                <a:gd name="adj" fmla="val 28748"/>
                <a:gd name="vf" fmla="val 115470"/>
              </a:avLst>
            </a:prstGeom>
            <a:solidFill>
              <a:srgbClr val="66CC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13318" name="Text Box 34"/>
            <p:cNvSpPr txBox="1">
              <a:spLocks noChangeArrowheads="1"/>
            </p:cNvSpPr>
            <p:nvPr/>
          </p:nvSpPr>
          <p:spPr bwMode="auto">
            <a:xfrm>
              <a:off x="2440" y="955"/>
              <a:ext cx="583" cy="434"/>
            </a:xfrm>
            <a:prstGeom prst="rect">
              <a:avLst/>
            </a:prstGeom>
            <a:solidFill>
              <a:srgbClr val="FF3300"/>
            </a:solidFill>
            <a:ln w="9525">
              <a:solidFill>
                <a:srgbClr val="000000"/>
              </a:solidFill>
              <a:miter lim="800000"/>
              <a:headEnd/>
              <a:tailEnd/>
            </a:ln>
          </p:spPr>
          <p:txBody>
            <a:bodyPr lIns="75895" tIns="37948" rIns="75895" bIns="37948"/>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2000">
                  <a:solidFill>
                    <a:srgbClr val="000000"/>
                  </a:solidFill>
                </a:rPr>
                <a:t>BSC</a:t>
              </a:r>
              <a:endParaRPr lang="en-US"/>
            </a:p>
          </p:txBody>
        </p:sp>
        <p:sp>
          <p:nvSpPr>
            <p:cNvPr id="13319" name="Text Box 35"/>
            <p:cNvSpPr txBox="1">
              <a:spLocks noChangeArrowheads="1"/>
            </p:cNvSpPr>
            <p:nvPr/>
          </p:nvSpPr>
          <p:spPr bwMode="auto">
            <a:xfrm>
              <a:off x="3574" y="1016"/>
              <a:ext cx="642" cy="441"/>
            </a:xfrm>
            <a:prstGeom prst="rect">
              <a:avLst/>
            </a:prstGeom>
            <a:solidFill>
              <a:srgbClr val="FF3300"/>
            </a:solidFill>
            <a:ln w="9525">
              <a:solidFill>
                <a:srgbClr val="000000"/>
              </a:solidFill>
              <a:miter lim="800000"/>
              <a:headEnd/>
              <a:tailEnd/>
            </a:ln>
          </p:spPr>
          <p:txBody>
            <a:bodyPr lIns="75895" tIns="37948" rIns="75895" bIns="37948"/>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2000">
                  <a:solidFill>
                    <a:srgbClr val="000000"/>
                  </a:solidFill>
                </a:rPr>
                <a:t>MSC</a:t>
              </a:r>
              <a:endParaRPr lang="en-US"/>
            </a:p>
          </p:txBody>
        </p:sp>
        <p:sp>
          <p:nvSpPr>
            <p:cNvPr id="13320" name="Text Box 36"/>
            <p:cNvSpPr txBox="1">
              <a:spLocks noChangeArrowheads="1"/>
            </p:cNvSpPr>
            <p:nvPr/>
          </p:nvSpPr>
          <p:spPr bwMode="auto">
            <a:xfrm>
              <a:off x="965" y="2072"/>
              <a:ext cx="526" cy="427"/>
            </a:xfrm>
            <a:prstGeom prst="rect">
              <a:avLst/>
            </a:prstGeom>
            <a:solidFill>
              <a:srgbClr val="99CCFF"/>
            </a:solidFill>
            <a:ln w="9525">
              <a:solidFill>
                <a:srgbClr val="000000"/>
              </a:solidFill>
              <a:miter lim="800000"/>
              <a:headEnd/>
              <a:tailEnd/>
            </a:ln>
          </p:spPr>
          <p:txBody>
            <a:bodyPr lIns="75895" tIns="37948" rIns="75895" bIns="37948"/>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2100">
                  <a:solidFill>
                    <a:srgbClr val="000000"/>
                  </a:solidFill>
                </a:rPr>
                <a:t>MS</a:t>
              </a:r>
              <a:endParaRPr lang="en-US"/>
            </a:p>
          </p:txBody>
        </p:sp>
        <p:sp>
          <p:nvSpPr>
            <p:cNvPr id="13321" name="Line 37"/>
            <p:cNvSpPr>
              <a:spLocks noChangeShapeType="1"/>
            </p:cNvSpPr>
            <p:nvPr/>
          </p:nvSpPr>
          <p:spPr bwMode="auto">
            <a:xfrm flipH="1">
              <a:off x="1735" y="1009"/>
              <a:ext cx="69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2" name="Line 38"/>
            <p:cNvSpPr>
              <a:spLocks noChangeShapeType="1"/>
            </p:cNvSpPr>
            <p:nvPr/>
          </p:nvSpPr>
          <p:spPr bwMode="auto">
            <a:xfrm>
              <a:off x="1728" y="1206"/>
              <a:ext cx="69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3" name="Line 39"/>
            <p:cNvSpPr>
              <a:spLocks noChangeShapeType="1"/>
            </p:cNvSpPr>
            <p:nvPr/>
          </p:nvSpPr>
          <p:spPr bwMode="auto">
            <a:xfrm flipH="1">
              <a:off x="1728" y="1369"/>
              <a:ext cx="70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4" name="Text Box 40"/>
            <p:cNvSpPr txBox="1">
              <a:spLocks noChangeArrowheads="1"/>
            </p:cNvSpPr>
            <p:nvPr/>
          </p:nvSpPr>
          <p:spPr bwMode="auto">
            <a:xfrm>
              <a:off x="1960" y="838"/>
              <a:ext cx="328" cy="93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5895" tIns="37948" rIns="75895" bIns="37948"/>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600">
                  <a:solidFill>
                    <a:srgbClr val="000000"/>
                  </a:solidFill>
                </a:rPr>
                <a:t>5</a:t>
              </a:r>
            </a:p>
            <a:p>
              <a:pPr eaLnBrk="1" hangingPunct="1"/>
              <a:endParaRPr lang="en-US" sz="600">
                <a:solidFill>
                  <a:srgbClr val="000000"/>
                </a:solidFill>
                <a:latin typeface="Batang" pitchFamily="18" charset="-127"/>
              </a:endParaRPr>
            </a:p>
            <a:p>
              <a:pPr eaLnBrk="1" hangingPunct="1"/>
              <a:r>
                <a:rPr lang="en-US" sz="1600">
                  <a:solidFill>
                    <a:srgbClr val="000000"/>
                  </a:solidFill>
                </a:rPr>
                <a:t>4</a:t>
              </a:r>
            </a:p>
            <a:p>
              <a:pPr eaLnBrk="1" hangingPunct="1"/>
              <a:endParaRPr lang="en-US" sz="1600">
                <a:solidFill>
                  <a:srgbClr val="000000"/>
                </a:solidFill>
                <a:latin typeface="Batang" pitchFamily="18" charset="-127"/>
              </a:endParaRPr>
            </a:p>
            <a:p>
              <a:pPr eaLnBrk="1" hangingPunct="1"/>
              <a:r>
                <a:rPr lang="en-US" sz="1600">
                  <a:solidFill>
                    <a:srgbClr val="000000"/>
                  </a:solidFill>
                </a:rPr>
                <a:t>3</a:t>
              </a:r>
              <a:endParaRPr lang="en-US"/>
            </a:p>
          </p:txBody>
        </p:sp>
        <p:sp>
          <p:nvSpPr>
            <p:cNvPr id="13325" name="Line 41"/>
            <p:cNvSpPr>
              <a:spLocks noChangeShapeType="1"/>
            </p:cNvSpPr>
            <p:nvPr/>
          </p:nvSpPr>
          <p:spPr bwMode="auto">
            <a:xfrm flipH="1">
              <a:off x="3030" y="1070"/>
              <a:ext cx="54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6" name="Line 42"/>
            <p:cNvSpPr>
              <a:spLocks noChangeShapeType="1"/>
            </p:cNvSpPr>
            <p:nvPr/>
          </p:nvSpPr>
          <p:spPr bwMode="auto">
            <a:xfrm>
              <a:off x="3030" y="1186"/>
              <a:ext cx="54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7" name="Line 43"/>
            <p:cNvSpPr>
              <a:spLocks noChangeShapeType="1"/>
            </p:cNvSpPr>
            <p:nvPr/>
          </p:nvSpPr>
          <p:spPr bwMode="auto">
            <a:xfrm flipH="1">
              <a:off x="3016" y="1355"/>
              <a:ext cx="55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8" name="Text Box 44"/>
            <p:cNvSpPr txBox="1">
              <a:spLocks noChangeArrowheads="1"/>
            </p:cNvSpPr>
            <p:nvPr/>
          </p:nvSpPr>
          <p:spPr bwMode="auto">
            <a:xfrm>
              <a:off x="3543" y="1952"/>
              <a:ext cx="801" cy="347"/>
            </a:xfrm>
            <a:prstGeom prst="rect">
              <a:avLst/>
            </a:prstGeom>
            <a:solidFill>
              <a:schemeClr val="accent1"/>
            </a:solidFill>
            <a:ln w="9525">
              <a:solidFill>
                <a:srgbClr val="000000"/>
              </a:solidFill>
              <a:miter lim="800000"/>
              <a:headEnd/>
              <a:tailEnd/>
            </a:ln>
          </p:spPr>
          <p:txBody>
            <a:bodyPr lIns="75895" tIns="37948" rIns="75895" bIns="37948"/>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2300">
                  <a:solidFill>
                    <a:srgbClr val="000000"/>
                  </a:solidFill>
                </a:rPr>
                <a:t>VLR</a:t>
              </a:r>
              <a:endParaRPr lang="en-US"/>
            </a:p>
          </p:txBody>
        </p:sp>
        <p:sp>
          <p:nvSpPr>
            <p:cNvPr id="13329" name="Line 45"/>
            <p:cNvSpPr>
              <a:spLocks noChangeShapeType="1"/>
            </p:cNvSpPr>
            <p:nvPr/>
          </p:nvSpPr>
          <p:spPr bwMode="auto">
            <a:xfrm flipV="1">
              <a:off x="3639" y="1457"/>
              <a:ext cx="0" cy="48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0" name="Line 46"/>
            <p:cNvSpPr>
              <a:spLocks noChangeShapeType="1"/>
            </p:cNvSpPr>
            <p:nvPr/>
          </p:nvSpPr>
          <p:spPr bwMode="auto">
            <a:xfrm>
              <a:off x="3882" y="1457"/>
              <a:ext cx="0" cy="48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1" name="Line 47"/>
            <p:cNvSpPr>
              <a:spLocks noChangeShapeType="1"/>
            </p:cNvSpPr>
            <p:nvPr/>
          </p:nvSpPr>
          <p:spPr bwMode="auto">
            <a:xfrm flipV="1">
              <a:off x="4113" y="1464"/>
              <a:ext cx="0" cy="49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2" name="Text Box 48"/>
            <p:cNvSpPr txBox="1">
              <a:spLocks noChangeArrowheads="1"/>
            </p:cNvSpPr>
            <p:nvPr/>
          </p:nvSpPr>
          <p:spPr bwMode="auto">
            <a:xfrm>
              <a:off x="3138" y="899"/>
              <a:ext cx="328" cy="93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5895" tIns="37948" rIns="75895" bIns="37948"/>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500">
                  <a:solidFill>
                    <a:srgbClr val="000000"/>
                  </a:solidFill>
                </a:rPr>
                <a:t>5</a:t>
              </a:r>
            </a:p>
            <a:p>
              <a:pPr eaLnBrk="1" hangingPunct="1"/>
              <a:endParaRPr lang="en-US" sz="1500">
                <a:solidFill>
                  <a:srgbClr val="000000"/>
                </a:solidFill>
              </a:endParaRPr>
            </a:p>
            <a:p>
              <a:pPr eaLnBrk="1" hangingPunct="1"/>
              <a:r>
                <a:rPr lang="en-US" sz="1500">
                  <a:solidFill>
                    <a:srgbClr val="000000"/>
                  </a:solidFill>
                </a:rPr>
                <a:t>4</a:t>
              </a:r>
            </a:p>
            <a:p>
              <a:pPr eaLnBrk="1" hangingPunct="1"/>
              <a:r>
                <a:rPr lang="en-US" sz="1500">
                  <a:solidFill>
                    <a:srgbClr val="000000"/>
                  </a:solidFill>
                </a:rPr>
                <a:t>3</a:t>
              </a:r>
              <a:endParaRPr lang="en-US"/>
            </a:p>
          </p:txBody>
        </p:sp>
        <p:sp>
          <p:nvSpPr>
            <p:cNvPr id="13333" name="Text Box 49"/>
            <p:cNvSpPr txBox="1">
              <a:spLocks noChangeArrowheads="1"/>
            </p:cNvSpPr>
            <p:nvPr/>
          </p:nvSpPr>
          <p:spPr bwMode="auto">
            <a:xfrm>
              <a:off x="3453" y="1606"/>
              <a:ext cx="891" cy="217"/>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5895" tIns="37948" rIns="75895" bIns="37948"/>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600">
                  <a:solidFill>
                    <a:srgbClr val="000000"/>
                  </a:solidFill>
                </a:rPr>
                <a:t>3          4      5</a:t>
              </a:r>
              <a:endParaRPr lang="en-US"/>
            </a:p>
          </p:txBody>
        </p:sp>
        <p:sp>
          <p:nvSpPr>
            <p:cNvPr id="13334" name="Text Box 50"/>
            <p:cNvSpPr txBox="1">
              <a:spLocks noChangeArrowheads="1"/>
            </p:cNvSpPr>
            <p:nvPr/>
          </p:nvSpPr>
          <p:spPr bwMode="auto">
            <a:xfrm>
              <a:off x="3539" y="2624"/>
              <a:ext cx="654" cy="353"/>
            </a:xfrm>
            <a:prstGeom prst="rect">
              <a:avLst/>
            </a:prstGeom>
            <a:solidFill>
              <a:schemeClr val="accent1"/>
            </a:solidFill>
            <a:ln w="9525">
              <a:solidFill>
                <a:srgbClr val="000000"/>
              </a:solidFill>
              <a:miter lim="800000"/>
              <a:headEnd/>
              <a:tailEnd/>
            </a:ln>
          </p:spPr>
          <p:txBody>
            <a:bodyPr lIns="75895" tIns="37948" rIns="75895" bIns="37948"/>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2100">
                  <a:solidFill>
                    <a:srgbClr val="000000"/>
                  </a:solidFill>
                </a:rPr>
                <a:t>HLR</a:t>
              </a:r>
              <a:endParaRPr lang="en-US"/>
            </a:p>
          </p:txBody>
        </p:sp>
        <p:sp>
          <p:nvSpPr>
            <p:cNvPr id="13335" name="Line 51"/>
            <p:cNvSpPr>
              <a:spLocks noChangeShapeType="1"/>
            </p:cNvSpPr>
            <p:nvPr/>
          </p:nvSpPr>
          <p:spPr bwMode="auto">
            <a:xfrm>
              <a:off x="3690" y="2305"/>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6" name="Line 52"/>
            <p:cNvSpPr>
              <a:spLocks noChangeShapeType="1"/>
            </p:cNvSpPr>
            <p:nvPr/>
          </p:nvSpPr>
          <p:spPr bwMode="auto">
            <a:xfrm flipV="1">
              <a:off x="4049" y="2299"/>
              <a:ext cx="0" cy="3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7" name="Text Box 53"/>
            <p:cNvSpPr txBox="1">
              <a:spLocks noChangeArrowheads="1"/>
            </p:cNvSpPr>
            <p:nvPr/>
          </p:nvSpPr>
          <p:spPr bwMode="auto">
            <a:xfrm>
              <a:off x="3556" y="2394"/>
              <a:ext cx="519" cy="23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5895" tIns="37948" rIns="75895" bIns="37948"/>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300">
                  <a:solidFill>
                    <a:srgbClr val="000000"/>
                  </a:solidFill>
                </a:rPr>
                <a:t>1          2</a:t>
              </a:r>
              <a:endParaRPr lang="en-US"/>
            </a:p>
          </p:txBody>
        </p:sp>
        <p:sp>
          <p:nvSpPr>
            <p:cNvPr id="13338" name="Line 54"/>
            <p:cNvSpPr>
              <a:spLocks noChangeShapeType="1"/>
            </p:cNvSpPr>
            <p:nvPr/>
          </p:nvSpPr>
          <p:spPr bwMode="auto">
            <a:xfrm flipV="1">
              <a:off x="1178" y="1504"/>
              <a:ext cx="0" cy="55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9" name="Text Box 55"/>
            <p:cNvSpPr txBox="1">
              <a:spLocks noChangeArrowheads="1"/>
            </p:cNvSpPr>
            <p:nvPr/>
          </p:nvSpPr>
          <p:spPr bwMode="auto">
            <a:xfrm>
              <a:off x="987" y="1694"/>
              <a:ext cx="705" cy="279"/>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5895" tIns="37948" rIns="75895" bIns="37948"/>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600">
                  <a:solidFill>
                    <a:srgbClr val="000000"/>
                  </a:solidFill>
                </a:rPr>
                <a:t>4         3</a:t>
              </a:r>
              <a:endParaRPr lang="en-US"/>
            </a:p>
          </p:txBody>
        </p:sp>
        <p:sp>
          <p:nvSpPr>
            <p:cNvPr id="13340" name="Text Box 56"/>
            <p:cNvSpPr txBox="1">
              <a:spLocks noChangeArrowheads="1"/>
            </p:cNvSpPr>
            <p:nvPr/>
          </p:nvSpPr>
          <p:spPr bwMode="auto">
            <a:xfrm>
              <a:off x="624" y="2688"/>
              <a:ext cx="1796" cy="24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5895" tIns="37948" rIns="75895" bIns="37948"/>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600">
                  <a:solidFill>
                    <a:srgbClr val="000000"/>
                  </a:solidFill>
                </a:rPr>
                <a:t>   </a:t>
              </a:r>
              <a:r>
                <a:rPr lang="en-US" sz="1600" b="1">
                  <a:solidFill>
                    <a:srgbClr val="FF0000"/>
                  </a:solidFill>
                </a:rPr>
                <a:t>SIM with A3, A5, A8, Ki</a:t>
              </a:r>
              <a:endParaRPr lang="en-US" b="1">
                <a:solidFill>
                  <a:srgbClr val="FF0000"/>
                </a:solidFill>
              </a:endParaRPr>
            </a:p>
          </p:txBody>
        </p:sp>
        <p:sp>
          <p:nvSpPr>
            <p:cNvPr id="13341" name="Line 57"/>
            <p:cNvSpPr>
              <a:spLocks noChangeShapeType="1"/>
            </p:cNvSpPr>
            <p:nvPr/>
          </p:nvSpPr>
          <p:spPr bwMode="auto">
            <a:xfrm flipV="1">
              <a:off x="1344" y="1512"/>
              <a:ext cx="0" cy="557"/>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sp>
        <p:nvSpPr>
          <p:cNvPr id="13315" name="TextBox 30"/>
          <p:cNvSpPr txBox="1">
            <a:spLocks noChangeArrowheads="1"/>
          </p:cNvSpPr>
          <p:nvPr/>
        </p:nvSpPr>
        <p:spPr bwMode="auto">
          <a:xfrm>
            <a:off x="0" y="0"/>
            <a:ext cx="8915400" cy="292417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Tx/>
              <a:buAutoNum type="arabicPeriod"/>
            </a:pPr>
            <a:r>
              <a:rPr lang="en-US" sz="1600" dirty="0"/>
              <a:t>VLR sends IMSI (International Mobile Subscriber Identity) to the HLR.</a:t>
            </a:r>
          </a:p>
          <a:p>
            <a:pPr algn="just" eaLnBrk="1" hangingPunct="1">
              <a:spcBef>
                <a:spcPct val="50000"/>
              </a:spcBef>
              <a:buFontTx/>
              <a:buAutoNum type="arabicPeriod"/>
            </a:pPr>
            <a:r>
              <a:rPr lang="en-US" sz="1600" dirty="0"/>
              <a:t>HLR returns security triplets (RAND, SRES, </a:t>
            </a:r>
            <a:r>
              <a:rPr lang="en-US" sz="1600" dirty="0" err="1"/>
              <a:t>Kc</a:t>
            </a:r>
            <a:r>
              <a:rPr lang="en-US" sz="1600" dirty="0"/>
              <a:t>) to the VLR</a:t>
            </a:r>
          </a:p>
          <a:p>
            <a:pPr algn="just" eaLnBrk="1" hangingPunct="1">
              <a:spcBef>
                <a:spcPct val="50000"/>
              </a:spcBef>
              <a:buFontTx/>
              <a:buAutoNum type="arabicPeriod"/>
            </a:pPr>
            <a:r>
              <a:rPr lang="en-US" sz="1600" dirty="0"/>
              <a:t>For authentication and ciphering the VLR sends RAND to the MS.</a:t>
            </a:r>
          </a:p>
          <a:p>
            <a:pPr algn="just" eaLnBrk="1" hangingPunct="1">
              <a:spcBef>
                <a:spcPct val="50000"/>
              </a:spcBef>
              <a:buFontTx/>
              <a:buAutoNum type="arabicPeriod"/>
            </a:pPr>
            <a:r>
              <a:rPr lang="en-US" sz="1600" dirty="0"/>
              <a:t>Using stored A3 algorithm and secret key Ki stored in the SIM, and  RAND provided by the VLR the MS calculates SRES (Signed Response) and returns it to the VLR. Using the A8 algorithm and Ki, The MS also calculates the cipher key Kc.</a:t>
            </a:r>
          </a:p>
          <a:p>
            <a:pPr algn="just" eaLnBrk="1" hangingPunct="1">
              <a:spcBef>
                <a:spcPct val="50000"/>
              </a:spcBef>
              <a:buFontTx/>
              <a:buAutoNum type="arabicPeriod"/>
            </a:pPr>
            <a:r>
              <a:rPr lang="en-US" sz="1600" dirty="0"/>
              <a:t>If the SRES returned by the MS matches with the stored SRES in the VLR, the VLR sends the cipher key </a:t>
            </a:r>
            <a:r>
              <a:rPr lang="en-US" sz="1600" dirty="0" err="1"/>
              <a:t>Kc</a:t>
            </a:r>
            <a:r>
              <a:rPr lang="en-US" sz="1600" dirty="0"/>
              <a:t> to the BTS which uses </a:t>
            </a:r>
            <a:r>
              <a:rPr lang="en-US" sz="1600" dirty="0" err="1"/>
              <a:t>Kc</a:t>
            </a:r>
            <a:r>
              <a:rPr lang="en-US" sz="1600" dirty="0"/>
              <a:t> for ciphering the radio path (down link)</a:t>
            </a:r>
          </a:p>
          <a:p>
            <a:pPr algn="just" eaLnBrk="1" hangingPunct="1">
              <a:spcBef>
                <a:spcPct val="50000"/>
              </a:spcBef>
              <a:buFontTx/>
              <a:buAutoNum type="arabicPeriod"/>
            </a:pPr>
            <a:r>
              <a:rPr lang="en-US" sz="1600" dirty="0"/>
              <a:t>MS uses its </a:t>
            </a:r>
            <a:r>
              <a:rPr lang="en-US" sz="1600" dirty="0" err="1"/>
              <a:t>Kc</a:t>
            </a:r>
            <a:r>
              <a:rPr lang="en-US" sz="1600" dirty="0"/>
              <a:t> to cipher the radio path (uplink) using encryption algorithm)</a:t>
            </a:r>
          </a:p>
        </p:txBody>
      </p:sp>
      <p:sp>
        <p:nvSpPr>
          <p:cNvPr id="13316" name="Slide Number Placeholder 3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BF39F5A-C56F-41BF-9194-CB7EAC44AEDE}" type="slidenum">
              <a:rPr lang="en-US" sz="1400"/>
              <a:pPr eaLnBrk="1" hangingPunct="1"/>
              <a:t>12</a:t>
            </a:fld>
            <a:endParaRPr lang="en-US" sz="1400"/>
          </a:p>
        </p:txBody>
      </p:sp>
    </p:spTree>
    <p:extLst>
      <p:ext uri="{BB962C8B-B14F-4D97-AF65-F5344CB8AC3E}">
        <p14:creationId xmlns:p14="http://schemas.microsoft.com/office/powerpoint/2010/main" val="1524098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295400"/>
            <a:ext cx="7772400" cy="4114800"/>
          </a:xfrm>
        </p:spPr>
        <p:txBody>
          <a:bodyPr/>
          <a:lstStyle/>
          <a:p>
            <a:pPr marL="0" indent="0">
              <a:buNone/>
            </a:pPr>
            <a:r>
              <a:rPr lang="en-US" sz="2400" b="1" dirty="0"/>
              <a:t>RAND </a:t>
            </a:r>
            <a:r>
              <a:rPr lang="en-US" sz="2400" dirty="0"/>
              <a:t>is randomly generated 128 bit number used</a:t>
            </a:r>
          </a:p>
          <a:p>
            <a:pPr marL="0" indent="0">
              <a:buNone/>
            </a:pPr>
            <a:r>
              <a:rPr lang="en-US" sz="2400" dirty="0"/>
              <a:t>for providing triples always different.</a:t>
            </a:r>
          </a:p>
          <a:p>
            <a:pPr marL="0" indent="0">
              <a:buNone/>
            </a:pPr>
            <a:r>
              <a:rPr lang="en-US" sz="2400" dirty="0"/>
              <a:t>• </a:t>
            </a:r>
            <a:r>
              <a:rPr lang="en-US" sz="2400" b="1" dirty="0"/>
              <a:t>SRES </a:t>
            </a:r>
            <a:r>
              <a:rPr lang="en-US" sz="2400" dirty="0"/>
              <a:t>(signed response) is 32 bit long number</a:t>
            </a:r>
          </a:p>
          <a:p>
            <a:pPr marL="0" indent="0">
              <a:buNone/>
            </a:pPr>
            <a:r>
              <a:rPr lang="en-US" sz="2400" dirty="0"/>
              <a:t>generated by A3 algorithm and used as digital</a:t>
            </a:r>
          </a:p>
          <a:p>
            <a:pPr marL="0" indent="0">
              <a:buNone/>
            </a:pPr>
            <a:r>
              <a:rPr lang="en-US" sz="2400" dirty="0"/>
              <a:t>signature of MS.</a:t>
            </a:r>
          </a:p>
          <a:p>
            <a:pPr marL="0" indent="0">
              <a:buNone/>
            </a:pPr>
            <a:r>
              <a:rPr lang="en-US" sz="2400" dirty="0"/>
              <a:t>• </a:t>
            </a:r>
            <a:r>
              <a:rPr lang="en-US" sz="2400" b="1" dirty="0"/>
              <a:t>Kc </a:t>
            </a:r>
            <a:r>
              <a:rPr lang="en-US" sz="2400" dirty="0"/>
              <a:t>is 64 bit ciphering key generated by A8</a:t>
            </a:r>
          </a:p>
          <a:p>
            <a:pPr marL="0" indent="0">
              <a:buNone/>
            </a:pPr>
            <a:r>
              <a:rPr lang="en-US" sz="2400" dirty="0"/>
              <a:t>algorithm and used for encrypting data between MS</a:t>
            </a:r>
          </a:p>
          <a:p>
            <a:pPr marL="0" indent="0">
              <a:buNone/>
            </a:pPr>
            <a:r>
              <a:rPr lang="en-US" sz="2400" dirty="0"/>
              <a:t>and SGSN.</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13</a:t>
            </a:fld>
            <a:endParaRPr lang="en-US"/>
          </a:p>
        </p:txBody>
      </p:sp>
    </p:spTree>
    <p:extLst>
      <p:ext uri="{BB962C8B-B14F-4D97-AF65-F5344CB8AC3E}">
        <p14:creationId xmlns:p14="http://schemas.microsoft.com/office/powerpoint/2010/main" val="2884078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4"/>
          <p:cNvSpPr txBox="1">
            <a:spLocks noChangeArrowheads="1"/>
          </p:cNvSpPr>
          <p:nvPr/>
        </p:nvSpPr>
        <p:spPr bwMode="auto">
          <a:xfrm>
            <a:off x="228600" y="1676400"/>
            <a:ext cx="8534400" cy="157003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r>
              <a:rPr lang="en-US" b="1"/>
              <a:t>Equipment Identity Register (EIR):</a:t>
            </a:r>
            <a:r>
              <a:rPr lang="en-US"/>
              <a:t> The EIR maintains information to authenticate terminal equipment so that fraudulent, stolen on non-type-approved terminals can be identified and denied service.</a:t>
            </a:r>
          </a:p>
        </p:txBody>
      </p:sp>
      <p:sp>
        <p:nvSpPr>
          <p:cNvPr id="1433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091300C-B53B-4445-9026-0D5BC3D715F7}" type="slidenum">
              <a:rPr lang="en-US" sz="1400"/>
              <a:pPr eaLnBrk="1" hangingPunct="1"/>
              <a:t>14</a:t>
            </a:fld>
            <a:endParaRPr lang="en-US" sz="1400"/>
          </a:p>
        </p:txBody>
      </p:sp>
    </p:spTree>
    <p:extLst>
      <p:ext uri="{BB962C8B-B14F-4D97-AF65-F5344CB8AC3E}">
        <p14:creationId xmlns:p14="http://schemas.microsoft.com/office/powerpoint/2010/main" val="2882550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14600"/>
            <a:ext cx="7772400" cy="1143000"/>
          </a:xfrm>
        </p:spPr>
        <p:txBody>
          <a:bodyPr/>
          <a:lstStyle/>
          <a:p>
            <a:r>
              <a:rPr lang="en-US" sz="9600" b="1" dirty="0">
                <a:solidFill>
                  <a:schemeClr val="accent6">
                    <a:lumMod val="75000"/>
                  </a:schemeClr>
                </a:solidFill>
              </a:rPr>
              <a:t>Thank You</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15</a:t>
            </a:fld>
            <a:endParaRPr lang="en-US"/>
          </a:p>
        </p:txBody>
      </p:sp>
    </p:spTree>
    <p:extLst>
      <p:ext uri="{BB962C8B-B14F-4D97-AF65-F5344CB8AC3E}">
        <p14:creationId xmlns:p14="http://schemas.microsoft.com/office/powerpoint/2010/main" val="3683493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685800" y="2130425"/>
            <a:ext cx="8305800" cy="1470025"/>
          </a:xfrm>
        </p:spPr>
        <p:txBody>
          <a:bodyPr/>
          <a:lstStyle/>
          <a:p>
            <a:r>
              <a:rPr lang="en-US" b="1"/>
              <a:t>Lecture 06</a:t>
            </a:r>
            <a:br>
              <a:rPr lang="en-US" b="1" dirty="0"/>
            </a:br>
            <a:r>
              <a:rPr lang="en-US" b="1" dirty="0"/>
              <a:t>GSM</a:t>
            </a:r>
          </a:p>
        </p:txBody>
      </p:sp>
      <p:pic>
        <p:nvPicPr>
          <p:cNvPr id="3" name="Picture 6" descr="JU Log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0"/>
            <a:ext cx="1524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7570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444910" y="812800"/>
            <a:ext cx="8382000" cy="6659131"/>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150000"/>
              </a:lnSpc>
              <a:buFont typeface="Wingdings" panose="05000000000000000000" pitchFamily="2" charset="2"/>
              <a:buChar char="ü"/>
            </a:pPr>
            <a:r>
              <a:rPr lang="en-US" sz="2100" dirty="0"/>
              <a:t>Fully digital system utilizing the 900 MHz frequency band</a:t>
            </a:r>
          </a:p>
          <a:p>
            <a:pPr eaLnBrk="1" hangingPunct="1">
              <a:lnSpc>
                <a:spcPct val="150000"/>
              </a:lnSpc>
              <a:buFont typeface="Wingdings" panose="05000000000000000000" pitchFamily="2" charset="2"/>
              <a:buChar char="ü"/>
            </a:pPr>
            <a:r>
              <a:rPr lang="en-US" sz="2100" dirty="0"/>
              <a:t>8 full rate or 16 half rate TDMA channels per carrier</a:t>
            </a:r>
          </a:p>
          <a:p>
            <a:pPr eaLnBrk="1" hangingPunct="1">
              <a:lnSpc>
                <a:spcPct val="150000"/>
              </a:lnSpc>
              <a:buFont typeface="Wingdings" panose="05000000000000000000" pitchFamily="2" charset="2"/>
              <a:buChar char="ü"/>
            </a:pPr>
            <a:r>
              <a:rPr lang="en-US" sz="2100" dirty="0"/>
              <a:t>Low power handsets – support sleep mode</a:t>
            </a:r>
          </a:p>
          <a:p>
            <a:pPr eaLnBrk="1" hangingPunct="1">
              <a:lnSpc>
                <a:spcPct val="150000"/>
              </a:lnSpc>
              <a:buFont typeface="Wingdings" panose="05000000000000000000" pitchFamily="2" charset="2"/>
              <a:buChar char="ü"/>
            </a:pPr>
            <a:r>
              <a:rPr lang="en-US" sz="2100" dirty="0"/>
              <a:t>Subscriber Identity Modules (SIM cards)</a:t>
            </a:r>
          </a:p>
          <a:p>
            <a:pPr eaLnBrk="1" hangingPunct="1">
              <a:lnSpc>
                <a:spcPct val="150000"/>
              </a:lnSpc>
              <a:buFont typeface="Wingdings" panose="05000000000000000000" pitchFamily="2" charset="2"/>
              <a:buChar char="ü"/>
            </a:pPr>
            <a:r>
              <a:rPr lang="en-US" sz="2100" dirty="0"/>
              <a:t>User terminal authentication fraud control</a:t>
            </a:r>
          </a:p>
          <a:p>
            <a:pPr eaLnBrk="1" hangingPunct="1">
              <a:lnSpc>
                <a:spcPct val="150000"/>
              </a:lnSpc>
              <a:buFont typeface="Wingdings" panose="05000000000000000000" pitchFamily="2" charset="2"/>
              <a:buChar char="ü"/>
            </a:pPr>
            <a:r>
              <a:rPr lang="en-US" sz="2100" dirty="0"/>
              <a:t>Security with encryption of speech and data transmissions over the radio path</a:t>
            </a:r>
          </a:p>
          <a:p>
            <a:pPr eaLnBrk="1" hangingPunct="1">
              <a:lnSpc>
                <a:spcPct val="150000"/>
              </a:lnSpc>
              <a:buFont typeface="Wingdings" panose="05000000000000000000" pitchFamily="2" charset="2"/>
              <a:buChar char="ü"/>
            </a:pPr>
            <a:r>
              <a:rPr lang="en-US" sz="2100" dirty="0"/>
              <a:t>Fully international roaming</a:t>
            </a:r>
          </a:p>
          <a:p>
            <a:pPr eaLnBrk="1" hangingPunct="1">
              <a:lnSpc>
                <a:spcPct val="150000"/>
              </a:lnSpc>
              <a:buFont typeface="Wingdings" panose="05000000000000000000" pitchFamily="2" charset="2"/>
              <a:buChar char="ü"/>
            </a:pPr>
            <a:r>
              <a:rPr lang="en-US" sz="2100" dirty="0"/>
              <a:t>Low speed data service (up to 9.6 Kbps)</a:t>
            </a:r>
          </a:p>
          <a:p>
            <a:pPr eaLnBrk="1" hangingPunct="1">
              <a:lnSpc>
                <a:spcPct val="150000"/>
              </a:lnSpc>
              <a:buFont typeface="Wingdings" panose="05000000000000000000" pitchFamily="2" charset="2"/>
              <a:buChar char="ü"/>
            </a:pPr>
            <a:r>
              <a:rPr lang="en-US" sz="2100" dirty="0"/>
              <a:t>Compatibility with ISDN</a:t>
            </a:r>
          </a:p>
          <a:p>
            <a:pPr eaLnBrk="1" hangingPunct="1">
              <a:lnSpc>
                <a:spcPct val="150000"/>
              </a:lnSpc>
              <a:buFont typeface="Wingdings" panose="05000000000000000000" pitchFamily="2" charset="2"/>
              <a:buChar char="ü"/>
            </a:pPr>
            <a:r>
              <a:rPr lang="en-US" sz="2100" dirty="0"/>
              <a:t>Support short message service (SMS)</a:t>
            </a:r>
          </a:p>
          <a:p>
            <a:pPr eaLnBrk="1" hangingPunct="1">
              <a:lnSpc>
                <a:spcPct val="150000"/>
              </a:lnSpc>
              <a:buFont typeface="Wingdings" panose="05000000000000000000" pitchFamily="2" charset="2"/>
              <a:buChar char="ü"/>
            </a:pPr>
            <a:r>
              <a:rPr lang="en-US" sz="2100" dirty="0"/>
              <a:t> Additional features : call waiting, voice mail, group calling,</a:t>
            </a:r>
          </a:p>
          <a:p>
            <a:pPr marL="0" indent="0">
              <a:buNone/>
            </a:pPr>
            <a:r>
              <a:rPr lang="en-US" sz="2100" dirty="0"/>
              <a:t>caller id etc.</a:t>
            </a:r>
          </a:p>
          <a:p>
            <a:pPr eaLnBrk="1" hangingPunct="1">
              <a:lnSpc>
                <a:spcPct val="150000"/>
              </a:lnSpc>
              <a:buFont typeface="Wingdings" panose="05000000000000000000" pitchFamily="2" charset="2"/>
              <a:buChar char="ü"/>
            </a:pPr>
            <a:endParaRPr lang="en-US" sz="2100" dirty="0"/>
          </a:p>
        </p:txBody>
      </p:sp>
      <p:sp>
        <p:nvSpPr>
          <p:cNvPr id="5123" name="TextBox 4"/>
          <p:cNvSpPr txBox="1">
            <a:spLocks noChangeArrowheads="1"/>
          </p:cNvSpPr>
          <p:nvPr/>
        </p:nvSpPr>
        <p:spPr bwMode="auto">
          <a:xfrm>
            <a:off x="444910" y="228600"/>
            <a:ext cx="815340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3200" dirty="0"/>
              <a:t>The characteristics of the initial GSM Standard</a:t>
            </a:r>
          </a:p>
        </p:txBody>
      </p:sp>
      <p:sp>
        <p:nvSpPr>
          <p:cNvPr id="512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A2E011A-388A-485C-88D8-4D8A7B79B68A}" type="slidenum">
              <a:rPr lang="en-US" sz="1400"/>
              <a:pPr eaLnBrk="1" hangingPunct="1"/>
              <a:t>3</a:t>
            </a:fld>
            <a:endParaRPr lang="en-US" sz="1400"/>
          </a:p>
        </p:txBody>
      </p:sp>
    </p:spTree>
    <p:extLst>
      <p:ext uri="{BB962C8B-B14F-4D97-AF65-F5344CB8AC3E}">
        <p14:creationId xmlns:p14="http://schemas.microsoft.com/office/powerpoint/2010/main" val="321959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228600"/>
            <a:ext cx="7772400" cy="533400"/>
          </a:xfrm>
          <a:solidFill>
            <a:srgbClr val="FFCCFF"/>
          </a:solidFill>
        </p:spPr>
        <p:txBody>
          <a:bodyPr lIns="0" tIns="0" rIns="0" bIns="0"/>
          <a:lstStyle/>
          <a:p>
            <a:pPr marL="215900" indent="-215900"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z="4000">
                <a:solidFill>
                  <a:schemeClr val="tx1"/>
                </a:solidFill>
              </a:rPr>
              <a:t>Air Interface: Physical Channel</a:t>
            </a:r>
          </a:p>
        </p:txBody>
      </p:sp>
      <p:sp>
        <p:nvSpPr>
          <p:cNvPr id="6147" name="Rectangle 3"/>
          <p:cNvSpPr>
            <a:spLocks noGrp="1" noChangeArrowheads="1"/>
          </p:cNvSpPr>
          <p:nvPr>
            <p:ph type="body" idx="1"/>
          </p:nvPr>
        </p:nvSpPr>
        <p:spPr>
          <a:xfrm>
            <a:off x="609600" y="838200"/>
            <a:ext cx="8305800" cy="5715000"/>
          </a:xfrm>
        </p:spPr>
        <p:txBody>
          <a:bodyPr lIns="0" tIns="0" rIns="0" bIns="0"/>
          <a:lstStyle/>
          <a:p>
            <a:pPr marL="503238" indent="-431800" defTabSz="457200" eaLnBrk="1" hangingPunct="1">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400" dirty="0"/>
              <a:t>Two frequency bands 45 MHz apart have been reserved for GSM operation: </a:t>
            </a:r>
          </a:p>
          <a:p>
            <a:pPr marL="903288" lvl="1" indent="-431800" defTabSz="457200" eaLnBrk="1" hangingPunct="1">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400" dirty="0">
                <a:solidFill>
                  <a:srgbClr val="0033CC"/>
                </a:solidFill>
              </a:rPr>
              <a:t> 890 -915 MHz for Up link (transmission from MS to BTS)</a:t>
            </a:r>
          </a:p>
          <a:p>
            <a:pPr marL="790575" lvl="1" indent="-431800" defTabSz="457200" eaLnBrk="1" hangingPunct="1">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400" dirty="0">
                <a:solidFill>
                  <a:srgbClr val="0033CC"/>
                </a:solidFill>
              </a:rPr>
              <a:t>935 - 960 MHz for Down link(</a:t>
            </a:r>
            <a:r>
              <a:rPr lang="en-GB" sz="2400" dirty="0"/>
              <a:t>transmission from BTS to MS)</a:t>
            </a:r>
            <a:endParaRPr lang="en-GB" sz="2400" dirty="0">
              <a:solidFill>
                <a:srgbClr val="0033CC"/>
              </a:solidFill>
            </a:endParaRPr>
          </a:p>
          <a:p>
            <a:pPr marL="503238" indent="-431800" defTabSz="457200" eaLnBrk="1" hangingPunct="1">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400" dirty="0">
                <a:solidFill>
                  <a:srgbClr val="0033CC"/>
                </a:solidFill>
              </a:rPr>
              <a:t>On the physical layer GSM uses a combination of FDMA and TDMA for multiple access.</a:t>
            </a:r>
          </a:p>
          <a:p>
            <a:pPr marL="903288" lvl="1" indent="-431800" defTabSz="457200" eaLnBrk="1" hangingPunct="1">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400" dirty="0">
                <a:solidFill>
                  <a:srgbClr val="0033CC"/>
                </a:solidFill>
              </a:rPr>
              <a:t>Combination of frequency division and time division multiplexing</a:t>
            </a:r>
          </a:p>
          <a:p>
            <a:pPr marL="1190625" lvl="2" indent="-431800" defTabSz="457200" eaLnBrk="1" hangingPunct="1">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solidFill>
                  <a:srgbClr val="0033CC"/>
                </a:solidFill>
              </a:rPr>
              <a:t>FDMA</a:t>
            </a:r>
          </a:p>
          <a:p>
            <a:pPr marL="1824038" lvl="4" indent="-431800" defTabSz="457200" eaLnBrk="1" hangingPunct="1">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dirty="0">
                <a:solidFill>
                  <a:srgbClr val="0033CC"/>
                </a:solidFill>
              </a:rPr>
              <a:t>124 channels of 200 kHz</a:t>
            </a:r>
          </a:p>
          <a:p>
            <a:pPr marL="1824038" lvl="4" indent="-431800" defTabSz="457200" eaLnBrk="1" hangingPunct="1">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dirty="0">
                <a:solidFill>
                  <a:srgbClr val="0033CC"/>
                </a:solidFill>
              </a:rPr>
              <a:t>200 kHz guard band</a:t>
            </a:r>
          </a:p>
          <a:p>
            <a:pPr marL="1190625" lvl="2" indent="-431800" defTabSz="457200" eaLnBrk="1" hangingPunct="1">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a:solidFill>
                  <a:srgbClr val="0033CC"/>
                </a:solidFill>
              </a:rPr>
              <a:t>TDMA</a:t>
            </a:r>
          </a:p>
          <a:p>
            <a:pPr marL="1824038" lvl="4" indent="-431800" defTabSz="457200" eaLnBrk="1" hangingPunct="1">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dirty="0">
                <a:solidFill>
                  <a:srgbClr val="0033CC"/>
                </a:solidFill>
              </a:rPr>
              <a:t>Burst</a:t>
            </a:r>
          </a:p>
          <a:p>
            <a:pPr marL="2281238" lvl="5" indent="-431800" defTabSz="457200">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800" dirty="0"/>
              <a:t>The transmission of the data during the single time slot is known as a burst.</a:t>
            </a:r>
            <a:endParaRPr lang="en-GB" sz="1800" dirty="0">
              <a:solidFill>
                <a:srgbClr val="0033CC"/>
              </a:solidFill>
            </a:endParaRPr>
          </a:p>
          <a:p>
            <a:pPr marL="503238" indent="-431800" defTabSz="457200" eaLnBrk="1" hangingPunct="1">
              <a:lnSpc>
                <a:spcPct val="90000"/>
              </a:lnSpc>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800" dirty="0">
              <a:solidFill>
                <a:srgbClr val="0033CC"/>
              </a:solidFill>
            </a:endParaRPr>
          </a:p>
        </p:txBody>
      </p:sp>
      <p:sp>
        <p:nvSpPr>
          <p:cNvPr id="614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C3B23F1-A096-4C6D-9C0E-B638F008EC51}" type="slidenum">
              <a:rPr lang="en-US" sz="1400"/>
              <a:pPr eaLnBrk="1" hangingPunct="1"/>
              <a:t>4</a:t>
            </a:fld>
            <a:endParaRPr lang="en-US" sz="1400"/>
          </a:p>
        </p:txBody>
      </p:sp>
    </p:spTree>
    <p:extLst>
      <p:ext uri="{BB962C8B-B14F-4D97-AF65-F5344CB8AC3E}">
        <p14:creationId xmlns:p14="http://schemas.microsoft.com/office/powerpoint/2010/main" val="1806896074"/>
      </p:ext>
    </p:extLst>
  </p:cSld>
  <p:clrMapOvr>
    <a:masterClrMapping/>
  </p:clrMapOvr>
  <p:transition spd="med">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idx="1"/>
          </p:nvPr>
        </p:nvSpPr>
        <p:spPr>
          <a:xfrm>
            <a:off x="685800" y="990600"/>
            <a:ext cx="7772400" cy="4191000"/>
          </a:xfrm>
          <a:solidFill>
            <a:srgbClr val="CCECFF"/>
          </a:solidFill>
        </p:spPr>
        <p:txBody>
          <a:bodyPr/>
          <a:lstStyle/>
          <a:p>
            <a:pPr eaLnBrk="1" hangingPunct="1">
              <a:lnSpc>
                <a:spcPct val="80000"/>
              </a:lnSpc>
            </a:pPr>
            <a:r>
              <a:rPr lang="en-GB" sz="2800"/>
              <a:t>In US, certain operators implement GSM standard on a frequency band around 1900 MHz (GSM-1900)</a:t>
            </a:r>
          </a:p>
          <a:p>
            <a:pPr lvl="1" eaLnBrk="1" hangingPunct="1">
              <a:lnSpc>
                <a:spcPct val="80000"/>
              </a:lnSpc>
            </a:pPr>
            <a:r>
              <a:rPr lang="en-GB" sz="2400">
                <a:solidFill>
                  <a:srgbClr val="003399"/>
                </a:solidFill>
              </a:rPr>
              <a:t>1850-1910 MHz for Up link</a:t>
            </a:r>
          </a:p>
          <a:p>
            <a:pPr lvl="1" eaLnBrk="1" hangingPunct="1">
              <a:lnSpc>
                <a:spcPct val="80000"/>
              </a:lnSpc>
            </a:pPr>
            <a:r>
              <a:rPr lang="en-GB" sz="2400">
                <a:solidFill>
                  <a:srgbClr val="003399"/>
                </a:solidFill>
              </a:rPr>
              <a:t>1930-1990 MHz for Down link</a:t>
            </a:r>
            <a:endParaRPr lang="en-GB" sz="2400"/>
          </a:p>
          <a:p>
            <a:pPr eaLnBrk="1" hangingPunct="1">
              <a:lnSpc>
                <a:spcPct val="80000"/>
              </a:lnSpc>
            </a:pPr>
            <a:r>
              <a:rPr lang="en-US" sz="2800"/>
              <a:t>Transmission rate: 270kbps</a:t>
            </a:r>
          </a:p>
          <a:p>
            <a:pPr eaLnBrk="1" hangingPunct="1">
              <a:lnSpc>
                <a:spcPct val="80000"/>
              </a:lnSpc>
            </a:pPr>
            <a:r>
              <a:rPr lang="en-US" sz="2800"/>
              <a:t>Speech coded at 13kbps</a:t>
            </a:r>
          </a:p>
          <a:p>
            <a:pPr eaLnBrk="1" hangingPunct="1">
              <a:lnSpc>
                <a:spcPct val="80000"/>
              </a:lnSpc>
            </a:pPr>
            <a:r>
              <a:rPr lang="en-US" sz="2800"/>
              <a:t>Cell pattern: 3/9, 4/12</a:t>
            </a:r>
          </a:p>
          <a:p>
            <a:pPr eaLnBrk="1" hangingPunct="1">
              <a:lnSpc>
                <a:spcPct val="80000"/>
              </a:lnSpc>
            </a:pPr>
            <a:r>
              <a:rPr lang="en-GB" sz="2800"/>
              <a:t>Modulation used</a:t>
            </a:r>
          </a:p>
          <a:p>
            <a:pPr lvl="2" eaLnBrk="1" hangingPunct="1">
              <a:lnSpc>
                <a:spcPct val="80000"/>
              </a:lnSpc>
              <a:buFontTx/>
              <a:buBlip>
                <a:blip r:embed="rId2"/>
              </a:buBlip>
            </a:pPr>
            <a:r>
              <a:rPr lang="en-GB" sz="2000">
                <a:solidFill>
                  <a:srgbClr val="003399"/>
                </a:solidFill>
              </a:rPr>
              <a:t> Gaussian Minimum Shift Keying (GMSK)</a:t>
            </a:r>
          </a:p>
          <a:p>
            <a:pPr lvl="2" eaLnBrk="1" hangingPunct="1">
              <a:lnSpc>
                <a:spcPct val="80000"/>
              </a:lnSpc>
              <a:buFontTx/>
              <a:buNone/>
            </a:pPr>
            <a:endParaRPr lang="en-US" sz="2000">
              <a:solidFill>
                <a:srgbClr val="003399"/>
              </a:solidFill>
            </a:endParaRPr>
          </a:p>
        </p:txBody>
      </p:sp>
      <p:sp>
        <p:nvSpPr>
          <p:cNvPr id="717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2983604-5D9C-4346-883F-2C669D845CA6}" type="slidenum">
              <a:rPr lang="en-US" sz="1400"/>
              <a:pPr eaLnBrk="1" hangingPunct="1"/>
              <a:t>5</a:t>
            </a:fld>
            <a:endParaRPr lang="en-US" sz="1400"/>
          </a:p>
        </p:txBody>
      </p:sp>
    </p:spTree>
    <p:extLst>
      <p:ext uri="{BB962C8B-B14F-4D97-AF65-F5344CB8AC3E}">
        <p14:creationId xmlns:p14="http://schemas.microsoft.com/office/powerpoint/2010/main" val="1125294666"/>
      </p:ext>
    </p:extLst>
  </p:cSld>
  <p:clrMapOvr>
    <a:masterClrMapping/>
  </p:clrMapOvr>
  <p:transition spd="med">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Line 3"/>
          <p:cNvSpPr>
            <a:spLocks noChangeShapeType="1"/>
          </p:cNvSpPr>
          <p:nvPr/>
        </p:nvSpPr>
        <p:spPr bwMode="auto">
          <a:xfrm flipH="1">
            <a:off x="5373687" y="2865643"/>
            <a:ext cx="0" cy="279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6" name="Line 4"/>
          <p:cNvSpPr>
            <a:spLocks noChangeShapeType="1"/>
          </p:cNvSpPr>
          <p:nvPr/>
        </p:nvSpPr>
        <p:spPr bwMode="auto">
          <a:xfrm flipH="1" flipV="1">
            <a:off x="4167187" y="3449843"/>
            <a:ext cx="317500" cy="5461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7" name="Rectangle 5"/>
          <p:cNvSpPr>
            <a:spLocks noChangeArrowheads="1"/>
          </p:cNvSpPr>
          <p:nvPr/>
        </p:nvSpPr>
        <p:spPr bwMode="auto">
          <a:xfrm>
            <a:off x="2490787" y="4008643"/>
            <a:ext cx="1612900" cy="1143000"/>
          </a:xfrm>
          <a:prstGeom prst="rect">
            <a:avLst/>
          </a:prstGeom>
          <a:solidFill>
            <a:srgbClr val="FF7C80"/>
          </a:solidFill>
          <a:ln w="9525">
            <a:miter lim="800000"/>
            <a:headEnd/>
            <a:tailEnd/>
          </a:ln>
          <a:scene3d>
            <a:camera prst="legacyPerspectiveTopRight"/>
            <a:lightRig rig="legacyFlat4" dir="t"/>
          </a:scene3d>
          <a:sp3d extrusionH="430200" prstMaterial="legacyMatte">
            <a:bevelT w="13500" h="13500" prst="angle"/>
            <a:bevelB w="13500" h="13500" prst="angle"/>
            <a:extrusionClr>
              <a:srgbClr val="FF7C80"/>
            </a:extrusionClr>
            <a:contourClr>
              <a:srgbClr val="FF7C80"/>
            </a:contourClr>
          </a:sp3d>
        </p:spPr>
        <p:txBody>
          <a:bodyPr wrap="none" anchor="ctr">
            <a:flatTx/>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sz="1800" b="1">
              <a:solidFill>
                <a:schemeClr val="bg1"/>
              </a:solidFill>
              <a:latin typeface="Arial" panose="020B0604020202020204" pitchFamily="34" charset="0"/>
            </a:endParaRPr>
          </a:p>
        </p:txBody>
      </p:sp>
      <p:sp>
        <p:nvSpPr>
          <p:cNvPr id="8198" name="Line 6"/>
          <p:cNvSpPr>
            <a:spLocks noChangeShapeType="1"/>
          </p:cNvSpPr>
          <p:nvPr/>
        </p:nvSpPr>
        <p:spPr bwMode="auto">
          <a:xfrm flipH="1" flipV="1">
            <a:off x="4052887" y="2167143"/>
            <a:ext cx="0" cy="635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9" name="Rectangle 7"/>
          <p:cNvSpPr>
            <a:spLocks noChangeArrowheads="1"/>
          </p:cNvSpPr>
          <p:nvPr/>
        </p:nvSpPr>
        <p:spPr bwMode="auto">
          <a:xfrm>
            <a:off x="1792287" y="5570743"/>
            <a:ext cx="788988" cy="768350"/>
          </a:xfrm>
          <a:prstGeom prst="rect">
            <a:avLst/>
          </a:prstGeom>
          <a:solidFill>
            <a:srgbClr val="008080"/>
          </a:solidFill>
          <a:ln w="9525">
            <a:miter lim="800000"/>
            <a:headEnd/>
            <a:tailEnd/>
          </a:ln>
          <a:scene3d>
            <a:camera prst="legacyPerspectiveTopRight"/>
            <a:lightRig rig="legacyFlat4" dir="t"/>
          </a:scene3d>
          <a:sp3d extrusionH="430200" prstMaterial="legacyMatte">
            <a:bevelT w="13500" h="13500" prst="angle"/>
            <a:bevelB w="13500" h="13500" prst="angle"/>
            <a:extrusionClr>
              <a:srgbClr val="008080"/>
            </a:extrusionClr>
            <a:contourClr>
              <a:srgbClr val="008080"/>
            </a:contourClr>
          </a:sp3d>
        </p:spPr>
        <p:txBody>
          <a:bodyPr wrap="none" anchor="ctr">
            <a:flatTx/>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sz="1800" b="1">
              <a:solidFill>
                <a:schemeClr val="bg1"/>
              </a:solidFill>
              <a:latin typeface="Arial" panose="020B0604020202020204" pitchFamily="34" charset="0"/>
            </a:endParaRPr>
          </a:p>
        </p:txBody>
      </p:sp>
      <p:sp>
        <p:nvSpPr>
          <p:cNvPr id="8200" name="Line 8"/>
          <p:cNvSpPr>
            <a:spLocks noChangeShapeType="1"/>
          </p:cNvSpPr>
          <p:nvPr/>
        </p:nvSpPr>
        <p:spPr bwMode="auto">
          <a:xfrm flipH="1" flipV="1">
            <a:off x="4535487" y="3246643"/>
            <a:ext cx="5715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1" name="Line 9"/>
          <p:cNvSpPr>
            <a:spLocks noChangeShapeType="1"/>
          </p:cNvSpPr>
          <p:nvPr/>
        </p:nvSpPr>
        <p:spPr bwMode="auto">
          <a:xfrm flipH="1">
            <a:off x="4535487" y="2776743"/>
            <a:ext cx="508000" cy="2413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2" name="Line 10"/>
          <p:cNvSpPr>
            <a:spLocks noChangeShapeType="1"/>
          </p:cNvSpPr>
          <p:nvPr/>
        </p:nvSpPr>
        <p:spPr bwMode="auto">
          <a:xfrm flipH="1" flipV="1">
            <a:off x="4522787" y="3411743"/>
            <a:ext cx="1587500" cy="520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3" name="Line 11"/>
          <p:cNvSpPr>
            <a:spLocks noChangeShapeType="1"/>
          </p:cNvSpPr>
          <p:nvPr/>
        </p:nvSpPr>
        <p:spPr bwMode="auto">
          <a:xfrm flipH="1" flipV="1">
            <a:off x="5602287" y="3221243"/>
            <a:ext cx="482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4" name="Line 12"/>
          <p:cNvSpPr>
            <a:spLocks noChangeShapeType="1"/>
          </p:cNvSpPr>
          <p:nvPr/>
        </p:nvSpPr>
        <p:spPr bwMode="auto">
          <a:xfrm flipV="1">
            <a:off x="3290887" y="3437143"/>
            <a:ext cx="546100" cy="8001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6" name="Text Box 14"/>
          <p:cNvSpPr txBox="1">
            <a:spLocks noChangeArrowheads="1"/>
          </p:cNvSpPr>
          <p:nvPr/>
        </p:nvSpPr>
        <p:spPr bwMode="auto">
          <a:xfrm>
            <a:off x="3541712" y="4007055"/>
            <a:ext cx="654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00" b="1">
                <a:solidFill>
                  <a:schemeClr val="bg1"/>
                </a:solidFill>
                <a:latin typeface="Arial" panose="020B0604020202020204" pitchFamily="34" charset="0"/>
              </a:rPr>
              <a:t>BSS</a:t>
            </a:r>
          </a:p>
        </p:txBody>
      </p:sp>
      <p:sp>
        <p:nvSpPr>
          <p:cNvPr id="8207" name="Rectangle 15"/>
          <p:cNvSpPr>
            <a:spLocks noChangeArrowheads="1"/>
          </p:cNvSpPr>
          <p:nvPr/>
        </p:nvSpPr>
        <p:spPr bwMode="auto">
          <a:xfrm>
            <a:off x="3544887" y="2827543"/>
            <a:ext cx="963613" cy="685800"/>
          </a:xfrm>
          <a:prstGeom prst="rect">
            <a:avLst/>
          </a:prstGeom>
          <a:solidFill>
            <a:srgbClr val="00CC99"/>
          </a:solidFill>
          <a:ln w="9525">
            <a:miter lim="800000"/>
            <a:headEnd/>
            <a:tailEnd/>
          </a:ln>
          <a:scene3d>
            <a:camera prst="legacyPerspectiveTopRight"/>
            <a:lightRig rig="legacyFlat4" dir="t"/>
          </a:scene3d>
          <a:sp3d extrusionH="430200" prstMaterial="legacyMatte">
            <a:bevelT w="13500" h="13500" prst="angle"/>
            <a:bevelB w="13500" h="13500" prst="angle"/>
            <a:extrusionClr>
              <a:srgbClr val="00CC99"/>
            </a:extrusionClr>
            <a:contourClr>
              <a:srgbClr val="00CC99"/>
            </a:contourClr>
          </a:sp3d>
        </p:spPr>
        <p:txBody>
          <a:bodyPr wrap="none" anchor="ctr">
            <a:flatTx/>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800" b="1">
                <a:solidFill>
                  <a:schemeClr val="bg1"/>
                </a:solidFill>
                <a:latin typeface="Arial" panose="020B0604020202020204" pitchFamily="34" charset="0"/>
              </a:rPr>
              <a:t>MSC</a:t>
            </a:r>
          </a:p>
        </p:txBody>
      </p:sp>
      <p:sp>
        <p:nvSpPr>
          <p:cNvPr id="8208" name="Rectangle 16"/>
          <p:cNvSpPr>
            <a:spLocks noChangeArrowheads="1"/>
          </p:cNvSpPr>
          <p:nvPr/>
        </p:nvSpPr>
        <p:spPr bwMode="auto">
          <a:xfrm>
            <a:off x="4954587" y="2586243"/>
            <a:ext cx="709613" cy="330200"/>
          </a:xfrm>
          <a:prstGeom prst="rect">
            <a:avLst/>
          </a:prstGeom>
          <a:solidFill>
            <a:schemeClr val="tx1"/>
          </a:solidFill>
          <a:ln w="9525">
            <a:miter lim="800000"/>
            <a:headEnd/>
            <a:tailEnd/>
          </a:ln>
          <a:scene3d>
            <a:camera prst="legacyPerspectiveTopRight"/>
            <a:lightRig rig="legacyFlat4" dir="t"/>
          </a:scene3d>
          <a:sp3d extrusionH="430200" prstMaterial="legacyMatte">
            <a:bevelT w="13500" h="13500" prst="angle"/>
            <a:bevelB w="13500" h="13500" prst="angle"/>
            <a:extrusionClr>
              <a:schemeClr val="tx1"/>
            </a:extrusionClr>
            <a:contourClr>
              <a:schemeClr val="tx1"/>
            </a:contourClr>
          </a:sp3d>
        </p:spPr>
        <p:txBody>
          <a:bodyPr wrap="none" anchor="ctr">
            <a:flatTx/>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800" b="1">
                <a:solidFill>
                  <a:schemeClr val="bg1"/>
                </a:solidFill>
                <a:latin typeface="Arial" panose="020B0604020202020204" pitchFamily="34" charset="0"/>
              </a:rPr>
              <a:t>VLR</a:t>
            </a:r>
          </a:p>
        </p:txBody>
      </p:sp>
      <p:sp>
        <p:nvSpPr>
          <p:cNvPr id="8209" name="Rectangle 17"/>
          <p:cNvSpPr>
            <a:spLocks noChangeArrowheads="1"/>
          </p:cNvSpPr>
          <p:nvPr/>
        </p:nvSpPr>
        <p:spPr bwMode="auto">
          <a:xfrm>
            <a:off x="4967287" y="3068843"/>
            <a:ext cx="709613" cy="330200"/>
          </a:xfrm>
          <a:prstGeom prst="rect">
            <a:avLst/>
          </a:prstGeom>
          <a:solidFill>
            <a:schemeClr val="tx1"/>
          </a:solidFill>
          <a:ln w="9525">
            <a:miter lim="800000"/>
            <a:headEnd/>
            <a:tailEnd/>
          </a:ln>
          <a:scene3d>
            <a:camera prst="legacyPerspectiveTopRight"/>
            <a:lightRig rig="legacyFlat4" dir="t"/>
          </a:scene3d>
          <a:sp3d extrusionH="430200" prstMaterial="legacyMatte">
            <a:bevelT w="13500" h="13500" prst="angle"/>
            <a:bevelB w="13500" h="13500" prst="angle"/>
            <a:extrusionClr>
              <a:schemeClr val="tx1"/>
            </a:extrusionClr>
            <a:contourClr>
              <a:schemeClr val="tx1"/>
            </a:contourClr>
          </a:sp3d>
        </p:spPr>
        <p:txBody>
          <a:bodyPr wrap="none" anchor="ctr">
            <a:flatTx/>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800" b="1">
                <a:solidFill>
                  <a:schemeClr val="bg1"/>
                </a:solidFill>
                <a:latin typeface="Arial" panose="020B0604020202020204" pitchFamily="34" charset="0"/>
              </a:rPr>
              <a:t>HLR</a:t>
            </a:r>
          </a:p>
        </p:txBody>
      </p:sp>
      <p:sp>
        <p:nvSpPr>
          <p:cNvPr id="8210" name="Rectangle 18"/>
          <p:cNvSpPr>
            <a:spLocks noChangeArrowheads="1"/>
          </p:cNvSpPr>
          <p:nvPr/>
        </p:nvSpPr>
        <p:spPr bwMode="auto">
          <a:xfrm>
            <a:off x="6072187" y="3767343"/>
            <a:ext cx="709613" cy="330200"/>
          </a:xfrm>
          <a:prstGeom prst="rect">
            <a:avLst/>
          </a:prstGeom>
          <a:solidFill>
            <a:schemeClr val="tx1"/>
          </a:solidFill>
          <a:ln w="9525">
            <a:miter lim="800000"/>
            <a:headEnd/>
            <a:tailEnd/>
          </a:ln>
          <a:scene3d>
            <a:camera prst="legacyPerspectiveTopRight"/>
            <a:lightRig rig="legacyFlat4" dir="t"/>
          </a:scene3d>
          <a:sp3d extrusionH="430200" prstMaterial="legacyMatte">
            <a:bevelT w="13500" h="13500" prst="angle"/>
            <a:bevelB w="13500" h="13500" prst="angle"/>
            <a:extrusionClr>
              <a:schemeClr val="tx1"/>
            </a:extrusionClr>
            <a:contourClr>
              <a:schemeClr val="tx1"/>
            </a:contourClr>
          </a:sp3d>
        </p:spPr>
        <p:txBody>
          <a:bodyPr wrap="none" anchor="ctr">
            <a:flatTx/>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800" b="1">
                <a:solidFill>
                  <a:schemeClr val="bg1"/>
                </a:solidFill>
                <a:latin typeface="Arial" panose="020B0604020202020204" pitchFamily="34" charset="0"/>
              </a:rPr>
              <a:t>EIR</a:t>
            </a:r>
          </a:p>
        </p:txBody>
      </p:sp>
      <p:sp>
        <p:nvSpPr>
          <p:cNvPr id="8211" name="Rectangle 19"/>
          <p:cNvSpPr>
            <a:spLocks noChangeArrowheads="1"/>
          </p:cNvSpPr>
          <p:nvPr/>
        </p:nvSpPr>
        <p:spPr bwMode="auto">
          <a:xfrm>
            <a:off x="6034087" y="3056143"/>
            <a:ext cx="709613" cy="330200"/>
          </a:xfrm>
          <a:prstGeom prst="rect">
            <a:avLst/>
          </a:prstGeom>
          <a:solidFill>
            <a:schemeClr val="tx1"/>
          </a:solidFill>
          <a:ln w="9525">
            <a:miter lim="800000"/>
            <a:headEnd/>
            <a:tailEnd/>
          </a:ln>
          <a:scene3d>
            <a:camera prst="legacyPerspectiveTopRight"/>
            <a:lightRig rig="legacyFlat4" dir="t"/>
          </a:scene3d>
          <a:sp3d extrusionH="430200" prstMaterial="legacyMatte">
            <a:bevelT w="13500" h="13500" prst="angle"/>
            <a:bevelB w="13500" h="13500" prst="angle"/>
            <a:extrusionClr>
              <a:schemeClr val="tx1"/>
            </a:extrusionClr>
            <a:contourClr>
              <a:schemeClr val="tx1"/>
            </a:contourClr>
          </a:sp3d>
        </p:spPr>
        <p:txBody>
          <a:bodyPr wrap="none" anchor="ctr">
            <a:flatTx/>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800" b="1">
                <a:solidFill>
                  <a:schemeClr val="bg1"/>
                </a:solidFill>
                <a:latin typeface="Arial" panose="020B0604020202020204" pitchFamily="34" charset="0"/>
              </a:rPr>
              <a:t>AUC</a:t>
            </a:r>
          </a:p>
        </p:txBody>
      </p:sp>
      <p:sp>
        <p:nvSpPr>
          <p:cNvPr id="8212" name="Line 20"/>
          <p:cNvSpPr>
            <a:spLocks noChangeShapeType="1"/>
          </p:cNvSpPr>
          <p:nvPr/>
        </p:nvSpPr>
        <p:spPr bwMode="auto">
          <a:xfrm flipV="1">
            <a:off x="2249487" y="5037343"/>
            <a:ext cx="584200" cy="660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3" name="Line 21"/>
          <p:cNvSpPr>
            <a:spLocks noChangeShapeType="1"/>
          </p:cNvSpPr>
          <p:nvPr/>
        </p:nvSpPr>
        <p:spPr bwMode="auto">
          <a:xfrm flipH="1" flipV="1">
            <a:off x="3608387" y="5062743"/>
            <a:ext cx="292100" cy="508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6" name="Text Box 24"/>
          <p:cNvSpPr txBox="1">
            <a:spLocks noChangeArrowheads="1"/>
          </p:cNvSpPr>
          <p:nvPr/>
        </p:nvSpPr>
        <p:spPr bwMode="auto">
          <a:xfrm>
            <a:off x="1889816" y="5689755"/>
            <a:ext cx="527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00" b="1" dirty="0">
                <a:solidFill>
                  <a:schemeClr val="bg1"/>
                </a:solidFill>
                <a:latin typeface="Arial" panose="020B0604020202020204" pitchFamily="34" charset="0"/>
              </a:rPr>
              <a:t>MS</a:t>
            </a:r>
          </a:p>
        </p:txBody>
      </p:sp>
      <p:sp>
        <p:nvSpPr>
          <p:cNvPr id="8217" name="Line 25"/>
          <p:cNvSpPr>
            <a:spLocks noChangeShapeType="1"/>
          </p:cNvSpPr>
          <p:nvPr/>
        </p:nvSpPr>
        <p:spPr bwMode="auto">
          <a:xfrm>
            <a:off x="2439987" y="5342143"/>
            <a:ext cx="254000"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8" name="Line 26"/>
          <p:cNvSpPr>
            <a:spLocks noChangeShapeType="1"/>
          </p:cNvSpPr>
          <p:nvPr/>
        </p:nvSpPr>
        <p:spPr bwMode="auto">
          <a:xfrm>
            <a:off x="3633787" y="5354843"/>
            <a:ext cx="254000"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9" name="Text Box 27"/>
          <p:cNvSpPr txBox="1">
            <a:spLocks noChangeArrowheads="1"/>
          </p:cNvSpPr>
          <p:nvPr/>
        </p:nvSpPr>
        <p:spPr bwMode="auto">
          <a:xfrm>
            <a:off x="1903412" y="5137355"/>
            <a:ext cx="552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00" b="1">
                <a:solidFill>
                  <a:schemeClr val="bg1"/>
                </a:solidFill>
                <a:latin typeface="Arial" panose="020B0604020202020204" pitchFamily="34" charset="0"/>
              </a:rPr>
              <a:t>Um</a:t>
            </a:r>
          </a:p>
        </p:txBody>
      </p:sp>
      <p:sp>
        <p:nvSpPr>
          <p:cNvPr id="8220" name="Line 28"/>
          <p:cNvSpPr>
            <a:spLocks noChangeShapeType="1"/>
          </p:cNvSpPr>
          <p:nvPr/>
        </p:nvSpPr>
        <p:spPr bwMode="auto">
          <a:xfrm>
            <a:off x="3468687" y="3741943"/>
            <a:ext cx="254000"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21" name="Text Box 29"/>
          <p:cNvSpPr txBox="1">
            <a:spLocks noChangeArrowheads="1"/>
          </p:cNvSpPr>
          <p:nvPr/>
        </p:nvSpPr>
        <p:spPr bwMode="auto">
          <a:xfrm>
            <a:off x="3135312" y="3537155"/>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00" b="1">
                <a:solidFill>
                  <a:schemeClr val="bg1"/>
                </a:solidFill>
                <a:latin typeface="Arial" panose="020B0604020202020204" pitchFamily="34" charset="0"/>
              </a:rPr>
              <a:t>A</a:t>
            </a:r>
          </a:p>
        </p:txBody>
      </p:sp>
      <p:sp>
        <p:nvSpPr>
          <p:cNvPr id="8222" name="Text Box 30"/>
          <p:cNvSpPr txBox="1">
            <a:spLocks noChangeArrowheads="1"/>
          </p:cNvSpPr>
          <p:nvPr/>
        </p:nvSpPr>
        <p:spPr bwMode="auto">
          <a:xfrm>
            <a:off x="3656012" y="1746455"/>
            <a:ext cx="86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2000" b="1">
                <a:solidFill>
                  <a:schemeClr val="bg1"/>
                </a:solidFill>
                <a:latin typeface="Arial" panose="020B0604020202020204" pitchFamily="34" charset="0"/>
              </a:rPr>
              <a:t>PSTN</a:t>
            </a:r>
          </a:p>
        </p:txBody>
      </p:sp>
      <p:sp>
        <p:nvSpPr>
          <p:cNvPr id="8223" name="Line 31"/>
          <p:cNvSpPr>
            <a:spLocks noChangeShapeType="1"/>
          </p:cNvSpPr>
          <p:nvPr/>
        </p:nvSpPr>
        <p:spPr bwMode="auto">
          <a:xfrm flipV="1">
            <a:off x="2909887" y="4440443"/>
            <a:ext cx="304800" cy="406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24" name="Line 32"/>
          <p:cNvSpPr>
            <a:spLocks noChangeShapeType="1"/>
          </p:cNvSpPr>
          <p:nvPr/>
        </p:nvSpPr>
        <p:spPr bwMode="auto">
          <a:xfrm flipH="1" flipV="1">
            <a:off x="3316287" y="4478543"/>
            <a:ext cx="266700" cy="330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25" name="Rectangle 33"/>
          <p:cNvSpPr>
            <a:spLocks noChangeArrowheads="1"/>
          </p:cNvSpPr>
          <p:nvPr/>
        </p:nvSpPr>
        <p:spPr bwMode="auto">
          <a:xfrm>
            <a:off x="2949575" y="4216605"/>
            <a:ext cx="587375" cy="322263"/>
          </a:xfrm>
          <a:prstGeom prst="rect">
            <a:avLst/>
          </a:prstGeom>
          <a:solidFill>
            <a:schemeClr val="tx1"/>
          </a:solidFill>
          <a:ln w="12700">
            <a:solidFill>
              <a:srgbClr val="080808"/>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800" b="1">
                <a:solidFill>
                  <a:schemeClr val="bg1"/>
                </a:solidFill>
                <a:latin typeface="Arial" panose="020B0604020202020204" pitchFamily="34" charset="0"/>
              </a:rPr>
              <a:t>BSC</a:t>
            </a:r>
          </a:p>
        </p:txBody>
      </p:sp>
      <p:sp>
        <p:nvSpPr>
          <p:cNvPr id="8226" name="Rectangle 34"/>
          <p:cNvSpPr>
            <a:spLocks noChangeArrowheads="1"/>
          </p:cNvSpPr>
          <p:nvPr/>
        </p:nvSpPr>
        <p:spPr bwMode="auto">
          <a:xfrm>
            <a:off x="2581275" y="4775405"/>
            <a:ext cx="587375" cy="309563"/>
          </a:xfrm>
          <a:prstGeom prst="rect">
            <a:avLst/>
          </a:prstGeom>
          <a:solidFill>
            <a:schemeClr val="tx1"/>
          </a:solidFill>
          <a:ln w="12700">
            <a:solidFill>
              <a:srgbClr val="080808"/>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800" b="1">
                <a:solidFill>
                  <a:schemeClr val="bg1"/>
                </a:solidFill>
                <a:latin typeface="Arial" panose="020B0604020202020204" pitchFamily="34" charset="0"/>
              </a:rPr>
              <a:t>BTS</a:t>
            </a:r>
          </a:p>
        </p:txBody>
      </p:sp>
      <p:sp>
        <p:nvSpPr>
          <p:cNvPr id="8227" name="Rectangle 35"/>
          <p:cNvSpPr>
            <a:spLocks noChangeArrowheads="1"/>
          </p:cNvSpPr>
          <p:nvPr/>
        </p:nvSpPr>
        <p:spPr bwMode="auto">
          <a:xfrm>
            <a:off x="3305175" y="4775405"/>
            <a:ext cx="587375" cy="309563"/>
          </a:xfrm>
          <a:prstGeom prst="rect">
            <a:avLst/>
          </a:prstGeom>
          <a:solidFill>
            <a:schemeClr val="tx1"/>
          </a:solidFill>
          <a:ln w="12700">
            <a:solidFill>
              <a:srgbClr val="080808"/>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800" b="1">
                <a:solidFill>
                  <a:schemeClr val="bg1"/>
                </a:solidFill>
                <a:latin typeface="Arial" panose="020B0604020202020204" pitchFamily="34" charset="0"/>
              </a:rPr>
              <a:t>BTS</a:t>
            </a:r>
          </a:p>
        </p:txBody>
      </p:sp>
      <p:sp>
        <p:nvSpPr>
          <p:cNvPr id="8236" name="Line 44"/>
          <p:cNvSpPr>
            <a:spLocks noChangeShapeType="1"/>
          </p:cNvSpPr>
          <p:nvPr/>
        </p:nvSpPr>
        <p:spPr bwMode="auto">
          <a:xfrm>
            <a:off x="4230687" y="3754643"/>
            <a:ext cx="254000"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39" name="Text Box 47"/>
          <p:cNvSpPr txBox="1">
            <a:spLocks noChangeArrowheads="1"/>
          </p:cNvSpPr>
          <p:nvPr/>
        </p:nvSpPr>
        <p:spPr bwMode="auto">
          <a:xfrm>
            <a:off x="3694112" y="5581855"/>
            <a:ext cx="527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00" b="1">
                <a:solidFill>
                  <a:schemeClr val="bg1"/>
                </a:solidFill>
                <a:latin typeface="Arial" panose="020B0604020202020204" pitchFamily="34" charset="0"/>
              </a:rPr>
              <a:t>MS</a:t>
            </a:r>
          </a:p>
        </p:txBody>
      </p:sp>
      <p:sp>
        <p:nvSpPr>
          <p:cNvPr id="8243" name="Line 51"/>
          <p:cNvSpPr>
            <a:spLocks noChangeShapeType="1"/>
          </p:cNvSpPr>
          <p:nvPr/>
        </p:nvSpPr>
        <p:spPr bwMode="auto">
          <a:xfrm>
            <a:off x="2886075" y="4665868"/>
            <a:ext cx="254000"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45" name="Slide Number Placeholder 5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A41276A-B3D0-492F-873D-DC8213618B69}" type="slidenum">
              <a:rPr lang="en-US" sz="1400"/>
              <a:pPr eaLnBrk="1" hangingPunct="1"/>
              <a:t>6</a:t>
            </a:fld>
            <a:endParaRPr lang="en-US" sz="1400"/>
          </a:p>
        </p:txBody>
      </p:sp>
      <p:sp>
        <p:nvSpPr>
          <p:cNvPr id="54" name="Rectangle 7"/>
          <p:cNvSpPr>
            <a:spLocks noChangeArrowheads="1"/>
          </p:cNvSpPr>
          <p:nvPr/>
        </p:nvSpPr>
        <p:spPr bwMode="auto">
          <a:xfrm>
            <a:off x="3316287" y="1524000"/>
            <a:ext cx="1473200" cy="700293"/>
          </a:xfrm>
          <a:prstGeom prst="rect">
            <a:avLst/>
          </a:prstGeom>
          <a:solidFill>
            <a:srgbClr val="00FF00"/>
          </a:solidFill>
          <a:ln w="9525">
            <a:solidFill>
              <a:srgbClr val="00FF00"/>
            </a:solidFill>
            <a:miter lim="800000"/>
            <a:headEnd/>
            <a:tailEnd/>
          </a:ln>
          <a:scene3d>
            <a:camera prst="legacyPerspectiveTopRight"/>
            <a:lightRig rig="legacyFlat4" dir="t"/>
          </a:scene3d>
          <a:sp3d extrusionH="430200" prstMaterial="legacyMatte">
            <a:bevelT w="13500" h="13500" prst="angle"/>
            <a:bevelB w="13500" h="13500" prst="angle"/>
            <a:extrusionClr>
              <a:srgbClr val="008080"/>
            </a:extrusionClr>
            <a:contourClr>
              <a:srgbClr val="008080"/>
            </a:contourClr>
          </a:sp3d>
        </p:spPr>
        <p:txBody>
          <a:bodyPr wrap="none" anchor="ctr">
            <a:flatTx/>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800" b="1" dirty="0">
                <a:solidFill>
                  <a:schemeClr val="bg1"/>
                </a:solidFill>
                <a:latin typeface="Arial" panose="020B0604020202020204" pitchFamily="34" charset="0"/>
              </a:rPr>
              <a:t>PSTN/PLMN</a:t>
            </a:r>
          </a:p>
        </p:txBody>
      </p:sp>
      <p:sp>
        <p:nvSpPr>
          <p:cNvPr id="2" name="Title 1"/>
          <p:cNvSpPr>
            <a:spLocks noGrp="1"/>
          </p:cNvSpPr>
          <p:nvPr>
            <p:ph type="title"/>
          </p:nvPr>
        </p:nvSpPr>
        <p:spPr>
          <a:xfrm>
            <a:off x="831850" y="107951"/>
            <a:ext cx="7772400" cy="1143000"/>
          </a:xfrm>
        </p:spPr>
        <p:txBody>
          <a:bodyPr/>
          <a:lstStyle/>
          <a:p>
            <a:r>
              <a:rPr lang="en-US" dirty="0"/>
              <a:t>GSM Architecture</a:t>
            </a:r>
          </a:p>
        </p:txBody>
      </p:sp>
      <p:sp>
        <p:nvSpPr>
          <p:cNvPr id="3" name="TextBox 2"/>
          <p:cNvSpPr txBox="1"/>
          <p:nvPr/>
        </p:nvSpPr>
        <p:spPr>
          <a:xfrm>
            <a:off x="1471612" y="6336859"/>
            <a:ext cx="1362075" cy="461665"/>
          </a:xfrm>
          <a:prstGeom prst="rect">
            <a:avLst/>
          </a:prstGeom>
          <a:solidFill>
            <a:schemeClr val="bg2">
              <a:lumMod val="60000"/>
              <a:lumOff val="40000"/>
            </a:schemeClr>
          </a:solidFill>
          <a:effectLst>
            <a:outerShdw blurRad="50800" dist="38100" dir="16200000" rotWithShape="0">
              <a:prstClr val="black">
                <a:alpha val="40000"/>
              </a:prstClr>
            </a:outerShdw>
          </a:effectLst>
        </p:spPr>
        <p:txBody>
          <a:bodyPr wrap="square" rtlCol="0">
            <a:spAutoFit/>
          </a:bodyPr>
          <a:lstStyle/>
          <a:p>
            <a:r>
              <a:rPr lang="en-US" dirty="0"/>
              <a:t>ME+SIM</a:t>
            </a:r>
          </a:p>
        </p:txBody>
      </p:sp>
    </p:spTree>
    <p:extLst>
      <p:ext uri="{BB962C8B-B14F-4D97-AF65-F5344CB8AC3E}">
        <p14:creationId xmlns:p14="http://schemas.microsoft.com/office/powerpoint/2010/main" val="3644808554"/>
      </p:ext>
    </p:extLst>
  </p:cSld>
  <p:clrMapOvr>
    <a:masterClrMapping/>
  </p:clrMapOvr>
  <p:transition spd="med">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7</a:t>
            </a:fld>
            <a:endParaRPr lang="en-US"/>
          </a:p>
        </p:txBody>
      </p:sp>
      <p:pic>
        <p:nvPicPr>
          <p:cNvPr id="5" name="Picture 4"/>
          <p:cNvPicPr>
            <a:picLocks noChangeAspect="1"/>
          </p:cNvPicPr>
          <p:nvPr/>
        </p:nvPicPr>
        <p:blipFill>
          <a:blip r:embed="rId3"/>
          <a:stretch>
            <a:fillRect/>
          </a:stretch>
        </p:blipFill>
        <p:spPr>
          <a:xfrm>
            <a:off x="0" y="1066800"/>
            <a:ext cx="6248400" cy="4217998"/>
          </a:xfrm>
          <a:prstGeom prst="rect">
            <a:avLst/>
          </a:prstGeom>
        </p:spPr>
      </p:pic>
      <p:pic>
        <p:nvPicPr>
          <p:cNvPr id="6" name="Picture 5"/>
          <p:cNvPicPr>
            <a:picLocks noChangeAspect="1"/>
          </p:cNvPicPr>
          <p:nvPr/>
        </p:nvPicPr>
        <p:blipFill>
          <a:blip r:embed="rId4"/>
          <a:stretch>
            <a:fillRect/>
          </a:stretch>
        </p:blipFill>
        <p:spPr>
          <a:xfrm>
            <a:off x="6071630" y="1641966"/>
            <a:ext cx="3224770" cy="3067665"/>
          </a:xfrm>
          <a:prstGeom prst="rect">
            <a:avLst/>
          </a:prstGeom>
        </p:spPr>
      </p:pic>
      <p:sp>
        <p:nvSpPr>
          <p:cNvPr id="7" name="Rectangle 6"/>
          <p:cNvSpPr/>
          <p:nvPr/>
        </p:nvSpPr>
        <p:spPr>
          <a:xfrm>
            <a:off x="179439" y="5135940"/>
            <a:ext cx="8991600" cy="1569660"/>
          </a:xfrm>
          <a:prstGeom prst="rect">
            <a:avLst/>
          </a:prstGeom>
        </p:spPr>
        <p:txBody>
          <a:bodyPr wrap="square">
            <a:spAutoFit/>
          </a:bodyPr>
          <a:lstStyle/>
          <a:p>
            <a:r>
              <a:rPr lang="en-US" i="1" dirty="0"/>
              <a:t>Network switching subsystem</a:t>
            </a:r>
            <a:r>
              <a:rPr lang="en-US" dirty="0"/>
              <a:t> (</a:t>
            </a:r>
            <a:r>
              <a:rPr lang="en-US" i="1" dirty="0"/>
              <a:t>NSS</a:t>
            </a:r>
            <a:r>
              <a:rPr lang="en-US" dirty="0"/>
              <a:t>) (or </a:t>
            </a:r>
            <a:r>
              <a:rPr lang="en-US" i="1" dirty="0"/>
              <a:t>GSM core network</a:t>
            </a:r>
            <a:r>
              <a:rPr lang="en-US" dirty="0"/>
              <a:t>) is the component of a GSM system that carries out call out and mobility management functions for mobile phones roaming on the network of base stations.</a:t>
            </a:r>
          </a:p>
        </p:txBody>
      </p:sp>
    </p:spTree>
    <p:extLst>
      <p:ext uri="{BB962C8B-B14F-4D97-AF65-F5344CB8AC3E}">
        <p14:creationId xmlns:p14="http://schemas.microsoft.com/office/powerpoint/2010/main" val="863462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p:cNvSpPr txBox="1">
            <a:spLocks noChangeArrowheads="1"/>
          </p:cNvSpPr>
          <p:nvPr/>
        </p:nvSpPr>
        <p:spPr bwMode="auto">
          <a:xfrm>
            <a:off x="228600" y="1066800"/>
            <a:ext cx="8534400" cy="323215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r>
              <a:rPr lang="en-US" b="1"/>
              <a:t>Home Location Register</a:t>
            </a:r>
            <a:r>
              <a:rPr lang="en-US"/>
              <a:t> (HLR) represents a centralized database that has the permanent datafill about the mobile subscribers in a large service area (generally one per GSM network operator).  </a:t>
            </a:r>
          </a:p>
          <a:p>
            <a:pPr algn="just" eaLnBrk="1" hangingPunct="1">
              <a:spcBef>
                <a:spcPct val="50000"/>
              </a:spcBef>
            </a:pPr>
            <a:r>
              <a:rPr lang="en-US"/>
              <a:t>The HLR is kept updated with the current locations of all its mobile subscriber, including those who may have roamed to another network operator within or out side the country. The routing information is obtained from the serving VLR on a call by call basis.</a:t>
            </a:r>
          </a:p>
        </p:txBody>
      </p:sp>
      <p:sp>
        <p:nvSpPr>
          <p:cNvPr id="921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9BEC5F7-7B90-4B8A-97B5-2C5EC5EA986C}" type="slidenum">
              <a:rPr lang="en-US" sz="1400"/>
              <a:pPr eaLnBrk="1" hangingPunct="1"/>
              <a:t>8</a:t>
            </a:fld>
            <a:endParaRPr lang="en-US" sz="1400"/>
          </a:p>
        </p:txBody>
      </p:sp>
    </p:spTree>
    <p:extLst>
      <p:ext uri="{BB962C8B-B14F-4D97-AF65-F5344CB8AC3E}">
        <p14:creationId xmlns:p14="http://schemas.microsoft.com/office/powerpoint/2010/main" val="3723260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
          <p:cNvSpPr txBox="1">
            <a:spLocks noChangeArrowheads="1"/>
          </p:cNvSpPr>
          <p:nvPr/>
        </p:nvSpPr>
        <p:spPr bwMode="auto">
          <a:xfrm>
            <a:off x="457200" y="1524000"/>
            <a:ext cx="8458200" cy="30464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b="1"/>
              <a:t>The Visiting Location register</a:t>
            </a:r>
            <a:r>
              <a:rPr lang="en-US"/>
              <a:t> (VLR) represents a temporary data store and there is one VLR per MSC. This register contains information about the mobile subscriber who are currently in the service area covered by the MSC/VLR. VLR includes:</a:t>
            </a:r>
          </a:p>
          <a:p>
            <a:pPr algn="just" eaLnBrk="1" hangingPunct="1"/>
            <a:endParaRPr lang="en-US"/>
          </a:p>
          <a:p>
            <a:pPr algn="just" eaLnBrk="1" hangingPunct="1">
              <a:buFont typeface="Wingdings" panose="05000000000000000000" pitchFamily="2" charset="2"/>
              <a:buChar char="v"/>
            </a:pPr>
            <a:r>
              <a:rPr lang="en-US"/>
              <a:t>Features currently activated</a:t>
            </a:r>
          </a:p>
          <a:p>
            <a:pPr algn="just" eaLnBrk="1" hangingPunct="1">
              <a:buFont typeface="Wingdings" panose="05000000000000000000" pitchFamily="2" charset="2"/>
              <a:buChar char="v"/>
            </a:pPr>
            <a:r>
              <a:rPr lang="en-US"/>
              <a:t>MS identity</a:t>
            </a:r>
          </a:p>
          <a:p>
            <a:pPr algn="just" eaLnBrk="1" hangingPunct="1">
              <a:buFont typeface="Wingdings" panose="05000000000000000000" pitchFamily="2" charset="2"/>
              <a:buChar char="v"/>
            </a:pPr>
            <a:r>
              <a:rPr lang="en-US"/>
              <a:t>Current location</a:t>
            </a:r>
          </a:p>
        </p:txBody>
      </p:sp>
      <p:sp>
        <p:nvSpPr>
          <p:cNvPr id="1024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93BE27D-F3D1-4A85-A99A-FEFE652A2ECE}" type="slidenum">
              <a:rPr lang="en-US" sz="1400"/>
              <a:pPr eaLnBrk="1" hangingPunct="1"/>
              <a:t>9</a:t>
            </a:fld>
            <a:endParaRPr lang="en-US" sz="1400"/>
          </a:p>
        </p:txBody>
      </p:sp>
    </p:spTree>
    <p:extLst>
      <p:ext uri="{BB962C8B-B14F-4D97-AF65-F5344CB8AC3E}">
        <p14:creationId xmlns:p14="http://schemas.microsoft.com/office/powerpoint/2010/main" val="36278409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5539</TotalTime>
  <Words>1210</Words>
  <Application>Microsoft Office PowerPoint</Application>
  <PresentationFormat>On-screen Show (4:3)</PresentationFormat>
  <Paragraphs>155</Paragraphs>
  <Slides>15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Batang</vt:lpstr>
      <vt:lpstr>Arial</vt:lpstr>
      <vt:lpstr>Times New Roman</vt:lpstr>
      <vt:lpstr>Wingdings</vt:lpstr>
      <vt:lpstr>Default Design</vt:lpstr>
      <vt:lpstr>PowerPoint Presentation</vt:lpstr>
      <vt:lpstr>Lecture 06 GSM</vt:lpstr>
      <vt:lpstr>PowerPoint Presentation</vt:lpstr>
      <vt:lpstr>Air Interface: Physical Channel</vt:lpstr>
      <vt:lpstr>PowerPoint Presentation</vt:lpstr>
      <vt:lpstr>GSM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Windows User</cp:lastModifiedBy>
  <cp:revision>547</cp:revision>
  <dcterms:created xsi:type="dcterms:W3CDTF">1601-01-01T00:00:00Z</dcterms:created>
  <dcterms:modified xsi:type="dcterms:W3CDTF">2019-07-27T10:27:02Z</dcterms:modified>
</cp:coreProperties>
</file>