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431" r:id="rId2"/>
    <p:sldId id="779" r:id="rId3"/>
    <p:sldId id="705" r:id="rId4"/>
    <p:sldId id="709" r:id="rId5"/>
    <p:sldId id="712" r:id="rId6"/>
    <p:sldId id="713" r:id="rId7"/>
    <p:sldId id="715" r:id="rId8"/>
    <p:sldId id="716" r:id="rId9"/>
    <p:sldId id="717" r:id="rId10"/>
    <p:sldId id="719" r:id="rId11"/>
    <p:sldId id="724" r:id="rId12"/>
    <p:sldId id="720" r:id="rId13"/>
    <p:sldId id="721" r:id="rId14"/>
    <p:sldId id="722" r:id="rId15"/>
    <p:sldId id="848" r:id="rId16"/>
    <p:sldId id="849" r:id="rId17"/>
    <p:sldId id="850" r:id="rId18"/>
    <p:sldId id="851" r:id="rId19"/>
    <p:sldId id="852" r:id="rId20"/>
    <p:sldId id="853" r:id="rId21"/>
    <p:sldId id="854" r:id="rId22"/>
    <p:sldId id="855" r:id="rId23"/>
    <p:sldId id="856" r:id="rId24"/>
    <p:sldId id="857" r:id="rId25"/>
    <p:sldId id="858" r:id="rId26"/>
    <p:sldId id="859" r:id="rId27"/>
    <p:sldId id="860" r:id="rId28"/>
    <p:sldId id="861" r:id="rId29"/>
    <p:sldId id="862" r:id="rId30"/>
    <p:sldId id="863" r:id="rId31"/>
    <p:sldId id="864" r:id="rId32"/>
    <p:sldId id="865" r:id="rId33"/>
    <p:sldId id="866" r:id="rId34"/>
    <p:sldId id="867" r:id="rId35"/>
    <p:sldId id="869" r:id="rId36"/>
    <p:sldId id="870" r:id="rId37"/>
    <p:sldId id="871" r:id="rId38"/>
    <p:sldId id="872" r:id="rId39"/>
    <p:sldId id="873" r:id="rId40"/>
    <p:sldId id="874" r:id="rId41"/>
    <p:sldId id="847" r:id="rId4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66CCFF"/>
    <a:srgbClr val="FFFF66"/>
    <a:srgbClr val="FFCCCC"/>
    <a:srgbClr val="FFFFCC"/>
    <a:srgbClr val="FF99FF"/>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65" autoAdjust="0"/>
    <p:restoredTop sz="87792" autoAdjust="0"/>
  </p:normalViewPr>
  <p:slideViewPr>
    <p:cSldViewPr>
      <p:cViewPr varScale="1">
        <p:scale>
          <a:sx n="60" d="100"/>
          <a:sy n="60" d="100"/>
        </p:scale>
        <p:origin x="184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696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fld id="{D5C32D59-A3C0-4790-BA47-29F06CD2AFC0}" type="datetimeFigureOut">
              <a:rPr lang="en-US"/>
              <a:pPr>
                <a:defRPr/>
              </a:pPr>
              <a:t>7/27/2019</a:t>
            </a:fld>
            <a:endParaRPr lang="en-US"/>
          </a:p>
        </p:txBody>
      </p:sp>
      <p:sp>
        <p:nvSpPr>
          <p:cNvPr id="696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696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5F2CCC6D-DEFC-4A86-B15E-9C182CB5807C}" type="slidenum">
              <a:rPr lang="en-US"/>
              <a:pPr>
                <a:defRPr/>
              </a:pPr>
              <a:t>‹#›</a:t>
            </a:fld>
            <a:endParaRPr lang="en-US"/>
          </a:p>
        </p:txBody>
      </p:sp>
    </p:spTree>
    <p:extLst>
      <p:ext uri="{BB962C8B-B14F-4D97-AF65-F5344CB8AC3E}">
        <p14:creationId xmlns:p14="http://schemas.microsoft.com/office/powerpoint/2010/main" val="830323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716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6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6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716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8293F09-F824-4078-BEB8-D145F68EB592}" type="slidenum">
              <a:rPr lang="en-US"/>
              <a:pPr>
                <a:defRPr/>
              </a:pPr>
              <a:t>‹#›</a:t>
            </a:fld>
            <a:endParaRPr lang="en-US"/>
          </a:p>
        </p:txBody>
      </p:sp>
    </p:spTree>
    <p:extLst>
      <p:ext uri="{BB962C8B-B14F-4D97-AF65-F5344CB8AC3E}">
        <p14:creationId xmlns:p14="http://schemas.microsoft.com/office/powerpoint/2010/main" val="2754340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webopedia.com/TERM/N/network.html"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www.webopedia.com/TERM/V/video.html" TargetMode="External"/><Relationship Id="rId4" Type="http://schemas.openxmlformats.org/officeDocument/2006/relationships/hyperlink" Target="http://www.webopedia.com/TERM/P/packet.ht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5</a:t>
            </a:fld>
            <a:endParaRPr lang="en-US"/>
          </a:p>
        </p:txBody>
      </p:sp>
    </p:spTree>
    <p:extLst>
      <p:ext uri="{BB962C8B-B14F-4D97-AF65-F5344CB8AC3E}">
        <p14:creationId xmlns:p14="http://schemas.microsoft.com/office/powerpoint/2010/main" val="1295999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Times New Roman" pitchFamily="18" charset="0"/>
                <a:ea typeface="+mn-ea"/>
                <a:cs typeface="+mn-cs"/>
              </a:rPr>
              <a:t>Megachips</a:t>
            </a:r>
            <a:r>
              <a:rPr lang="en-US" sz="1200" b="0" i="0" kern="1200" dirty="0">
                <a:solidFill>
                  <a:schemeClr val="tx1"/>
                </a:solidFill>
                <a:effectLst/>
                <a:latin typeface="Times New Roman" pitchFamily="18" charset="0"/>
                <a:ea typeface="+mn-ea"/>
                <a:cs typeface="+mn-cs"/>
              </a:rPr>
              <a:t> per second (</a:t>
            </a:r>
            <a:r>
              <a:rPr lang="en-US" sz="1200" b="0" i="0" kern="1200" dirty="0" err="1">
                <a:solidFill>
                  <a:schemeClr val="tx1"/>
                </a:solidFill>
                <a:effectLst/>
                <a:latin typeface="Times New Roman" pitchFamily="18" charset="0"/>
                <a:ea typeface="+mn-ea"/>
                <a:cs typeface="+mn-cs"/>
              </a:rPr>
              <a:t>Mcps</a:t>
            </a:r>
            <a:r>
              <a:rPr lang="en-US" sz="1200" b="0" i="0" kern="1200" dirty="0">
                <a:solidFill>
                  <a:schemeClr val="tx1"/>
                </a:solidFill>
                <a:effectLst/>
                <a:latin typeface="Times New Roman" pitchFamily="18" charset="0"/>
                <a:ea typeface="+mn-ea"/>
                <a:cs typeface="+mn-cs"/>
              </a:rPr>
              <a:t>) is a measure of the speed with which encoding elements, are generated in Direct Sequence Spread Spectrum (DSSS) signals. This speed is also known as the chipping rate. A speed of 1 </a:t>
            </a:r>
            <a:r>
              <a:rPr lang="en-US" sz="1200" b="0" i="0" kern="1200" dirty="0" err="1">
                <a:solidFill>
                  <a:schemeClr val="tx1"/>
                </a:solidFill>
                <a:effectLst/>
                <a:latin typeface="Times New Roman" pitchFamily="18" charset="0"/>
                <a:ea typeface="+mn-ea"/>
                <a:cs typeface="+mn-cs"/>
              </a:rPr>
              <a:t>Mcps</a:t>
            </a:r>
            <a:r>
              <a:rPr lang="en-US" sz="1200" b="0" i="0" kern="1200" dirty="0">
                <a:solidFill>
                  <a:schemeClr val="tx1"/>
                </a:solidFill>
                <a:effectLst/>
                <a:latin typeface="Times New Roman" pitchFamily="18" charset="0"/>
                <a:ea typeface="+mn-ea"/>
                <a:cs typeface="+mn-cs"/>
              </a:rPr>
              <a:t> is equivalent to 1,000,000, or 10</a:t>
            </a:r>
            <a:r>
              <a:rPr lang="en-US" sz="1200" b="0" i="0" kern="1200" baseline="30000" dirty="0">
                <a:solidFill>
                  <a:schemeClr val="tx1"/>
                </a:solidFill>
                <a:effectLst/>
                <a:latin typeface="Times New Roman" pitchFamily="18" charset="0"/>
                <a:ea typeface="+mn-ea"/>
                <a:cs typeface="+mn-cs"/>
              </a:rPr>
              <a:t>6</a:t>
            </a:r>
            <a:r>
              <a:rPr lang="en-US" sz="1200" b="0" i="0" kern="1200" dirty="0">
                <a:solidFill>
                  <a:schemeClr val="tx1"/>
                </a:solidFill>
                <a:effectLst/>
                <a:latin typeface="Times New Roman" pitchFamily="18" charset="0"/>
                <a:ea typeface="+mn-ea"/>
                <a:cs typeface="+mn-cs"/>
              </a:rPr>
              <a:t>, chips per second.</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6</a:t>
            </a:fld>
            <a:endParaRPr lang="en-US"/>
          </a:p>
        </p:txBody>
      </p:sp>
    </p:spTree>
    <p:extLst>
      <p:ext uri="{BB962C8B-B14F-4D97-AF65-F5344CB8AC3E}">
        <p14:creationId xmlns:p14="http://schemas.microsoft.com/office/powerpoint/2010/main" val="3260014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D2DCFF81-E877-4E0A-882A-6F6509305424}" type="slidenum">
              <a:rPr lang="en-US" smtClean="0"/>
              <a:pPr/>
              <a:t>7</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496280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9</a:t>
            </a:fld>
            <a:endParaRPr lang="en-US"/>
          </a:p>
        </p:txBody>
      </p:sp>
    </p:spTree>
    <p:extLst>
      <p:ext uri="{BB962C8B-B14F-4D97-AF65-F5344CB8AC3E}">
        <p14:creationId xmlns:p14="http://schemas.microsoft.com/office/powerpoint/2010/main" val="2021154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 Packet Radio Services (</a:t>
            </a:r>
            <a:r>
              <a:rPr lang="en-US" b="1" dirty="0"/>
              <a:t>GPRS</a:t>
            </a:r>
            <a:r>
              <a:rPr lang="en-US" dirty="0"/>
              <a:t>) is a packet-based wireless communication service that promises data rates from 56 up to 114 Kbps and continuous connection to the Internet for mobile phone and computer users</a:t>
            </a:r>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13</a:t>
            </a:fld>
            <a:endParaRPr lang="en-US"/>
          </a:p>
        </p:txBody>
      </p:sp>
    </p:spTree>
    <p:extLst>
      <p:ext uri="{BB962C8B-B14F-4D97-AF65-F5344CB8AC3E}">
        <p14:creationId xmlns:p14="http://schemas.microsoft.com/office/powerpoint/2010/main" val="3157361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r>
              <a:rPr lang="en-US" sz="1200" b="1" i="0" kern="1200" dirty="0">
                <a:solidFill>
                  <a:schemeClr val="tx1"/>
                </a:solidFill>
                <a:effectLst/>
                <a:latin typeface="Times New Roman" pitchFamily="18" charset="0"/>
                <a:ea typeface="+mn-ea"/>
                <a:cs typeface="+mn-cs"/>
              </a:rPr>
              <a:t>Asynchronous transfer mode</a:t>
            </a:r>
            <a:r>
              <a:rPr lang="en-US" sz="1200" b="0" i="0" kern="1200" dirty="0">
                <a:solidFill>
                  <a:schemeClr val="tx1"/>
                </a:solidFill>
                <a:effectLst/>
                <a:latin typeface="Times New Roman" pitchFamily="18" charset="0"/>
                <a:ea typeface="+mn-ea"/>
                <a:cs typeface="+mn-cs"/>
              </a:rPr>
              <a:t> (</a:t>
            </a:r>
            <a:r>
              <a:rPr lang="en-US" sz="1200" b="1" i="0" kern="1200" dirty="0">
                <a:solidFill>
                  <a:schemeClr val="tx1"/>
                </a:solidFill>
                <a:effectLst/>
                <a:latin typeface="Times New Roman" pitchFamily="18" charset="0"/>
                <a:ea typeface="+mn-ea"/>
                <a:cs typeface="+mn-cs"/>
              </a:rPr>
              <a:t>ATM</a:t>
            </a:r>
            <a:r>
              <a:rPr lang="en-US" sz="1200" b="0" i="0" kern="1200" dirty="0">
                <a:solidFill>
                  <a:schemeClr val="tx1"/>
                </a:solidFill>
                <a:effectLst/>
                <a:latin typeface="Times New Roman" pitchFamily="18" charset="0"/>
                <a:ea typeface="+mn-ea"/>
                <a:cs typeface="+mn-cs"/>
              </a:rPr>
              <a:t>) is a switching technique used by telecommunication networks that uses </a:t>
            </a:r>
            <a:r>
              <a:rPr lang="en-US" sz="1200" b="1" i="0" kern="1200" dirty="0">
                <a:solidFill>
                  <a:schemeClr val="tx1"/>
                </a:solidFill>
                <a:effectLst/>
                <a:latin typeface="Times New Roman" pitchFamily="18" charset="0"/>
                <a:ea typeface="+mn-ea"/>
                <a:cs typeface="+mn-cs"/>
              </a:rPr>
              <a:t>asynchronous</a:t>
            </a:r>
            <a:r>
              <a:rPr lang="en-US" sz="1200" b="0" i="0" kern="1200" dirty="0">
                <a:solidFill>
                  <a:schemeClr val="tx1"/>
                </a:solidFill>
                <a:effectLst/>
                <a:latin typeface="Times New Roman" pitchFamily="18" charset="0"/>
                <a:ea typeface="+mn-ea"/>
                <a:cs typeface="+mn-cs"/>
              </a:rPr>
              <a:t> time-division multiplexing to encode data into small, fixed-sized cells. This is different from Ethernet or Internet, which use variable packet sizes for data or frames.</a:t>
            </a:r>
          </a:p>
          <a:p>
            <a:r>
              <a:rPr lang="en-US" sz="1200" b="0" i="0" kern="1200" dirty="0">
                <a:solidFill>
                  <a:schemeClr val="tx1"/>
                </a:solidFill>
                <a:effectLst/>
                <a:latin typeface="Times New Roman" pitchFamily="18" charset="0"/>
                <a:ea typeface="+mn-ea"/>
                <a:cs typeface="+mn-cs"/>
              </a:rPr>
              <a:t>Short for </a:t>
            </a:r>
            <a:r>
              <a:rPr lang="en-US" sz="1200" b="1" i="1" kern="1200" dirty="0">
                <a:solidFill>
                  <a:schemeClr val="tx1"/>
                </a:solidFill>
                <a:effectLst/>
                <a:latin typeface="Times New Roman" pitchFamily="18" charset="0"/>
                <a:ea typeface="+mn-ea"/>
                <a:cs typeface="+mn-cs"/>
              </a:rPr>
              <a:t>A</a:t>
            </a:r>
            <a:r>
              <a:rPr lang="en-US" sz="1200" b="0" i="1" kern="1200" dirty="0">
                <a:solidFill>
                  <a:schemeClr val="tx1"/>
                </a:solidFill>
                <a:effectLst/>
                <a:latin typeface="Times New Roman" pitchFamily="18" charset="0"/>
                <a:ea typeface="+mn-ea"/>
                <a:cs typeface="+mn-cs"/>
              </a:rPr>
              <a:t>synchronous </a:t>
            </a:r>
            <a:r>
              <a:rPr lang="en-US" sz="1200" b="1" i="1" kern="1200" dirty="0">
                <a:solidFill>
                  <a:schemeClr val="tx1"/>
                </a:solidFill>
                <a:effectLst/>
                <a:latin typeface="Times New Roman" pitchFamily="18" charset="0"/>
                <a:ea typeface="+mn-ea"/>
                <a:cs typeface="+mn-cs"/>
              </a:rPr>
              <a:t>T</a:t>
            </a:r>
            <a:r>
              <a:rPr lang="en-US" sz="1200" b="0" i="1" kern="1200" dirty="0">
                <a:solidFill>
                  <a:schemeClr val="tx1"/>
                </a:solidFill>
                <a:effectLst/>
                <a:latin typeface="Times New Roman" pitchFamily="18" charset="0"/>
                <a:ea typeface="+mn-ea"/>
                <a:cs typeface="+mn-cs"/>
              </a:rPr>
              <a:t>ransfer </a:t>
            </a:r>
            <a:r>
              <a:rPr lang="en-US" sz="1200" b="1" i="1" kern="1200" dirty="0">
                <a:solidFill>
                  <a:schemeClr val="tx1"/>
                </a:solidFill>
                <a:effectLst/>
                <a:latin typeface="Times New Roman" pitchFamily="18" charset="0"/>
                <a:ea typeface="+mn-ea"/>
                <a:cs typeface="+mn-cs"/>
              </a:rPr>
              <a:t>M</a:t>
            </a:r>
            <a:r>
              <a:rPr lang="en-US" sz="1200" b="0" i="1" kern="1200" dirty="0">
                <a:solidFill>
                  <a:schemeClr val="tx1"/>
                </a:solidFill>
                <a:effectLst/>
                <a:latin typeface="Times New Roman" pitchFamily="18" charset="0"/>
                <a:ea typeface="+mn-ea"/>
                <a:cs typeface="+mn-cs"/>
              </a:rPr>
              <a:t>ode,</a:t>
            </a:r>
            <a:r>
              <a:rPr lang="en-US" sz="1200" b="0" i="0" kern="1200" dirty="0">
                <a:solidFill>
                  <a:schemeClr val="tx1"/>
                </a:solidFill>
                <a:effectLst/>
                <a:latin typeface="Times New Roman" pitchFamily="18" charset="0"/>
                <a:ea typeface="+mn-ea"/>
                <a:cs typeface="+mn-cs"/>
              </a:rPr>
              <a:t> a </a:t>
            </a:r>
            <a:r>
              <a:rPr lang="en-US" sz="1200" b="0" i="0" u="none" strike="noStrike" kern="1200" dirty="0">
                <a:solidFill>
                  <a:schemeClr val="tx1"/>
                </a:solidFill>
                <a:effectLst/>
                <a:latin typeface="Times New Roman" pitchFamily="18" charset="0"/>
                <a:ea typeface="+mn-ea"/>
                <a:cs typeface="+mn-cs"/>
                <a:hlinkClick r:id="rId3"/>
              </a:rPr>
              <a:t>network</a:t>
            </a:r>
            <a:r>
              <a:rPr lang="en-US" sz="1200" b="0" i="0" kern="1200" dirty="0">
                <a:solidFill>
                  <a:schemeClr val="tx1"/>
                </a:solidFill>
                <a:effectLst/>
                <a:latin typeface="Times New Roman" pitchFamily="18" charset="0"/>
                <a:ea typeface="+mn-ea"/>
                <a:cs typeface="+mn-cs"/>
              </a:rPr>
              <a:t> technology based on transferring data in </a:t>
            </a:r>
            <a:r>
              <a:rPr lang="en-US" sz="1200" b="0" i="1" kern="1200" dirty="0">
                <a:solidFill>
                  <a:schemeClr val="tx1"/>
                </a:solidFill>
                <a:effectLst/>
                <a:latin typeface="Times New Roman" pitchFamily="18" charset="0"/>
                <a:ea typeface="+mn-ea"/>
                <a:cs typeface="+mn-cs"/>
              </a:rPr>
              <a:t>cells</a:t>
            </a:r>
            <a:r>
              <a:rPr lang="en-US" sz="1200" b="0" i="0" kern="1200" dirty="0">
                <a:solidFill>
                  <a:schemeClr val="tx1"/>
                </a:solidFill>
                <a:effectLst/>
                <a:latin typeface="Times New Roman" pitchFamily="18" charset="0"/>
                <a:ea typeface="+mn-ea"/>
                <a:cs typeface="+mn-cs"/>
              </a:rPr>
              <a:t> or </a:t>
            </a:r>
            <a:r>
              <a:rPr lang="en-US" sz="1200" b="0" i="1" u="none" strike="noStrike" kern="1200" dirty="0">
                <a:solidFill>
                  <a:schemeClr val="tx1"/>
                </a:solidFill>
                <a:effectLst/>
                <a:latin typeface="Times New Roman" pitchFamily="18" charset="0"/>
                <a:ea typeface="+mn-ea"/>
                <a:cs typeface="+mn-cs"/>
                <a:hlinkClick r:id="rId4"/>
              </a:rPr>
              <a:t>packets</a:t>
            </a:r>
            <a:r>
              <a:rPr lang="en-US" sz="1200" b="0" i="0" kern="1200" dirty="0">
                <a:solidFill>
                  <a:schemeClr val="tx1"/>
                </a:solidFill>
                <a:effectLst/>
                <a:latin typeface="Times New Roman" pitchFamily="18" charset="0"/>
                <a:ea typeface="+mn-ea"/>
                <a:cs typeface="+mn-cs"/>
              </a:rPr>
              <a:t> of a fixed size. The small, constant cell size allows ATM equipment to transmit </a:t>
            </a:r>
            <a:r>
              <a:rPr lang="en-US" sz="1200" b="0" i="0" u="none" strike="noStrike" kern="1200" dirty="0">
                <a:solidFill>
                  <a:schemeClr val="tx1"/>
                </a:solidFill>
                <a:effectLst/>
                <a:latin typeface="Times New Roman" pitchFamily="18" charset="0"/>
                <a:ea typeface="+mn-ea"/>
                <a:cs typeface="+mn-cs"/>
                <a:hlinkClick r:id="rId5"/>
              </a:rPr>
              <a:t>video</a:t>
            </a:r>
            <a:r>
              <a:rPr lang="en-US" sz="1200" b="0" i="0" kern="1200" dirty="0">
                <a:solidFill>
                  <a:schemeClr val="tx1"/>
                </a:solidFill>
                <a:effectLst/>
                <a:latin typeface="Times New Roman" pitchFamily="18" charset="0"/>
                <a:ea typeface="+mn-ea"/>
                <a:cs typeface="+mn-cs"/>
              </a:rPr>
              <a:t>, audio, and computer data over the same network, and assure that no single type of data hogs the line.</a:t>
            </a:r>
            <a:endParaRPr lang="en-US" dirty="0"/>
          </a:p>
        </p:txBody>
      </p:sp>
      <p:sp>
        <p:nvSpPr>
          <p:cNvPr id="61444" name="Slide Number Placeholder 3"/>
          <p:cNvSpPr>
            <a:spLocks noGrp="1"/>
          </p:cNvSpPr>
          <p:nvPr>
            <p:ph type="sldNum" sz="quarter" idx="5"/>
          </p:nvPr>
        </p:nvSpPr>
        <p:spPr>
          <a:noFill/>
        </p:spPr>
        <p:txBody>
          <a:bodyPr/>
          <a:lstStyle/>
          <a:p>
            <a:fld id="{668BAFF4-F278-4254-A66B-8EB3D2B0F3BE}" type="slidenum">
              <a:rPr lang="en-US" smtClean="0"/>
              <a:pPr/>
              <a:t>14</a:t>
            </a:fld>
            <a:endParaRPr lang="en-US"/>
          </a:p>
        </p:txBody>
      </p:sp>
    </p:spTree>
    <p:extLst>
      <p:ext uri="{BB962C8B-B14F-4D97-AF65-F5344CB8AC3E}">
        <p14:creationId xmlns:p14="http://schemas.microsoft.com/office/powerpoint/2010/main" val="1374052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20</a:t>
            </a:fld>
            <a:endParaRPr lang="en-US"/>
          </a:p>
        </p:txBody>
      </p:sp>
    </p:spTree>
    <p:extLst>
      <p:ext uri="{BB962C8B-B14F-4D97-AF65-F5344CB8AC3E}">
        <p14:creationId xmlns:p14="http://schemas.microsoft.com/office/powerpoint/2010/main" val="2364898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1BC4839-21C7-4A0B-A36A-AD4EBE08D28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84ED22-C513-43A4-B64C-9C17E63FEA5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F302D82-D225-4B48-9A2A-13A11812FFF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889644D-C9F4-45D8-9436-F15691B0608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1136119-75A4-43ED-85EB-9BDE639504FD}" type="slidenum">
              <a:rPr lang="en-US"/>
              <a:pPr/>
              <a:t>‹#›</a:t>
            </a:fld>
            <a:endParaRPr lang="en-US"/>
          </a:p>
        </p:txBody>
      </p:sp>
    </p:spTree>
    <p:extLst>
      <p:ext uri="{BB962C8B-B14F-4D97-AF65-F5344CB8AC3E}">
        <p14:creationId xmlns:p14="http://schemas.microsoft.com/office/powerpoint/2010/main" val="2073882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86AF07-4F95-4468-B1E8-CF5B7833C30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FE2900C-B402-4301-8183-16676F7B506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9D39B3A-56A6-43B6-B5C6-E2C3D6DFFEF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3CB640E-548D-44B1-B56B-D6EAF622C50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515077C-03D1-4F9E-A74D-23175CF59A7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6A760B8-AFAB-4F52-B04A-B3195A18F2D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A912E18-6DA1-4FBD-AA22-960B2F440A0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2DD6377-799B-4BEC-847D-43B4F8CC0E1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921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defRPr>
            </a:lvl1pPr>
          </a:lstStyle>
          <a:p>
            <a:pPr>
              <a:defRPr/>
            </a:pPr>
            <a:fld id="{89CAEB6E-D221-4004-BC6A-13287EFC6B5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en.wikipedia.org/wiki/ITU-R"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juniv.edu/index.html"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703006" y="3815082"/>
            <a:ext cx="7924800" cy="1938992"/>
          </a:xfrm>
          <a:prstGeom prst="rect">
            <a:avLst/>
          </a:prstGeom>
          <a:noFill/>
          <a:ln w="9525">
            <a:noFill/>
            <a:miter lim="800000"/>
            <a:headEnd/>
            <a:tailEnd/>
          </a:ln>
        </p:spPr>
        <p:txBody>
          <a:bodyPr>
            <a:spAutoFit/>
          </a:bodyPr>
          <a:lstStyle/>
          <a:p>
            <a:pPr algn="ctr"/>
            <a:r>
              <a:rPr lang="en-US" b="1" dirty="0">
                <a:solidFill>
                  <a:schemeClr val="accent2"/>
                </a:solidFill>
                <a:cs typeface="Arial" charset="0"/>
              </a:rPr>
              <a:t>By-</a:t>
            </a:r>
          </a:p>
          <a:p>
            <a:pPr algn="ctr"/>
            <a:r>
              <a:rPr lang="en-US" b="1" dirty="0" err="1">
                <a:solidFill>
                  <a:schemeClr val="accent2"/>
                </a:solidFill>
                <a:cs typeface="Arial" charset="0"/>
              </a:rPr>
              <a:t>Jesmin</a:t>
            </a:r>
            <a:r>
              <a:rPr lang="en-US" b="1" dirty="0">
                <a:solidFill>
                  <a:schemeClr val="accent2"/>
                </a:solidFill>
                <a:cs typeface="Arial" charset="0"/>
              </a:rPr>
              <a:t> Akhter</a:t>
            </a:r>
            <a:endParaRPr lang="en-US" dirty="0">
              <a:solidFill>
                <a:schemeClr val="accent2"/>
              </a:solidFill>
              <a:cs typeface="Arial" charset="0"/>
            </a:endParaRPr>
          </a:p>
          <a:p>
            <a:pPr algn="ctr"/>
            <a:r>
              <a:rPr lang="en-US" dirty="0">
                <a:cs typeface="Arial" charset="0"/>
              </a:rPr>
              <a:t>Associate Professor</a:t>
            </a:r>
          </a:p>
          <a:p>
            <a:pPr algn="ctr"/>
            <a:r>
              <a:rPr lang="en-US" dirty="0">
                <a:cs typeface="Arial" charset="0"/>
              </a:rPr>
              <a:t>Institute of Information Technology</a:t>
            </a:r>
          </a:p>
          <a:p>
            <a:pPr algn="ctr"/>
            <a:r>
              <a:rPr lang="en-US" dirty="0">
                <a:cs typeface="Arial" charset="0"/>
              </a:rPr>
              <a:t>Jahangirnagar University </a:t>
            </a:r>
          </a:p>
        </p:txBody>
      </p:sp>
      <p:sp>
        <p:nvSpPr>
          <p:cNvPr id="11268" name="TextBox 3"/>
          <p:cNvSpPr txBox="1">
            <a:spLocks noChangeArrowheads="1"/>
          </p:cNvSpPr>
          <p:nvPr/>
        </p:nvSpPr>
        <p:spPr bwMode="auto">
          <a:xfrm>
            <a:off x="1181100" y="2607379"/>
            <a:ext cx="6781800" cy="1200329"/>
          </a:xfrm>
          <a:prstGeom prst="rect">
            <a:avLst/>
          </a:prstGeom>
          <a:noFill/>
          <a:ln w="9525">
            <a:noFill/>
            <a:miter lim="800000"/>
            <a:headEnd/>
            <a:tailEnd/>
          </a:ln>
        </p:spPr>
        <p:txBody>
          <a:bodyPr>
            <a:spAutoFit/>
          </a:bodyPr>
          <a:lstStyle/>
          <a:p>
            <a:pPr algn="ctr"/>
            <a:r>
              <a:rPr lang="en-US" b="1" dirty="0">
                <a:solidFill>
                  <a:srgbClr val="FF0000"/>
                </a:solidFill>
              </a:rPr>
              <a:t>Wireless Network</a:t>
            </a:r>
          </a:p>
          <a:p>
            <a:pPr algn="ctr"/>
            <a:r>
              <a:rPr lang="en-US" b="1" dirty="0">
                <a:solidFill>
                  <a:srgbClr val="FF0000"/>
                </a:solidFill>
              </a:rPr>
              <a:t>MIT-</a:t>
            </a:r>
          </a:p>
          <a:p>
            <a:pPr algn="ctr"/>
            <a:endParaRPr lang="en-US" b="1" dirty="0"/>
          </a:p>
        </p:txBody>
      </p:sp>
      <p:pic>
        <p:nvPicPr>
          <p:cNvPr id="11269" name="il_fi" descr="http://upload.wikimedia.org/wikipedia/en/0/0a/JU-logo.png"/>
          <p:cNvPicPr>
            <a:picLocks noChangeAspect="1" noChangeArrowheads="1"/>
          </p:cNvPicPr>
          <p:nvPr/>
        </p:nvPicPr>
        <p:blipFill>
          <a:blip r:embed="rId2" r:link="rId3"/>
          <a:srcRect/>
          <a:stretch>
            <a:fillRect/>
          </a:stretch>
        </p:blipFill>
        <p:spPr bwMode="auto">
          <a:xfrm>
            <a:off x="3886200" y="496445"/>
            <a:ext cx="1371600" cy="161448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sldNum" sz="quarter" idx="12"/>
          </p:nvPr>
        </p:nvSpPr>
        <p:spPr>
          <a:noFill/>
        </p:spPr>
        <p:txBody>
          <a:bodyPr/>
          <a:lstStyle/>
          <a:p>
            <a:fld id="{704CD175-CA76-4AC4-B841-624A1D65B0C4}" type="slidenum">
              <a:rPr lang="en-US" smtClean="0"/>
              <a:pPr/>
              <a:t>10</a:t>
            </a:fld>
            <a:endParaRPr lang="en-US"/>
          </a:p>
        </p:txBody>
      </p:sp>
      <p:sp>
        <p:nvSpPr>
          <p:cNvPr id="37891" name="Text Box 4"/>
          <p:cNvSpPr txBox="1">
            <a:spLocks noChangeArrowheads="1"/>
          </p:cNvSpPr>
          <p:nvPr/>
        </p:nvSpPr>
        <p:spPr bwMode="auto">
          <a:xfrm>
            <a:off x="0" y="0"/>
            <a:ext cx="8763000" cy="830263"/>
          </a:xfrm>
          <a:prstGeom prst="rect">
            <a:avLst/>
          </a:prstGeom>
          <a:solidFill>
            <a:srgbClr val="99CCFF"/>
          </a:solidFill>
          <a:ln w="9525">
            <a:noFill/>
            <a:miter lim="800000"/>
            <a:headEnd/>
            <a:tailEnd/>
          </a:ln>
        </p:spPr>
        <p:txBody>
          <a:bodyPr>
            <a:spAutoFit/>
          </a:bodyPr>
          <a:lstStyle/>
          <a:p>
            <a:pPr algn="just">
              <a:spcBef>
                <a:spcPct val="50000"/>
              </a:spcBef>
              <a:buFont typeface="Wingdings" pitchFamily="2" charset="2"/>
              <a:buChar char="v"/>
            </a:pPr>
            <a:r>
              <a:rPr lang="en-US"/>
              <a:t>This UMTS UE is capable of working in three modes: CS (circuit switched) mode, PS (packet switched) mode and CS/PS mode. </a:t>
            </a:r>
          </a:p>
        </p:txBody>
      </p:sp>
      <p:pic>
        <p:nvPicPr>
          <p:cNvPr id="37892" name="Picture 3" descr="UMTS_network"/>
          <p:cNvPicPr>
            <a:picLocks noGrp="1" noChangeAspect="1" noChangeArrowheads="1"/>
          </p:cNvPicPr>
          <p:nvPr>
            <p:ph/>
          </p:nvPr>
        </p:nvPicPr>
        <p:blipFill>
          <a:blip r:embed="rId2"/>
          <a:srcRect/>
          <a:stretch>
            <a:fillRect/>
          </a:stretch>
        </p:blipFill>
        <p:spPr>
          <a:xfrm>
            <a:off x="0" y="838200"/>
            <a:ext cx="8726488" cy="5943600"/>
          </a:xfrm>
          <a:noFill/>
        </p:spPr>
      </p:pic>
      <p:sp>
        <p:nvSpPr>
          <p:cNvPr id="5" name="TextBox 4"/>
          <p:cNvSpPr txBox="1"/>
          <p:nvPr/>
        </p:nvSpPr>
        <p:spPr>
          <a:xfrm>
            <a:off x="0" y="6273800"/>
            <a:ext cx="4191000" cy="584200"/>
          </a:xfrm>
          <a:prstGeom prst="rect">
            <a:avLst/>
          </a:prstGeom>
          <a:noFill/>
        </p:spPr>
        <p:txBody>
          <a:bodyPr>
            <a:spAutoFit/>
          </a:bodyPr>
          <a:lstStyle/>
          <a:p>
            <a:pPr>
              <a:defRPr/>
            </a:pPr>
            <a:r>
              <a:rPr lang="en-US" sz="1600" b="1" dirty="0">
                <a:solidFill>
                  <a:schemeClr val="accent6"/>
                </a:solidFill>
              </a:rPr>
              <a:t>Serving GPRS Support Node (SGSN)</a:t>
            </a:r>
            <a:r>
              <a:rPr lang="en-US" sz="1600" dirty="0"/>
              <a:t> </a:t>
            </a:r>
          </a:p>
          <a:p>
            <a:pPr>
              <a:defRPr/>
            </a:pPr>
            <a:r>
              <a:rPr lang="en-US" sz="1600" dirty="0"/>
              <a:t> </a:t>
            </a:r>
            <a:r>
              <a:rPr lang="en-US" sz="1600" b="1" dirty="0">
                <a:solidFill>
                  <a:srgbClr val="FF0000"/>
                </a:solidFill>
              </a:rPr>
              <a:t>Gateway GPRS Support Node (GGSN)</a:t>
            </a:r>
            <a:endParaRPr lang="en-US" sz="1600" dirty="0"/>
          </a:p>
        </p:txBody>
      </p:sp>
      <p:sp>
        <p:nvSpPr>
          <p:cNvPr id="6" name="TextBox 8"/>
          <p:cNvSpPr txBox="1">
            <a:spLocks noChangeArrowheads="1"/>
          </p:cNvSpPr>
          <p:nvPr/>
        </p:nvSpPr>
        <p:spPr bwMode="auto">
          <a:xfrm>
            <a:off x="3733800" y="1905000"/>
            <a:ext cx="1600200" cy="369888"/>
          </a:xfrm>
          <a:prstGeom prst="rect">
            <a:avLst/>
          </a:prstGeom>
          <a:noFill/>
          <a:ln w="9525">
            <a:noFill/>
            <a:miter lim="800000"/>
            <a:headEnd/>
            <a:tailEnd/>
          </a:ln>
        </p:spPr>
        <p:txBody>
          <a:bodyPr>
            <a:spAutoFit/>
          </a:bodyPr>
          <a:lstStyle/>
          <a:p>
            <a:r>
              <a:rPr lang="en-US" sz="1800" dirty="0"/>
              <a:t>Circuit Switch</a:t>
            </a:r>
          </a:p>
        </p:txBody>
      </p:sp>
      <p:sp>
        <p:nvSpPr>
          <p:cNvPr id="7" name="TextBox 11"/>
          <p:cNvSpPr txBox="1">
            <a:spLocks noChangeArrowheads="1"/>
          </p:cNvSpPr>
          <p:nvPr/>
        </p:nvSpPr>
        <p:spPr bwMode="auto">
          <a:xfrm>
            <a:off x="3751006" y="4158456"/>
            <a:ext cx="1600200" cy="369888"/>
          </a:xfrm>
          <a:prstGeom prst="rect">
            <a:avLst/>
          </a:prstGeom>
          <a:noFill/>
          <a:ln w="9525">
            <a:noFill/>
            <a:miter lim="800000"/>
            <a:headEnd/>
            <a:tailEnd/>
          </a:ln>
        </p:spPr>
        <p:txBody>
          <a:bodyPr>
            <a:spAutoFit/>
          </a:bodyPr>
          <a:lstStyle/>
          <a:p>
            <a:r>
              <a:rPr lang="en-US" sz="1800" dirty="0"/>
              <a:t>Packet Switch</a:t>
            </a:r>
          </a:p>
        </p:txBody>
      </p:sp>
      <p:sp>
        <p:nvSpPr>
          <p:cNvPr id="8" name="Rectangle 2"/>
          <p:cNvSpPr txBox="1">
            <a:spLocks noChangeArrowheads="1"/>
          </p:cNvSpPr>
          <p:nvPr/>
        </p:nvSpPr>
        <p:spPr bwMode="auto">
          <a:xfrm>
            <a:off x="3886200" y="6400800"/>
            <a:ext cx="50292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sz="2800" kern="0" dirty="0"/>
              <a:t>UMTS Network Architecture</a:t>
            </a:r>
          </a:p>
        </p:txBody>
      </p:sp>
    </p:spTree>
    <p:extLst>
      <p:ext uri="{BB962C8B-B14F-4D97-AF65-F5344CB8AC3E}">
        <p14:creationId xmlns:p14="http://schemas.microsoft.com/office/powerpoint/2010/main" val="3104362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2"/>
          </p:nvPr>
        </p:nvSpPr>
        <p:spPr>
          <a:noFill/>
        </p:spPr>
        <p:txBody>
          <a:bodyPr/>
          <a:lstStyle/>
          <a:p>
            <a:fld id="{89BB8B1D-13FD-4BA9-B94D-2442D6783319}" type="slidenum">
              <a:rPr lang="en-US" smtClean="0"/>
              <a:pPr/>
              <a:t>11</a:t>
            </a:fld>
            <a:endParaRPr lang="en-US"/>
          </a:p>
        </p:txBody>
      </p:sp>
      <p:pic>
        <p:nvPicPr>
          <p:cNvPr id="43011" name="Picture 2" descr="http://www.casten.com/img/fig4.gif"/>
          <p:cNvPicPr>
            <a:picLocks noChangeAspect="1" noChangeArrowheads="1"/>
          </p:cNvPicPr>
          <p:nvPr/>
        </p:nvPicPr>
        <p:blipFill>
          <a:blip r:embed="rId2"/>
          <a:srcRect/>
          <a:stretch>
            <a:fillRect/>
          </a:stretch>
        </p:blipFill>
        <p:spPr bwMode="auto">
          <a:xfrm>
            <a:off x="0" y="93407"/>
            <a:ext cx="9167813" cy="6096000"/>
          </a:xfrm>
          <a:prstGeom prst="rect">
            <a:avLst/>
          </a:prstGeom>
          <a:noFill/>
          <a:ln w="9525">
            <a:noFill/>
            <a:miter lim="800000"/>
            <a:headEnd/>
            <a:tailEnd/>
          </a:ln>
        </p:spPr>
      </p:pic>
      <p:sp>
        <p:nvSpPr>
          <p:cNvPr id="2" name="Rectangle 1"/>
          <p:cNvSpPr/>
          <p:nvPr/>
        </p:nvSpPr>
        <p:spPr>
          <a:xfrm>
            <a:off x="255751" y="6015335"/>
            <a:ext cx="4365298" cy="461665"/>
          </a:xfrm>
          <a:prstGeom prst="rect">
            <a:avLst/>
          </a:prstGeom>
        </p:spPr>
        <p:txBody>
          <a:bodyPr wrap="none">
            <a:spAutoFit/>
          </a:bodyPr>
          <a:lstStyle/>
          <a:p>
            <a:r>
              <a:rPr lang="en-US" dirty="0"/>
              <a:t>Radio Network Subsystem (RNS)</a:t>
            </a:r>
          </a:p>
        </p:txBody>
      </p:sp>
    </p:spTree>
    <p:extLst>
      <p:ext uri="{BB962C8B-B14F-4D97-AF65-F5344CB8AC3E}">
        <p14:creationId xmlns:p14="http://schemas.microsoft.com/office/powerpoint/2010/main" val="3571760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sldNum" sz="quarter" idx="12"/>
          </p:nvPr>
        </p:nvSpPr>
        <p:spPr>
          <a:noFill/>
        </p:spPr>
        <p:txBody>
          <a:bodyPr/>
          <a:lstStyle/>
          <a:p>
            <a:fld id="{B60DF249-E9B7-4990-A9BA-2B79FC8D50E0}" type="slidenum">
              <a:rPr lang="en-US" smtClean="0"/>
              <a:pPr/>
              <a:t>12</a:t>
            </a:fld>
            <a:endParaRPr lang="en-US"/>
          </a:p>
        </p:txBody>
      </p:sp>
      <p:sp>
        <p:nvSpPr>
          <p:cNvPr id="38915" name="Text Box 4"/>
          <p:cNvSpPr txBox="1">
            <a:spLocks noChangeArrowheads="1"/>
          </p:cNvSpPr>
          <p:nvPr/>
        </p:nvSpPr>
        <p:spPr bwMode="auto">
          <a:xfrm>
            <a:off x="0" y="0"/>
            <a:ext cx="6400800" cy="1200150"/>
          </a:xfrm>
          <a:prstGeom prst="rect">
            <a:avLst/>
          </a:prstGeom>
          <a:solidFill>
            <a:srgbClr val="99CCFF"/>
          </a:solidFill>
          <a:ln w="9525">
            <a:noFill/>
            <a:miter lim="800000"/>
            <a:headEnd/>
            <a:tailEnd/>
          </a:ln>
        </p:spPr>
        <p:txBody>
          <a:bodyPr>
            <a:spAutoFit/>
          </a:bodyPr>
          <a:lstStyle/>
          <a:p>
            <a:pPr algn="just">
              <a:spcBef>
                <a:spcPct val="50000"/>
              </a:spcBef>
              <a:buFont typeface="Wingdings" pitchFamily="2" charset="2"/>
              <a:buChar char="v"/>
            </a:pPr>
            <a:r>
              <a:rPr lang="en-US"/>
              <a:t>Base Station is referred as </a:t>
            </a:r>
            <a:r>
              <a:rPr lang="en-US" b="1">
                <a:solidFill>
                  <a:schemeClr val="accent2"/>
                </a:solidFill>
              </a:rPr>
              <a:t>Node-B</a:t>
            </a:r>
            <a:r>
              <a:rPr lang="en-US"/>
              <a:t> and control equipment for Node-B's is called </a:t>
            </a:r>
            <a:r>
              <a:rPr lang="en-US" b="1">
                <a:solidFill>
                  <a:schemeClr val="accent2"/>
                </a:solidFill>
              </a:rPr>
              <a:t>Radio Network Controller (RNC)</a:t>
            </a:r>
            <a:r>
              <a:rPr lang="en-US"/>
              <a:t> as if the BSC of GSM.</a:t>
            </a:r>
          </a:p>
        </p:txBody>
      </p:sp>
      <p:pic>
        <p:nvPicPr>
          <p:cNvPr id="38916" name="Picture 6"/>
          <p:cNvPicPr>
            <a:picLocks noChangeAspect="1" noChangeArrowheads="1"/>
          </p:cNvPicPr>
          <p:nvPr/>
        </p:nvPicPr>
        <p:blipFill>
          <a:blip r:embed="rId2"/>
          <a:srcRect/>
          <a:stretch>
            <a:fillRect/>
          </a:stretch>
        </p:blipFill>
        <p:spPr bwMode="auto">
          <a:xfrm>
            <a:off x="6477000" y="0"/>
            <a:ext cx="2114550" cy="5110163"/>
          </a:xfrm>
          <a:prstGeom prst="rect">
            <a:avLst/>
          </a:prstGeom>
          <a:noFill/>
          <a:ln w="9525">
            <a:noFill/>
            <a:miter lim="800000"/>
            <a:headEnd/>
            <a:tailEnd/>
          </a:ln>
        </p:spPr>
      </p:pic>
      <p:sp>
        <p:nvSpPr>
          <p:cNvPr id="38917" name="TextBox 4"/>
          <p:cNvSpPr txBox="1">
            <a:spLocks noChangeArrowheads="1"/>
          </p:cNvSpPr>
          <p:nvPr/>
        </p:nvSpPr>
        <p:spPr bwMode="auto">
          <a:xfrm>
            <a:off x="0" y="1219200"/>
            <a:ext cx="4495800" cy="2246313"/>
          </a:xfrm>
          <a:prstGeom prst="rect">
            <a:avLst/>
          </a:prstGeom>
          <a:solidFill>
            <a:srgbClr val="CCECFF"/>
          </a:solidFill>
          <a:ln w="9525">
            <a:noFill/>
            <a:miter lim="800000"/>
            <a:headEnd/>
            <a:tailEnd/>
          </a:ln>
        </p:spPr>
        <p:txBody>
          <a:bodyPr>
            <a:spAutoFit/>
          </a:bodyPr>
          <a:lstStyle/>
          <a:p>
            <a:r>
              <a:rPr lang="en-US" sz="2000" b="1">
                <a:solidFill>
                  <a:srgbClr val="FF0000"/>
                </a:solidFill>
              </a:rPr>
              <a:t>The functions of Node-B are:</a:t>
            </a:r>
          </a:p>
          <a:p>
            <a:pPr>
              <a:buFont typeface="Wingdings" pitchFamily="2" charset="2"/>
              <a:buChar char="ü"/>
            </a:pPr>
            <a:r>
              <a:rPr lang="en-US" sz="2000"/>
              <a:t>Air interface Transmission / Reception</a:t>
            </a:r>
          </a:p>
          <a:p>
            <a:pPr>
              <a:buFont typeface="Wingdings" pitchFamily="2" charset="2"/>
              <a:buChar char="ü"/>
            </a:pPr>
            <a:r>
              <a:rPr lang="en-US" sz="2000"/>
              <a:t>Modulation / Demodulation</a:t>
            </a:r>
          </a:p>
          <a:p>
            <a:pPr>
              <a:buFont typeface="Wingdings" pitchFamily="2" charset="2"/>
              <a:buChar char="ü"/>
            </a:pPr>
            <a:r>
              <a:rPr lang="en-US" sz="2000"/>
              <a:t>CDMA Physical Channel coding</a:t>
            </a:r>
          </a:p>
          <a:p>
            <a:pPr>
              <a:buFont typeface="Wingdings" pitchFamily="2" charset="2"/>
              <a:buChar char="ü"/>
            </a:pPr>
            <a:r>
              <a:rPr lang="en-US" sz="2000"/>
              <a:t>Micro Diversity</a:t>
            </a:r>
          </a:p>
          <a:p>
            <a:pPr>
              <a:buFont typeface="Wingdings" pitchFamily="2" charset="2"/>
              <a:buChar char="ü"/>
            </a:pPr>
            <a:r>
              <a:rPr lang="en-US" sz="2000"/>
              <a:t>Error Handing</a:t>
            </a:r>
          </a:p>
          <a:p>
            <a:pPr>
              <a:buFont typeface="Wingdings" pitchFamily="2" charset="2"/>
              <a:buChar char="ü"/>
            </a:pPr>
            <a:r>
              <a:rPr lang="en-US" sz="2000"/>
              <a:t>Closed loop power control</a:t>
            </a:r>
          </a:p>
        </p:txBody>
      </p:sp>
      <p:sp>
        <p:nvSpPr>
          <p:cNvPr id="38918" name="TextBox 5"/>
          <p:cNvSpPr txBox="1">
            <a:spLocks noChangeArrowheads="1"/>
          </p:cNvSpPr>
          <p:nvPr/>
        </p:nvSpPr>
        <p:spPr bwMode="auto">
          <a:xfrm>
            <a:off x="0" y="3379788"/>
            <a:ext cx="3733800" cy="3478212"/>
          </a:xfrm>
          <a:prstGeom prst="rect">
            <a:avLst/>
          </a:prstGeom>
          <a:solidFill>
            <a:srgbClr val="CCECFF"/>
          </a:solidFill>
          <a:ln w="9525">
            <a:noFill/>
            <a:miter lim="800000"/>
            <a:headEnd/>
            <a:tailEnd/>
          </a:ln>
        </p:spPr>
        <p:txBody>
          <a:bodyPr>
            <a:spAutoFit/>
          </a:bodyPr>
          <a:lstStyle/>
          <a:p>
            <a:r>
              <a:rPr lang="en-US" sz="2000" b="1">
                <a:solidFill>
                  <a:srgbClr val="FF0000"/>
                </a:solidFill>
              </a:rPr>
              <a:t>The functions of RNC are:</a:t>
            </a:r>
            <a:br>
              <a:rPr lang="en-US" sz="2000"/>
            </a:br>
            <a:r>
              <a:rPr lang="en-US" sz="2000"/>
              <a:t>Radio Resource Control</a:t>
            </a:r>
          </a:p>
          <a:p>
            <a:pPr>
              <a:buFont typeface="Wingdings" pitchFamily="2" charset="2"/>
              <a:buChar char="ü"/>
            </a:pPr>
            <a:r>
              <a:rPr lang="en-US" sz="2000"/>
              <a:t>Admission Control</a:t>
            </a:r>
          </a:p>
          <a:p>
            <a:pPr>
              <a:buFont typeface="Wingdings" pitchFamily="2" charset="2"/>
              <a:buChar char="ü"/>
            </a:pPr>
            <a:r>
              <a:rPr lang="en-US" sz="2000"/>
              <a:t>Channel Allocation</a:t>
            </a:r>
          </a:p>
          <a:p>
            <a:pPr>
              <a:buFont typeface="Wingdings" pitchFamily="2" charset="2"/>
              <a:buChar char="ü"/>
            </a:pPr>
            <a:r>
              <a:rPr lang="en-US" sz="2000"/>
              <a:t>Power Control Settings</a:t>
            </a:r>
          </a:p>
          <a:p>
            <a:pPr>
              <a:buFont typeface="Wingdings" pitchFamily="2" charset="2"/>
              <a:buChar char="ü"/>
            </a:pPr>
            <a:r>
              <a:rPr lang="en-US" sz="2000"/>
              <a:t>Handover Control</a:t>
            </a:r>
          </a:p>
          <a:p>
            <a:pPr>
              <a:buFont typeface="Wingdings" pitchFamily="2" charset="2"/>
              <a:buChar char="ü"/>
            </a:pPr>
            <a:r>
              <a:rPr lang="en-US" sz="2000"/>
              <a:t>Macro Diversity</a:t>
            </a:r>
          </a:p>
          <a:p>
            <a:pPr>
              <a:buFont typeface="Wingdings" pitchFamily="2" charset="2"/>
              <a:buChar char="ü"/>
            </a:pPr>
            <a:r>
              <a:rPr lang="en-US" sz="2000"/>
              <a:t>Ciphering</a:t>
            </a:r>
          </a:p>
          <a:p>
            <a:pPr>
              <a:buFont typeface="Wingdings" pitchFamily="2" charset="2"/>
              <a:buChar char="ü"/>
            </a:pPr>
            <a:r>
              <a:rPr lang="en-US" sz="2000"/>
              <a:t>Segmentation / Reassembly</a:t>
            </a:r>
          </a:p>
          <a:p>
            <a:pPr>
              <a:buFont typeface="Wingdings" pitchFamily="2" charset="2"/>
              <a:buChar char="ü"/>
            </a:pPr>
            <a:r>
              <a:rPr lang="en-US" sz="2000"/>
              <a:t>Broadcast Signaling</a:t>
            </a:r>
          </a:p>
          <a:p>
            <a:pPr>
              <a:buFont typeface="Wingdings" pitchFamily="2" charset="2"/>
              <a:buChar char="ü"/>
            </a:pPr>
            <a:r>
              <a:rPr lang="en-US" sz="2000"/>
              <a:t>Open Loop Power Control</a:t>
            </a:r>
          </a:p>
        </p:txBody>
      </p:sp>
    </p:spTree>
    <p:extLst>
      <p:ext uri="{BB962C8B-B14F-4D97-AF65-F5344CB8AC3E}">
        <p14:creationId xmlns:p14="http://schemas.microsoft.com/office/powerpoint/2010/main" val="732463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sldNum" sz="quarter" idx="12"/>
          </p:nvPr>
        </p:nvSpPr>
        <p:spPr>
          <a:noFill/>
        </p:spPr>
        <p:txBody>
          <a:bodyPr/>
          <a:lstStyle/>
          <a:p>
            <a:fld id="{6E1138DA-4EB5-4073-A977-6B896A1CF2F6}" type="slidenum">
              <a:rPr lang="en-US" smtClean="0"/>
              <a:pPr/>
              <a:t>13</a:t>
            </a:fld>
            <a:endParaRPr lang="en-US"/>
          </a:p>
        </p:txBody>
      </p:sp>
      <p:sp>
        <p:nvSpPr>
          <p:cNvPr id="51206" name="Text Box 6"/>
          <p:cNvSpPr txBox="1">
            <a:spLocks noChangeArrowheads="1"/>
          </p:cNvSpPr>
          <p:nvPr/>
        </p:nvSpPr>
        <p:spPr bwMode="auto">
          <a:xfrm>
            <a:off x="0" y="0"/>
            <a:ext cx="5791200" cy="6924675"/>
          </a:xfrm>
          <a:prstGeom prst="rect">
            <a:avLst/>
          </a:prstGeom>
          <a:solidFill>
            <a:srgbClr val="99CCFF"/>
          </a:solidFill>
          <a:ln w="9525">
            <a:noFill/>
            <a:miter lim="800000"/>
            <a:headEnd/>
            <a:tailEnd/>
          </a:ln>
          <a:effectLst/>
        </p:spPr>
        <p:txBody>
          <a:bodyPr>
            <a:spAutoFit/>
          </a:bodyPr>
          <a:lstStyle/>
          <a:p>
            <a:pPr algn="just">
              <a:spcBef>
                <a:spcPct val="50000"/>
              </a:spcBef>
              <a:defRPr/>
            </a:pPr>
            <a:r>
              <a:rPr lang="en-US" sz="3600" b="1" dirty="0">
                <a:solidFill>
                  <a:schemeClr val="accent2"/>
                </a:solidFill>
              </a:rPr>
              <a:t>Core Network (CN) : </a:t>
            </a:r>
          </a:p>
          <a:p>
            <a:pPr algn="just">
              <a:spcBef>
                <a:spcPct val="50000"/>
              </a:spcBef>
              <a:buFont typeface="Wingdings" pitchFamily="2" charset="2"/>
              <a:buChar char="v"/>
              <a:defRPr/>
            </a:pPr>
            <a:r>
              <a:rPr lang="en-US" dirty="0"/>
              <a:t>The Core Network is divided in circuit switched and packet switched domains. </a:t>
            </a:r>
          </a:p>
          <a:p>
            <a:pPr algn="just">
              <a:spcBef>
                <a:spcPct val="50000"/>
              </a:spcBef>
              <a:buFont typeface="Wingdings" pitchFamily="2" charset="2"/>
              <a:buChar char="v"/>
              <a:defRPr/>
            </a:pPr>
            <a:r>
              <a:rPr lang="en-US" dirty="0"/>
              <a:t>Some of the circuit switched elements are Mobile services Switching Centre (MSC), Visitor location register (VLR) and Gateway MSC. </a:t>
            </a:r>
          </a:p>
          <a:p>
            <a:pPr algn="just">
              <a:spcBef>
                <a:spcPct val="50000"/>
              </a:spcBef>
              <a:buFont typeface="Wingdings" pitchFamily="2" charset="2"/>
              <a:buChar char="v"/>
              <a:defRPr/>
            </a:pPr>
            <a:r>
              <a:rPr lang="en-US" dirty="0"/>
              <a:t>Packet switched elements are </a:t>
            </a:r>
            <a:r>
              <a:rPr lang="en-US" b="1" dirty="0">
                <a:solidFill>
                  <a:schemeClr val="accent6"/>
                </a:solidFill>
              </a:rPr>
              <a:t>Serving GPRS Support Node (SGSN)</a:t>
            </a:r>
            <a:r>
              <a:rPr lang="en-US" dirty="0"/>
              <a:t> and </a:t>
            </a:r>
            <a:r>
              <a:rPr lang="en-US" b="1" dirty="0">
                <a:solidFill>
                  <a:srgbClr val="FF0000"/>
                </a:solidFill>
              </a:rPr>
              <a:t>Gateway GPRS Support Node (GGSN)</a:t>
            </a:r>
            <a:r>
              <a:rPr lang="en-US" dirty="0"/>
              <a:t>. Some network elements, like EIR, HLR, VLR and AUC are shared by both domains. </a:t>
            </a:r>
          </a:p>
          <a:p>
            <a:pPr algn="just">
              <a:spcBef>
                <a:spcPct val="50000"/>
              </a:spcBef>
              <a:buFont typeface="Wingdings" pitchFamily="2" charset="2"/>
              <a:buChar char="v"/>
              <a:defRPr/>
            </a:pPr>
            <a:r>
              <a:rPr lang="en-US" dirty="0"/>
              <a:t>To provide switching, routing and transit for user traffic. The basic CN architecture for UMTS is based on the GSM network with GPRS.</a:t>
            </a:r>
          </a:p>
        </p:txBody>
      </p:sp>
      <p:pic>
        <p:nvPicPr>
          <p:cNvPr id="39940" name="Picture 7"/>
          <p:cNvPicPr>
            <a:picLocks noChangeAspect="1" noChangeArrowheads="1"/>
          </p:cNvPicPr>
          <p:nvPr/>
        </p:nvPicPr>
        <p:blipFill>
          <a:blip r:embed="rId3"/>
          <a:srcRect/>
          <a:stretch>
            <a:fillRect/>
          </a:stretch>
        </p:blipFill>
        <p:spPr bwMode="auto">
          <a:xfrm>
            <a:off x="6019800" y="304800"/>
            <a:ext cx="3124200" cy="4984750"/>
          </a:xfrm>
          <a:prstGeom prst="rect">
            <a:avLst/>
          </a:prstGeom>
          <a:noFill/>
          <a:ln w="9525">
            <a:noFill/>
            <a:miter lim="800000"/>
            <a:headEnd/>
            <a:tailEnd/>
          </a:ln>
        </p:spPr>
      </p:pic>
    </p:spTree>
    <p:extLst>
      <p:ext uri="{BB962C8B-B14F-4D97-AF65-F5344CB8AC3E}">
        <p14:creationId xmlns:p14="http://schemas.microsoft.com/office/powerpoint/2010/main" val="235236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sldNum" sz="quarter" idx="12"/>
          </p:nvPr>
        </p:nvSpPr>
        <p:spPr>
          <a:noFill/>
        </p:spPr>
        <p:txBody>
          <a:bodyPr/>
          <a:lstStyle/>
          <a:p>
            <a:fld id="{37DD31CA-0D5B-4890-90AF-63E40F306773}" type="slidenum">
              <a:rPr lang="en-US" smtClean="0"/>
              <a:pPr/>
              <a:t>14</a:t>
            </a:fld>
            <a:endParaRPr lang="en-US"/>
          </a:p>
        </p:txBody>
      </p:sp>
      <p:sp>
        <p:nvSpPr>
          <p:cNvPr id="15362" name="Text Box 4"/>
          <p:cNvSpPr txBox="1">
            <a:spLocks noChangeArrowheads="1"/>
          </p:cNvSpPr>
          <p:nvPr/>
        </p:nvSpPr>
        <p:spPr bwMode="auto">
          <a:xfrm>
            <a:off x="228600" y="462444"/>
            <a:ext cx="8610600" cy="6001643"/>
          </a:xfrm>
          <a:prstGeom prst="rect">
            <a:avLst/>
          </a:prstGeom>
          <a:solidFill>
            <a:srgbClr val="99CCFF"/>
          </a:solidFill>
          <a:ln w="9525">
            <a:noFill/>
            <a:miter lim="800000"/>
            <a:headEnd/>
            <a:tailEnd/>
          </a:ln>
        </p:spPr>
        <p:txBody>
          <a:bodyPr>
            <a:spAutoFit/>
          </a:bodyPr>
          <a:lstStyle/>
          <a:p>
            <a:pPr algn="just">
              <a:buFont typeface="Wingdings" pitchFamily="2" charset="2"/>
              <a:buChar char="v"/>
              <a:defRPr/>
            </a:pPr>
            <a:r>
              <a:rPr lang="en-US" b="1" dirty="0">
                <a:solidFill>
                  <a:srgbClr val="FF0000"/>
                </a:solidFill>
              </a:rPr>
              <a:t> Serving GPRS Support Node (SGSN) </a:t>
            </a:r>
            <a:r>
              <a:rPr lang="en-US" dirty="0"/>
              <a:t>interfaces the access network of MS and the </a:t>
            </a:r>
            <a:r>
              <a:rPr lang="en-US" b="1" dirty="0">
                <a:solidFill>
                  <a:schemeClr val="accent6"/>
                </a:solidFill>
              </a:rPr>
              <a:t>Gateway GPRS Support Node (GGSN) </a:t>
            </a:r>
            <a:r>
              <a:rPr lang="en-US" dirty="0"/>
              <a:t>connects UMTS core network with external packet network like Internet, X.25 or similar. </a:t>
            </a:r>
          </a:p>
          <a:p>
            <a:pPr algn="just">
              <a:buFont typeface="Wingdings" pitchFamily="2" charset="2"/>
              <a:buNone/>
              <a:defRPr/>
            </a:pPr>
            <a:endParaRPr lang="en-US" dirty="0"/>
          </a:p>
          <a:p>
            <a:pPr algn="just">
              <a:buFont typeface="Wingdings" pitchFamily="2" charset="2"/>
              <a:buChar char="v"/>
              <a:defRPr/>
            </a:pPr>
            <a:r>
              <a:rPr lang="en-US" dirty="0"/>
              <a:t>The Asynchronous Transfer Mode (ATM) is defined for UMTS core transmission. The ATM Adaptation Layer type 2 (AAL2) handles the circuit switched connection and the packet connection protocol AAL5 is designed for data delivery.</a:t>
            </a:r>
          </a:p>
          <a:p>
            <a:pPr algn="just">
              <a:buFont typeface="Wingdings" pitchFamily="2" charset="2"/>
              <a:buChar char="v"/>
              <a:defRPr/>
            </a:pPr>
            <a:endParaRPr lang="en-US" dirty="0"/>
          </a:p>
          <a:p>
            <a:pPr algn="just">
              <a:buFont typeface="Wingdings" pitchFamily="2" charset="2"/>
              <a:buChar char="v"/>
              <a:defRPr/>
            </a:pPr>
            <a:r>
              <a:rPr lang="en-US" dirty="0"/>
              <a:t>Packet-switched networks move data in separate, small blocks -- packets -- based on the destination address in each packet. When received, packets are reassembled in the proper sequence to make up the message. Circuit-switched networks require dedicated point-to-point connections during calls.</a:t>
            </a:r>
          </a:p>
          <a:p>
            <a:pPr algn="just">
              <a:buFont typeface="Wingdings" pitchFamily="2" charset="2"/>
              <a:buChar char="v"/>
              <a:defRPr/>
            </a:pPr>
            <a:endParaRPr lang="en-US" dirty="0"/>
          </a:p>
        </p:txBody>
      </p:sp>
    </p:spTree>
    <p:extLst>
      <p:ext uri="{BB962C8B-B14F-4D97-AF65-F5344CB8AC3E}">
        <p14:creationId xmlns:p14="http://schemas.microsoft.com/office/powerpoint/2010/main" val="554287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133600"/>
            <a:ext cx="7162800" cy="1470025"/>
          </a:xfrm>
          <a:solidFill>
            <a:srgbClr val="FFC000"/>
          </a:solidFill>
        </p:spPr>
        <p:txBody>
          <a:bodyPr/>
          <a:lstStyle/>
          <a:p>
            <a:pPr>
              <a:defRPr/>
            </a:pPr>
            <a:r>
              <a:rPr lang="en-US" b="1" dirty="0">
                <a:solidFill>
                  <a:schemeClr val="accent6"/>
                </a:solidFill>
              </a:rPr>
              <a:t>4G Mobile Communications (</a:t>
            </a:r>
            <a:r>
              <a:rPr lang="en-US" b="1" dirty="0" err="1">
                <a:solidFill>
                  <a:schemeClr val="accent6"/>
                </a:solidFill>
              </a:rPr>
              <a:t>WiMAX</a:t>
            </a:r>
            <a:r>
              <a:rPr lang="en-US" b="1" dirty="0">
                <a:solidFill>
                  <a:schemeClr val="accent6"/>
                </a:solidFill>
              </a:rPr>
              <a:t> and LTE)</a:t>
            </a:r>
          </a:p>
        </p:txBody>
      </p:sp>
      <p:sp>
        <p:nvSpPr>
          <p:cNvPr id="4099" name="Slide Number Placeholder 3"/>
          <p:cNvSpPr>
            <a:spLocks noGrp="1"/>
          </p:cNvSpPr>
          <p:nvPr>
            <p:ph type="sldNum" sz="quarter" idx="12"/>
          </p:nvPr>
        </p:nvSpPr>
        <p:spPr>
          <a:noFill/>
        </p:spPr>
        <p:txBody>
          <a:bodyPr/>
          <a:lstStyle/>
          <a:p>
            <a:fld id="{0177213E-42D5-43FA-8531-FB49BC2A449B}" type="slidenum">
              <a:rPr lang="en-US" smtClean="0"/>
              <a:pPr/>
              <a:t>15</a:t>
            </a:fld>
            <a:endParaRPr lang="en-US"/>
          </a:p>
        </p:txBody>
      </p:sp>
    </p:spTree>
    <p:extLst>
      <p:ext uri="{BB962C8B-B14F-4D97-AF65-F5344CB8AC3E}">
        <p14:creationId xmlns:p14="http://schemas.microsoft.com/office/powerpoint/2010/main" val="4283382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p:spPr>
        <p:txBody>
          <a:bodyPr/>
          <a:lstStyle/>
          <a:p>
            <a:fld id="{DAC4F202-EEA1-4753-84E6-58DE466E0323}" type="slidenum">
              <a:rPr lang="en-US" smtClean="0"/>
              <a:pPr/>
              <a:t>16</a:t>
            </a:fld>
            <a:endParaRPr lang="en-US"/>
          </a:p>
        </p:txBody>
      </p:sp>
      <p:sp>
        <p:nvSpPr>
          <p:cNvPr id="8195" name="TextBox 4"/>
          <p:cNvSpPr txBox="1">
            <a:spLocks noChangeArrowheads="1"/>
          </p:cNvSpPr>
          <p:nvPr/>
        </p:nvSpPr>
        <p:spPr bwMode="auto">
          <a:xfrm>
            <a:off x="152400" y="762000"/>
            <a:ext cx="8763000" cy="5016500"/>
          </a:xfrm>
          <a:prstGeom prst="rect">
            <a:avLst/>
          </a:prstGeom>
          <a:solidFill>
            <a:srgbClr val="CCECFF"/>
          </a:solidFill>
          <a:ln w="9525">
            <a:noFill/>
            <a:miter lim="800000"/>
            <a:headEnd/>
            <a:tailEnd/>
          </a:ln>
        </p:spPr>
        <p:txBody>
          <a:bodyPr>
            <a:spAutoFit/>
          </a:bodyPr>
          <a:lstStyle/>
          <a:p>
            <a:pPr algn="just">
              <a:buFont typeface="Wingdings" pitchFamily="2" charset="2"/>
              <a:buChar char="ü"/>
            </a:pPr>
            <a:r>
              <a:rPr lang="en-US" sz="2000" dirty="0"/>
              <a:t>In March 2008, the </a:t>
            </a:r>
            <a:r>
              <a:rPr lang="en-US" sz="2000" dirty="0">
                <a:solidFill>
                  <a:srgbClr val="FF0000"/>
                </a:solidFill>
              </a:rPr>
              <a:t>International</a:t>
            </a:r>
            <a:r>
              <a:rPr lang="en-US" sz="2000" dirty="0">
                <a:hlinkClick r:id="rId2" tooltip="ITU-R"/>
              </a:rPr>
              <a:t> </a:t>
            </a:r>
            <a:r>
              <a:rPr lang="en-US" sz="2000" dirty="0">
                <a:solidFill>
                  <a:srgbClr val="FF0000"/>
                </a:solidFill>
              </a:rPr>
              <a:t>Telecommunications Union-Radio communications  </a:t>
            </a:r>
            <a:r>
              <a:rPr lang="en-US" sz="2000" dirty="0"/>
              <a:t>(ITU-R) specified a set of requirements for 4G standards, named the </a:t>
            </a:r>
            <a:r>
              <a:rPr lang="en-US" sz="2000" dirty="0">
                <a:solidFill>
                  <a:srgbClr val="FF0000"/>
                </a:solidFill>
              </a:rPr>
              <a:t>International Mobile Telecommunications Advanced</a:t>
            </a:r>
            <a:r>
              <a:rPr lang="en-US" sz="2000" dirty="0"/>
              <a:t> (IMT-Advanced) specification, setting peak speed requirements for 4G service at 300 Mbit/s for high mobility communication (such as from trains and cars) and 1Gbit/s for low mobility communication (such as pedestrians and stationary users).</a:t>
            </a:r>
          </a:p>
          <a:p>
            <a:pPr algn="just"/>
            <a:endParaRPr lang="en-US" sz="2000" dirty="0"/>
          </a:p>
          <a:p>
            <a:pPr algn="just">
              <a:buFont typeface="Wingdings" pitchFamily="2" charset="2"/>
              <a:buChar char="ü"/>
            </a:pPr>
            <a:r>
              <a:rPr lang="en-US" sz="2000" dirty="0"/>
              <a:t>Since the first-release versions of </a:t>
            </a:r>
            <a:r>
              <a:rPr lang="en-US" sz="2000" dirty="0">
                <a:solidFill>
                  <a:schemeClr val="accent2"/>
                </a:solidFill>
              </a:rPr>
              <a:t>Mobile </a:t>
            </a:r>
            <a:r>
              <a:rPr lang="en-US" sz="2000" dirty="0" err="1">
                <a:solidFill>
                  <a:schemeClr val="accent2"/>
                </a:solidFill>
              </a:rPr>
              <a:t>WiMAX</a:t>
            </a:r>
            <a:r>
              <a:rPr lang="en-US" sz="2000" dirty="0">
                <a:solidFill>
                  <a:schemeClr val="accent2"/>
                </a:solidFill>
              </a:rPr>
              <a:t> </a:t>
            </a:r>
            <a:r>
              <a:rPr lang="en-US" sz="2000" dirty="0"/>
              <a:t>(first used in South Korea in 2007) and </a:t>
            </a:r>
            <a:r>
              <a:rPr lang="en-US" sz="2000" dirty="0">
                <a:solidFill>
                  <a:schemeClr val="accent2"/>
                </a:solidFill>
              </a:rPr>
              <a:t>LTE</a:t>
            </a:r>
            <a:r>
              <a:rPr lang="en-US" sz="2000" dirty="0"/>
              <a:t> (in Oslo, Norway and Stockholm, Sweden since 2009 )support much less than 1 </a:t>
            </a:r>
            <a:r>
              <a:rPr lang="en-US" sz="2000" dirty="0" err="1"/>
              <a:t>Gbit</a:t>
            </a:r>
            <a:r>
              <a:rPr lang="en-US" sz="2000" dirty="0"/>
              <a:t>/s peak bit rate, they are not fully </a:t>
            </a:r>
            <a:r>
              <a:rPr lang="en-US" sz="2000" dirty="0">
                <a:solidFill>
                  <a:srgbClr val="FF0000"/>
                </a:solidFill>
              </a:rPr>
              <a:t>IMT-Advanced</a:t>
            </a:r>
            <a:r>
              <a:rPr lang="en-US" sz="2000" dirty="0"/>
              <a:t> compliant, but are often branded 4G by service providers. </a:t>
            </a:r>
          </a:p>
          <a:p>
            <a:pPr algn="just">
              <a:buFont typeface="Wingdings" pitchFamily="2" charset="2"/>
              <a:buChar char="ü"/>
            </a:pPr>
            <a:endParaRPr lang="en-US" sz="2000" dirty="0"/>
          </a:p>
          <a:p>
            <a:pPr algn="just">
              <a:buFont typeface="Wingdings" pitchFamily="2" charset="2"/>
              <a:buChar char="ü"/>
            </a:pPr>
            <a:r>
              <a:rPr lang="en-US" sz="2000" dirty="0"/>
              <a:t>On December 6, 2010, ITU-R recognized that these two technologies, as well as other beyond-3G technologies that do not fulfill the IMT-Advanced requirements, could nevertheless be considered "4G", provided they represent forerunners to </a:t>
            </a:r>
            <a:r>
              <a:rPr lang="en-US" sz="2000" dirty="0">
                <a:solidFill>
                  <a:srgbClr val="FF0000"/>
                </a:solidFill>
              </a:rPr>
              <a:t>IMT-Advanced</a:t>
            </a:r>
            <a:r>
              <a:rPr lang="en-US" sz="2000" dirty="0"/>
              <a:t> compliant versions .</a:t>
            </a:r>
          </a:p>
        </p:txBody>
      </p:sp>
      <p:sp>
        <p:nvSpPr>
          <p:cNvPr id="8196" name="TextBox 5"/>
          <p:cNvSpPr txBox="1">
            <a:spLocks noChangeArrowheads="1"/>
          </p:cNvSpPr>
          <p:nvPr/>
        </p:nvSpPr>
        <p:spPr bwMode="auto">
          <a:xfrm>
            <a:off x="0" y="0"/>
            <a:ext cx="2590800" cy="769938"/>
          </a:xfrm>
          <a:prstGeom prst="rect">
            <a:avLst/>
          </a:prstGeom>
          <a:noFill/>
          <a:ln w="9525">
            <a:noFill/>
            <a:miter lim="800000"/>
            <a:headEnd/>
            <a:tailEnd/>
          </a:ln>
        </p:spPr>
        <p:txBody>
          <a:bodyPr>
            <a:spAutoFit/>
          </a:bodyPr>
          <a:lstStyle/>
          <a:p>
            <a:r>
              <a:rPr lang="en-US" sz="4400" b="1"/>
              <a:t>History</a:t>
            </a:r>
          </a:p>
        </p:txBody>
      </p:sp>
    </p:spTree>
    <p:extLst>
      <p:ext uri="{BB962C8B-B14F-4D97-AF65-F5344CB8AC3E}">
        <p14:creationId xmlns:p14="http://schemas.microsoft.com/office/powerpoint/2010/main" val="3960038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p>
            <a:fld id="{6C399ECF-E033-4CFA-B9D3-B2C09587D2C8}" type="slidenum">
              <a:rPr lang="en-US" smtClean="0"/>
              <a:pPr/>
              <a:t>17</a:t>
            </a:fld>
            <a:endParaRPr lang="en-US"/>
          </a:p>
        </p:txBody>
      </p:sp>
      <p:sp>
        <p:nvSpPr>
          <p:cNvPr id="9219" name="TextBox 4"/>
          <p:cNvSpPr txBox="1">
            <a:spLocks noChangeArrowheads="1"/>
          </p:cNvSpPr>
          <p:nvPr/>
        </p:nvSpPr>
        <p:spPr bwMode="auto">
          <a:xfrm>
            <a:off x="228600" y="838200"/>
            <a:ext cx="8763000" cy="1938338"/>
          </a:xfrm>
          <a:prstGeom prst="rect">
            <a:avLst/>
          </a:prstGeom>
          <a:solidFill>
            <a:srgbClr val="CCECFF"/>
          </a:solidFill>
          <a:ln w="9525">
            <a:noFill/>
            <a:miter lim="800000"/>
            <a:headEnd/>
            <a:tailEnd/>
          </a:ln>
        </p:spPr>
        <p:txBody>
          <a:bodyPr>
            <a:spAutoFit/>
          </a:bodyPr>
          <a:lstStyle/>
          <a:p>
            <a:pPr marL="0" lvl="2" algn="just">
              <a:buFont typeface="Wingdings" pitchFamily="2" charset="2"/>
              <a:buChar char="ü"/>
            </a:pPr>
            <a:r>
              <a:rPr lang="en-US"/>
              <a:t>During the spring 2011 above two system provide their advanced version as:  </a:t>
            </a:r>
            <a:r>
              <a:rPr lang="en-US">
                <a:solidFill>
                  <a:schemeClr val="accent2"/>
                </a:solidFill>
              </a:rPr>
              <a:t>Mobile WiMAX Release 2</a:t>
            </a:r>
            <a:r>
              <a:rPr lang="en-US"/>
              <a:t> (also known as </a:t>
            </a:r>
            <a:r>
              <a:rPr lang="en-US" i="1"/>
              <a:t>WirelessMAN-Advanced</a:t>
            </a:r>
            <a:r>
              <a:rPr lang="en-US"/>
              <a:t> or </a:t>
            </a:r>
            <a:r>
              <a:rPr lang="en-US" i="1"/>
              <a:t>IEEE 802.16m'</a:t>
            </a:r>
            <a:r>
              <a:rPr lang="en-US"/>
              <a:t>) and </a:t>
            </a:r>
            <a:r>
              <a:rPr lang="en-US">
                <a:solidFill>
                  <a:schemeClr val="accent2"/>
                </a:solidFill>
              </a:rPr>
              <a:t>LTE Advanced </a:t>
            </a:r>
            <a:r>
              <a:rPr lang="en-US"/>
              <a:t>(LTE-A, </a:t>
            </a:r>
            <a:r>
              <a:rPr lang="en-US" altLang="zh-CN">
                <a:ea typeface="SimSun" pitchFamily="2" charset="-122"/>
              </a:rPr>
              <a:t>Based on UMTS 3G technology</a:t>
            </a:r>
            <a:r>
              <a:rPr lang="en-US"/>
              <a:t>) and promising speeds in the order of 1 Gbit/s in 2013. </a:t>
            </a:r>
          </a:p>
        </p:txBody>
      </p:sp>
    </p:spTree>
    <p:extLst>
      <p:ext uri="{BB962C8B-B14F-4D97-AF65-F5344CB8AC3E}">
        <p14:creationId xmlns:p14="http://schemas.microsoft.com/office/powerpoint/2010/main" val="3673921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a:noFill/>
        </p:spPr>
        <p:txBody>
          <a:bodyPr/>
          <a:lstStyle/>
          <a:p>
            <a:fld id="{2A1DF2C6-523F-4173-969B-98946D51C3BE}" type="slidenum">
              <a:rPr lang="en-US" smtClean="0"/>
              <a:pPr/>
              <a:t>18</a:t>
            </a:fld>
            <a:endParaRPr lang="en-US"/>
          </a:p>
        </p:txBody>
      </p:sp>
      <p:graphicFrame>
        <p:nvGraphicFramePr>
          <p:cNvPr id="5" name="Table 4"/>
          <p:cNvGraphicFramePr>
            <a:graphicFrameLocks noGrp="1"/>
          </p:cNvGraphicFramePr>
          <p:nvPr/>
        </p:nvGraphicFramePr>
        <p:xfrm>
          <a:off x="457200" y="1371600"/>
          <a:ext cx="8229600" cy="44500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a:r>
                        <a:rPr lang="en-US" sz="2800" dirty="0">
                          <a:solidFill>
                            <a:schemeClr val="tx1"/>
                          </a:solidFill>
                        </a:rPr>
                        <a:t>3G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4G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a:r>
                        <a:rPr lang="en-US" sz="1800" dirty="0">
                          <a:solidFill>
                            <a:srgbClr val="FF0000"/>
                          </a:solidFill>
                        </a:rPr>
                        <a:t>Data Rates of 100 Kbps to 2 Mbps </a:t>
                      </a:r>
                      <a:br>
                        <a:rPr lang="en-US" sz="1800" dirty="0">
                          <a:solidFill>
                            <a:srgbClr val="FF0000"/>
                          </a:solidFill>
                        </a:rPr>
                      </a:br>
                      <a:br>
                        <a:rPr lang="en-US" sz="1800" dirty="0">
                          <a:solidFill>
                            <a:srgbClr val="FF0000"/>
                          </a:solidFill>
                        </a:rPr>
                      </a:br>
                      <a:r>
                        <a:rPr lang="en-US" sz="1800" dirty="0">
                          <a:solidFill>
                            <a:srgbClr val="FF0000"/>
                          </a:solidFill>
                        </a:rPr>
                        <a:t>Goal is 'to provide multimedia </a:t>
                      </a:r>
                      <a:r>
                        <a:rPr lang="en-US" sz="1800" dirty="0" err="1">
                          <a:solidFill>
                            <a:srgbClr val="FF0000"/>
                          </a:solidFill>
                        </a:rPr>
                        <a:t>multirate</a:t>
                      </a:r>
                      <a:r>
                        <a:rPr lang="en-US" sz="1800" dirty="0">
                          <a:solidFill>
                            <a:srgbClr val="FF0000"/>
                          </a:solidFill>
                        </a:rPr>
                        <a:t> mobile communications anytime and anywhere'. </a:t>
                      </a:r>
                      <a:br>
                        <a:rPr lang="en-US" sz="1800" dirty="0">
                          <a:solidFill>
                            <a:srgbClr val="FF0000"/>
                          </a:solidFill>
                        </a:rPr>
                      </a:br>
                      <a:br>
                        <a:rPr lang="en-US" sz="1800" dirty="0">
                          <a:solidFill>
                            <a:srgbClr val="FF0000"/>
                          </a:solidFill>
                        </a:rPr>
                      </a:br>
                      <a:r>
                        <a:rPr lang="en-US" sz="1800" dirty="0">
                          <a:solidFill>
                            <a:srgbClr val="FF0000"/>
                          </a:solidFill>
                        </a:rPr>
                        <a:t>Connection between the cellular world and the wired Internet firmly established. </a:t>
                      </a:r>
                      <a:br>
                        <a:rPr lang="en-US" sz="1800" dirty="0">
                          <a:solidFill>
                            <a:srgbClr val="FF0000"/>
                          </a:solidFill>
                        </a:rPr>
                      </a:br>
                      <a:br>
                        <a:rPr lang="en-US" sz="1800" dirty="0">
                          <a:solidFill>
                            <a:srgbClr val="FF0000"/>
                          </a:solidFill>
                        </a:rPr>
                      </a:br>
                      <a:endParaRPr lang="en-US" sz="1800" dirty="0">
                        <a:solidFill>
                          <a:srgbClr val="FF0000"/>
                        </a:solidFill>
                      </a:endParaRPr>
                    </a:p>
                    <a:p>
                      <a:pPr algn="l"/>
                      <a:endParaRPr lang="en-US" sz="1800" dirty="0">
                        <a:solidFill>
                          <a:srgbClr val="FF0000"/>
                        </a:solidFill>
                      </a:endParaRPr>
                    </a:p>
                    <a:p>
                      <a:pPr algn="l"/>
                      <a:r>
                        <a:rPr lang="en-US" sz="1800" dirty="0">
                          <a:solidFill>
                            <a:srgbClr val="FF0000"/>
                          </a:solidFill>
                        </a:rPr>
                        <a:t>Mobile devices used mainly for Human-to-Human and Human-to-Machine communication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defRPr/>
                      </a:pPr>
                      <a:r>
                        <a:rPr lang="en-US" sz="1800" dirty="0">
                          <a:solidFill>
                            <a:schemeClr val="accent6"/>
                          </a:solidFill>
                        </a:rPr>
                        <a:t>Data Rates up to 100 Mbps</a:t>
                      </a:r>
                      <a:br>
                        <a:rPr lang="en-US" sz="1800" dirty="0">
                          <a:solidFill>
                            <a:schemeClr val="accent6"/>
                          </a:solidFill>
                        </a:rPr>
                      </a:br>
                      <a:endParaRPr lang="en-US" sz="1800" dirty="0">
                        <a:solidFill>
                          <a:schemeClr val="accent6"/>
                        </a:solidFill>
                      </a:endParaRPr>
                    </a:p>
                    <a:p>
                      <a:pPr algn="l">
                        <a:defRPr/>
                      </a:pPr>
                      <a:r>
                        <a:rPr lang="en-US" sz="1800" dirty="0">
                          <a:solidFill>
                            <a:schemeClr val="accent6"/>
                          </a:solidFill>
                        </a:rPr>
                        <a:t>Expansion on the 3G goal to provide a wider range of new and improved multimedia services.</a:t>
                      </a:r>
                      <a:br>
                        <a:rPr lang="en-US" sz="1800" dirty="0">
                          <a:solidFill>
                            <a:schemeClr val="accent6"/>
                          </a:solidFill>
                        </a:rPr>
                      </a:br>
                      <a:endParaRPr lang="en-US" sz="1800" dirty="0">
                        <a:solidFill>
                          <a:schemeClr val="accent6"/>
                        </a:solidFill>
                      </a:endParaRPr>
                    </a:p>
                    <a:p>
                      <a:pPr algn="l">
                        <a:defRPr/>
                      </a:pPr>
                      <a:r>
                        <a:rPr lang="en-US" sz="1800" dirty="0">
                          <a:solidFill>
                            <a:schemeClr val="accent6"/>
                          </a:solidFill>
                        </a:rPr>
                        <a:t>Integration of broadcast, cellular, cordless, Wireless LAN, short-range and fixed wire systems to appear as a single seamless network.</a:t>
                      </a:r>
                    </a:p>
                    <a:p>
                      <a:pPr algn="l">
                        <a:defRPr/>
                      </a:pPr>
                      <a:br>
                        <a:rPr lang="en-US" sz="1800" dirty="0">
                          <a:solidFill>
                            <a:schemeClr val="accent6"/>
                          </a:solidFill>
                        </a:rPr>
                      </a:br>
                      <a:r>
                        <a:rPr lang="en-US" sz="1800" dirty="0">
                          <a:solidFill>
                            <a:schemeClr val="accent6"/>
                          </a:solidFill>
                        </a:rPr>
                        <a:t>Not only the 3G modes of communication but also characterized by a great deal of Machine-to-Machine traffic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0254" name="Text Box 5"/>
          <p:cNvSpPr txBox="1">
            <a:spLocks noChangeArrowheads="1"/>
          </p:cNvSpPr>
          <p:nvPr/>
        </p:nvSpPr>
        <p:spPr bwMode="auto">
          <a:xfrm>
            <a:off x="1905000" y="228600"/>
            <a:ext cx="6019800" cy="646113"/>
          </a:xfrm>
          <a:prstGeom prst="rect">
            <a:avLst/>
          </a:prstGeom>
          <a:solidFill>
            <a:schemeClr val="accent1"/>
          </a:solidFill>
          <a:ln w="9525">
            <a:noFill/>
            <a:miter lim="800000"/>
            <a:headEnd/>
            <a:tailEnd/>
          </a:ln>
        </p:spPr>
        <p:txBody>
          <a:bodyPr>
            <a:spAutoFit/>
          </a:bodyPr>
          <a:lstStyle/>
          <a:p>
            <a:pPr>
              <a:spcBef>
                <a:spcPct val="50000"/>
              </a:spcBef>
            </a:pPr>
            <a:r>
              <a:rPr lang="en-US" sz="3600" b="1" dirty="0"/>
              <a:t>Comparison of 3G and 4G</a:t>
            </a:r>
          </a:p>
        </p:txBody>
      </p:sp>
    </p:spTree>
    <p:extLst>
      <p:ext uri="{BB962C8B-B14F-4D97-AF65-F5344CB8AC3E}">
        <p14:creationId xmlns:p14="http://schemas.microsoft.com/office/powerpoint/2010/main" val="2370043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6"/>
          <p:cNvSpPr>
            <a:spLocks noGrp="1"/>
          </p:cNvSpPr>
          <p:nvPr>
            <p:ph type="sldNum" sz="quarter" idx="12"/>
          </p:nvPr>
        </p:nvSpPr>
        <p:spPr>
          <a:noFill/>
        </p:spPr>
        <p:txBody>
          <a:bodyPr/>
          <a:lstStyle/>
          <a:p>
            <a:fld id="{A76F8B30-48DA-4640-A4A0-203A656C9EF9}" type="slidenum">
              <a:rPr lang="en-US" smtClean="0"/>
              <a:pPr/>
              <a:t>19</a:t>
            </a:fld>
            <a:endParaRPr lang="en-US"/>
          </a:p>
        </p:txBody>
      </p:sp>
      <p:sp>
        <p:nvSpPr>
          <p:cNvPr id="99330" name="Rectangle 2"/>
          <p:cNvSpPr>
            <a:spLocks noGrp="1" noChangeArrowheads="1"/>
          </p:cNvSpPr>
          <p:nvPr>
            <p:ph type="title"/>
          </p:nvPr>
        </p:nvSpPr>
        <p:spPr>
          <a:xfrm>
            <a:off x="2895600" y="304800"/>
            <a:ext cx="3048000" cy="762000"/>
          </a:xfrm>
          <a:solidFill>
            <a:srgbClr val="9933FF"/>
          </a:solidFill>
        </p:spPr>
        <p:txBody>
          <a:bodyPr/>
          <a:lstStyle/>
          <a:p>
            <a:pPr eaLnBrk="1" hangingPunct="1">
              <a:defRPr/>
            </a:pPr>
            <a:r>
              <a:rPr lang="en-US" b="1" dirty="0" err="1">
                <a:solidFill>
                  <a:schemeClr val="accent1"/>
                </a:solidFill>
                <a:effectLst>
                  <a:outerShdw blurRad="38100" dist="38100" dir="2700000" algn="tl">
                    <a:srgbClr val="000000"/>
                  </a:outerShdw>
                </a:effectLst>
                <a:latin typeface="Comic Sans MS" pitchFamily="66" charset="0"/>
              </a:rPr>
              <a:t>WiMAX</a:t>
            </a:r>
            <a:endParaRPr lang="en-US" b="1" dirty="0">
              <a:solidFill>
                <a:schemeClr val="accent1"/>
              </a:solidFill>
              <a:effectLst>
                <a:outerShdw blurRad="38100" dist="38100" dir="2700000" algn="tl">
                  <a:srgbClr val="000000"/>
                </a:outerShdw>
              </a:effectLst>
              <a:latin typeface="Comic Sans MS" pitchFamily="66" charset="0"/>
            </a:endParaRPr>
          </a:p>
        </p:txBody>
      </p:sp>
      <p:sp>
        <p:nvSpPr>
          <p:cNvPr id="1029" name="Rectangle 3"/>
          <p:cNvSpPr>
            <a:spLocks noGrp="1" noChangeArrowheads="1"/>
          </p:cNvSpPr>
          <p:nvPr>
            <p:ph type="body" sz="half" idx="1"/>
          </p:nvPr>
        </p:nvSpPr>
        <p:spPr>
          <a:xfrm>
            <a:off x="228600" y="1219200"/>
            <a:ext cx="8610600" cy="1219200"/>
          </a:xfrm>
        </p:spPr>
        <p:txBody>
          <a:bodyPr/>
          <a:lstStyle/>
          <a:p>
            <a:pPr algn="just" eaLnBrk="1" hangingPunct="1">
              <a:lnSpc>
                <a:spcPct val="120000"/>
              </a:lnSpc>
            </a:pPr>
            <a:r>
              <a:rPr lang="en-US" sz="2000" b="1" dirty="0" err="1"/>
              <a:t>Wi</a:t>
            </a:r>
            <a:r>
              <a:rPr lang="en-US" sz="2000" b="1" dirty="0"/>
              <a:t>-MAX</a:t>
            </a:r>
            <a:r>
              <a:rPr lang="en-US" sz="1800" b="1" dirty="0"/>
              <a:t> </a:t>
            </a:r>
            <a:r>
              <a:rPr lang="en-US" sz="1800" dirty="0"/>
              <a:t>: </a:t>
            </a:r>
            <a:r>
              <a:rPr lang="en-US" sz="2200" dirty="0"/>
              <a:t>The </a:t>
            </a:r>
            <a:r>
              <a:rPr lang="en-US" sz="2200" b="1" dirty="0">
                <a:solidFill>
                  <a:srgbClr val="FF6600"/>
                </a:solidFill>
              </a:rPr>
              <a:t>W</a:t>
            </a:r>
            <a:r>
              <a:rPr lang="en-US" sz="2200" dirty="0">
                <a:solidFill>
                  <a:srgbClr val="FF6600"/>
                </a:solidFill>
              </a:rPr>
              <a:t>orldwide </a:t>
            </a:r>
            <a:r>
              <a:rPr lang="en-US" sz="2200" b="1" dirty="0">
                <a:solidFill>
                  <a:srgbClr val="FF6600"/>
                </a:solidFill>
              </a:rPr>
              <a:t>I</a:t>
            </a:r>
            <a:r>
              <a:rPr lang="en-US" sz="2200" dirty="0">
                <a:solidFill>
                  <a:srgbClr val="FF6600"/>
                </a:solidFill>
              </a:rPr>
              <a:t>nteroperability for </a:t>
            </a:r>
            <a:r>
              <a:rPr lang="en-US" sz="2200" b="1" dirty="0">
                <a:solidFill>
                  <a:srgbClr val="FF6600"/>
                </a:solidFill>
              </a:rPr>
              <a:t>M</a:t>
            </a:r>
            <a:r>
              <a:rPr lang="en-US" sz="2200" dirty="0">
                <a:solidFill>
                  <a:srgbClr val="FF6600"/>
                </a:solidFill>
              </a:rPr>
              <a:t>icrowave </a:t>
            </a:r>
            <a:r>
              <a:rPr lang="en-US" sz="2200" b="1" dirty="0">
                <a:solidFill>
                  <a:srgbClr val="FF6600"/>
                </a:solidFill>
              </a:rPr>
              <a:t>Ac</a:t>
            </a:r>
            <a:r>
              <a:rPr lang="en-US" sz="2200" dirty="0">
                <a:solidFill>
                  <a:srgbClr val="FF6600"/>
                </a:solidFill>
              </a:rPr>
              <a:t>ce</a:t>
            </a:r>
            <a:r>
              <a:rPr lang="en-US" sz="2200" b="1" dirty="0">
                <a:solidFill>
                  <a:srgbClr val="FF6600"/>
                </a:solidFill>
              </a:rPr>
              <a:t>s</a:t>
            </a:r>
            <a:r>
              <a:rPr lang="en-US" sz="2200" dirty="0">
                <a:solidFill>
                  <a:srgbClr val="FF6600"/>
                </a:solidFill>
              </a:rPr>
              <a:t>s</a:t>
            </a:r>
            <a:r>
              <a:rPr lang="en-US" sz="2200" dirty="0"/>
              <a:t>, is a technology aimed at providing wireless data over long distances It is based on the </a:t>
            </a:r>
            <a:r>
              <a:rPr lang="en-US" sz="2200" b="1" dirty="0"/>
              <a:t>IEEE 802.16</a:t>
            </a:r>
            <a:r>
              <a:rPr lang="en-US" sz="2200" dirty="0"/>
              <a:t> standard.</a:t>
            </a:r>
          </a:p>
        </p:txBody>
      </p:sp>
      <p:graphicFrame>
        <p:nvGraphicFramePr>
          <p:cNvPr id="1026" name="Object 4"/>
          <p:cNvGraphicFramePr>
            <a:graphicFrameLocks noGrp="1" noChangeAspect="1"/>
          </p:cNvGraphicFramePr>
          <p:nvPr>
            <p:ph sz="half" idx="2"/>
          </p:nvPr>
        </p:nvGraphicFramePr>
        <p:xfrm>
          <a:off x="762000" y="2514600"/>
          <a:ext cx="7646988" cy="3581400"/>
        </p:xfrm>
        <a:graphic>
          <a:graphicData uri="http://schemas.openxmlformats.org/presentationml/2006/ole">
            <mc:AlternateContent xmlns:mc="http://schemas.openxmlformats.org/markup-compatibility/2006">
              <mc:Choice xmlns:v="urn:schemas-microsoft-com:vml" Requires="v">
                <p:oleObj spid="_x0000_s125983" name="Bitmap Image" r:id="rId3" imgW="6771429" imgH="3866667" progId="PBrush">
                  <p:embed/>
                </p:oleObj>
              </mc:Choice>
              <mc:Fallback>
                <p:oleObj name="Bitmap Image" r:id="rId3" imgW="6771429" imgH="3866667"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514600"/>
                        <a:ext cx="7646988" cy="358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Text Box 5"/>
          <p:cNvSpPr txBox="1">
            <a:spLocks noChangeArrowheads="1"/>
          </p:cNvSpPr>
          <p:nvPr/>
        </p:nvSpPr>
        <p:spPr bwMode="auto">
          <a:xfrm>
            <a:off x="3886200" y="6248400"/>
            <a:ext cx="914400" cy="457200"/>
          </a:xfrm>
          <a:prstGeom prst="rect">
            <a:avLst/>
          </a:prstGeom>
          <a:noFill/>
          <a:ln w="9525">
            <a:noFill/>
            <a:miter lim="800000"/>
            <a:headEnd/>
            <a:tailEnd/>
          </a:ln>
        </p:spPr>
        <p:txBody>
          <a:bodyPr>
            <a:spAutoFit/>
          </a:bodyPr>
          <a:lstStyle/>
          <a:p>
            <a:pPr>
              <a:spcBef>
                <a:spcPct val="50000"/>
              </a:spcBef>
            </a:pPr>
            <a:r>
              <a:rPr lang="en-US"/>
              <a:t>Fig.1</a:t>
            </a:r>
          </a:p>
        </p:txBody>
      </p:sp>
    </p:spTree>
    <p:extLst>
      <p:ext uri="{BB962C8B-B14F-4D97-AF65-F5344CB8AC3E}">
        <p14:creationId xmlns:p14="http://schemas.microsoft.com/office/powerpoint/2010/main" val="2215422904"/>
      </p:ext>
    </p:extLst>
  </p:cSld>
  <p:clrMapOvr>
    <a:masterClrMapping/>
  </p:clrMapOvr>
  <p:transition advClick="0" advTm="3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457200" y="2130425"/>
            <a:ext cx="8534400" cy="2365375"/>
          </a:xfrm>
        </p:spPr>
        <p:txBody>
          <a:bodyPr/>
          <a:lstStyle/>
          <a:p>
            <a:r>
              <a:rPr lang="en-US" b="1"/>
              <a:t>Lecture 07</a:t>
            </a:r>
            <a:br>
              <a:rPr lang="en-US" b="1" dirty="0"/>
            </a:br>
            <a:r>
              <a:rPr lang="en-GB" b="1" dirty="0">
                <a:solidFill>
                  <a:srgbClr val="FF0000"/>
                </a:solidFill>
              </a:rPr>
              <a:t>3G Mobile Communications</a:t>
            </a:r>
            <a:br>
              <a:rPr lang="en-GB" b="1" dirty="0">
                <a:solidFill>
                  <a:srgbClr val="FF0000"/>
                </a:solidFill>
              </a:rPr>
            </a:br>
            <a:r>
              <a:rPr lang="en-US" b="1" dirty="0">
                <a:solidFill>
                  <a:schemeClr val="accent6"/>
                </a:solidFill>
              </a:rPr>
              <a:t>4G Mobile Communications</a:t>
            </a:r>
            <a:endParaRPr lang="en-US" b="1" dirty="0"/>
          </a:p>
        </p:txBody>
      </p:sp>
      <p:pic>
        <p:nvPicPr>
          <p:cNvPr id="3" name="Picture 6" descr="JU Log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0"/>
            <a:ext cx="152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0369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a:noFill/>
        </p:spPr>
        <p:txBody>
          <a:bodyPr/>
          <a:lstStyle/>
          <a:p>
            <a:fld id="{28445570-35F5-4875-9284-83C541381520}" type="slidenum">
              <a:rPr lang="en-US" smtClean="0"/>
              <a:pPr/>
              <a:t>20</a:t>
            </a:fld>
            <a:endParaRPr lang="en-US"/>
          </a:p>
        </p:txBody>
      </p:sp>
      <p:sp>
        <p:nvSpPr>
          <p:cNvPr id="15363" name="TextBox 4"/>
          <p:cNvSpPr txBox="1">
            <a:spLocks noChangeArrowheads="1"/>
          </p:cNvSpPr>
          <p:nvPr/>
        </p:nvSpPr>
        <p:spPr bwMode="auto">
          <a:xfrm>
            <a:off x="228600" y="609600"/>
            <a:ext cx="8686800" cy="4894263"/>
          </a:xfrm>
          <a:prstGeom prst="rect">
            <a:avLst/>
          </a:prstGeom>
          <a:solidFill>
            <a:srgbClr val="FFCCFF"/>
          </a:solidFill>
          <a:ln w="9525">
            <a:noFill/>
            <a:miter lim="800000"/>
            <a:headEnd/>
            <a:tailEnd/>
          </a:ln>
        </p:spPr>
        <p:txBody>
          <a:bodyPr>
            <a:spAutoFit/>
          </a:bodyPr>
          <a:lstStyle/>
          <a:p>
            <a:pPr algn="just"/>
            <a:r>
              <a:rPr lang="en-US" dirty="0"/>
              <a:t>Some important features of </a:t>
            </a:r>
            <a:r>
              <a:rPr lang="en-US" dirty="0" err="1"/>
              <a:t>WiMAX</a:t>
            </a:r>
            <a:r>
              <a:rPr lang="en-US" dirty="0"/>
              <a:t> are given below:</a:t>
            </a:r>
          </a:p>
          <a:p>
            <a:pPr algn="just"/>
            <a:r>
              <a:rPr lang="en-US" b="1" dirty="0"/>
              <a:t> </a:t>
            </a:r>
            <a:endParaRPr lang="en-US" dirty="0"/>
          </a:p>
          <a:p>
            <a:pPr algn="just"/>
            <a:r>
              <a:rPr lang="en-US" b="1" dirty="0"/>
              <a:t>OFDM in physical layer</a:t>
            </a:r>
            <a:r>
              <a:rPr lang="en-US" dirty="0"/>
              <a:t>: The access technique used in physical layer of </a:t>
            </a:r>
            <a:r>
              <a:rPr lang="en-US" dirty="0" err="1"/>
              <a:t>WiMAX</a:t>
            </a:r>
            <a:r>
              <a:rPr lang="en-US" dirty="0"/>
              <a:t> is OFDM; where the high speed serial data is converted to low rate parallel streams and each stream is modulated by separate carrier each one is known as subcarrier. Subcarriers are mutually orthogonal and deals with low data rate hence can protect multipath fading. </a:t>
            </a:r>
          </a:p>
          <a:p>
            <a:pPr algn="just"/>
            <a:r>
              <a:rPr lang="en-US" dirty="0"/>
              <a:t> </a:t>
            </a:r>
          </a:p>
          <a:p>
            <a:pPr algn="just"/>
            <a:r>
              <a:rPr lang="en-US" b="1" dirty="0"/>
              <a:t>Very high peak data rates:</a:t>
            </a:r>
            <a:r>
              <a:rPr lang="en-US" dirty="0"/>
              <a:t> The data rate of </a:t>
            </a:r>
            <a:r>
              <a:rPr lang="en-US" dirty="0" err="1"/>
              <a:t>WiMAX</a:t>
            </a:r>
            <a:r>
              <a:rPr lang="en-US" dirty="0"/>
              <a:t> is 70Mbps under the channel of bandwidth of 20 </a:t>
            </a:r>
            <a:r>
              <a:rPr lang="en-US" dirty="0" err="1"/>
              <a:t>MHz.</a:t>
            </a:r>
            <a:r>
              <a:rPr lang="en-US" dirty="0"/>
              <a:t> The rate can be further increased using space division multiplexing i.e. incorporation of multiple antennas. </a:t>
            </a:r>
          </a:p>
        </p:txBody>
      </p:sp>
    </p:spTree>
    <p:extLst>
      <p:ext uri="{BB962C8B-B14F-4D97-AF65-F5344CB8AC3E}">
        <p14:creationId xmlns:p14="http://schemas.microsoft.com/office/powerpoint/2010/main" val="2928812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p:spPr>
        <p:txBody>
          <a:bodyPr/>
          <a:lstStyle/>
          <a:p>
            <a:fld id="{E0AE0F13-5A66-424F-BFBC-DF588E1FDE5A}" type="slidenum">
              <a:rPr lang="en-US" smtClean="0"/>
              <a:pPr/>
              <a:t>21</a:t>
            </a:fld>
            <a:endParaRPr lang="en-US"/>
          </a:p>
        </p:txBody>
      </p:sp>
      <p:sp>
        <p:nvSpPr>
          <p:cNvPr id="16387" name="TextBox 4"/>
          <p:cNvSpPr txBox="1">
            <a:spLocks noChangeArrowheads="1"/>
          </p:cNvSpPr>
          <p:nvPr/>
        </p:nvSpPr>
        <p:spPr bwMode="auto">
          <a:xfrm>
            <a:off x="152400" y="457200"/>
            <a:ext cx="8839200" cy="5262563"/>
          </a:xfrm>
          <a:prstGeom prst="rect">
            <a:avLst/>
          </a:prstGeom>
          <a:solidFill>
            <a:srgbClr val="FFCCFF"/>
          </a:solidFill>
          <a:ln w="9525">
            <a:noFill/>
            <a:miter lim="800000"/>
            <a:headEnd/>
            <a:tailEnd/>
          </a:ln>
        </p:spPr>
        <p:txBody>
          <a:bodyPr>
            <a:spAutoFit/>
          </a:bodyPr>
          <a:lstStyle/>
          <a:p>
            <a:pPr algn="just"/>
            <a:r>
              <a:rPr lang="en-US" b="1" dirty="0"/>
              <a:t>Adaptive Modulation and Coding</a:t>
            </a:r>
            <a:r>
              <a:rPr lang="en-US" i="1" dirty="0"/>
              <a:t>: </a:t>
            </a:r>
            <a:r>
              <a:rPr lang="en-US" dirty="0"/>
              <a:t>The IEEE 802.16e standard changes modulation and channel coding scheme based on received SNR. For example  a SS close to the BS can use a high modulation scheme (more bits per symbol) i.e. the system can get more capacity but when the SS is at the cell boarder the system permits lower modulation scheme (increased signal space on orthogonal basis function coordinate system) to avoid huge symbol error rate. Therefore the system can overcome the time selective fading (the channel condition is better at some instant than other).</a:t>
            </a:r>
          </a:p>
          <a:p>
            <a:pPr algn="just"/>
            <a:r>
              <a:rPr lang="en-US" dirty="0"/>
              <a:t> </a:t>
            </a:r>
          </a:p>
          <a:p>
            <a:pPr algn="just"/>
            <a:r>
              <a:rPr lang="en-US" b="1" dirty="0"/>
              <a:t>Error Correction Techniques: </a:t>
            </a:r>
            <a:r>
              <a:rPr lang="en-US" dirty="0" err="1"/>
              <a:t>WiMAX</a:t>
            </a:r>
            <a:r>
              <a:rPr lang="en-US" dirty="0"/>
              <a:t> incorporates two types of strong error correction techniques: </a:t>
            </a:r>
            <a:r>
              <a:rPr lang="en-US" b="1" dirty="0">
                <a:solidFill>
                  <a:schemeClr val="accent2"/>
                </a:solidFill>
              </a:rPr>
              <a:t>FEC (Forward Error Correction) </a:t>
            </a:r>
            <a:r>
              <a:rPr lang="en-US" dirty="0"/>
              <a:t>for multimedia traffic and </a:t>
            </a:r>
            <a:r>
              <a:rPr lang="en-US" b="1" dirty="0">
                <a:solidFill>
                  <a:schemeClr val="accent2"/>
                </a:solidFill>
              </a:rPr>
              <a:t>ARQ (Automatic Repeat Request) </a:t>
            </a:r>
            <a:r>
              <a:rPr lang="en-US" dirty="0"/>
              <a:t>for data traffic to improve throughput. </a:t>
            </a:r>
          </a:p>
        </p:txBody>
      </p:sp>
    </p:spTree>
    <p:extLst>
      <p:ext uri="{BB962C8B-B14F-4D97-AF65-F5344CB8AC3E}">
        <p14:creationId xmlns:p14="http://schemas.microsoft.com/office/powerpoint/2010/main" val="1892068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noFill/>
        </p:spPr>
        <p:txBody>
          <a:bodyPr/>
          <a:lstStyle/>
          <a:p>
            <a:fld id="{C54B17D0-E3EF-4D40-928A-9F1CCCE6F739}" type="slidenum">
              <a:rPr lang="en-US" smtClean="0"/>
              <a:pPr/>
              <a:t>22</a:t>
            </a:fld>
            <a:endParaRPr lang="en-US"/>
          </a:p>
        </p:txBody>
      </p:sp>
      <p:sp>
        <p:nvSpPr>
          <p:cNvPr id="17411" name="TextBox 4"/>
          <p:cNvSpPr txBox="1">
            <a:spLocks noChangeArrowheads="1"/>
          </p:cNvSpPr>
          <p:nvPr/>
        </p:nvSpPr>
        <p:spPr bwMode="auto">
          <a:xfrm>
            <a:off x="152400" y="685800"/>
            <a:ext cx="8763000" cy="2308324"/>
          </a:xfrm>
          <a:prstGeom prst="rect">
            <a:avLst/>
          </a:prstGeom>
          <a:solidFill>
            <a:srgbClr val="FFCCFF"/>
          </a:solidFill>
          <a:ln w="9525">
            <a:noFill/>
            <a:miter lim="800000"/>
            <a:headEnd/>
            <a:tailEnd/>
          </a:ln>
        </p:spPr>
        <p:txBody>
          <a:bodyPr>
            <a:spAutoFit/>
          </a:bodyPr>
          <a:lstStyle/>
          <a:p>
            <a:pPr algn="just"/>
            <a:r>
              <a:rPr lang="en-US" b="1" dirty="0"/>
              <a:t>Support for TDD and FDD:</a:t>
            </a:r>
            <a:r>
              <a:rPr lang="en-US" dirty="0"/>
              <a:t> Like mobile cellular communication it supports both FDD (Frequency division duplexing) and TDD (Time division duplexing), as well as a half-duplex FDD. </a:t>
            </a:r>
          </a:p>
          <a:p>
            <a:pPr algn="just"/>
            <a:endParaRPr lang="en-US" dirty="0"/>
          </a:p>
          <a:p>
            <a:pPr algn="just"/>
            <a:r>
              <a:rPr lang="en-US" dirty="0"/>
              <a:t>Above features provide the flexibility of using same or different carriers for up and down link.</a:t>
            </a:r>
          </a:p>
        </p:txBody>
      </p:sp>
    </p:spTree>
    <p:extLst>
      <p:ext uri="{BB962C8B-B14F-4D97-AF65-F5344CB8AC3E}">
        <p14:creationId xmlns:p14="http://schemas.microsoft.com/office/powerpoint/2010/main" val="3358957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a:noFill/>
        </p:spPr>
        <p:txBody>
          <a:bodyPr/>
          <a:lstStyle/>
          <a:p>
            <a:fld id="{ACF52412-0630-4445-B3EE-3331621085B3}" type="slidenum">
              <a:rPr lang="en-US" smtClean="0"/>
              <a:pPr/>
              <a:t>23</a:t>
            </a:fld>
            <a:endParaRPr lang="en-US"/>
          </a:p>
        </p:txBody>
      </p:sp>
      <p:sp>
        <p:nvSpPr>
          <p:cNvPr id="20483" name="Text Box 2"/>
          <p:cNvSpPr txBox="1">
            <a:spLocks noChangeArrowheads="1"/>
          </p:cNvSpPr>
          <p:nvPr/>
        </p:nvSpPr>
        <p:spPr bwMode="auto">
          <a:xfrm>
            <a:off x="381000" y="762000"/>
            <a:ext cx="8763000" cy="2308324"/>
          </a:xfrm>
          <a:prstGeom prst="rect">
            <a:avLst/>
          </a:prstGeom>
          <a:solidFill>
            <a:schemeClr val="accent1"/>
          </a:solidFill>
          <a:ln w="9525">
            <a:noFill/>
            <a:miter lim="800000"/>
            <a:headEnd/>
            <a:tailEnd/>
          </a:ln>
        </p:spPr>
        <p:txBody>
          <a:bodyPr wrap="square">
            <a:spAutoFit/>
          </a:bodyPr>
          <a:lstStyle/>
          <a:p>
            <a:pPr algn="just"/>
            <a:r>
              <a:rPr lang="en-US" dirty="0"/>
              <a:t> We consider a single cell in a </a:t>
            </a:r>
            <a:r>
              <a:rPr lang="en-US" dirty="0" err="1"/>
              <a:t>WiMAX</a:t>
            </a:r>
            <a:r>
              <a:rPr lang="en-US" dirty="0"/>
              <a:t> network with a base station and multiple subscriber stations (Fig.2). Each subscriber station serves multiple connections. Admission control is used at each subscriber station to limit the number of ongoing connections through that subscriber station. At each subscriber station, traffic from all users for uplink connections are aggregated into a single queue. </a:t>
            </a:r>
          </a:p>
        </p:txBody>
      </p:sp>
      <p:sp>
        <p:nvSpPr>
          <p:cNvPr id="20484" name="Text Box 3"/>
          <p:cNvSpPr txBox="1">
            <a:spLocks noChangeArrowheads="1"/>
          </p:cNvSpPr>
          <p:nvPr/>
        </p:nvSpPr>
        <p:spPr bwMode="auto">
          <a:xfrm>
            <a:off x="1828800" y="152400"/>
            <a:ext cx="4724400" cy="457200"/>
          </a:xfrm>
          <a:prstGeom prst="rect">
            <a:avLst/>
          </a:prstGeom>
          <a:solidFill>
            <a:schemeClr val="hlink"/>
          </a:solidFill>
          <a:ln w="9525">
            <a:noFill/>
            <a:miter lim="800000"/>
            <a:headEnd/>
            <a:tailEnd/>
          </a:ln>
        </p:spPr>
        <p:txBody>
          <a:bodyPr>
            <a:spAutoFit/>
          </a:bodyPr>
          <a:lstStyle/>
          <a:p>
            <a:pPr>
              <a:spcBef>
                <a:spcPct val="50000"/>
              </a:spcBef>
            </a:pPr>
            <a:r>
              <a:rPr lang="en-US" dirty="0"/>
              <a:t>OFDMA Based </a:t>
            </a:r>
            <a:r>
              <a:rPr lang="en-US" dirty="0" err="1"/>
              <a:t>WiMAX</a:t>
            </a:r>
            <a:r>
              <a:rPr lang="en-US" dirty="0"/>
              <a:t> Network</a:t>
            </a:r>
          </a:p>
        </p:txBody>
      </p:sp>
      <p:pic>
        <p:nvPicPr>
          <p:cNvPr id="20485" name="Picture 4"/>
          <p:cNvPicPr>
            <a:picLocks noGrp="1" noChangeAspect="1" noChangeArrowheads="1"/>
          </p:cNvPicPr>
          <p:nvPr>
            <p:ph/>
          </p:nvPr>
        </p:nvPicPr>
        <p:blipFill>
          <a:blip r:embed="rId2"/>
          <a:srcRect/>
          <a:stretch>
            <a:fillRect/>
          </a:stretch>
        </p:blipFill>
        <p:spPr>
          <a:xfrm>
            <a:off x="2514600" y="3131821"/>
            <a:ext cx="4038600" cy="3763050"/>
          </a:xfrm>
          <a:solidFill>
            <a:srgbClr val="FF0000"/>
          </a:solidFill>
        </p:spPr>
      </p:pic>
    </p:spTree>
    <p:extLst>
      <p:ext uri="{BB962C8B-B14F-4D97-AF65-F5344CB8AC3E}">
        <p14:creationId xmlns:p14="http://schemas.microsoft.com/office/powerpoint/2010/main" val="3336103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a:noFill/>
        </p:spPr>
        <p:txBody>
          <a:bodyPr/>
          <a:lstStyle/>
          <a:p>
            <a:fld id="{E9F23E82-BD5D-432D-BD2A-2377F1F62FF8}" type="slidenum">
              <a:rPr lang="en-US" smtClean="0"/>
              <a:pPr/>
              <a:t>24</a:t>
            </a:fld>
            <a:endParaRPr lang="en-US"/>
          </a:p>
        </p:txBody>
      </p:sp>
      <p:pic>
        <p:nvPicPr>
          <p:cNvPr id="21507" name="Picture 2"/>
          <p:cNvPicPr>
            <a:picLocks noGrp="1" noChangeAspect="1" noChangeArrowheads="1"/>
          </p:cNvPicPr>
          <p:nvPr>
            <p:ph/>
          </p:nvPr>
        </p:nvPicPr>
        <p:blipFill>
          <a:blip r:embed="rId2"/>
          <a:srcRect/>
          <a:stretch>
            <a:fillRect/>
          </a:stretch>
        </p:blipFill>
        <p:spPr>
          <a:xfrm>
            <a:off x="609600" y="152400"/>
            <a:ext cx="4495800" cy="3463925"/>
          </a:xfrm>
          <a:solidFill>
            <a:srgbClr val="FF0000"/>
          </a:solidFill>
        </p:spPr>
      </p:pic>
      <p:sp>
        <p:nvSpPr>
          <p:cNvPr id="21508" name="Text Box 3"/>
          <p:cNvSpPr txBox="1">
            <a:spLocks noChangeArrowheads="1"/>
          </p:cNvSpPr>
          <p:nvPr/>
        </p:nvSpPr>
        <p:spPr bwMode="auto">
          <a:xfrm>
            <a:off x="381000" y="3733800"/>
            <a:ext cx="8458200" cy="2647950"/>
          </a:xfrm>
          <a:prstGeom prst="rect">
            <a:avLst/>
          </a:prstGeom>
          <a:solidFill>
            <a:schemeClr val="accent1"/>
          </a:solidFill>
          <a:ln w="9525">
            <a:noFill/>
            <a:miter lim="800000"/>
            <a:headEnd/>
            <a:tailEnd/>
          </a:ln>
        </p:spPr>
        <p:txBody>
          <a:bodyPr>
            <a:spAutoFit/>
          </a:bodyPr>
          <a:lstStyle/>
          <a:p>
            <a:pPr algn="just">
              <a:spcBef>
                <a:spcPct val="50000"/>
              </a:spcBef>
            </a:pPr>
            <a:r>
              <a:rPr lang="en-US" dirty="0"/>
              <a:t>The size of this queue is finite (i.e., </a:t>
            </a:r>
            <a:r>
              <a:rPr lang="en-US" i="1" dirty="0"/>
              <a:t>X </a:t>
            </a:r>
            <a:r>
              <a:rPr lang="en-US" dirty="0"/>
              <a:t>packets) in which some packets will be dropped if the queue is full upon their arrivals. The OFDMA transmitter at the subscriber station receives packets and transmits them to the base station. The base station may allocate different number of </a:t>
            </a:r>
            <a:r>
              <a:rPr lang="en-US" dirty="0" err="1"/>
              <a:t>subchannels</a:t>
            </a:r>
            <a:r>
              <a:rPr lang="en-US" dirty="0"/>
              <a:t> to different subscriber stations. For example, a subscriber station with higher priority could be allocated more number of </a:t>
            </a:r>
            <a:r>
              <a:rPr lang="en-US" dirty="0" err="1"/>
              <a:t>subchannels</a:t>
            </a:r>
            <a:r>
              <a:rPr lang="en-US" dirty="0"/>
              <a:t>.</a:t>
            </a:r>
          </a:p>
        </p:txBody>
      </p:sp>
      <p:sp>
        <p:nvSpPr>
          <p:cNvPr id="21509" name="Text Box 4"/>
          <p:cNvSpPr txBox="1">
            <a:spLocks noChangeArrowheads="1"/>
          </p:cNvSpPr>
          <p:nvPr/>
        </p:nvSpPr>
        <p:spPr bwMode="auto">
          <a:xfrm>
            <a:off x="5105400" y="1600200"/>
            <a:ext cx="2743200" cy="457200"/>
          </a:xfrm>
          <a:prstGeom prst="rect">
            <a:avLst/>
          </a:prstGeom>
          <a:noFill/>
          <a:ln w="9525">
            <a:noFill/>
            <a:miter lim="800000"/>
            <a:headEnd/>
            <a:tailEnd/>
          </a:ln>
        </p:spPr>
        <p:txBody>
          <a:bodyPr>
            <a:spAutoFit/>
          </a:bodyPr>
          <a:lstStyle/>
          <a:p>
            <a:pPr>
              <a:spcBef>
                <a:spcPct val="50000"/>
              </a:spcBef>
            </a:pPr>
            <a:r>
              <a:rPr lang="en-US"/>
              <a:t>Fig.2 System model</a:t>
            </a:r>
          </a:p>
        </p:txBody>
      </p:sp>
    </p:spTree>
    <p:extLst>
      <p:ext uri="{BB962C8B-B14F-4D97-AF65-F5344CB8AC3E}">
        <p14:creationId xmlns:p14="http://schemas.microsoft.com/office/powerpoint/2010/main" val="1256274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2"/>
          </p:nvPr>
        </p:nvSpPr>
        <p:spPr>
          <a:noFill/>
        </p:spPr>
        <p:txBody>
          <a:bodyPr/>
          <a:lstStyle/>
          <a:p>
            <a:fld id="{A8F9359D-7EED-4667-9F40-68B4AECBF5A8}" type="slidenum">
              <a:rPr lang="en-US" smtClean="0"/>
              <a:pPr/>
              <a:t>25</a:t>
            </a:fld>
            <a:endParaRPr lang="en-US"/>
          </a:p>
        </p:txBody>
      </p:sp>
      <p:pic>
        <p:nvPicPr>
          <p:cNvPr id="24579" name="Picture 2"/>
          <p:cNvPicPr>
            <a:picLocks noGrp="1" noChangeAspect="1" noChangeArrowheads="1"/>
          </p:cNvPicPr>
          <p:nvPr>
            <p:ph/>
          </p:nvPr>
        </p:nvPicPr>
        <p:blipFill>
          <a:blip r:embed="rId2"/>
          <a:srcRect/>
          <a:stretch>
            <a:fillRect/>
          </a:stretch>
        </p:blipFill>
        <p:spPr>
          <a:xfrm>
            <a:off x="304800" y="338086"/>
            <a:ext cx="8599810" cy="5197475"/>
          </a:xfrm>
          <a:noFill/>
        </p:spPr>
      </p:pic>
      <p:sp>
        <p:nvSpPr>
          <p:cNvPr id="24580" name="Text Box 3"/>
          <p:cNvSpPr txBox="1">
            <a:spLocks noChangeArrowheads="1"/>
          </p:cNvSpPr>
          <p:nvPr/>
        </p:nvSpPr>
        <p:spPr bwMode="auto">
          <a:xfrm>
            <a:off x="457200" y="5562600"/>
            <a:ext cx="8382000" cy="1006475"/>
          </a:xfrm>
          <a:prstGeom prst="rect">
            <a:avLst/>
          </a:prstGeom>
          <a:solidFill>
            <a:srgbClr val="00CCFF"/>
          </a:solidFill>
          <a:ln w="9525">
            <a:noFill/>
            <a:miter lim="800000"/>
            <a:headEnd/>
            <a:tailEnd/>
          </a:ln>
        </p:spPr>
        <p:txBody>
          <a:bodyPr>
            <a:spAutoFit/>
          </a:bodyPr>
          <a:lstStyle/>
          <a:p>
            <a:pPr algn="just">
              <a:spcBef>
                <a:spcPct val="50000"/>
              </a:spcBef>
            </a:pPr>
            <a:r>
              <a:rPr lang="en-US" sz="1800"/>
              <a:t>In a hierarchical telecommunications network the </a:t>
            </a:r>
            <a:r>
              <a:rPr lang="en-US" sz="1800" b="1"/>
              <a:t>backhaul</a:t>
            </a:r>
            <a:r>
              <a:rPr lang="en-US" sz="1800"/>
              <a:t> portion of the network comprises the intermediate links between the core network or backbone, of the network and the small sub-networks at the "edge" of the entire hierarchical network.</a:t>
            </a:r>
            <a:r>
              <a:rPr lang="en-US"/>
              <a:t> </a:t>
            </a:r>
          </a:p>
        </p:txBody>
      </p:sp>
    </p:spTree>
    <p:extLst>
      <p:ext uri="{BB962C8B-B14F-4D97-AF65-F5344CB8AC3E}">
        <p14:creationId xmlns:p14="http://schemas.microsoft.com/office/powerpoint/2010/main" val="2212422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2"/>
          </p:nvPr>
        </p:nvSpPr>
        <p:spPr>
          <a:noFill/>
        </p:spPr>
        <p:txBody>
          <a:bodyPr/>
          <a:lstStyle/>
          <a:p>
            <a:fld id="{662EC6E2-9EC7-4366-B440-8E8260FFABB6}" type="slidenum">
              <a:rPr lang="en-US" smtClean="0"/>
              <a:pPr/>
              <a:t>26</a:t>
            </a:fld>
            <a:endParaRPr lang="en-US"/>
          </a:p>
        </p:txBody>
      </p:sp>
      <p:pic>
        <p:nvPicPr>
          <p:cNvPr id="27651" name="Picture 2"/>
          <p:cNvPicPr>
            <a:picLocks noGrp="1" noChangeAspect="1" noChangeArrowheads="1"/>
          </p:cNvPicPr>
          <p:nvPr>
            <p:ph/>
          </p:nvPr>
        </p:nvPicPr>
        <p:blipFill>
          <a:blip r:embed="rId2"/>
          <a:srcRect/>
          <a:stretch>
            <a:fillRect/>
          </a:stretch>
        </p:blipFill>
        <p:spPr>
          <a:xfrm>
            <a:off x="381000" y="381000"/>
            <a:ext cx="8001000" cy="6162675"/>
          </a:xfrm>
          <a:noFill/>
        </p:spPr>
      </p:pic>
    </p:spTree>
    <p:extLst>
      <p:ext uri="{BB962C8B-B14F-4D97-AF65-F5344CB8AC3E}">
        <p14:creationId xmlns:p14="http://schemas.microsoft.com/office/powerpoint/2010/main" val="3672412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7010400" cy="838200"/>
          </a:xfrm>
          <a:solidFill>
            <a:srgbClr val="FFC000"/>
          </a:solidFill>
        </p:spPr>
        <p:txBody>
          <a:bodyPr/>
          <a:lstStyle/>
          <a:p>
            <a:r>
              <a:rPr lang="en-US" b="1" dirty="0">
                <a:solidFill>
                  <a:schemeClr val="accent2"/>
                </a:solidFill>
              </a:rPr>
              <a:t>Long Term Evolution (</a:t>
            </a:r>
            <a:r>
              <a:rPr lang="en-US" altLang="zh-CN" b="1" dirty="0">
                <a:solidFill>
                  <a:schemeClr val="accent2"/>
                </a:solidFill>
                <a:ea typeface="SimSun" pitchFamily="2" charset="-122"/>
              </a:rPr>
              <a:t>LTE)</a:t>
            </a:r>
            <a:endParaRPr lang="en-US" b="1" dirty="0">
              <a:solidFill>
                <a:schemeClr val="accent2"/>
              </a:solidFill>
            </a:endParaRPr>
          </a:p>
        </p:txBody>
      </p:sp>
      <p:sp>
        <p:nvSpPr>
          <p:cNvPr id="4" name="Slide Number Placeholder 3"/>
          <p:cNvSpPr>
            <a:spLocks noGrp="1"/>
          </p:cNvSpPr>
          <p:nvPr>
            <p:ph type="sldNum" sz="quarter" idx="12"/>
          </p:nvPr>
        </p:nvSpPr>
        <p:spPr/>
        <p:txBody>
          <a:bodyPr/>
          <a:lstStyle/>
          <a:p>
            <a:pPr>
              <a:defRPr/>
            </a:pPr>
            <a:fld id="{4238FF85-7D5F-4211-AF5F-B3F85F4FE643}" type="slidenum">
              <a:rPr lang="en-US" smtClean="0"/>
              <a:pPr>
                <a:defRPr/>
              </a:pPr>
              <a:t>27</a:t>
            </a:fld>
            <a:endParaRPr lang="en-US"/>
          </a:p>
        </p:txBody>
      </p:sp>
      <p:sp>
        <p:nvSpPr>
          <p:cNvPr id="5" name="TextBox 4"/>
          <p:cNvSpPr txBox="1"/>
          <p:nvPr/>
        </p:nvSpPr>
        <p:spPr>
          <a:xfrm>
            <a:off x="228600" y="2362200"/>
            <a:ext cx="8763000" cy="1938992"/>
          </a:xfrm>
          <a:prstGeom prst="rect">
            <a:avLst/>
          </a:prstGeom>
          <a:noFill/>
        </p:spPr>
        <p:txBody>
          <a:bodyPr wrap="square" rtlCol="0">
            <a:spAutoFit/>
          </a:bodyPr>
          <a:lstStyle/>
          <a:p>
            <a:pPr algn="just"/>
            <a:r>
              <a:rPr lang="en-US" dirty="0"/>
              <a:t>Long-term evolution (LTE) standard is one of the newly developed fourth generation (4G) standards for mobile communications. In the standard, either frequency division </a:t>
            </a:r>
            <a:r>
              <a:rPr lang="en-US" dirty="0" err="1"/>
              <a:t>duplexing</a:t>
            </a:r>
            <a:r>
              <a:rPr lang="en-US" dirty="0"/>
              <a:t> (FDD) or time division </a:t>
            </a:r>
            <a:r>
              <a:rPr lang="en-US" dirty="0" err="1"/>
              <a:t>duplexing</a:t>
            </a:r>
            <a:r>
              <a:rPr lang="en-US" dirty="0"/>
              <a:t> (TDD) schemes can be used to achieve two-way communications.</a:t>
            </a:r>
          </a:p>
        </p:txBody>
      </p:sp>
    </p:spTree>
    <p:extLst>
      <p:ext uri="{BB962C8B-B14F-4D97-AF65-F5344CB8AC3E}">
        <p14:creationId xmlns:p14="http://schemas.microsoft.com/office/powerpoint/2010/main" val="2441829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p:cNvSpPr>
            <a:spLocks noGrp="1"/>
          </p:cNvSpPr>
          <p:nvPr>
            <p:ph type="sldNum" sz="quarter" idx="12"/>
          </p:nvPr>
        </p:nvSpPr>
        <p:spPr>
          <a:noFill/>
        </p:spPr>
        <p:txBody>
          <a:bodyPr/>
          <a:lstStyle/>
          <a:p>
            <a:fld id="{4B9270BC-36D7-4966-B091-5A8DC35D32CD}" type="slidenum">
              <a:rPr lang="en-US" smtClean="0"/>
              <a:pPr/>
              <a:t>28</a:t>
            </a:fld>
            <a:endParaRPr lang="en-US"/>
          </a:p>
        </p:txBody>
      </p:sp>
      <p:sp>
        <p:nvSpPr>
          <p:cNvPr id="52227" name="TextBox 2"/>
          <p:cNvSpPr txBox="1">
            <a:spLocks noChangeArrowheads="1"/>
          </p:cNvSpPr>
          <p:nvPr/>
        </p:nvSpPr>
        <p:spPr bwMode="auto">
          <a:xfrm>
            <a:off x="76200" y="36512"/>
            <a:ext cx="8991600" cy="3416320"/>
          </a:xfrm>
          <a:prstGeom prst="rect">
            <a:avLst/>
          </a:prstGeom>
          <a:solidFill>
            <a:srgbClr val="99CCFF"/>
          </a:solidFill>
          <a:ln w="9525">
            <a:noFill/>
            <a:miter lim="800000"/>
            <a:headEnd/>
            <a:tailEnd/>
          </a:ln>
        </p:spPr>
        <p:txBody>
          <a:bodyPr wrap="square">
            <a:spAutoFit/>
          </a:bodyPr>
          <a:lstStyle/>
          <a:p>
            <a:pPr algn="just"/>
            <a:r>
              <a:rPr lang="en-US" sz="3600" b="1" dirty="0">
                <a:solidFill>
                  <a:schemeClr val="accent2"/>
                </a:solidFill>
              </a:rPr>
              <a:t>Features of LTE</a:t>
            </a:r>
          </a:p>
          <a:p>
            <a:pPr algn="just">
              <a:buFont typeface="Wingdings" pitchFamily="2" charset="2"/>
              <a:buChar char="ü"/>
            </a:pPr>
            <a:r>
              <a:rPr lang="en-US" sz="2000" dirty="0"/>
              <a:t>The LTE- Advanced (Long Term Evolution- Advanced) is 4G wireless service  proposed by 3GPP (Third generation Partnership Project). In 2009 4G LTE started its commercial service in Scandinavia. Three important features of LTE are: </a:t>
            </a:r>
            <a:r>
              <a:rPr lang="en-US" sz="2000" dirty="0" err="1">
                <a:solidFill>
                  <a:srgbClr val="FF0000"/>
                </a:solidFill>
              </a:rPr>
              <a:t>femtocell</a:t>
            </a:r>
            <a:r>
              <a:rPr lang="en-US" sz="2000" dirty="0">
                <a:solidFill>
                  <a:srgbClr val="FF0000"/>
                </a:solidFill>
              </a:rPr>
              <a:t> deployment</a:t>
            </a:r>
            <a:r>
              <a:rPr lang="en-US" sz="2000" dirty="0"/>
              <a:t> , </a:t>
            </a:r>
            <a:r>
              <a:rPr lang="en-US" sz="2000" dirty="0">
                <a:solidFill>
                  <a:srgbClr val="FF0000"/>
                </a:solidFill>
              </a:rPr>
              <a:t>OFDMA-based physical layer access </a:t>
            </a:r>
            <a:r>
              <a:rPr lang="en-US" sz="2000" dirty="0"/>
              <a:t>and</a:t>
            </a:r>
            <a:r>
              <a:rPr lang="en-US" sz="2000" dirty="0">
                <a:solidFill>
                  <a:srgbClr val="FF0000"/>
                </a:solidFill>
              </a:rPr>
              <a:t> MIMO</a:t>
            </a:r>
            <a:r>
              <a:rPr lang="en-US" sz="2000" dirty="0"/>
              <a:t>.</a:t>
            </a:r>
          </a:p>
          <a:p>
            <a:pPr algn="just">
              <a:buFont typeface="Wingdings" pitchFamily="2" charset="2"/>
              <a:buChar char="ü"/>
            </a:pPr>
            <a:r>
              <a:rPr lang="en-US" sz="2000" dirty="0"/>
              <a:t>The </a:t>
            </a:r>
            <a:r>
              <a:rPr lang="en-US" sz="2000" dirty="0">
                <a:solidFill>
                  <a:srgbClr val="FF0000"/>
                </a:solidFill>
              </a:rPr>
              <a:t>FBS (</a:t>
            </a:r>
            <a:r>
              <a:rPr lang="en-US" sz="2000" dirty="0" err="1">
                <a:solidFill>
                  <a:srgbClr val="FF0000"/>
                </a:solidFill>
              </a:rPr>
              <a:t>Femto</a:t>
            </a:r>
            <a:r>
              <a:rPr lang="en-US" sz="2000" dirty="0">
                <a:solidFill>
                  <a:srgbClr val="FF0000"/>
                </a:solidFill>
              </a:rPr>
              <a:t> BS)</a:t>
            </a:r>
            <a:r>
              <a:rPr lang="en-US" sz="2000" dirty="0"/>
              <a:t> is named as </a:t>
            </a:r>
            <a:r>
              <a:rPr lang="en-US" sz="2000" dirty="0">
                <a:solidFill>
                  <a:srgbClr val="FF0000"/>
                </a:solidFill>
              </a:rPr>
              <a:t>Home evolved Node-B (</a:t>
            </a:r>
            <a:r>
              <a:rPr lang="en-US" sz="2000" dirty="0" err="1">
                <a:solidFill>
                  <a:srgbClr val="FF0000"/>
                </a:solidFill>
              </a:rPr>
              <a:t>HeNB</a:t>
            </a:r>
            <a:r>
              <a:rPr lang="en-US" sz="2000" dirty="0">
                <a:solidFill>
                  <a:srgbClr val="FF0000"/>
                </a:solidFill>
              </a:rPr>
              <a:t>) </a:t>
            </a:r>
            <a:r>
              <a:rPr lang="en-US" sz="2000" dirty="0"/>
              <a:t>in LTE-A placed in public places to provide higher data rate and improve resource usage to a number of users. </a:t>
            </a:r>
            <a:r>
              <a:rPr lang="en-US" sz="2000" dirty="0" err="1"/>
              <a:t>Femtocells</a:t>
            </a:r>
            <a:r>
              <a:rPr lang="en-US" sz="2000" dirty="0"/>
              <a:t> are different in the sense that they are installed by customers in an ad hoc fashion without any RF planning. Objective of </a:t>
            </a:r>
            <a:r>
              <a:rPr lang="en-US" sz="2000" dirty="0" err="1"/>
              <a:t>eNodeB</a:t>
            </a:r>
            <a:r>
              <a:rPr lang="en-US" sz="2000" dirty="0"/>
              <a:t> </a:t>
            </a:r>
            <a:r>
              <a:rPr lang="en-US" sz="2000" dirty="0" err="1"/>
              <a:t>Femtocells</a:t>
            </a:r>
            <a:r>
              <a:rPr lang="en-US" sz="2000" dirty="0"/>
              <a:t> lies in off-loading of traffic.</a:t>
            </a:r>
          </a:p>
        </p:txBody>
      </p:sp>
      <p:pic>
        <p:nvPicPr>
          <p:cNvPr id="29699" name="Picture 3"/>
          <p:cNvPicPr>
            <a:picLocks noChangeAspect="1" noChangeArrowheads="1"/>
          </p:cNvPicPr>
          <p:nvPr/>
        </p:nvPicPr>
        <p:blipFill>
          <a:blip r:embed="rId2"/>
          <a:srcRect/>
          <a:stretch>
            <a:fillRect/>
          </a:stretch>
        </p:blipFill>
        <p:spPr bwMode="auto">
          <a:xfrm>
            <a:off x="2057400" y="3505200"/>
            <a:ext cx="5867401" cy="3352800"/>
          </a:xfrm>
          <a:prstGeom prst="rect">
            <a:avLst/>
          </a:prstGeom>
          <a:noFill/>
          <a:ln w="9525">
            <a:noFill/>
            <a:miter lim="800000"/>
            <a:headEnd/>
            <a:tailEnd/>
          </a:ln>
          <a:effectLst/>
        </p:spPr>
      </p:pic>
    </p:spTree>
    <p:extLst>
      <p:ext uri="{BB962C8B-B14F-4D97-AF65-F5344CB8AC3E}">
        <p14:creationId xmlns:p14="http://schemas.microsoft.com/office/powerpoint/2010/main" val="720718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9FE3154-E4F1-4DBC-AFFE-BDB47B1CC230}" type="slidenum">
              <a:rPr lang="en-US" smtClean="0"/>
              <a:pPr>
                <a:defRPr/>
              </a:pPr>
              <a:t>29</a:t>
            </a:fld>
            <a:endParaRPr lang="en-US"/>
          </a:p>
        </p:txBody>
      </p:sp>
      <p:sp>
        <p:nvSpPr>
          <p:cNvPr id="4" name="Rectangle 3"/>
          <p:cNvSpPr/>
          <p:nvPr/>
        </p:nvSpPr>
        <p:spPr>
          <a:xfrm>
            <a:off x="1447800" y="5638800"/>
            <a:ext cx="5715000" cy="461665"/>
          </a:xfrm>
          <a:prstGeom prst="rect">
            <a:avLst/>
          </a:prstGeom>
          <a:solidFill>
            <a:srgbClr val="FFFF00"/>
          </a:solidFill>
        </p:spPr>
        <p:txBody>
          <a:bodyPr wrap="square">
            <a:spAutoFit/>
          </a:bodyPr>
          <a:lstStyle/>
          <a:p>
            <a:r>
              <a:rPr lang="en-US" dirty="0"/>
              <a:t>Two-tier macro-</a:t>
            </a:r>
            <a:r>
              <a:rPr lang="en-US" dirty="0" err="1"/>
              <a:t>femto</a:t>
            </a:r>
            <a:r>
              <a:rPr lang="en-US" dirty="0"/>
              <a:t> network architecture</a:t>
            </a:r>
          </a:p>
        </p:txBody>
      </p:sp>
      <p:pic>
        <p:nvPicPr>
          <p:cNvPr id="3" name="Picture 2"/>
          <p:cNvPicPr>
            <a:picLocks noChangeAspect="1"/>
          </p:cNvPicPr>
          <p:nvPr/>
        </p:nvPicPr>
        <p:blipFill>
          <a:blip r:embed="rId2"/>
          <a:stretch>
            <a:fillRect/>
          </a:stretch>
        </p:blipFill>
        <p:spPr>
          <a:xfrm>
            <a:off x="914400" y="538603"/>
            <a:ext cx="6781800" cy="4942430"/>
          </a:xfrm>
          <a:prstGeom prst="rect">
            <a:avLst/>
          </a:prstGeom>
        </p:spPr>
      </p:pic>
    </p:spTree>
    <p:extLst>
      <p:ext uri="{BB962C8B-B14F-4D97-AF65-F5344CB8AC3E}">
        <p14:creationId xmlns:p14="http://schemas.microsoft.com/office/powerpoint/2010/main" val="3390019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sldNum" sz="quarter" idx="12"/>
          </p:nvPr>
        </p:nvSpPr>
        <p:spPr>
          <a:noFill/>
        </p:spPr>
        <p:txBody>
          <a:bodyPr/>
          <a:lstStyle/>
          <a:p>
            <a:fld id="{E2FA9939-7752-4F1D-8883-6716A0BC3786}" type="slidenum">
              <a:rPr lang="en-US" smtClean="0"/>
              <a:pPr/>
              <a:t>3</a:t>
            </a:fld>
            <a:endParaRPr lang="en-US"/>
          </a:p>
        </p:txBody>
      </p:sp>
      <p:sp>
        <p:nvSpPr>
          <p:cNvPr id="23555" name="Text Box 7"/>
          <p:cNvSpPr txBox="1">
            <a:spLocks noChangeArrowheads="1"/>
          </p:cNvSpPr>
          <p:nvPr/>
        </p:nvSpPr>
        <p:spPr bwMode="auto">
          <a:xfrm>
            <a:off x="304800" y="1676400"/>
            <a:ext cx="8610600" cy="3046413"/>
          </a:xfrm>
          <a:prstGeom prst="rect">
            <a:avLst/>
          </a:prstGeom>
          <a:solidFill>
            <a:srgbClr val="FFCC99"/>
          </a:solidFill>
          <a:ln w="9525">
            <a:noFill/>
            <a:miter lim="800000"/>
            <a:headEnd/>
            <a:tailEnd/>
          </a:ln>
        </p:spPr>
        <p:txBody>
          <a:bodyPr>
            <a:spAutoFit/>
          </a:bodyPr>
          <a:lstStyle/>
          <a:p>
            <a:pPr algn="just">
              <a:buFont typeface="Wingdings" pitchFamily="2" charset="2"/>
              <a:buChar char="v"/>
            </a:pPr>
            <a:r>
              <a:rPr lang="en-US" dirty="0"/>
              <a:t>The third generation (3G) cellular networks were developed with the aim of offering </a:t>
            </a:r>
            <a:r>
              <a:rPr lang="en-US" b="1" dirty="0">
                <a:solidFill>
                  <a:srgbClr val="FF0000"/>
                </a:solidFill>
              </a:rPr>
              <a:t>high speed data and multimedia connectivity </a:t>
            </a:r>
            <a:r>
              <a:rPr lang="en-US" dirty="0"/>
              <a:t>to subscribers. The International Telecommunication Union (ITU) provides the standard known as, </a:t>
            </a:r>
            <a:r>
              <a:rPr lang="en-US" b="1" dirty="0">
                <a:solidFill>
                  <a:schemeClr val="accent2"/>
                </a:solidFill>
              </a:rPr>
              <a:t>IMT-2000 (International Mobile Telecommmunications-2000</a:t>
            </a:r>
            <a:r>
              <a:rPr lang="en-US" dirty="0"/>
              <a:t> for 3G systems. </a:t>
            </a:r>
          </a:p>
          <a:p>
            <a:pPr algn="just">
              <a:buFont typeface="Wingdings" pitchFamily="2" charset="2"/>
              <a:buChar char="v"/>
            </a:pPr>
            <a:endParaRPr lang="en-US" dirty="0"/>
          </a:p>
          <a:p>
            <a:pPr algn="just">
              <a:buFont typeface="Wingdings" pitchFamily="2" charset="2"/>
              <a:buChar char="v"/>
            </a:pPr>
            <a:r>
              <a:rPr lang="en-US" dirty="0"/>
              <a:t>The aim of IMT-2000 is to harmonize worldwide 3G systems to provide  </a:t>
            </a:r>
            <a:r>
              <a:rPr lang="en-US" b="1" dirty="0">
                <a:solidFill>
                  <a:schemeClr val="accent2"/>
                </a:solidFill>
              </a:rPr>
              <a:t>Global Roaming</a:t>
            </a:r>
            <a:r>
              <a:rPr lang="en-US" b="1" dirty="0"/>
              <a:t>.</a:t>
            </a:r>
          </a:p>
        </p:txBody>
      </p:sp>
      <p:sp>
        <p:nvSpPr>
          <p:cNvPr id="23556" name="Text Box 8"/>
          <p:cNvSpPr txBox="1">
            <a:spLocks noChangeArrowheads="1"/>
          </p:cNvSpPr>
          <p:nvPr/>
        </p:nvSpPr>
        <p:spPr bwMode="auto">
          <a:xfrm>
            <a:off x="3200400" y="533400"/>
            <a:ext cx="2362200" cy="641350"/>
          </a:xfrm>
          <a:prstGeom prst="rect">
            <a:avLst/>
          </a:prstGeom>
          <a:solidFill>
            <a:srgbClr val="FFFF00"/>
          </a:solidFill>
          <a:ln w="9525">
            <a:noFill/>
            <a:miter lim="800000"/>
            <a:headEnd/>
            <a:tailEnd/>
          </a:ln>
        </p:spPr>
        <p:txBody>
          <a:bodyPr>
            <a:spAutoFit/>
          </a:bodyPr>
          <a:lstStyle/>
          <a:p>
            <a:pPr>
              <a:spcBef>
                <a:spcPct val="50000"/>
              </a:spcBef>
            </a:pPr>
            <a:r>
              <a:rPr lang="en-US" sz="3600" b="1"/>
              <a:t>3G System</a:t>
            </a:r>
          </a:p>
        </p:txBody>
      </p:sp>
    </p:spTree>
    <p:extLst>
      <p:ext uri="{BB962C8B-B14F-4D97-AF65-F5344CB8AC3E}">
        <p14:creationId xmlns:p14="http://schemas.microsoft.com/office/powerpoint/2010/main" val="837567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9FE3154-E4F1-4DBC-AFFE-BDB47B1CC230}" type="slidenum">
              <a:rPr lang="en-US" smtClean="0"/>
              <a:pPr>
                <a:defRPr/>
              </a:pPr>
              <a:t>30</a:t>
            </a:fld>
            <a:endParaRPr lang="en-US"/>
          </a:p>
        </p:txBody>
      </p:sp>
      <p:sp>
        <p:nvSpPr>
          <p:cNvPr id="3" name="Content Placeholder 2"/>
          <p:cNvSpPr txBox="1">
            <a:spLocks/>
          </p:cNvSpPr>
          <p:nvPr/>
        </p:nvSpPr>
        <p:spPr>
          <a:xfrm>
            <a:off x="0" y="990600"/>
            <a:ext cx="4724400" cy="3429000"/>
          </a:xfrm>
          <a:prstGeom prst="rect">
            <a:avLst/>
          </a:prstGeom>
          <a:solidFill>
            <a:srgbClr val="CCECFF"/>
          </a:solidFill>
        </p:spPr>
        <p:txBody>
          <a:bodyPr>
            <a:noAutofit/>
          </a:bodyPr>
          <a:lstStyle/>
          <a:p>
            <a:pPr marL="342900" indent="-342900" algn="just" eaLnBrk="0" hangingPunct="0">
              <a:spcBef>
                <a:spcPct val="20000"/>
              </a:spcBef>
              <a:buFont typeface="Wingdings" pitchFamily="2" charset="2"/>
              <a:buChar char="ü"/>
            </a:pPr>
            <a:r>
              <a:rPr lang="en-US" sz="1800" dirty="0"/>
              <a:t>LTE provides OFDMA-based physical layer access where: </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dirty="0">
                <a:ln>
                  <a:noFill/>
                </a:ln>
                <a:effectLst/>
                <a:uLnTx/>
                <a:uFillTx/>
                <a:latin typeface="+mn-lt"/>
                <a:ea typeface="+mn-ea"/>
                <a:cs typeface="+mn-cs"/>
              </a:rPr>
              <a:t>OFDMA minimizes separation between carriers</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dirty="0">
                <a:ln>
                  <a:noFill/>
                </a:ln>
                <a:effectLst/>
                <a:uLnTx/>
                <a:uFillTx/>
                <a:latin typeface="+mn-lt"/>
                <a:ea typeface="+mn-ea"/>
                <a:cs typeface="+mn-cs"/>
              </a:rPr>
              <a:t>Carriers are selected so that they are orthogonal over symbol interval</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dirty="0">
                <a:ln>
                  <a:noFill/>
                </a:ln>
                <a:effectLst/>
                <a:uLnTx/>
                <a:uFillTx/>
                <a:latin typeface="+mn-lt"/>
                <a:ea typeface="+mn-ea"/>
                <a:cs typeface="+mn-cs"/>
              </a:rPr>
              <a:t>Carrier </a:t>
            </a:r>
            <a:r>
              <a:rPr kumimoji="0" lang="en-US" sz="1800" b="0" i="0" u="none" strike="noStrike" kern="0" cap="none" spc="0" normalizeH="0" baseline="0" noProof="0" dirty="0" err="1">
                <a:ln>
                  <a:noFill/>
                </a:ln>
                <a:effectLst/>
                <a:uLnTx/>
                <a:uFillTx/>
                <a:latin typeface="+mn-lt"/>
                <a:ea typeface="+mn-ea"/>
                <a:cs typeface="+mn-cs"/>
              </a:rPr>
              <a:t>orthogonality</a:t>
            </a:r>
            <a:r>
              <a:rPr kumimoji="0" lang="en-US" sz="1800" b="0" i="0" u="none" strike="noStrike" kern="0" cap="none" spc="0" normalizeH="0" baseline="0" noProof="0" dirty="0">
                <a:ln>
                  <a:noFill/>
                </a:ln>
                <a:effectLst/>
                <a:uLnTx/>
                <a:uFillTx/>
                <a:latin typeface="+mn-lt"/>
                <a:ea typeface="+mn-ea"/>
                <a:cs typeface="+mn-cs"/>
              </a:rPr>
              <a:t> leads to frequency domain spacing ∆f =1/T, where T is the symbol time</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dirty="0">
                <a:ln>
                  <a:noFill/>
                </a:ln>
                <a:effectLst/>
                <a:uLnTx/>
                <a:uFillTx/>
                <a:latin typeface="+mn-lt"/>
                <a:ea typeface="+mn-ea"/>
                <a:cs typeface="+mn-cs"/>
              </a:rPr>
              <a:t>In LTE carrier spacing is 15KHz and useful part of the symbol is 66.7 </a:t>
            </a:r>
            <a:r>
              <a:rPr kumimoji="0" lang="en-US" sz="1800" b="0" i="0" u="none" strike="noStrike" kern="0" cap="none" spc="0" normalizeH="0" baseline="0" noProof="0" dirty="0" err="1">
                <a:ln>
                  <a:noFill/>
                </a:ln>
                <a:effectLst/>
                <a:uLnTx/>
                <a:uFillTx/>
                <a:latin typeface="+mn-lt"/>
                <a:ea typeface="+mn-ea"/>
                <a:cs typeface="+mn-cs"/>
              </a:rPr>
              <a:t>microsec</a:t>
            </a:r>
            <a:r>
              <a:rPr kumimoji="0" lang="en-US" sz="1800" b="0" i="0" u="none" strike="noStrike" kern="0" cap="none" spc="0" normalizeH="0" baseline="0" noProof="0" dirty="0">
                <a:ln>
                  <a:noFill/>
                </a:ln>
                <a:effectLst/>
                <a:uLnTx/>
                <a:uFillTx/>
                <a:latin typeface="+mn-lt"/>
                <a:ea typeface="+mn-ea"/>
                <a:cs typeface="+mn-cs"/>
              </a:rPr>
              <a:t>.</a:t>
            </a:r>
          </a:p>
        </p:txBody>
      </p:sp>
      <p:pic>
        <p:nvPicPr>
          <p:cNvPr id="4" name="Picture 4"/>
          <p:cNvPicPr>
            <a:picLocks noChangeAspect="1" noChangeArrowheads="1"/>
          </p:cNvPicPr>
          <p:nvPr/>
        </p:nvPicPr>
        <p:blipFill>
          <a:blip r:embed="rId2" cstate="print"/>
          <a:srcRect/>
          <a:stretch>
            <a:fillRect/>
          </a:stretch>
        </p:blipFill>
        <p:spPr bwMode="auto">
          <a:xfrm>
            <a:off x="4953000" y="838200"/>
            <a:ext cx="4191000" cy="4564886"/>
          </a:xfrm>
          <a:prstGeom prst="rect">
            <a:avLst/>
          </a:prstGeom>
          <a:noFill/>
          <a:ln w="9525">
            <a:noFill/>
            <a:miter lim="800000"/>
            <a:headEnd/>
            <a:tailEnd/>
          </a:ln>
        </p:spPr>
      </p:pic>
    </p:spTree>
    <p:extLst>
      <p:ext uri="{BB962C8B-B14F-4D97-AF65-F5344CB8AC3E}">
        <p14:creationId xmlns:p14="http://schemas.microsoft.com/office/powerpoint/2010/main" val="3696135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9FE3154-E4F1-4DBC-AFFE-BDB47B1CC230}" type="slidenum">
              <a:rPr lang="en-US" smtClean="0"/>
              <a:pPr>
                <a:defRPr/>
              </a:pPr>
              <a:t>31</a:t>
            </a:fld>
            <a:endParaRPr lang="en-US"/>
          </a:p>
        </p:txBody>
      </p:sp>
      <p:pic>
        <p:nvPicPr>
          <p:cNvPr id="76802" name="Picture 2"/>
          <p:cNvPicPr>
            <a:picLocks noChangeAspect="1" noChangeArrowheads="1"/>
          </p:cNvPicPr>
          <p:nvPr/>
        </p:nvPicPr>
        <p:blipFill>
          <a:blip r:embed="rId2"/>
          <a:srcRect/>
          <a:stretch>
            <a:fillRect/>
          </a:stretch>
        </p:blipFill>
        <p:spPr bwMode="auto">
          <a:xfrm>
            <a:off x="457200" y="2286000"/>
            <a:ext cx="8161021" cy="3886200"/>
          </a:xfrm>
          <a:prstGeom prst="rect">
            <a:avLst/>
          </a:prstGeom>
          <a:noFill/>
          <a:ln w="9525">
            <a:noFill/>
            <a:miter lim="800000"/>
            <a:headEnd/>
            <a:tailEnd/>
          </a:ln>
          <a:effectLst/>
        </p:spPr>
      </p:pic>
      <p:sp>
        <p:nvSpPr>
          <p:cNvPr id="4" name="TextBox 3"/>
          <p:cNvSpPr txBox="1"/>
          <p:nvPr/>
        </p:nvSpPr>
        <p:spPr>
          <a:xfrm>
            <a:off x="228600" y="457200"/>
            <a:ext cx="8458200" cy="1569660"/>
          </a:xfrm>
          <a:prstGeom prst="rect">
            <a:avLst/>
          </a:prstGeom>
          <a:solidFill>
            <a:srgbClr val="99CCFF"/>
          </a:solidFill>
        </p:spPr>
        <p:txBody>
          <a:bodyPr wrap="square" rtlCol="0">
            <a:spAutoFit/>
          </a:bodyPr>
          <a:lstStyle/>
          <a:p>
            <a:pPr algn="just">
              <a:buFont typeface="Wingdings" pitchFamily="2" charset="2"/>
              <a:buChar char="ü"/>
            </a:pPr>
            <a:r>
              <a:rPr lang="en-US" dirty="0"/>
              <a:t>MIMO communication takes place between </a:t>
            </a:r>
            <a:r>
              <a:rPr lang="en-US" dirty="0" err="1"/>
              <a:t>eNB</a:t>
            </a:r>
            <a:r>
              <a:rPr lang="en-US" dirty="0"/>
              <a:t> and UE. LTE standard requires support for:</a:t>
            </a:r>
          </a:p>
          <a:p>
            <a:pPr lvl="1" algn="just"/>
            <a:r>
              <a:rPr lang="en-US" dirty="0" err="1"/>
              <a:t>eNodeB</a:t>
            </a:r>
            <a:r>
              <a:rPr lang="en-US" dirty="0"/>
              <a:t> can have maximum 4 antennas</a:t>
            </a:r>
          </a:p>
          <a:p>
            <a:pPr lvl="1" algn="just"/>
            <a:r>
              <a:rPr lang="en-US" dirty="0"/>
              <a:t>UE  can have maximum 2 antennas</a:t>
            </a:r>
          </a:p>
        </p:txBody>
      </p:sp>
    </p:spTree>
    <p:extLst>
      <p:ext uri="{BB962C8B-B14F-4D97-AF65-F5344CB8AC3E}">
        <p14:creationId xmlns:p14="http://schemas.microsoft.com/office/powerpoint/2010/main" val="1935693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9FE3154-E4F1-4DBC-AFFE-BDB47B1CC230}" type="slidenum">
              <a:rPr lang="en-US" smtClean="0"/>
              <a:pPr>
                <a:defRPr/>
              </a:pPr>
              <a:t>32</a:t>
            </a:fld>
            <a:endParaRPr lang="en-US"/>
          </a:p>
        </p:txBody>
      </p:sp>
      <p:sp>
        <p:nvSpPr>
          <p:cNvPr id="3" name="TextBox 2"/>
          <p:cNvSpPr txBox="1"/>
          <p:nvPr/>
        </p:nvSpPr>
        <p:spPr>
          <a:xfrm>
            <a:off x="1828800" y="2819400"/>
            <a:ext cx="5105400" cy="769441"/>
          </a:xfrm>
          <a:prstGeom prst="rect">
            <a:avLst/>
          </a:prstGeom>
          <a:solidFill>
            <a:srgbClr val="FFFF00"/>
          </a:solidFill>
        </p:spPr>
        <p:txBody>
          <a:bodyPr wrap="square" rtlCol="0">
            <a:spAutoFit/>
          </a:bodyPr>
          <a:lstStyle/>
          <a:p>
            <a:r>
              <a:rPr lang="en-US" sz="4400" b="1" dirty="0">
                <a:solidFill>
                  <a:schemeClr val="accent2"/>
                </a:solidFill>
              </a:rPr>
              <a:t>Architecture of LTE</a:t>
            </a:r>
          </a:p>
        </p:txBody>
      </p:sp>
    </p:spTree>
    <p:extLst>
      <p:ext uri="{BB962C8B-B14F-4D97-AF65-F5344CB8AC3E}">
        <p14:creationId xmlns:p14="http://schemas.microsoft.com/office/powerpoint/2010/main" val="828238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9FE3154-E4F1-4DBC-AFFE-BDB47B1CC230}" type="slidenum">
              <a:rPr lang="en-US" smtClean="0"/>
              <a:pPr>
                <a:defRPr/>
              </a:pPr>
              <a:t>33</a:t>
            </a:fld>
            <a:endParaRPr lang="en-US"/>
          </a:p>
        </p:txBody>
      </p:sp>
      <p:sp>
        <p:nvSpPr>
          <p:cNvPr id="3" name="TextBox 2"/>
          <p:cNvSpPr txBox="1"/>
          <p:nvPr/>
        </p:nvSpPr>
        <p:spPr>
          <a:xfrm>
            <a:off x="152400" y="228600"/>
            <a:ext cx="8915400" cy="1938992"/>
          </a:xfrm>
          <a:prstGeom prst="rect">
            <a:avLst/>
          </a:prstGeom>
          <a:solidFill>
            <a:srgbClr val="99CCFF"/>
          </a:solidFill>
        </p:spPr>
        <p:txBody>
          <a:bodyPr wrap="square" rtlCol="0">
            <a:spAutoFit/>
          </a:bodyPr>
          <a:lstStyle/>
          <a:p>
            <a:pPr algn="just">
              <a:buFont typeface="Wingdings" pitchFamily="2" charset="2"/>
              <a:buChar char="ü"/>
            </a:pPr>
            <a:r>
              <a:rPr lang="en-US" dirty="0"/>
              <a:t>The architecture of LTE consists of two major parts: the </a:t>
            </a:r>
            <a:r>
              <a:rPr lang="en-US" dirty="0">
                <a:solidFill>
                  <a:srgbClr val="FF0000"/>
                </a:solidFill>
              </a:rPr>
              <a:t>E-UTRAN (Evolved Universal Terrestrial Radio Access Network) </a:t>
            </a:r>
            <a:r>
              <a:rPr lang="en-US" dirty="0"/>
              <a:t>and the </a:t>
            </a:r>
            <a:r>
              <a:rPr lang="en-US" dirty="0">
                <a:solidFill>
                  <a:srgbClr val="FF0000"/>
                </a:solidFill>
              </a:rPr>
              <a:t>EPC (Evolved Packet Core)</a:t>
            </a:r>
            <a:r>
              <a:rPr lang="en-US" dirty="0"/>
              <a:t>. The first part provides air interface between MS or UE to BS and the second part is interconnected switching network called backbone or core network. </a:t>
            </a:r>
          </a:p>
        </p:txBody>
      </p:sp>
      <p:pic>
        <p:nvPicPr>
          <p:cNvPr id="4" name="Picture 2" descr="http://orm-chimera-prod.s3.amazonaws.com/1230000000545/images/hpbn_0710.png"/>
          <p:cNvPicPr>
            <a:picLocks noChangeAspect="1" noChangeArrowheads="1"/>
          </p:cNvPicPr>
          <p:nvPr/>
        </p:nvPicPr>
        <p:blipFill>
          <a:blip r:embed="rId2"/>
          <a:srcRect/>
          <a:stretch>
            <a:fillRect/>
          </a:stretch>
        </p:blipFill>
        <p:spPr bwMode="auto">
          <a:xfrm>
            <a:off x="609600" y="2514600"/>
            <a:ext cx="7691976" cy="3581400"/>
          </a:xfrm>
          <a:prstGeom prst="rect">
            <a:avLst/>
          </a:prstGeom>
          <a:noFill/>
        </p:spPr>
      </p:pic>
    </p:spTree>
    <p:extLst>
      <p:ext uri="{BB962C8B-B14F-4D97-AF65-F5344CB8AC3E}">
        <p14:creationId xmlns:p14="http://schemas.microsoft.com/office/powerpoint/2010/main" val="1028605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9FE3154-E4F1-4DBC-AFFE-BDB47B1CC230}" type="slidenum">
              <a:rPr lang="en-US" smtClean="0"/>
              <a:pPr>
                <a:defRPr/>
              </a:pPr>
              <a:t>34</a:t>
            </a:fld>
            <a:endParaRPr lang="en-US"/>
          </a:p>
        </p:txBody>
      </p:sp>
      <p:sp>
        <p:nvSpPr>
          <p:cNvPr id="3" name="TextBox 2"/>
          <p:cNvSpPr txBox="1"/>
          <p:nvPr/>
        </p:nvSpPr>
        <p:spPr>
          <a:xfrm>
            <a:off x="152400" y="326410"/>
            <a:ext cx="8915400" cy="2569190"/>
          </a:xfrm>
          <a:prstGeom prst="rect">
            <a:avLst/>
          </a:prstGeom>
          <a:solidFill>
            <a:srgbClr val="CCECFF"/>
          </a:solidFill>
        </p:spPr>
        <p:txBody>
          <a:bodyPr wrap="square" rtlCol="0">
            <a:spAutoFit/>
          </a:bodyPr>
          <a:lstStyle/>
          <a:p>
            <a:pPr algn="just"/>
            <a:r>
              <a:rPr lang="en-US" sz="3600" b="1" dirty="0">
                <a:solidFill>
                  <a:srgbClr val="FF0000"/>
                </a:solidFill>
              </a:rPr>
              <a:t>User Equipment (UE)</a:t>
            </a:r>
          </a:p>
          <a:p>
            <a:pPr algn="just">
              <a:buFont typeface="Wingdings" pitchFamily="2" charset="2"/>
              <a:buChar char="ü"/>
            </a:pPr>
            <a:r>
              <a:rPr lang="en-US" dirty="0"/>
              <a:t>As the name suggests, a UE is the actual device that the LTE customers use to connect to the LTE network and establish their connectivity. The UE may take several forms; it can be a mobile phone, a tablet, or a data card used by a computer/notebook. </a:t>
            </a:r>
          </a:p>
          <a:p>
            <a:pPr algn="just"/>
            <a:endParaRPr lang="en-US" dirty="0"/>
          </a:p>
        </p:txBody>
      </p:sp>
      <p:sp>
        <p:nvSpPr>
          <p:cNvPr id="4" name="TextBox 3"/>
          <p:cNvSpPr txBox="1"/>
          <p:nvPr/>
        </p:nvSpPr>
        <p:spPr>
          <a:xfrm>
            <a:off x="152400" y="2667000"/>
            <a:ext cx="8915400" cy="3785652"/>
          </a:xfrm>
          <a:prstGeom prst="rect">
            <a:avLst/>
          </a:prstGeom>
          <a:solidFill>
            <a:srgbClr val="99CCFF"/>
          </a:solidFill>
        </p:spPr>
        <p:txBody>
          <a:bodyPr wrap="square" rtlCol="0">
            <a:spAutoFit/>
          </a:bodyPr>
          <a:lstStyle/>
          <a:p>
            <a:pPr algn="just">
              <a:buFont typeface="Wingdings" pitchFamily="2" charset="2"/>
              <a:buChar char="ü"/>
            </a:pPr>
            <a:r>
              <a:rPr lang="en-US" dirty="0"/>
              <a:t>Similar to all other 3GPP systems, the UE consists of two main entities: a SIM-card or what is also known as User Service Identity Module (USIM), and the actual equipment known as Terminal Equipment (TE).</a:t>
            </a:r>
          </a:p>
          <a:p>
            <a:pPr algn="just">
              <a:buFont typeface="Wingdings" pitchFamily="2" charset="2"/>
              <a:buChar char="ü"/>
            </a:pPr>
            <a:endParaRPr lang="en-US" dirty="0"/>
          </a:p>
          <a:p>
            <a:pPr algn="just">
              <a:buFont typeface="Wingdings" pitchFamily="2" charset="2"/>
              <a:buChar char="ü"/>
            </a:pPr>
            <a:r>
              <a:rPr lang="en-US" dirty="0"/>
              <a:t>SIM-card carries the necessary information provided by the operator for user identification and authentication procedures. The terminal equipment on the other hand provides the users with the necessary hardware (e.g., processing, storage, operating system) to run their applications and utilize the LTE system services.</a:t>
            </a:r>
          </a:p>
        </p:txBody>
      </p:sp>
    </p:spTree>
    <p:extLst>
      <p:ext uri="{BB962C8B-B14F-4D97-AF65-F5344CB8AC3E}">
        <p14:creationId xmlns:p14="http://schemas.microsoft.com/office/powerpoint/2010/main" val="3263788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9FE3154-E4F1-4DBC-AFFE-BDB47B1CC230}" type="slidenum">
              <a:rPr lang="en-US" smtClean="0"/>
              <a:pPr>
                <a:defRPr/>
              </a:pPr>
              <a:t>35</a:t>
            </a:fld>
            <a:endParaRPr lang="en-US"/>
          </a:p>
        </p:txBody>
      </p:sp>
      <p:sp>
        <p:nvSpPr>
          <p:cNvPr id="3" name="TextBox 2"/>
          <p:cNvSpPr txBox="1"/>
          <p:nvPr/>
        </p:nvSpPr>
        <p:spPr>
          <a:xfrm>
            <a:off x="76200" y="0"/>
            <a:ext cx="8915400" cy="3693319"/>
          </a:xfrm>
          <a:prstGeom prst="rect">
            <a:avLst/>
          </a:prstGeom>
          <a:solidFill>
            <a:srgbClr val="CCECFF"/>
          </a:solidFill>
        </p:spPr>
        <p:txBody>
          <a:bodyPr wrap="square" rtlCol="0">
            <a:spAutoFit/>
          </a:bodyPr>
          <a:lstStyle/>
          <a:p>
            <a:pPr algn="just"/>
            <a:r>
              <a:rPr lang="en-US" sz="3600" b="1" dirty="0">
                <a:solidFill>
                  <a:srgbClr val="FF0000"/>
                </a:solidFill>
              </a:rPr>
              <a:t>Evolved UTRAN (E-UTRAN)</a:t>
            </a:r>
          </a:p>
          <a:p>
            <a:pPr algn="just">
              <a:buFont typeface="Wingdings" pitchFamily="2" charset="2"/>
              <a:buChar char="ü"/>
            </a:pPr>
            <a:r>
              <a:rPr lang="en-US" sz="2200" dirty="0"/>
              <a:t>The E-UTRAN in LTE consists of directly interconnected </a:t>
            </a:r>
            <a:r>
              <a:rPr lang="en-US" sz="2200" dirty="0" err="1"/>
              <a:t>eNodeBs</a:t>
            </a:r>
            <a:r>
              <a:rPr lang="en-US" sz="2200" dirty="0"/>
              <a:t> which are connected to each other through the X2 interface and to the core network through the S1 interface. </a:t>
            </a:r>
          </a:p>
          <a:p>
            <a:pPr algn="just">
              <a:buFont typeface="Wingdings" pitchFamily="2" charset="2"/>
              <a:buChar char="ü"/>
            </a:pPr>
            <a:endParaRPr lang="en-US" sz="1600" dirty="0"/>
          </a:p>
          <a:p>
            <a:pPr algn="just">
              <a:buFont typeface="Wingdings" pitchFamily="2" charset="2"/>
              <a:buChar char="ü"/>
            </a:pPr>
            <a:r>
              <a:rPr lang="en-US" sz="2200" dirty="0"/>
              <a:t>This eliminates one of the biggest drawbacks of the former 3GPP systems (UMTS): the need to connect and control the </a:t>
            </a:r>
            <a:r>
              <a:rPr lang="en-US" sz="2200" dirty="0" err="1"/>
              <a:t>NodeBs</a:t>
            </a:r>
            <a:r>
              <a:rPr lang="en-US" sz="2200" dirty="0"/>
              <a:t> through the Radio Network Controller (RNC), which make the system vulnerable to RNC failures.</a:t>
            </a:r>
          </a:p>
          <a:p>
            <a:pPr algn="just"/>
            <a:r>
              <a:rPr lang="en-US" sz="2200" dirty="0"/>
              <a:t>The LTE E-UTRAN architecture can be seen in Figure below.</a:t>
            </a:r>
          </a:p>
        </p:txBody>
      </p:sp>
      <p:pic>
        <p:nvPicPr>
          <p:cNvPr id="78850" name="Picture 2"/>
          <p:cNvPicPr>
            <a:picLocks noChangeAspect="1" noChangeArrowheads="1"/>
          </p:cNvPicPr>
          <p:nvPr/>
        </p:nvPicPr>
        <p:blipFill>
          <a:blip r:embed="rId2"/>
          <a:srcRect/>
          <a:stretch>
            <a:fillRect/>
          </a:stretch>
        </p:blipFill>
        <p:spPr bwMode="auto">
          <a:xfrm>
            <a:off x="2667000" y="3733800"/>
            <a:ext cx="3257777" cy="3200400"/>
          </a:xfrm>
          <a:prstGeom prst="rect">
            <a:avLst/>
          </a:prstGeom>
          <a:noFill/>
          <a:ln w="9525">
            <a:noFill/>
            <a:miter lim="800000"/>
            <a:headEnd/>
            <a:tailEnd/>
          </a:ln>
          <a:effectLst/>
        </p:spPr>
      </p:pic>
    </p:spTree>
    <p:extLst>
      <p:ext uri="{BB962C8B-B14F-4D97-AF65-F5344CB8AC3E}">
        <p14:creationId xmlns:p14="http://schemas.microsoft.com/office/powerpoint/2010/main" val="2913970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9FE3154-E4F1-4DBC-AFFE-BDB47B1CC230}" type="slidenum">
              <a:rPr lang="en-US" smtClean="0"/>
              <a:pPr>
                <a:defRPr/>
              </a:pPr>
              <a:t>36</a:t>
            </a:fld>
            <a:endParaRPr lang="en-US"/>
          </a:p>
        </p:txBody>
      </p:sp>
      <p:sp>
        <p:nvSpPr>
          <p:cNvPr id="3" name="TextBox 2"/>
          <p:cNvSpPr txBox="1"/>
          <p:nvPr/>
        </p:nvSpPr>
        <p:spPr>
          <a:xfrm>
            <a:off x="0" y="0"/>
            <a:ext cx="9144000" cy="2677656"/>
          </a:xfrm>
          <a:prstGeom prst="rect">
            <a:avLst/>
          </a:prstGeom>
          <a:solidFill>
            <a:srgbClr val="CCECFF"/>
          </a:solidFill>
        </p:spPr>
        <p:txBody>
          <a:bodyPr wrap="square" rtlCol="0">
            <a:spAutoFit/>
          </a:bodyPr>
          <a:lstStyle/>
          <a:p>
            <a:pPr algn="just"/>
            <a:r>
              <a:rPr lang="en-US" sz="3600" b="1" dirty="0">
                <a:solidFill>
                  <a:srgbClr val="FF0000"/>
                </a:solidFill>
              </a:rPr>
              <a:t>Evolved Packet Core (EPC)</a:t>
            </a:r>
          </a:p>
          <a:p>
            <a:pPr algn="just"/>
            <a:r>
              <a:rPr lang="en-US" sz="2200" dirty="0"/>
              <a:t>The EPC (also known as the LTE core network) consists of three main entities: Mobility Management Entity (MME), Serving Gateway (S-GW) and the Packet Data Network Gateway (PDN-GW). In addition, there are some other logical entities like the Home Subscriber Server (HSS) and Policy and Charging Rules Function (PCRF).</a:t>
            </a:r>
          </a:p>
          <a:p>
            <a:pPr algn="just"/>
            <a:r>
              <a:rPr lang="en-US" sz="2200" dirty="0"/>
              <a:t>The EPC consists of six nodes:</a:t>
            </a:r>
          </a:p>
        </p:txBody>
      </p:sp>
      <p:pic>
        <p:nvPicPr>
          <p:cNvPr id="4" name="Picture 2"/>
          <p:cNvPicPr>
            <a:picLocks noChangeAspect="1" noChangeArrowheads="1"/>
          </p:cNvPicPr>
          <p:nvPr/>
        </p:nvPicPr>
        <p:blipFill>
          <a:blip r:embed="rId2"/>
          <a:srcRect/>
          <a:stretch>
            <a:fillRect/>
          </a:stretch>
        </p:blipFill>
        <p:spPr bwMode="auto">
          <a:xfrm>
            <a:off x="1461904" y="3680605"/>
            <a:ext cx="6043796" cy="2977409"/>
          </a:xfrm>
          <a:prstGeom prst="rect">
            <a:avLst/>
          </a:prstGeom>
          <a:noFill/>
          <a:ln w="9525">
            <a:noFill/>
            <a:miter lim="800000"/>
            <a:headEnd/>
            <a:tailEnd/>
          </a:ln>
          <a:effectLst/>
        </p:spPr>
      </p:pic>
      <p:sp>
        <p:nvSpPr>
          <p:cNvPr id="5" name="Rectangle 4"/>
          <p:cNvSpPr/>
          <p:nvPr/>
        </p:nvSpPr>
        <p:spPr>
          <a:xfrm>
            <a:off x="-14748" y="2743201"/>
            <a:ext cx="9158748" cy="1107996"/>
          </a:xfrm>
          <a:prstGeom prst="rect">
            <a:avLst/>
          </a:prstGeom>
        </p:spPr>
        <p:txBody>
          <a:bodyPr wrap="square">
            <a:spAutoFit/>
          </a:bodyPr>
          <a:lstStyle/>
          <a:p>
            <a:pPr algn="just"/>
            <a:r>
              <a:rPr lang="en-US" sz="2200" b="1" dirty="0">
                <a:solidFill>
                  <a:schemeClr val="accent2"/>
                </a:solidFill>
              </a:rPr>
              <a:t>Home Subscriber Server (HSS)</a:t>
            </a:r>
            <a:r>
              <a:rPr lang="en-US" sz="2200" dirty="0">
                <a:solidFill>
                  <a:schemeClr val="accent2"/>
                </a:solidFill>
              </a:rPr>
              <a:t> </a:t>
            </a:r>
            <a:r>
              <a:rPr lang="en-US" sz="2200" dirty="0"/>
              <a:t>is like the combination of HLR and AUC of UMTS or GSM . It is a central database that contains information about all the network operator's subscribers.</a:t>
            </a:r>
          </a:p>
        </p:txBody>
      </p:sp>
      <p:sp>
        <p:nvSpPr>
          <p:cNvPr id="6" name="Rectangle 32"/>
          <p:cNvSpPr>
            <a:spLocks noChangeArrowheads="1"/>
          </p:cNvSpPr>
          <p:nvPr/>
        </p:nvSpPr>
        <p:spPr bwMode="auto">
          <a:xfrm>
            <a:off x="2550472" y="6472237"/>
            <a:ext cx="3443288" cy="461963"/>
          </a:xfrm>
          <a:prstGeom prst="rect">
            <a:avLst/>
          </a:prstGeom>
          <a:noFill/>
          <a:ln w="9525">
            <a:noFill/>
            <a:miter lim="800000"/>
            <a:headEnd/>
            <a:tailEnd/>
          </a:ln>
        </p:spPr>
        <p:txBody>
          <a:bodyPr wrap="none">
            <a:spAutoFit/>
          </a:bodyPr>
          <a:lstStyle/>
          <a:p>
            <a:r>
              <a:rPr lang="en-US" dirty="0"/>
              <a:t>Fig.1 Architecture of LTE </a:t>
            </a:r>
          </a:p>
        </p:txBody>
      </p:sp>
    </p:spTree>
    <p:extLst>
      <p:ext uri="{BB962C8B-B14F-4D97-AF65-F5344CB8AC3E}">
        <p14:creationId xmlns:p14="http://schemas.microsoft.com/office/powerpoint/2010/main" val="282446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9FE3154-E4F1-4DBC-AFFE-BDB47B1CC230}" type="slidenum">
              <a:rPr lang="en-US" smtClean="0"/>
              <a:pPr>
                <a:defRPr/>
              </a:pPr>
              <a:t>37</a:t>
            </a:fld>
            <a:endParaRPr lang="en-US"/>
          </a:p>
        </p:txBody>
      </p:sp>
      <p:sp>
        <p:nvSpPr>
          <p:cNvPr id="3" name="TextBox 2"/>
          <p:cNvSpPr txBox="1"/>
          <p:nvPr/>
        </p:nvSpPr>
        <p:spPr>
          <a:xfrm>
            <a:off x="0" y="152400"/>
            <a:ext cx="9144000" cy="3046988"/>
          </a:xfrm>
          <a:prstGeom prst="rect">
            <a:avLst/>
          </a:prstGeom>
          <a:noFill/>
        </p:spPr>
        <p:txBody>
          <a:bodyPr wrap="square" rtlCol="0">
            <a:spAutoFit/>
          </a:bodyPr>
          <a:lstStyle/>
          <a:p>
            <a:pPr algn="just"/>
            <a:r>
              <a:rPr lang="en-US" b="1" dirty="0">
                <a:solidFill>
                  <a:schemeClr val="accent2"/>
                </a:solidFill>
              </a:rPr>
              <a:t>The serving gateway (S-GW)</a:t>
            </a:r>
            <a:endParaRPr lang="en-US" dirty="0">
              <a:solidFill>
                <a:schemeClr val="accent2"/>
              </a:solidFill>
            </a:endParaRPr>
          </a:p>
          <a:p>
            <a:pPr algn="just"/>
            <a:r>
              <a:rPr lang="en-US" dirty="0"/>
              <a:t>The SGW is the termination point of the packet data network interface towards E-UTRAN. When terminals move across areas served by </a:t>
            </a:r>
            <a:r>
              <a:rPr lang="en-US" dirty="0" err="1"/>
              <a:t>eNodeB</a:t>
            </a:r>
            <a:r>
              <a:rPr lang="en-US" dirty="0"/>
              <a:t> elements in E-UTRAN, the SGW serves as a local mobility anchor. This means that packets are routed through this point for intra E-UTRAN mobility and mobility with other 3GPP technologies, such as 2G/GSM and 3G/UMTS. It acts as a router, and forwards data between the base station and the PDN gateway.</a:t>
            </a:r>
          </a:p>
        </p:txBody>
      </p:sp>
      <p:pic>
        <p:nvPicPr>
          <p:cNvPr id="76802" name="Picture 2"/>
          <p:cNvPicPr>
            <a:picLocks noChangeAspect="1" noChangeArrowheads="1"/>
          </p:cNvPicPr>
          <p:nvPr/>
        </p:nvPicPr>
        <p:blipFill>
          <a:blip r:embed="rId2"/>
          <a:srcRect/>
          <a:stretch>
            <a:fillRect/>
          </a:stretch>
        </p:blipFill>
        <p:spPr bwMode="auto">
          <a:xfrm>
            <a:off x="762000" y="3200400"/>
            <a:ext cx="7877175" cy="3359970"/>
          </a:xfrm>
          <a:prstGeom prst="rect">
            <a:avLst/>
          </a:prstGeom>
          <a:noFill/>
          <a:ln w="9525">
            <a:noFill/>
            <a:miter lim="800000"/>
            <a:headEnd/>
            <a:tailEnd/>
          </a:ln>
          <a:effectLst/>
        </p:spPr>
      </p:pic>
    </p:spTree>
    <p:extLst>
      <p:ext uri="{BB962C8B-B14F-4D97-AF65-F5344CB8AC3E}">
        <p14:creationId xmlns:p14="http://schemas.microsoft.com/office/powerpoint/2010/main" val="35533243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9FE3154-E4F1-4DBC-AFFE-BDB47B1CC230}" type="slidenum">
              <a:rPr lang="en-US" smtClean="0"/>
              <a:pPr>
                <a:defRPr/>
              </a:pPr>
              <a:t>38</a:t>
            </a:fld>
            <a:endParaRPr lang="en-US"/>
          </a:p>
        </p:txBody>
      </p:sp>
      <p:sp>
        <p:nvSpPr>
          <p:cNvPr id="3" name="TextBox 2"/>
          <p:cNvSpPr txBox="1"/>
          <p:nvPr/>
        </p:nvSpPr>
        <p:spPr>
          <a:xfrm>
            <a:off x="0" y="0"/>
            <a:ext cx="9144000" cy="1938992"/>
          </a:xfrm>
          <a:prstGeom prst="rect">
            <a:avLst/>
          </a:prstGeom>
          <a:noFill/>
        </p:spPr>
        <p:txBody>
          <a:bodyPr wrap="square" rtlCol="0">
            <a:spAutoFit/>
          </a:bodyPr>
          <a:lstStyle/>
          <a:p>
            <a:pPr algn="just"/>
            <a:r>
              <a:rPr lang="en-US" b="1" dirty="0">
                <a:solidFill>
                  <a:schemeClr val="accent2"/>
                </a:solidFill>
              </a:rPr>
              <a:t>Packet Data Network Gateway</a:t>
            </a:r>
          </a:p>
          <a:p>
            <a:pPr algn="just"/>
            <a:r>
              <a:rPr lang="en-US" dirty="0"/>
              <a:t>Like the SGW, the </a:t>
            </a:r>
            <a:r>
              <a:rPr lang="en-US" dirty="0">
                <a:solidFill>
                  <a:schemeClr val="accent2"/>
                </a:solidFill>
              </a:rPr>
              <a:t>Packet Data Network Gateway </a:t>
            </a:r>
            <a:r>
              <a:rPr lang="en-US" dirty="0"/>
              <a:t>(PDN GW) is the termination point of the packet data interface towards the Packet Data Network(s). As an anchor point for sessions towards the external Packet Data Networks. It communicates with the outside world.</a:t>
            </a:r>
          </a:p>
        </p:txBody>
      </p:sp>
      <p:pic>
        <p:nvPicPr>
          <p:cNvPr id="5" name="Picture 2"/>
          <p:cNvPicPr>
            <a:picLocks noChangeAspect="1" noChangeArrowheads="1"/>
          </p:cNvPicPr>
          <p:nvPr/>
        </p:nvPicPr>
        <p:blipFill>
          <a:blip r:embed="rId2"/>
          <a:srcRect/>
          <a:stretch>
            <a:fillRect/>
          </a:stretch>
        </p:blipFill>
        <p:spPr bwMode="auto">
          <a:xfrm>
            <a:off x="685799" y="2438400"/>
            <a:ext cx="7888537" cy="3886200"/>
          </a:xfrm>
          <a:prstGeom prst="rect">
            <a:avLst/>
          </a:prstGeom>
          <a:noFill/>
          <a:ln w="9525">
            <a:noFill/>
            <a:miter lim="800000"/>
            <a:headEnd/>
            <a:tailEnd/>
          </a:ln>
          <a:effectLst/>
        </p:spPr>
      </p:pic>
      <p:sp>
        <p:nvSpPr>
          <p:cNvPr id="6" name="Rectangle 32"/>
          <p:cNvSpPr>
            <a:spLocks noChangeArrowheads="1"/>
          </p:cNvSpPr>
          <p:nvPr/>
        </p:nvSpPr>
        <p:spPr bwMode="auto">
          <a:xfrm>
            <a:off x="2514600" y="6093618"/>
            <a:ext cx="3443288" cy="461963"/>
          </a:xfrm>
          <a:prstGeom prst="rect">
            <a:avLst/>
          </a:prstGeom>
          <a:noFill/>
          <a:ln w="9525">
            <a:noFill/>
            <a:miter lim="800000"/>
            <a:headEnd/>
            <a:tailEnd/>
          </a:ln>
        </p:spPr>
        <p:txBody>
          <a:bodyPr wrap="none">
            <a:spAutoFit/>
          </a:bodyPr>
          <a:lstStyle/>
          <a:p>
            <a:r>
              <a:rPr lang="en-US" dirty="0"/>
              <a:t>Fig.1 Architecture of LTE </a:t>
            </a:r>
          </a:p>
        </p:txBody>
      </p:sp>
    </p:spTree>
    <p:extLst>
      <p:ext uri="{BB962C8B-B14F-4D97-AF65-F5344CB8AC3E}">
        <p14:creationId xmlns:p14="http://schemas.microsoft.com/office/powerpoint/2010/main" val="713825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9FE3154-E4F1-4DBC-AFFE-BDB47B1CC230}" type="slidenum">
              <a:rPr lang="en-US" smtClean="0"/>
              <a:pPr>
                <a:defRPr/>
              </a:pPr>
              <a:t>39</a:t>
            </a:fld>
            <a:endParaRPr lang="en-US"/>
          </a:p>
        </p:txBody>
      </p:sp>
      <p:sp>
        <p:nvSpPr>
          <p:cNvPr id="3" name="TextBox 2"/>
          <p:cNvSpPr txBox="1"/>
          <p:nvPr/>
        </p:nvSpPr>
        <p:spPr>
          <a:xfrm>
            <a:off x="76200" y="914400"/>
            <a:ext cx="8991600" cy="1938992"/>
          </a:xfrm>
          <a:prstGeom prst="rect">
            <a:avLst/>
          </a:prstGeom>
          <a:noFill/>
        </p:spPr>
        <p:txBody>
          <a:bodyPr wrap="square" rtlCol="0">
            <a:spAutoFit/>
          </a:bodyPr>
          <a:lstStyle/>
          <a:p>
            <a:pPr algn="just"/>
            <a:r>
              <a:rPr lang="en-US" b="1" dirty="0">
                <a:solidFill>
                  <a:schemeClr val="accent2"/>
                </a:solidFill>
              </a:rPr>
              <a:t>The MME (for Mobility Management Entity)</a:t>
            </a:r>
            <a:r>
              <a:rPr lang="en-US" dirty="0"/>
              <a:t> deals with the high-level operation of the mobile by means of </a:t>
            </a:r>
            <a:r>
              <a:rPr lang="en-US" dirty="0" err="1"/>
              <a:t>signalling</a:t>
            </a:r>
            <a:r>
              <a:rPr lang="en-US" dirty="0"/>
              <a:t> messages and Home Subscriber Server (HSS) related to mobility of users, paging of UE in idle-mode, the assignment of network resources, and security for E-UTRAN access. </a:t>
            </a:r>
          </a:p>
        </p:txBody>
      </p:sp>
    </p:spTree>
    <p:extLst>
      <p:ext uri="{BB962C8B-B14F-4D97-AF65-F5344CB8AC3E}">
        <p14:creationId xmlns:p14="http://schemas.microsoft.com/office/powerpoint/2010/main" val="420142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sldNum" sz="quarter" idx="12"/>
          </p:nvPr>
        </p:nvSpPr>
        <p:spPr>
          <a:noFill/>
        </p:spPr>
        <p:txBody>
          <a:bodyPr/>
          <a:lstStyle/>
          <a:p>
            <a:fld id="{FE1B1B38-30B7-44B4-8075-1A53C737BC91}" type="slidenum">
              <a:rPr lang="en-US" smtClean="0"/>
              <a:pPr/>
              <a:t>4</a:t>
            </a:fld>
            <a:endParaRPr lang="en-US" dirty="0"/>
          </a:p>
        </p:txBody>
      </p:sp>
      <p:sp>
        <p:nvSpPr>
          <p:cNvPr id="27651" name="Text Box 4"/>
          <p:cNvSpPr txBox="1">
            <a:spLocks noChangeArrowheads="1"/>
          </p:cNvSpPr>
          <p:nvPr/>
        </p:nvSpPr>
        <p:spPr bwMode="auto">
          <a:xfrm>
            <a:off x="228600" y="1600200"/>
            <a:ext cx="8839200" cy="3600450"/>
          </a:xfrm>
          <a:prstGeom prst="rect">
            <a:avLst/>
          </a:prstGeom>
          <a:solidFill>
            <a:srgbClr val="99CCFF"/>
          </a:solidFill>
          <a:ln w="9525">
            <a:noFill/>
            <a:miter lim="800000"/>
            <a:headEnd/>
            <a:tailEnd/>
          </a:ln>
        </p:spPr>
        <p:txBody>
          <a:bodyPr>
            <a:spAutoFit/>
          </a:bodyPr>
          <a:lstStyle/>
          <a:p>
            <a:pPr>
              <a:spcBef>
                <a:spcPct val="50000"/>
              </a:spcBef>
              <a:buFont typeface="Wingdings" pitchFamily="2" charset="2"/>
              <a:buChar char="Ø"/>
            </a:pPr>
            <a:r>
              <a:rPr lang="en-US" dirty="0"/>
              <a:t>Common Spectrum worldwide (1.8-2.2 GHz band)</a:t>
            </a:r>
          </a:p>
          <a:p>
            <a:pPr>
              <a:spcBef>
                <a:spcPct val="50000"/>
              </a:spcBef>
              <a:buFont typeface="Wingdings" pitchFamily="2" charset="2"/>
              <a:buChar char="Ø"/>
            </a:pPr>
            <a:r>
              <a:rPr lang="en-US" dirty="0"/>
              <a:t>Multiple radio environments (cellular, cordless, satellite, LANs)</a:t>
            </a:r>
          </a:p>
          <a:p>
            <a:pPr>
              <a:spcBef>
                <a:spcPct val="50000"/>
              </a:spcBef>
              <a:buFont typeface="Wingdings" pitchFamily="2" charset="2"/>
              <a:buChar char="Ø"/>
            </a:pPr>
            <a:r>
              <a:rPr lang="en-US" dirty="0"/>
              <a:t>Wide range of telecommunication services (voice, data, multimedia, Internet)</a:t>
            </a:r>
          </a:p>
          <a:p>
            <a:pPr>
              <a:spcBef>
                <a:spcPct val="50000"/>
              </a:spcBef>
              <a:buFont typeface="Wingdings" pitchFamily="2" charset="2"/>
              <a:buChar char="Ø"/>
            </a:pPr>
            <a:r>
              <a:rPr lang="en-US" dirty="0"/>
              <a:t>Global seamless roaming</a:t>
            </a:r>
          </a:p>
          <a:p>
            <a:pPr>
              <a:spcBef>
                <a:spcPct val="50000"/>
              </a:spcBef>
              <a:buFont typeface="Wingdings" pitchFamily="2" charset="2"/>
              <a:buChar char="Ø"/>
            </a:pPr>
            <a:r>
              <a:rPr lang="en-US" dirty="0"/>
              <a:t>Enhance security and performance</a:t>
            </a:r>
          </a:p>
          <a:p>
            <a:pPr>
              <a:spcBef>
                <a:spcPct val="50000"/>
              </a:spcBef>
              <a:buFont typeface="Wingdings" pitchFamily="2" charset="2"/>
              <a:buChar char="Ø"/>
            </a:pPr>
            <a:r>
              <a:rPr lang="en-US" dirty="0"/>
              <a:t>Integration of satellite and terrestrial system.</a:t>
            </a:r>
          </a:p>
        </p:txBody>
      </p:sp>
      <p:sp>
        <p:nvSpPr>
          <p:cNvPr id="27652" name="Text Box 5"/>
          <p:cNvSpPr txBox="1">
            <a:spLocks noChangeArrowheads="1"/>
          </p:cNvSpPr>
          <p:nvPr/>
        </p:nvSpPr>
        <p:spPr bwMode="auto">
          <a:xfrm>
            <a:off x="2209800" y="228600"/>
            <a:ext cx="4648200" cy="823913"/>
          </a:xfrm>
          <a:prstGeom prst="rect">
            <a:avLst/>
          </a:prstGeom>
          <a:solidFill>
            <a:srgbClr val="CCFFFF"/>
          </a:solidFill>
          <a:ln w="9525">
            <a:noFill/>
            <a:miter lim="800000"/>
            <a:headEnd/>
            <a:tailEnd/>
          </a:ln>
        </p:spPr>
        <p:txBody>
          <a:bodyPr>
            <a:spAutoFit/>
          </a:bodyPr>
          <a:lstStyle/>
          <a:p>
            <a:pPr>
              <a:spcBef>
                <a:spcPct val="50000"/>
              </a:spcBef>
            </a:pPr>
            <a:r>
              <a:rPr lang="en-US" sz="4800"/>
              <a:t>IMT-2000 Vision</a:t>
            </a:r>
          </a:p>
        </p:txBody>
      </p:sp>
    </p:spTree>
    <p:extLst>
      <p:ext uri="{BB962C8B-B14F-4D97-AF65-F5344CB8AC3E}">
        <p14:creationId xmlns:p14="http://schemas.microsoft.com/office/powerpoint/2010/main" val="3467647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1"/>
          <p:cNvSpPr>
            <a:spLocks noGrp="1"/>
          </p:cNvSpPr>
          <p:nvPr>
            <p:ph type="sldNum" sz="quarter" idx="12"/>
          </p:nvPr>
        </p:nvSpPr>
        <p:spPr>
          <a:noFill/>
        </p:spPr>
        <p:txBody>
          <a:bodyPr/>
          <a:lstStyle/>
          <a:p>
            <a:fld id="{63702F35-5B49-4325-95F6-7C448BA1CDD6}" type="slidenum">
              <a:rPr lang="en-US" smtClean="0"/>
              <a:pPr/>
              <a:t>40</a:t>
            </a:fld>
            <a:endParaRPr lang="en-US"/>
          </a:p>
        </p:txBody>
      </p:sp>
      <p:sp>
        <p:nvSpPr>
          <p:cNvPr id="54275" name="TextBox 2"/>
          <p:cNvSpPr txBox="1">
            <a:spLocks noChangeArrowheads="1"/>
          </p:cNvSpPr>
          <p:nvPr/>
        </p:nvSpPr>
        <p:spPr bwMode="auto">
          <a:xfrm>
            <a:off x="0" y="0"/>
            <a:ext cx="9144000" cy="2523768"/>
          </a:xfrm>
          <a:prstGeom prst="rect">
            <a:avLst/>
          </a:prstGeom>
          <a:solidFill>
            <a:srgbClr val="CCECFF"/>
          </a:solidFill>
          <a:ln w="9525">
            <a:noFill/>
            <a:miter lim="800000"/>
            <a:headEnd/>
            <a:tailEnd/>
          </a:ln>
        </p:spPr>
        <p:txBody>
          <a:bodyPr wrap="square">
            <a:spAutoFit/>
          </a:bodyPr>
          <a:lstStyle/>
          <a:p>
            <a:pPr algn="just"/>
            <a:r>
              <a:rPr lang="en-US" b="1" dirty="0">
                <a:solidFill>
                  <a:schemeClr val="accent2"/>
                </a:solidFill>
              </a:rPr>
              <a:t>The Policy Control and Charging Rules Function (PCRF</a:t>
            </a:r>
            <a:r>
              <a:rPr lang="en-US" b="1" dirty="0"/>
              <a:t>): </a:t>
            </a:r>
            <a:r>
              <a:rPr lang="en-US" sz="2200" dirty="0"/>
              <a:t>This module works like: Packet filtering and billing on flow basis. It is responsible for policy control decision-making, as well as for controlling the flow-based charging functionalities in the Policy Control Enforcement Function (PCEF), which resides in the P-GW.</a:t>
            </a:r>
          </a:p>
          <a:p>
            <a:pPr algn="just"/>
            <a:r>
              <a:rPr lang="en-US" b="1" dirty="0" err="1">
                <a:solidFill>
                  <a:schemeClr val="accent2"/>
                </a:solidFill>
              </a:rPr>
              <a:t>ePDG</a:t>
            </a:r>
            <a:r>
              <a:rPr lang="en-US" b="1" dirty="0">
                <a:solidFill>
                  <a:schemeClr val="accent2"/>
                </a:solidFill>
              </a:rPr>
              <a:t> (Evolved Packet Data Gateway)</a:t>
            </a:r>
            <a:r>
              <a:rPr lang="en-US" dirty="0">
                <a:solidFill>
                  <a:schemeClr val="accent2"/>
                </a:solidFill>
              </a:rPr>
              <a:t> </a:t>
            </a:r>
            <a:r>
              <a:rPr lang="en-US" sz="2200" dirty="0"/>
              <a:t>provides secured data transmission between UE to un-trusted non-3GPP access through EPC. </a:t>
            </a:r>
            <a:endParaRPr lang="en-GB" sz="2200" dirty="0"/>
          </a:p>
        </p:txBody>
      </p:sp>
      <p:pic>
        <p:nvPicPr>
          <p:cNvPr id="27649" name="Picture 1"/>
          <p:cNvPicPr>
            <a:picLocks noChangeAspect="1" noChangeArrowheads="1"/>
          </p:cNvPicPr>
          <p:nvPr/>
        </p:nvPicPr>
        <p:blipFill>
          <a:blip r:embed="rId2"/>
          <a:srcRect/>
          <a:stretch>
            <a:fillRect/>
          </a:stretch>
        </p:blipFill>
        <p:spPr bwMode="auto">
          <a:xfrm>
            <a:off x="609600" y="2799293"/>
            <a:ext cx="7620000" cy="3753907"/>
          </a:xfrm>
          <a:prstGeom prst="rect">
            <a:avLst/>
          </a:prstGeom>
          <a:noFill/>
          <a:ln w="9525">
            <a:noFill/>
            <a:miter lim="800000"/>
            <a:headEnd/>
            <a:tailEnd/>
          </a:ln>
          <a:effectLst/>
        </p:spPr>
      </p:pic>
      <p:sp>
        <p:nvSpPr>
          <p:cNvPr id="5" name="Rectangle 32"/>
          <p:cNvSpPr>
            <a:spLocks noChangeArrowheads="1"/>
          </p:cNvSpPr>
          <p:nvPr/>
        </p:nvSpPr>
        <p:spPr bwMode="auto">
          <a:xfrm>
            <a:off x="2697956" y="6396037"/>
            <a:ext cx="3443288" cy="461963"/>
          </a:xfrm>
          <a:prstGeom prst="rect">
            <a:avLst/>
          </a:prstGeom>
          <a:noFill/>
          <a:ln w="9525">
            <a:noFill/>
            <a:miter lim="800000"/>
            <a:headEnd/>
            <a:tailEnd/>
          </a:ln>
        </p:spPr>
        <p:txBody>
          <a:bodyPr wrap="none">
            <a:spAutoFit/>
          </a:bodyPr>
          <a:lstStyle/>
          <a:p>
            <a:r>
              <a:rPr lang="en-US" dirty="0"/>
              <a:t>Fig.1 Architecture of LTE </a:t>
            </a:r>
          </a:p>
        </p:txBody>
      </p:sp>
    </p:spTree>
    <p:extLst>
      <p:ext uri="{BB962C8B-B14F-4D97-AF65-F5344CB8AC3E}">
        <p14:creationId xmlns:p14="http://schemas.microsoft.com/office/powerpoint/2010/main" val="1030637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14600"/>
            <a:ext cx="7772400" cy="1143000"/>
          </a:xfrm>
        </p:spPr>
        <p:txBody>
          <a:bodyPr/>
          <a:lstStyle/>
          <a:p>
            <a:r>
              <a:rPr lang="en-US" sz="9600" b="1" dirty="0">
                <a:solidFill>
                  <a:schemeClr val="accent6">
                    <a:lumMod val="75000"/>
                  </a:schemeClr>
                </a:solidFill>
              </a:rPr>
              <a:t>Thank You</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41</a:t>
            </a:fld>
            <a:endParaRPr lang="en-US"/>
          </a:p>
        </p:txBody>
      </p:sp>
    </p:spTree>
    <p:extLst>
      <p:ext uri="{BB962C8B-B14F-4D97-AF65-F5344CB8AC3E}">
        <p14:creationId xmlns:p14="http://schemas.microsoft.com/office/powerpoint/2010/main" val="2404369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sldNum" sz="quarter" idx="12"/>
          </p:nvPr>
        </p:nvSpPr>
        <p:spPr>
          <a:noFill/>
        </p:spPr>
        <p:txBody>
          <a:bodyPr/>
          <a:lstStyle/>
          <a:p>
            <a:fld id="{C9A19ACA-4871-44B3-B935-4B5FDF557771}" type="slidenum">
              <a:rPr lang="en-US" smtClean="0"/>
              <a:pPr/>
              <a:t>5</a:t>
            </a:fld>
            <a:endParaRPr lang="en-US"/>
          </a:p>
        </p:txBody>
      </p:sp>
      <p:sp>
        <p:nvSpPr>
          <p:cNvPr id="30723" name="Text Box 5"/>
          <p:cNvSpPr txBox="1">
            <a:spLocks noChangeArrowheads="1"/>
          </p:cNvSpPr>
          <p:nvPr/>
        </p:nvSpPr>
        <p:spPr bwMode="auto">
          <a:xfrm>
            <a:off x="2362200" y="152400"/>
            <a:ext cx="6096000" cy="646331"/>
          </a:xfrm>
          <a:prstGeom prst="rect">
            <a:avLst/>
          </a:prstGeom>
          <a:noFill/>
          <a:ln w="9525">
            <a:noFill/>
            <a:miter lim="800000"/>
            <a:headEnd/>
            <a:tailEnd/>
          </a:ln>
        </p:spPr>
        <p:txBody>
          <a:bodyPr wrap="square">
            <a:spAutoFit/>
          </a:bodyPr>
          <a:lstStyle/>
          <a:p>
            <a:pPr>
              <a:spcBef>
                <a:spcPct val="50000"/>
              </a:spcBef>
            </a:pPr>
            <a:r>
              <a:rPr lang="en-US" sz="3600" b="1" dirty="0"/>
              <a:t>3G W-CDMA (UMTS)</a:t>
            </a:r>
          </a:p>
        </p:txBody>
      </p:sp>
      <p:sp>
        <p:nvSpPr>
          <p:cNvPr id="30724" name="Text Box 6"/>
          <p:cNvSpPr txBox="1">
            <a:spLocks noChangeArrowheads="1"/>
          </p:cNvSpPr>
          <p:nvPr/>
        </p:nvSpPr>
        <p:spPr bwMode="auto">
          <a:xfrm>
            <a:off x="76200" y="914400"/>
            <a:ext cx="8991600" cy="6321731"/>
          </a:xfrm>
          <a:prstGeom prst="rect">
            <a:avLst/>
          </a:prstGeom>
          <a:noFill/>
          <a:ln w="9525">
            <a:noFill/>
            <a:miter lim="800000"/>
            <a:headEnd/>
            <a:tailEnd/>
          </a:ln>
        </p:spPr>
        <p:txBody>
          <a:bodyPr>
            <a:spAutoFit/>
          </a:bodyPr>
          <a:lstStyle/>
          <a:p>
            <a:pPr algn="just">
              <a:lnSpc>
                <a:spcPct val="80000"/>
              </a:lnSpc>
              <a:buFont typeface="Wingdings" pitchFamily="2" charset="2"/>
              <a:buChar char="v"/>
            </a:pPr>
            <a:r>
              <a:rPr lang="en-US" sz="2200" b="1" dirty="0">
                <a:solidFill>
                  <a:srgbClr val="FF0000"/>
                </a:solidFill>
              </a:rPr>
              <a:t>Universal Mobile Telecommunications System (UMTS)</a:t>
            </a:r>
            <a:r>
              <a:rPr lang="en-US" sz="2200" dirty="0"/>
              <a:t> is the generic name for 3G developed by the </a:t>
            </a:r>
            <a:r>
              <a:rPr lang="en-US" sz="2200" b="1" dirty="0">
                <a:solidFill>
                  <a:srgbClr val="FF0000"/>
                </a:solidFill>
              </a:rPr>
              <a:t>European Telecommunications Standards Institute (ETSI)</a:t>
            </a:r>
            <a:r>
              <a:rPr lang="en-US" sz="2200" dirty="0"/>
              <a:t> based on the specifications of IMT-2000 developed by the </a:t>
            </a:r>
            <a:r>
              <a:rPr lang="en-US" sz="2200" b="1" dirty="0">
                <a:solidFill>
                  <a:srgbClr val="FF0000"/>
                </a:solidFill>
              </a:rPr>
              <a:t>International Telecommunications Union (ITU)</a:t>
            </a:r>
            <a:r>
              <a:rPr lang="en-US" sz="2200" dirty="0"/>
              <a:t>. </a:t>
            </a:r>
          </a:p>
          <a:p>
            <a:pPr algn="just">
              <a:lnSpc>
                <a:spcPct val="80000"/>
              </a:lnSpc>
              <a:buFont typeface="Wingdings" pitchFamily="2" charset="2"/>
              <a:buNone/>
            </a:pPr>
            <a:endParaRPr lang="en-US" sz="2200" dirty="0"/>
          </a:p>
          <a:p>
            <a:pPr algn="just">
              <a:lnSpc>
                <a:spcPct val="80000"/>
              </a:lnSpc>
              <a:buFont typeface="Wingdings" pitchFamily="2" charset="2"/>
              <a:buChar char="v"/>
            </a:pPr>
            <a:r>
              <a:rPr lang="en-US" sz="2200" dirty="0"/>
              <a:t>The technology is based on the GSM standard.</a:t>
            </a:r>
          </a:p>
          <a:p>
            <a:pPr algn="just">
              <a:lnSpc>
                <a:spcPct val="80000"/>
              </a:lnSpc>
              <a:buFont typeface="Wingdings" pitchFamily="2" charset="2"/>
              <a:buNone/>
            </a:pPr>
            <a:endParaRPr lang="en-US" sz="2200" dirty="0"/>
          </a:p>
          <a:p>
            <a:pPr algn="just">
              <a:lnSpc>
                <a:spcPct val="80000"/>
              </a:lnSpc>
              <a:buFont typeface="Wingdings" pitchFamily="2" charset="2"/>
              <a:buChar char="v"/>
            </a:pPr>
            <a:r>
              <a:rPr lang="en-US" sz="2200" dirty="0"/>
              <a:t>Developed and maintained by the </a:t>
            </a:r>
            <a:r>
              <a:rPr lang="en-US" sz="2200" b="1" dirty="0">
                <a:solidFill>
                  <a:srgbClr val="FF0000"/>
                </a:solidFill>
              </a:rPr>
              <a:t>3GPP (3rd Generation Partnership Project )</a:t>
            </a:r>
            <a:r>
              <a:rPr lang="en-US" sz="2200" dirty="0"/>
              <a:t>. </a:t>
            </a:r>
          </a:p>
          <a:p>
            <a:pPr algn="just">
              <a:lnSpc>
                <a:spcPct val="80000"/>
              </a:lnSpc>
              <a:buFont typeface="Wingdings" pitchFamily="2" charset="2"/>
              <a:buChar char="v"/>
            </a:pPr>
            <a:endParaRPr lang="en-US" sz="2200" dirty="0"/>
          </a:p>
          <a:p>
            <a:pPr algn="just">
              <a:lnSpc>
                <a:spcPct val="80000"/>
              </a:lnSpc>
              <a:buFont typeface="Wingdings" pitchFamily="2" charset="2"/>
              <a:buChar char="v"/>
            </a:pPr>
            <a:r>
              <a:rPr lang="en-US" sz="2200" dirty="0">
                <a:solidFill>
                  <a:schemeClr val="tx2"/>
                </a:solidFill>
              </a:rPr>
              <a:t>UMTS uses wideband code division multiple access (W-CDMA) radio access technology to offer greater spectral efficiency and bandwidth to mobile network operators. </a:t>
            </a:r>
          </a:p>
          <a:p>
            <a:pPr algn="just">
              <a:lnSpc>
                <a:spcPct val="80000"/>
              </a:lnSpc>
              <a:buFont typeface="Wingdings" pitchFamily="2" charset="2"/>
              <a:buChar char="v"/>
            </a:pPr>
            <a:endParaRPr lang="en-US" sz="2200" dirty="0">
              <a:solidFill>
                <a:schemeClr val="tx2"/>
              </a:solidFill>
            </a:endParaRPr>
          </a:p>
          <a:p>
            <a:pPr algn="just">
              <a:lnSpc>
                <a:spcPct val="80000"/>
              </a:lnSpc>
              <a:buFont typeface="Wingdings" pitchFamily="2" charset="2"/>
              <a:buChar char="v"/>
            </a:pPr>
            <a:r>
              <a:rPr lang="en-US" sz="2200" dirty="0">
                <a:solidFill>
                  <a:schemeClr val="tx2"/>
                </a:solidFill>
              </a:rPr>
              <a:t>W-CDMA uses the DS-CDMA channel access method with a pair of 5 MHz wide channels.</a:t>
            </a:r>
          </a:p>
          <a:p>
            <a:pPr algn="just">
              <a:lnSpc>
                <a:spcPct val="80000"/>
              </a:lnSpc>
              <a:buFont typeface="Wingdings" pitchFamily="2" charset="2"/>
              <a:buChar char="v"/>
            </a:pPr>
            <a:endParaRPr lang="en-US" sz="2200" dirty="0">
              <a:solidFill>
                <a:schemeClr val="tx2"/>
              </a:solidFill>
            </a:endParaRPr>
          </a:p>
          <a:p>
            <a:pPr algn="just">
              <a:lnSpc>
                <a:spcPct val="80000"/>
              </a:lnSpc>
              <a:buFont typeface="Wingdings" pitchFamily="2" charset="2"/>
              <a:buChar char="v"/>
            </a:pPr>
            <a:r>
              <a:rPr lang="en-US" sz="2200" dirty="0">
                <a:solidFill>
                  <a:schemeClr val="tx2"/>
                </a:solidFill>
              </a:rPr>
              <a:t> In telecommunications, </a:t>
            </a:r>
            <a:r>
              <a:rPr lang="en-US" sz="2200" b="1" dirty="0">
                <a:solidFill>
                  <a:schemeClr val="tx2"/>
                </a:solidFill>
              </a:rPr>
              <a:t>direct-sequence spread spectrum (DSSS)</a:t>
            </a:r>
            <a:r>
              <a:rPr lang="en-US" sz="2200" dirty="0">
                <a:solidFill>
                  <a:schemeClr val="tx2"/>
                </a:solidFill>
              </a:rPr>
              <a:t> is a spread spectrum modulation technique used to reduce overall signal interference. The spreading of this signal makes the resulting wideband channel for greater resistance to unintentional and intentional interference.</a:t>
            </a:r>
          </a:p>
          <a:p>
            <a:pPr algn="just">
              <a:lnSpc>
                <a:spcPct val="80000"/>
              </a:lnSpc>
              <a:buFont typeface="Wingdings" pitchFamily="2" charset="2"/>
              <a:buChar char="v"/>
            </a:pPr>
            <a:endParaRPr lang="en-US" sz="2200" dirty="0">
              <a:solidFill>
                <a:schemeClr val="tx2"/>
              </a:solidFill>
            </a:endParaRPr>
          </a:p>
        </p:txBody>
      </p:sp>
    </p:spTree>
    <p:extLst>
      <p:ext uri="{BB962C8B-B14F-4D97-AF65-F5344CB8AC3E}">
        <p14:creationId xmlns:p14="http://schemas.microsoft.com/office/powerpoint/2010/main" val="3818618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8889644D-C9F4-45D8-9436-F15691B06083}" type="slidenum">
              <a:rPr lang="en-US" smtClean="0"/>
              <a:pPr>
                <a:defRPr/>
              </a:pPr>
              <a:t>6</a:t>
            </a:fld>
            <a:endParaRPr lang="en-US"/>
          </a:p>
        </p:txBody>
      </p:sp>
      <p:pic>
        <p:nvPicPr>
          <p:cNvPr id="84994" name="Picture 2"/>
          <p:cNvPicPr>
            <a:picLocks noChangeAspect="1" noChangeArrowheads="1"/>
          </p:cNvPicPr>
          <p:nvPr/>
        </p:nvPicPr>
        <p:blipFill>
          <a:blip r:embed="rId3"/>
          <a:srcRect/>
          <a:stretch>
            <a:fillRect/>
          </a:stretch>
        </p:blipFill>
        <p:spPr bwMode="auto">
          <a:xfrm>
            <a:off x="1295400" y="1828800"/>
            <a:ext cx="6019800" cy="4789085"/>
          </a:xfrm>
          <a:prstGeom prst="rect">
            <a:avLst/>
          </a:prstGeom>
          <a:noFill/>
          <a:ln w="9525">
            <a:noFill/>
            <a:miter lim="800000"/>
            <a:headEnd/>
            <a:tailEnd/>
          </a:ln>
          <a:effectLst/>
        </p:spPr>
      </p:pic>
      <p:sp>
        <p:nvSpPr>
          <p:cNvPr id="5" name="TextBox 4"/>
          <p:cNvSpPr txBox="1"/>
          <p:nvPr/>
        </p:nvSpPr>
        <p:spPr>
          <a:xfrm>
            <a:off x="914400" y="6457890"/>
            <a:ext cx="6781800" cy="400110"/>
          </a:xfrm>
          <a:prstGeom prst="rect">
            <a:avLst/>
          </a:prstGeom>
          <a:noFill/>
        </p:spPr>
        <p:txBody>
          <a:bodyPr wrap="square" rtlCol="0">
            <a:spAutoFit/>
          </a:bodyPr>
          <a:lstStyle/>
          <a:p>
            <a:r>
              <a:rPr lang="en-US" sz="2000" dirty="0"/>
              <a:t>A simple CDMA example: sender encoding, receiver decoding</a:t>
            </a:r>
          </a:p>
        </p:txBody>
      </p:sp>
      <p:sp>
        <p:nvSpPr>
          <p:cNvPr id="6" name="TextBox 5"/>
          <p:cNvSpPr txBox="1"/>
          <p:nvPr/>
        </p:nvSpPr>
        <p:spPr>
          <a:xfrm>
            <a:off x="0" y="0"/>
            <a:ext cx="9144000" cy="1938992"/>
          </a:xfrm>
          <a:prstGeom prst="rect">
            <a:avLst/>
          </a:prstGeom>
          <a:solidFill>
            <a:srgbClr val="CCECFF"/>
          </a:solidFill>
        </p:spPr>
        <p:txBody>
          <a:bodyPr wrap="square" rtlCol="0">
            <a:spAutoFit/>
          </a:bodyPr>
          <a:lstStyle/>
          <a:p>
            <a:pPr algn="just">
              <a:buFont typeface="Wingdings" pitchFamily="2" charset="2"/>
              <a:buChar char="v"/>
            </a:pPr>
            <a:r>
              <a:rPr lang="en-US" dirty="0"/>
              <a:t>Here user-information bits are spread over a wide bandwidth (much larger than the information signal bandwidth) by multiplying the user data with the spreading code. The chip (symbol rate) rate of the spreading sequence is 3.84 </a:t>
            </a:r>
            <a:r>
              <a:rPr lang="en-US" dirty="0" err="1"/>
              <a:t>Mcps</a:t>
            </a:r>
            <a:r>
              <a:rPr lang="en-US" dirty="0"/>
              <a:t>, which, in the WCDMA system deployment is used together with the 5 MHz carrier spacing.</a:t>
            </a:r>
          </a:p>
        </p:txBody>
      </p:sp>
    </p:spTree>
    <p:extLst>
      <p:ext uri="{BB962C8B-B14F-4D97-AF65-F5344CB8AC3E}">
        <p14:creationId xmlns:p14="http://schemas.microsoft.com/office/powerpoint/2010/main" val="3022359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sldNum" sz="quarter" idx="12"/>
          </p:nvPr>
        </p:nvSpPr>
        <p:spPr>
          <a:noFill/>
        </p:spPr>
        <p:txBody>
          <a:bodyPr/>
          <a:lstStyle/>
          <a:p>
            <a:fld id="{060D89AD-86A3-4254-9EF4-46369D7D9184}" type="slidenum">
              <a:rPr lang="en-US" smtClean="0"/>
              <a:pPr/>
              <a:t>7</a:t>
            </a:fld>
            <a:endParaRPr lang="en-US"/>
          </a:p>
        </p:txBody>
      </p:sp>
      <p:pic>
        <p:nvPicPr>
          <p:cNvPr id="33795" name="Picture 2"/>
          <p:cNvPicPr>
            <a:picLocks noGrp="1" noChangeAspect="1" noChangeArrowheads="1"/>
          </p:cNvPicPr>
          <p:nvPr>
            <p:ph/>
          </p:nvPr>
        </p:nvPicPr>
        <p:blipFill>
          <a:blip r:embed="rId3"/>
          <a:srcRect/>
          <a:stretch>
            <a:fillRect/>
          </a:stretch>
        </p:blipFill>
        <p:spPr>
          <a:xfrm>
            <a:off x="76200" y="5257800"/>
            <a:ext cx="7558088" cy="1752600"/>
          </a:xfrm>
          <a:noFill/>
        </p:spPr>
      </p:pic>
      <p:pic>
        <p:nvPicPr>
          <p:cNvPr id="33796" name="Picture 3"/>
          <p:cNvPicPr>
            <a:picLocks noChangeAspect="1" noChangeArrowheads="1"/>
          </p:cNvPicPr>
          <p:nvPr/>
        </p:nvPicPr>
        <p:blipFill>
          <a:blip r:embed="rId4"/>
          <a:srcRect/>
          <a:stretch>
            <a:fillRect/>
          </a:stretch>
        </p:blipFill>
        <p:spPr bwMode="auto">
          <a:xfrm>
            <a:off x="76200" y="914400"/>
            <a:ext cx="5257800" cy="4416425"/>
          </a:xfrm>
          <a:prstGeom prst="rect">
            <a:avLst/>
          </a:prstGeom>
          <a:noFill/>
          <a:ln w="9525">
            <a:noFill/>
            <a:miter lim="800000"/>
            <a:headEnd/>
            <a:tailEnd/>
          </a:ln>
        </p:spPr>
      </p:pic>
      <p:pic>
        <p:nvPicPr>
          <p:cNvPr id="33797" name="Picture 4"/>
          <p:cNvPicPr>
            <a:picLocks noChangeAspect="1" noChangeArrowheads="1"/>
          </p:cNvPicPr>
          <p:nvPr/>
        </p:nvPicPr>
        <p:blipFill>
          <a:blip r:embed="rId5"/>
          <a:srcRect/>
          <a:stretch>
            <a:fillRect/>
          </a:stretch>
        </p:blipFill>
        <p:spPr bwMode="auto">
          <a:xfrm>
            <a:off x="685800" y="152400"/>
            <a:ext cx="7818438" cy="619125"/>
          </a:xfrm>
          <a:prstGeom prst="rect">
            <a:avLst/>
          </a:prstGeom>
          <a:noFill/>
          <a:ln w="9525">
            <a:noFill/>
            <a:miter lim="800000"/>
            <a:headEnd/>
            <a:tailEnd/>
          </a:ln>
        </p:spPr>
      </p:pic>
      <p:pic>
        <p:nvPicPr>
          <p:cNvPr id="33798" name="Picture 5"/>
          <p:cNvPicPr>
            <a:picLocks noChangeAspect="1" noChangeArrowheads="1"/>
          </p:cNvPicPr>
          <p:nvPr/>
        </p:nvPicPr>
        <p:blipFill>
          <a:blip r:embed="rId6"/>
          <a:srcRect/>
          <a:stretch>
            <a:fillRect/>
          </a:stretch>
        </p:blipFill>
        <p:spPr bwMode="auto">
          <a:xfrm>
            <a:off x="5988050" y="1905000"/>
            <a:ext cx="3155950" cy="1219200"/>
          </a:xfrm>
          <a:prstGeom prst="rect">
            <a:avLst/>
          </a:prstGeom>
          <a:noFill/>
          <a:ln w="9525">
            <a:noFill/>
            <a:miter lim="800000"/>
            <a:headEnd/>
            <a:tailEnd/>
          </a:ln>
        </p:spPr>
      </p:pic>
      <p:sp>
        <p:nvSpPr>
          <p:cNvPr id="33799" name="TextBox 6"/>
          <p:cNvSpPr txBox="1">
            <a:spLocks noChangeArrowheads="1"/>
          </p:cNvSpPr>
          <p:nvPr/>
        </p:nvSpPr>
        <p:spPr bwMode="auto">
          <a:xfrm>
            <a:off x="5334000" y="3810000"/>
            <a:ext cx="3810000" cy="1816100"/>
          </a:xfrm>
          <a:prstGeom prst="rect">
            <a:avLst/>
          </a:prstGeom>
          <a:noFill/>
          <a:ln w="9525">
            <a:noFill/>
            <a:miter lim="800000"/>
            <a:headEnd/>
            <a:tailEnd/>
          </a:ln>
        </p:spPr>
        <p:txBody>
          <a:bodyPr>
            <a:spAutoFit/>
          </a:bodyPr>
          <a:lstStyle/>
          <a:p>
            <a:pPr algn="just"/>
            <a:r>
              <a:rPr lang="en-US" sz="2000" b="1"/>
              <a:t>Scrambler</a:t>
            </a:r>
          </a:p>
          <a:p>
            <a:pPr algn="just">
              <a:buFont typeface="Wingdings" pitchFamily="2" charset="2"/>
              <a:buChar char="ü"/>
            </a:pPr>
            <a:r>
              <a:rPr lang="en-US" sz="1800"/>
              <a:t>Used for Data Encryption. Make call more secure.</a:t>
            </a:r>
          </a:p>
          <a:p>
            <a:pPr algn="just">
              <a:buFont typeface="Wingdings" pitchFamily="2" charset="2"/>
              <a:buChar char="ü"/>
            </a:pPr>
            <a:r>
              <a:rPr lang="en-US" sz="1800"/>
              <a:t>Randomizes data. Prevents the transition of a long series of 1’s or 0’s</a:t>
            </a:r>
          </a:p>
          <a:p>
            <a:pPr algn="just"/>
            <a:endParaRPr lang="en-US" sz="2000"/>
          </a:p>
        </p:txBody>
      </p:sp>
    </p:spTree>
    <p:extLst>
      <p:ext uri="{BB962C8B-B14F-4D97-AF65-F5344CB8AC3E}">
        <p14:creationId xmlns:p14="http://schemas.microsoft.com/office/powerpoint/2010/main" val="253643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sldNum" sz="quarter" idx="12"/>
          </p:nvPr>
        </p:nvSpPr>
        <p:spPr>
          <a:noFill/>
        </p:spPr>
        <p:txBody>
          <a:bodyPr/>
          <a:lstStyle/>
          <a:p>
            <a:fld id="{A7FC6118-8EE8-41F8-AA9D-0721606727F3}" type="slidenum">
              <a:rPr lang="en-US" smtClean="0"/>
              <a:pPr/>
              <a:t>8</a:t>
            </a:fld>
            <a:endParaRPr lang="en-US"/>
          </a:p>
        </p:txBody>
      </p:sp>
      <p:sp>
        <p:nvSpPr>
          <p:cNvPr id="53250" name="Rectangle 2"/>
          <p:cNvSpPr>
            <a:spLocks noGrp="1" noChangeArrowheads="1"/>
          </p:cNvSpPr>
          <p:nvPr>
            <p:ph type="title" idx="4294967295"/>
          </p:nvPr>
        </p:nvSpPr>
        <p:spPr>
          <a:xfrm>
            <a:off x="3429000" y="381000"/>
            <a:ext cx="1752600" cy="609600"/>
          </a:xfrm>
          <a:solidFill>
            <a:srgbClr val="FFFF00"/>
          </a:solidFill>
        </p:spPr>
        <p:txBody>
          <a:bodyPr/>
          <a:lstStyle/>
          <a:p>
            <a:pPr eaLnBrk="1" hangingPunct="1">
              <a:defRPr/>
            </a:pPr>
            <a:r>
              <a:rPr lang="en-US" sz="3200" b="1" dirty="0">
                <a:solidFill>
                  <a:schemeClr val="accent2"/>
                </a:solidFill>
                <a:latin typeface="+mn-lt"/>
              </a:rPr>
              <a:t>UMTS</a:t>
            </a:r>
          </a:p>
        </p:txBody>
      </p:sp>
      <p:sp>
        <p:nvSpPr>
          <p:cNvPr id="34820" name="Rectangle 3"/>
          <p:cNvSpPr>
            <a:spLocks noGrp="1" noChangeArrowheads="1"/>
          </p:cNvSpPr>
          <p:nvPr>
            <p:ph type="body" idx="4294967295"/>
          </p:nvPr>
        </p:nvSpPr>
        <p:spPr>
          <a:xfrm>
            <a:off x="762000" y="1447800"/>
            <a:ext cx="7467600" cy="4038600"/>
          </a:xfrm>
          <a:solidFill>
            <a:srgbClr val="99CCFF"/>
          </a:solidFill>
        </p:spPr>
        <p:txBody>
          <a:bodyPr/>
          <a:lstStyle/>
          <a:p>
            <a:pPr eaLnBrk="1" hangingPunct="1"/>
            <a:r>
              <a:rPr lang="en-US" sz="2400" dirty="0"/>
              <a:t>UMTS is the European vision of 3G.</a:t>
            </a:r>
          </a:p>
          <a:p>
            <a:pPr eaLnBrk="1" hangingPunct="1"/>
            <a:r>
              <a:rPr lang="en-US" sz="2400" dirty="0"/>
              <a:t>UMTS is an upgrade from GSM via GPRS or EDGE.</a:t>
            </a:r>
          </a:p>
          <a:p>
            <a:pPr eaLnBrk="1" hangingPunct="1"/>
            <a:r>
              <a:rPr lang="en-US" sz="2400" dirty="0"/>
              <a:t>The standardization work for UMTS is carried out by Third Generation Partnership Project (3GPP).</a:t>
            </a:r>
          </a:p>
          <a:p>
            <a:pPr eaLnBrk="1" hangingPunct="1"/>
            <a:r>
              <a:rPr lang="en-US" sz="2400" dirty="0"/>
              <a:t>Data rates of UMTS are:</a:t>
            </a:r>
          </a:p>
          <a:p>
            <a:pPr lvl="1" eaLnBrk="1" hangingPunct="1"/>
            <a:r>
              <a:rPr lang="en-US" sz="2400" dirty="0"/>
              <a:t>144 kbps for rural</a:t>
            </a:r>
          </a:p>
          <a:p>
            <a:pPr lvl="1" eaLnBrk="1" hangingPunct="1"/>
            <a:r>
              <a:rPr lang="en-US" sz="2400" dirty="0"/>
              <a:t>384 kbps for urban outdoor</a:t>
            </a:r>
          </a:p>
          <a:p>
            <a:pPr lvl="1" eaLnBrk="1" hangingPunct="1"/>
            <a:r>
              <a:rPr lang="en-US" sz="2400" dirty="0"/>
              <a:t>2048 kbps for indoor and low range outdoor</a:t>
            </a:r>
          </a:p>
        </p:txBody>
      </p:sp>
    </p:spTree>
    <p:extLst>
      <p:ext uri="{BB962C8B-B14F-4D97-AF65-F5344CB8AC3E}">
        <p14:creationId xmlns:p14="http://schemas.microsoft.com/office/powerpoint/2010/main" val="1292979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2"/>
          </p:nvPr>
        </p:nvSpPr>
        <p:spPr>
          <a:noFill/>
        </p:spPr>
        <p:txBody>
          <a:bodyPr/>
          <a:lstStyle/>
          <a:p>
            <a:fld id="{2F520707-343D-43D6-AF62-7CDF008BE2E6}" type="slidenum">
              <a:rPr lang="en-US" smtClean="0"/>
              <a:pPr/>
              <a:t>9</a:t>
            </a:fld>
            <a:endParaRPr lang="en-US"/>
          </a:p>
        </p:txBody>
      </p:sp>
      <p:sp>
        <p:nvSpPr>
          <p:cNvPr id="35843" name="Text Box 4"/>
          <p:cNvSpPr txBox="1">
            <a:spLocks noChangeArrowheads="1"/>
          </p:cNvSpPr>
          <p:nvPr/>
        </p:nvSpPr>
        <p:spPr bwMode="auto">
          <a:xfrm>
            <a:off x="304800" y="1447801"/>
            <a:ext cx="8496300" cy="6001643"/>
          </a:xfrm>
          <a:prstGeom prst="rect">
            <a:avLst/>
          </a:prstGeom>
          <a:solidFill>
            <a:srgbClr val="99CCFF"/>
          </a:solidFill>
          <a:ln w="9525">
            <a:noFill/>
            <a:miter lim="800000"/>
            <a:headEnd/>
            <a:tailEnd/>
          </a:ln>
        </p:spPr>
        <p:txBody>
          <a:bodyPr wrap="square">
            <a:spAutoFit/>
          </a:bodyPr>
          <a:lstStyle/>
          <a:p>
            <a:pPr algn="just">
              <a:buFont typeface="Wingdings" pitchFamily="2" charset="2"/>
              <a:buChar char="v"/>
            </a:pPr>
            <a:r>
              <a:rPr lang="en-US" dirty="0"/>
              <a:t>A UMTS network consists of three interacting domains: </a:t>
            </a:r>
            <a:r>
              <a:rPr lang="en-US" dirty="0">
                <a:solidFill>
                  <a:schemeClr val="accent2"/>
                </a:solidFill>
              </a:rPr>
              <a:t>Core Network (CN)</a:t>
            </a:r>
            <a:r>
              <a:rPr lang="en-US" dirty="0"/>
              <a:t>, </a:t>
            </a:r>
            <a:r>
              <a:rPr lang="en-US" dirty="0">
                <a:solidFill>
                  <a:srgbClr val="FF0000"/>
                </a:solidFill>
              </a:rPr>
              <a:t>UMTS Terrestrial Radio Access Network (UTRAN)</a:t>
            </a:r>
            <a:r>
              <a:rPr lang="en-US" dirty="0"/>
              <a:t> and </a:t>
            </a:r>
            <a:r>
              <a:rPr lang="en-US" b="1" dirty="0">
                <a:solidFill>
                  <a:srgbClr val="FF6600"/>
                </a:solidFill>
              </a:rPr>
              <a:t>User Equipment (UE) or ME</a:t>
            </a:r>
            <a:r>
              <a:rPr lang="en-US" dirty="0"/>
              <a:t>. </a:t>
            </a:r>
          </a:p>
          <a:p>
            <a:pPr algn="just">
              <a:buFont typeface="Wingdings" pitchFamily="2" charset="2"/>
              <a:buChar char="v"/>
            </a:pPr>
            <a:endParaRPr lang="en-US" dirty="0"/>
          </a:p>
          <a:p>
            <a:pPr algn="just">
              <a:buFont typeface="Wingdings" pitchFamily="2" charset="2"/>
              <a:buChar char="v"/>
            </a:pPr>
            <a:r>
              <a:rPr lang="en-US" dirty="0"/>
              <a:t>Core Network is composed of circuit switched and packet switched functional modules.</a:t>
            </a:r>
          </a:p>
          <a:p>
            <a:pPr algn="just"/>
            <a:endParaRPr lang="en-US" dirty="0"/>
          </a:p>
          <a:p>
            <a:pPr algn="just"/>
            <a:r>
              <a:rPr lang="en-US" dirty="0"/>
              <a:t> </a:t>
            </a:r>
            <a:r>
              <a:rPr lang="en-US" dirty="0">
                <a:solidFill>
                  <a:srgbClr val="FF0000"/>
                </a:solidFill>
              </a:rPr>
              <a:t>UMTS Terrestrial Radio Access Network (UTRAN)</a:t>
            </a:r>
            <a:r>
              <a:rPr lang="en-US" dirty="0"/>
              <a:t> is composed of </a:t>
            </a:r>
            <a:r>
              <a:rPr lang="en-US" dirty="0" err="1"/>
              <a:t>NodeB</a:t>
            </a:r>
            <a:r>
              <a:rPr lang="en-US" dirty="0"/>
              <a:t> and RNC. </a:t>
            </a:r>
          </a:p>
          <a:p>
            <a:pPr algn="just">
              <a:buFont typeface="Wingdings" pitchFamily="2" charset="2"/>
              <a:buNone/>
            </a:pPr>
            <a:endParaRPr lang="en-US" dirty="0"/>
          </a:p>
          <a:p>
            <a:pPr algn="just">
              <a:buFont typeface="Wingdings" pitchFamily="2" charset="2"/>
              <a:buChar char="v"/>
            </a:pPr>
            <a:r>
              <a:rPr lang="en-US" dirty="0"/>
              <a:t>The 3G system terminal is called ‘‘UE’’ and it contains two separate parts: Mobile Equipment (ME) and the UMTS Service Identity Module (USIM). USIM contains member specific data and enables the authenticated entry of the subscriber into the network. </a:t>
            </a:r>
          </a:p>
          <a:p>
            <a:pPr algn="just">
              <a:buFont typeface="Wingdings" pitchFamily="2" charset="2"/>
              <a:buChar char="v"/>
            </a:pPr>
            <a:endParaRPr lang="en-US" dirty="0"/>
          </a:p>
          <a:p>
            <a:pPr algn="just">
              <a:buFont typeface="Wingdings" pitchFamily="2" charset="2"/>
              <a:buChar char="v"/>
            </a:pPr>
            <a:endParaRPr lang="en-US" dirty="0"/>
          </a:p>
        </p:txBody>
      </p:sp>
      <p:sp>
        <p:nvSpPr>
          <p:cNvPr id="35844" name="Text Box 5"/>
          <p:cNvSpPr txBox="1">
            <a:spLocks noChangeArrowheads="1"/>
          </p:cNvSpPr>
          <p:nvPr/>
        </p:nvSpPr>
        <p:spPr bwMode="auto">
          <a:xfrm>
            <a:off x="1981200" y="609600"/>
            <a:ext cx="5029200" cy="579438"/>
          </a:xfrm>
          <a:prstGeom prst="rect">
            <a:avLst/>
          </a:prstGeom>
          <a:solidFill>
            <a:srgbClr val="FFFF00"/>
          </a:solidFill>
          <a:ln w="9525">
            <a:noFill/>
            <a:miter lim="800000"/>
            <a:headEnd/>
            <a:tailEnd/>
          </a:ln>
        </p:spPr>
        <p:txBody>
          <a:bodyPr>
            <a:spAutoFit/>
          </a:bodyPr>
          <a:lstStyle/>
          <a:p>
            <a:pPr>
              <a:spcBef>
                <a:spcPct val="50000"/>
              </a:spcBef>
            </a:pPr>
            <a:r>
              <a:rPr lang="en-US" sz="3200" b="1" dirty="0"/>
              <a:t>UMTS System Architecture</a:t>
            </a:r>
          </a:p>
        </p:txBody>
      </p:sp>
    </p:spTree>
    <p:extLst>
      <p:ext uri="{BB962C8B-B14F-4D97-AF65-F5344CB8AC3E}">
        <p14:creationId xmlns:p14="http://schemas.microsoft.com/office/powerpoint/2010/main" val="240177671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5902</TotalTime>
  <Words>2431</Words>
  <Application>Microsoft Office PowerPoint</Application>
  <PresentationFormat>On-screen Show (4:3)</PresentationFormat>
  <Paragraphs>215</Paragraphs>
  <Slides>41</Slides>
  <Notes>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6" baseType="lpstr">
      <vt:lpstr>Comic Sans MS</vt:lpstr>
      <vt:lpstr>Times New Roman</vt:lpstr>
      <vt:lpstr>Wingdings</vt:lpstr>
      <vt:lpstr>Default Design</vt:lpstr>
      <vt:lpstr>Bitmap Image</vt:lpstr>
      <vt:lpstr>PowerPoint Presentation</vt:lpstr>
      <vt:lpstr>Lecture 07 3G Mobile Communications 4G Mobile Communications</vt:lpstr>
      <vt:lpstr>PowerPoint Presentation</vt:lpstr>
      <vt:lpstr>PowerPoint Presentation</vt:lpstr>
      <vt:lpstr>PowerPoint Presentation</vt:lpstr>
      <vt:lpstr>PowerPoint Presentation</vt:lpstr>
      <vt:lpstr>PowerPoint Presentation</vt:lpstr>
      <vt:lpstr>UMTS</vt:lpstr>
      <vt:lpstr>PowerPoint Presentation</vt:lpstr>
      <vt:lpstr>PowerPoint Presentation</vt:lpstr>
      <vt:lpstr>PowerPoint Presentation</vt:lpstr>
      <vt:lpstr>PowerPoint Presentation</vt:lpstr>
      <vt:lpstr>PowerPoint Presentation</vt:lpstr>
      <vt:lpstr>PowerPoint Presentation</vt:lpstr>
      <vt:lpstr>4G Mobile Communications (WiMAX and LTE)</vt:lpstr>
      <vt:lpstr>PowerPoint Presentation</vt:lpstr>
      <vt:lpstr>PowerPoint Presentation</vt:lpstr>
      <vt:lpstr>PowerPoint Presentation</vt:lpstr>
      <vt:lpstr>WiMAX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Long Term Evolution (LTE)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Windows User</cp:lastModifiedBy>
  <cp:revision>580</cp:revision>
  <dcterms:created xsi:type="dcterms:W3CDTF">1601-01-01T00:00:00Z</dcterms:created>
  <dcterms:modified xsi:type="dcterms:W3CDTF">2019-07-27T10:29:01Z</dcterms:modified>
</cp:coreProperties>
</file>