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31" r:id="rId2"/>
    <p:sldId id="779" r:id="rId3"/>
    <p:sldId id="781" r:id="rId4"/>
    <p:sldId id="782" r:id="rId5"/>
    <p:sldId id="786" r:id="rId6"/>
    <p:sldId id="783" r:id="rId7"/>
    <p:sldId id="784" r:id="rId8"/>
    <p:sldId id="785" r:id="rId9"/>
    <p:sldId id="787" r:id="rId10"/>
    <p:sldId id="788" r:id="rId11"/>
    <p:sldId id="792" r:id="rId12"/>
    <p:sldId id="791" r:id="rId13"/>
    <p:sldId id="78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66CCFF"/>
    <a:srgbClr val="CCFFFF"/>
    <a:srgbClr val="FFFF66"/>
    <a:srgbClr val="FFCCCC"/>
    <a:srgbClr val="FFFF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87792" autoAdjust="0"/>
  </p:normalViewPr>
  <p:slideViewPr>
    <p:cSldViewPr>
      <p:cViewPr varScale="1">
        <p:scale>
          <a:sx n="64" d="100"/>
          <a:sy n="64" d="100"/>
        </p:scale>
        <p:origin x="17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5C32D59-A3C0-4790-BA47-29F06CD2AFC0}" type="datetimeFigureOut">
              <a:rPr lang="en-US"/>
              <a:pPr>
                <a:defRPr/>
              </a:pPr>
              <a:t>7/27/2019</a:t>
            </a:fld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F2CCC6D-DEFC-4A86-B15E-9C182CB58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23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8293F09-F824-4078-BEB8-D145F68EB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40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GOS of 2% blocking.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 This implies that the channel allocations for cell sites are designed so that 2 out of 100 calls will be blocked due to channel occupancy during the busiest hour.</a:t>
            </a:r>
          </a:p>
          <a:p>
            <a:pPr eaLnBrk="1" hangingPunct="1"/>
            <a:endParaRPr lang="en-US" altLang="zh-TW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93F09-F824-4078-BEB8-D145F68EB5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8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3.Root of 3/2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defTabSz="927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defTabSz="927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defTabSz="927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defTabSz="927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69C31201-AC9A-4E54-81B1-77E1B817B1C7}" type="slidenum">
              <a:rPr lang="en-US" altLang="zh-TW" sz="1200" smtClean="0"/>
              <a:pPr/>
              <a:t>10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300773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C4839-21C7-4A0B-A36A-AD4EBE08D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4ED22-C513-43A4-B64C-9C17E63FE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02D82-D225-4B48-9A2A-13A11812F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9644D-C9F4-45D8-9436-F15691B06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3BB17-23D1-437D-A515-07BB87022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6AF07-4F95-4468-B1E8-CF5B7833C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2900C-B402-4301-8183-16676F7B5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39B3A-56A6-43B6-B5C6-E2C3D6DFF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B640E-548D-44B1-B56B-D6EAF622C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5077C-03D1-4F9E-A74D-23175CF59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760B8-AFAB-4F52-B04A-B3195A18F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12E18-6DA1-4FBD-AA22-960B2F440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D6377-799B-4BEC-847D-43B4F8CC0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9CAEB6E-D221-4004-BC6A-13287EFC6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upload.wikimedia.org/wikipedia/en/0/0a/JU-log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juniv.edu/index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703006" y="3815082"/>
            <a:ext cx="7924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cs typeface="Arial" charset="0"/>
              </a:rPr>
              <a:t>By-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  <a:cs typeface="Arial" charset="0"/>
              </a:rPr>
              <a:t>Jesmin</a:t>
            </a:r>
            <a:r>
              <a:rPr lang="en-US" b="1" dirty="0">
                <a:solidFill>
                  <a:schemeClr val="accent2"/>
                </a:solidFill>
                <a:cs typeface="Arial" charset="0"/>
              </a:rPr>
              <a:t> Akhter</a:t>
            </a:r>
            <a:endParaRPr lang="en-US" dirty="0">
              <a:solidFill>
                <a:schemeClr val="accent2"/>
              </a:solidFill>
              <a:cs typeface="Arial" charset="0"/>
            </a:endParaRPr>
          </a:p>
          <a:p>
            <a:pPr algn="ctr"/>
            <a:r>
              <a:rPr lang="en-US" dirty="0">
                <a:cs typeface="Arial" charset="0"/>
              </a:rPr>
              <a:t>Associate Professor</a:t>
            </a:r>
          </a:p>
          <a:p>
            <a:pPr algn="ctr"/>
            <a:r>
              <a:rPr lang="en-US" dirty="0">
                <a:cs typeface="Arial" charset="0"/>
              </a:rPr>
              <a:t>Institute of Information Technology</a:t>
            </a:r>
          </a:p>
          <a:p>
            <a:pPr algn="ctr"/>
            <a:r>
              <a:rPr lang="en-US" dirty="0">
                <a:cs typeface="Arial" charset="0"/>
              </a:rPr>
              <a:t>Jahangirnagar University 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1181100" y="2607379"/>
            <a:ext cx="678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MIT-5201</a:t>
            </a:r>
          </a:p>
          <a:p>
            <a:pPr algn="ctr"/>
            <a:endParaRPr lang="en-US" b="1" dirty="0"/>
          </a:p>
        </p:txBody>
      </p:sp>
      <p:pic>
        <p:nvPicPr>
          <p:cNvPr id="11269" name="il_fi" descr="http://upload.wikimedia.org/wikipedia/en/0/0a/JU-logo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886200" y="496445"/>
            <a:ext cx="1371600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*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6C7915-9B60-4260-B65F-6DF2014D54A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6349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3492" name="Picture 7" descr="f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7163" y="250825"/>
            <a:ext cx="6269037" cy="2187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493" name="Picture 10" descr="f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79" y="2438401"/>
            <a:ext cx="56578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41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*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9B7704-D179-47CF-8A82-C8D866BFFA7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graphicFrame>
        <p:nvGraphicFramePr>
          <p:cNvPr id="68611" name="Object 2"/>
          <p:cNvGraphicFramePr>
            <a:graphicFrameLocks noChangeAspect="1"/>
          </p:cNvGraphicFramePr>
          <p:nvPr/>
        </p:nvGraphicFramePr>
        <p:xfrm>
          <a:off x="1314450" y="1068388"/>
          <a:ext cx="6221413" cy="491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3" imgW="4993480" imgH="3944788" progId="Photoshop.Image.5">
                  <p:embed/>
                </p:oleObj>
              </mc:Choice>
              <mc:Fallback>
                <p:oleObj name="Image" r:id="rId3" imgW="4993480" imgH="3944788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068388"/>
                        <a:ext cx="6221413" cy="491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59988" y="5274906"/>
            <a:ext cx="1083212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Fig 3.9</a:t>
            </a:r>
          </a:p>
        </p:txBody>
      </p:sp>
    </p:spTree>
    <p:extLst>
      <p:ext uri="{BB962C8B-B14F-4D97-AF65-F5344CB8AC3E}">
        <p14:creationId xmlns:p14="http://schemas.microsoft.com/office/powerpoint/2010/main" val="81421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*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1FEDBD-FAB9-4124-B9B2-25D948172AE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696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9636" name="Picture 4" descr="Ex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7013" y="63500"/>
            <a:ext cx="6616056" cy="4173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37" name="Picture 7" descr="Ex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1" y="4114800"/>
            <a:ext cx="6400297" cy="27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22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7772400" cy="1143000"/>
          </a:xfrm>
        </p:spPr>
        <p:txBody>
          <a:bodyPr/>
          <a:lstStyle/>
          <a:p>
            <a:r>
              <a:rPr lang="en-US" sz="9600" b="1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6AF07-4F95-4468-B1E8-CF5B7833C3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534400" cy="2365375"/>
          </a:xfrm>
        </p:spPr>
        <p:txBody>
          <a:bodyPr/>
          <a:lstStyle/>
          <a:p>
            <a:r>
              <a:rPr lang="en-US" b="1" dirty="0"/>
              <a:t>Lecture 03 &amp;04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3" name="Picture 6" descr="JU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52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36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753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4731E9-DE58-4E76-977A-A8B4513765E2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400"/>
          </a:p>
        </p:txBody>
      </p:sp>
      <p:sp>
        <p:nvSpPr>
          <p:cNvPr id="31747" name="TextBox 6"/>
          <p:cNvSpPr txBox="1">
            <a:spLocks noChangeArrowheads="1"/>
          </p:cNvSpPr>
          <p:nvPr/>
        </p:nvSpPr>
        <p:spPr bwMode="auto">
          <a:xfrm>
            <a:off x="19665" y="271733"/>
            <a:ext cx="6784251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b="1" dirty="0"/>
              <a:t>Example-1</a:t>
            </a:r>
            <a:endParaRPr lang="en-US" sz="22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A city has total population of 5,00,000. A network planar found the behavior of users of the city like: they generate 2 calls/hour with average holding time of 1.5 minutes.  The service provider got the license of BW that can support 27 carriers of GSM. Determine number of sectors of 3/9 cell pattern maintaining </a:t>
            </a:r>
            <a:r>
              <a:rPr lang="en-US" sz="2200" dirty="0" err="1"/>
              <a:t>GoS</a:t>
            </a:r>
            <a:r>
              <a:rPr lang="en-US" sz="2200" dirty="0"/>
              <a:t> of 5%.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 Ans.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Traffic intensity/user = 2(1/60)1.5 = 0.05Erl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Carrier/sector = 27/9 = 3 carriers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Traffic channels/sector = 3*8-3 = 21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Where one TS out of 8TS is considered as control </a:t>
            </a:r>
            <a:r>
              <a:rPr lang="en-US" sz="2200" dirty="0" err="1"/>
              <a:t>chanel</a:t>
            </a:r>
            <a:r>
              <a:rPr lang="en-US" sz="2200" dirty="0"/>
              <a:t>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From </a:t>
            </a:r>
            <a:r>
              <a:rPr lang="en-US" sz="2200" dirty="0" err="1"/>
              <a:t>Erlang’s</a:t>
            </a:r>
            <a:r>
              <a:rPr lang="en-US" sz="2200" dirty="0"/>
              <a:t> table,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For n = 21 and B = 5%, offered traffic A=16.189Erl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Number of users/sector = 16.189/0.05 = 324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Number of sectors = 5,00,000/324 =1544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Number of 3-sectored cell = 1544/3 = 515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Number of cell pattern = 515/3 = 172 or 1544/9=172</a:t>
            </a:r>
          </a:p>
        </p:txBody>
      </p:sp>
      <p:sp>
        <p:nvSpPr>
          <p:cNvPr id="2" name="Rectangle 1"/>
          <p:cNvSpPr/>
          <p:nvPr/>
        </p:nvSpPr>
        <p:spPr>
          <a:xfrm>
            <a:off x="5389401" y="5105396"/>
            <a:ext cx="3467100" cy="9155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sz="1800" dirty="0"/>
              <a:t>Number of users/cell= 324*3=972</a:t>
            </a:r>
          </a:p>
          <a:p>
            <a:pPr algn="just" eaLnBrk="1" hangingPunct="1"/>
            <a:r>
              <a:rPr lang="en-US" sz="1800" dirty="0"/>
              <a:t>Number of cells(3-sectored)</a:t>
            </a:r>
          </a:p>
          <a:p>
            <a:pPr algn="just" eaLnBrk="1" hangingPunct="1"/>
            <a:r>
              <a:rPr lang="en-US" sz="1800" dirty="0"/>
              <a:t>= 5,00,000/972 =515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19800" y="1447800"/>
            <a:ext cx="3146747" cy="2743200"/>
            <a:chOff x="152692" y="1538285"/>
            <a:chExt cx="4388493" cy="385322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220341" y="1538285"/>
              <a:ext cx="2209800" cy="2209800"/>
              <a:chOff x="3390" y="11700"/>
              <a:chExt cx="2370" cy="2535"/>
            </a:xfrm>
          </p:grpSpPr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 flipV="1">
                <a:off x="340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6" name="Oval 7"/>
              <p:cNvSpPr>
                <a:spLocks noChangeArrowheads="1"/>
              </p:cNvSpPr>
              <p:nvPr/>
            </p:nvSpPr>
            <p:spPr bwMode="auto">
              <a:xfrm>
                <a:off x="4455" y="12765"/>
                <a:ext cx="180" cy="18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 flipV="1">
                <a:off x="4545" y="11700"/>
                <a:ext cx="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8" name="AutoShape 9"/>
              <p:cNvSpPr>
                <a:spLocks noChangeArrowheads="1"/>
              </p:cNvSpPr>
              <p:nvPr/>
            </p:nvSpPr>
            <p:spPr bwMode="auto">
              <a:xfrm rot="5400000">
                <a:off x="3300" y="11805"/>
                <a:ext cx="2520" cy="2340"/>
              </a:xfrm>
              <a:prstGeom prst="hexagon">
                <a:avLst>
                  <a:gd name="adj" fmla="val 26923"/>
                  <a:gd name="vf" fmla="val 115470"/>
                </a:avLst>
              </a:prstGeom>
              <a:solidFill>
                <a:srgbClr val="FF99FF">
                  <a:alpha val="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>
                <a:off x="463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3420" y="1260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dirty="0"/>
                  <a:t>Sector-1</a:t>
                </a: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4680" y="1242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Sector-2</a:t>
                </a: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3960" y="1341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Sector-3</a:t>
                </a:r>
              </a:p>
            </p:txBody>
          </p:sp>
        </p:grp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52692" y="3181709"/>
              <a:ext cx="2209800" cy="2209800"/>
              <a:chOff x="3390" y="11700"/>
              <a:chExt cx="2370" cy="2535"/>
            </a:xfrm>
          </p:grpSpPr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 flipV="1">
                <a:off x="340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8" name="Oval 7"/>
              <p:cNvSpPr>
                <a:spLocks noChangeArrowheads="1"/>
              </p:cNvSpPr>
              <p:nvPr/>
            </p:nvSpPr>
            <p:spPr bwMode="auto">
              <a:xfrm>
                <a:off x="4455" y="12765"/>
                <a:ext cx="180" cy="18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 flipV="1">
                <a:off x="4545" y="11700"/>
                <a:ext cx="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auto">
              <a:xfrm rot="5400000">
                <a:off x="3300" y="11805"/>
                <a:ext cx="2520" cy="2340"/>
              </a:xfrm>
              <a:prstGeom prst="hexagon">
                <a:avLst>
                  <a:gd name="adj" fmla="val 26923"/>
                  <a:gd name="vf" fmla="val 115470"/>
                </a:avLst>
              </a:prstGeom>
              <a:solidFill>
                <a:srgbClr val="FFFF00">
                  <a:alpha val="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>
                <a:off x="463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3420" y="1260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Sector-1</a:t>
                </a: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680" y="1242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Sector-2</a:t>
                </a: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3960" y="1341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Sector-3</a:t>
                </a:r>
              </a:p>
            </p:txBody>
          </p:sp>
        </p:grp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2331385" y="3145675"/>
              <a:ext cx="2209800" cy="2209800"/>
              <a:chOff x="3390" y="11700"/>
              <a:chExt cx="2370" cy="2535"/>
            </a:xfrm>
          </p:grpSpPr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340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0" name="Oval 7"/>
              <p:cNvSpPr>
                <a:spLocks noChangeArrowheads="1"/>
              </p:cNvSpPr>
              <p:nvPr/>
            </p:nvSpPr>
            <p:spPr bwMode="auto">
              <a:xfrm>
                <a:off x="4455" y="12765"/>
                <a:ext cx="180" cy="18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V="1">
                <a:off x="4545" y="11700"/>
                <a:ext cx="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2" name="AutoShape 9"/>
              <p:cNvSpPr>
                <a:spLocks noChangeArrowheads="1"/>
              </p:cNvSpPr>
              <p:nvPr/>
            </p:nvSpPr>
            <p:spPr bwMode="auto">
              <a:xfrm rot="5400000">
                <a:off x="3300" y="11805"/>
                <a:ext cx="2520" cy="2340"/>
              </a:xfrm>
              <a:prstGeom prst="hexagon">
                <a:avLst>
                  <a:gd name="adj" fmla="val 26923"/>
                  <a:gd name="vf" fmla="val 115470"/>
                </a:avLst>
              </a:prstGeom>
              <a:solidFill>
                <a:srgbClr val="FFFF00">
                  <a:alpha val="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463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3420" y="1260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dirty="0"/>
                  <a:t>Sector-1</a:t>
                </a:r>
              </a:p>
            </p:txBody>
          </p:sp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4680" y="1242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Sector-2</a:t>
                </a:r>
              </a:p>
            </p:txBody>
          </p: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960" y="1341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53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126B49-78A7-4FF0-9430-95912CBE82B7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400"/>
          </a:p>
        </p:txBody>
      </p:sp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0" y="1524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63937"/>
            <a:ext cx="9143999" cy="32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95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3BB17-23D1-437D-A515-07BB87022E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7" descr="T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2400"/>
            <a:ext cx="7961972" cy="586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36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3BB17-23D1-437D-A515-07BB87022E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7" descr="Ex3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496"/>
            <a:ext cx="7315200" cy="68654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35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3BB17-23D1-437D-A515-07BB87022E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13" descr="Ex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8619429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0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3BB17-23D1-437D-A515-07BB87022E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12" descr="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5" y="2711142"/>
            <a:ext cx="7693266" cy="399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f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6001" y="297928"/>
            <a:ext cx="7300613" cy="22542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04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*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146CB2-7262-4D30-9635-C1391BD4C9B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6144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1444" name="Picture 10" descr="f3"/>
          <p:cNvPicPr>
            <a:picLocks noGrp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0"/>
            <a:ext cx="4421188" cy="68579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45" name="Picture 14" descr="f3"/>
          <p:cNvPicPr>
            <a:picLocks noGrp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8768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5850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6154</TotalTime>
  <Words>135</Words>
  <Application>Microsoft Office PowerPoint</Application>
  <PresentationFormat>On-screen Show (4:3)</PresentationFormat>
  <Paragraphs>50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Times New Roman</vt:lpstr>
      <vt:lpstr>Default Design</vt:lpstr>
      <vt:lpstr>Image</vt:lpstr>
      <vt:lpstr>PowerPoint Presentation</vt:lpstr>
      <vt:lpstr>Lecture 03 &amp;04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Windows User</cp:lastModifiedBy>
  <cp:revision>576</cp:revision>
  <dcterms:created xsi:type="dcterms:W3CDTF">1601-01-01T00:00:00Z</dcterms:created>
  <dcterms:modified xsi:type="dcterms:W3CDTF">2019-07-27T10:45:25Z</dcterms:modified>
</cp:coreProperties>
</file>