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
    <p:sldMasterId id="2147483661" r:id="rId3"/>
  </p:sldMasterIdLst>
  <p:notesMasterIdLst>
    <p:notesMasterId r:id="rId29"/>
  </p:notesMasterIdLst>
  <p:handoutMasterIdLst>
    <p:handoutMasterId r:id="rId30"/>
  </p:handoutMasterIdLst>
  <p:sldIdLst>
    <p:sldId id="453" r:id="rId4"/>
    <p:sldId id="479" r:id="rId5"/>
    <p:sldId id="480" r:id="rId6"/>
    <p:sldId id="481" r:id="rId7"/>
    <p:sldId id="482" r:id="rId8"/>
    <p:sldId id="483" r:id="rId9"/>
    <p:sldId id="484" r:id="rId10"/>
    <p:sldId id="485" r:id="rId11"/>
    <p:sldId id="486" r:id="rId12"/>
    <p:sldId id="487" r:id="rId13"/>
    <p:sldId id="488" r:id="rId14"/>
    <p:sldId id="489" r:id="rId15"/>
    <p:sldId id="490" r:id="rId16"/>
    <p:sldId id="491" r:id="rId17"/>
    <p:sldId id="492" r:id="rId18"/>
    <p:sldId id="493" r:id="rId19"/>
    <p:sldId id="494" r:id="rId20"/>
    <p:sldId id="495" r:id="rId21"/>
    <p:sldId id="496" r:id="rId22"/>
    <p:sldId id="497" r:id="rId23"/>
    <p:sldId id="498" r:id="rId24"/>
    <p:sldId id="499" r:id="rId25"/>
    <p:sldId id="500" r:id="rId26"/>
    <p:sldId id="501" r:id="rId27"/>
    <p:sldId id="314" r:id="rId2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44">
          <p15:clr>
            <a:srgbClr val="A4A3A4"/>
          </p15:clr>
        </p15:guide>
        <p15:guide id="4" pos="56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FFFF"/>
    <a:srgbClr val="FF3399"/>
    <a:srgbClr val="FF3300"/>
    <a:srgbClr val="FF0066"/>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6" autoAdjust="0"/>
    <p:restoredTop sz="91382" autoAdjust="0"/>
  </p:normalViewPr>
  <p:slideViewPr>
    <p:cSldViewPr showGuides="1">
      <p:cViewPr varScale="1">
        <p:scale>
          <a:sx n="68" d="100"/>
          <a:sy n="68" d="100"/>
        </p:scale>
        <p:origin x="1704" y="78"/>
      </p:cViewPr>
      <p:guideLst>
        <p:guide orient="horz" pos="2160"/>
        <p:guide pos="2880"/>
        <p:guide pos="144"/>
        <p:guide pos="561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8/26/2019</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8/26/2019</a:t>
            </a:fld>
            <a:endParaRPr lang="en-US"/>
          </a:p>
        </p:txBody>
      </p:sp>
      <p:sp>
        <p:nvSpPr>
          <p:cNvPr id="4" name="Slide Image Placeholder 3"/>
          <p:cNvSpPr>
            <a:spLocks noGrp="1" noRot="1" noChangeAspect="1"/>
          </p:cNvSpPr>
          <p:nvPr>
            <p:ph type="sldImg" idx="2"/>
          </p:nvPr>
        </p:nvSpPr>
        <p:spPr>
          <a:xfrm>
            <a:off x="1101725" y="700088"/>
            <a:ext cx="46545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a:t>
            </a:fld>
            <a:endParaRPr lang="en-US"/>
          </a:p>
        </p:txBody>
      </p:sp>
    </p:spTree>
    <p:extLst>
      <p:ext uri="{BB962C8B-B14F-4D97-AF65-F5344CB8AC3E}">
        <p14:creationId xmlns:p14="http://schemas.microsoft.com/office/powerpoint/2010/main" val="93043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0DA75-C068-489C-8CC6-F097C435BE2F}" type="slidenum">
              <a:rPr lang="en-US" sz="1200"/>
              <a:pPr eaLnBrk="1" hangingPunct="1"/>
              <a:t>17</a:t>
            </a:fld>
            <a:endParaRPr lang="en-US" sz="1200"/>
          </a:p>
        </p:txBody>
      </p:sp>
    </p:spTree>
    <p:extLst>
      <p:ext uri="{BB962C8B-B14F-4D97-AF65-F5344CB8AC3E}">
        <p14:creationId xmlns:p14="http://schemas.microsoft.com/office/powerpoint/2010/main" val="382512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B076A-BCD3-43DB-B626-89538CF1BE16}" type="slidenum">
              <a:rPr lang="en-US" smtClean="0"/>
              <a:pPr/>
              <a:t>25</a:t>
            </a:fld>
            <a:endParaRPr lang="en-US"/>
          </a:p>
        </p:txBody>
      </p:sp>
    </p:spTree>
    <p:extLst>
      <p:ext uri="{BB962C8B-B14F-4D97-AF65-F5344CB8AC3E}">
        <p14:creationId xmlns:p14="http://schemas.microsoft.com/office/powerpoint/2010/main" val="721334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381000"/>
            <a:ext cx="5340275" cy="3048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5CFA0E20-E4B2-421C-9206-0F7FD3443A07}" type="datetime1">
              <a:rPr lang="en-US" smtClean="0"/>
              <a:pPr/>
              <a:t>8/26/2019</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18284765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3675188B-DE8C-4F55-8A38-463DC01169F3}" type="datetime1">
              <a:rPr lang="en-US" smtClean="0"/>
              <a:pPr/>
              <a:t>8/26/2019</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313297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459ECD8E-BECA-4B5F-9841-00EB4DD9CE66}" type="datetime1">
              <a:rPr lang="en-US" smtClean="0"/>
              <a:pPr/>
              <a:t>8/26/2019</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1009735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extLst>
      <p:ext uri="{BB962C8B-B14F-4D97-AF65-F5344CB8AC3E}">
        <p14:creationId xmlns:p14="http://schemas.microsoft.com/office/powerpoint/2010/main" val="3843087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4274"/>
                </a:solidFill>
              </a:defRPr>
            </a:lvl1pPr>
          </a:lstStyle>
          <a:p>
            <a:r>
              <a:rPr lang="en-US" dirty="0" smtClean="0"/>
              <a:t>Click to edit Master title style</a:t>
            </a:r>
            <a:endParaRPr lang="en-US" dirty="0"/>
          </a:p>
        </p:txBody>
      </p:sp>
      <p:sp>
        <p:nvSpPr>
          <p:cNvPr id="7" name="Footer Placeholder 2"/>
          <p:cNvSpPr txBox="1">
            <a:spLocks/>
          </p:cNvSpPr>
          <p:nvPr userDrawn="1"/>
        </p:nvSpPr>
        <p:spPr>
          <a:xfrm>
            <a:off x="228600" y="6492875"/>
            <a:ext cx="7848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rgbClr val="004274"/>
                </a:solidFill>
              </a:rPr>
              <a:t>Traffic modeling of 4G network under LTE and WiMAX network platform</a:t>
            </a:r>
            <a:endParaRPr lang="en-US" sz="1600" dirty="0">
              <a:solidFill>
                <a:srgbClr val="004274"/>
              </a:solidFill>
            </a:endParaRPr>
          </a:p>
        </p:txBody>
      </p:sp>
      <p:sp>
        <p:nvSpPr>
          <p:cNvPr id="8" name="Slide Number Placeholder 3"/>
          <p:cNvSpPr txBox="1">
            <a:spLocks/>
          </p:cNvSpPr>
          <p:nvPr userDrawn="1"/>
        </p:nvSpPr>
        <p:spPr>
          <a:xfrm>
            <a:off x="8077200" y="6492875"/>
            <a:ext cx="83013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mtClean="0">
                <a:solidFill>
                  <a:srgbClr val="004274"/>
                </a:solidFill>
              </a:rPr>
              <a:pPr/>
              <a:t>‹#›</a:t>
            </a:fld>
            <a:endParaRPr lang="en-US">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EE55C-EFC8-49AB-BB12-5AC9DE5C1596}"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3EE55C-EFC8-49AB-BB12-5AC9DE5C1596}"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3EE55C-EFC8-49AB-BB12-5AC9DE5C1596}" type="datetimeFigureOut">
              <a:rPr lang="en-US" smtClean="0"/>
              <a:pPr/>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3EE55C-EFC8-49AB-BB12-5AC9DE5C1596}" type="datetimeFigureOut">
              <a:rPr lang="en-US" smtClean="0"/>
              <a:pPr/>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07950" dist="12700" dir="5400000" algn="ctr">
              <a:srgbClr val="000000"/>
            </a:outerShdw>
          </a:effectLst>
        </p:spPr>
        <p:txBody>
          <a:bodyPr>
            <a:normAutofit/>
          </a:bodyPr>
          <a:lstStyle>
            <a:lvl1pPr>
              <a:defRPr sz="3600" b="1" cap="none" spc="0">
                <a:ln>
                  <a:noFill/>
                </a:ln>
                <a:solidFill>
                  <a:schemeClr val="bg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4274"/>
                </a:solidFill>
              </a:defRPr>
            </a:lvl1pPr>
            <a:lvl2pPr>
              <a:defRPr>
                <a:solidFill>
                  <a:schemeClr val="tx1">
                    <a:lumMod val="95000"/>
                    <a:lumOff val="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C7109510-B71E-4FFD-AB4D-053818ABF244}" type="datetime1">
              <a:rPr lang="en-US" smtClean="0"/>
              <a:pPr/>
              <a:t>8/26/2019</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38141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EE55C-EFC8-49AB-BB12-5AC9DE5C1596}"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EE55C-EFC8-49AB-BB12-5AC9DE5C1596}" type="datetimeFigureOut">
              <a:rPr lang="en-US" smtClean="0"/>
              <a:pPr/>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4256" y="6356350"/>
            <a:ext cx="2133600" cy="365125"/>
          </a:xfrm>
          <a:prstGeom prst="rect">
            <a:avLst/>
          </a:prstGeom>
        </p:spPr>
        <p:txBody>
          <a:bodyPr/>
          <a:lstStyle/>
          <a:p>
            <a:fld id="{88B420D9-394B-492F-85A2-87EAA1F62C10}" type="datetime1">
              <a:rPr lang="en-US" smtClean="0"/>
              <a:pPr/>
              <a:t>8/26/2019</a:t>
            </a:fld>
            <a:endParaRPr lang="en-US"/>
          </a:p>
        </p:txBody>
      </p:sp>
      <p:sp>
        <p:nvSpPr>
          <p:cNvPr id="5" name="Footer Placeholder 4"/>
          <p:cNvSpPr>
            <a:spLocks noGrp="1"/>
          </p:cNvSpPr>
          <p:nvPr>
            <p:ph type="ftr" sz="quarter" idx="11"/>
          </p:nvPr>
        </p:nvSpPr>
        <p:spPr/>
        <p:txBody>
          <a:bodyPr/>
          <a:lstStyle/>
          <a:p>
            <a:r>
              <a:rPr lang="en-US" smtClean="0"/>
              <a:t>Traffic modeling of 4G network under LTE and WiMAX network platform</a:t>
            </a:r>
            <a:endParaRPr lang="en-US"/>
          </a:p>
        </p:txBody>
      </p:sp>
      <p:sp>
        <p:nvSpPr>
          <p:cNvPr id="6" name="Slide Number Placeholder 5"/>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80310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214256" y="6356350"/>
            <a:ext cx="2133600" cy="365125"/>
          </a:xfrm>
          <a:prstGeom prst="rect">
            <a:avLst/>
          </a:prstGeom>
        </p:spPr>
        <p:txBody>
          <a:bodyPr/>
          <a:lstStyle/>
          <a:p>
            <a:fld id="{40D72758-F2F7-46B4-ACD6-EA2B4A0416E8}" type="datetime1">
              <a:rPr lang="en-US" smtClean="0"/>
              <a:pPr/>
              <a:t>8/26/2019</a:t>
            </a:fld>
            <a:endParaRPr lang="en-US"/>
          </a:p>
        </p:txBody>
      </p:sp>
      <p:sp>
        <p:nvSpPr>
          <p:cNvPr id="6" name="Footer Placeholder 5"/>
          <p:cNvSpPr>
            <a:spLocks noGrp="1"/>
          </p:cNvSpPr>
          <p:nvPr>
            <p:ph type="ftr" sz="quarter" idx="11"/>
          </p:nvPr>
        </p:nvSpPr>
        <p:spPr/>
        <p:txBody>
          <a:bodyPr/>
          <a:lstStyle/>
          <a:p>
            <a:r>
              <a:rPr lang="en-US" smtClean="0"/>
              <a:t>Traffic modeling of 4G network under LTE and WiMAX network platform</a:t>
            </a:r>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18973332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14256" y="6356350"/>
            <a:ext cx="2133600" cy="365125"/>
          </a:xfrm>
          <a:prstGeom prst="rect">
            <a:avLst/>
          </a:prstGeom>
        </p:spPr>
        <p:txBody>
          <a:bodyPr/>
          <a:lstStyle/>
          <a:p>
            <a:fld id="{E9B97C4C-93DA-4D7F-82F2-407FE2BC4F7C}" type="datetime1">
              <a:rPr lang="en-US" smtClean="0"/>
              <a:pPr/>
              <a:t>8/26/2019</a:t>
            </a:fld>
            <a:endParaRPr lang="en-US"/>
          </a:p>
        </p:txBody>
      </p:sp>
      <p:sp>
        <p:nvSpPr>
          <p:cNvPr id="8" name="Footer Placeholder 7"/>
          <p:cNvSpPr>
            <a:spLocks noGrp="1"/>
          </p:cNvSpPr>
          <p:nvPr>
            <p:ph type="ftr" sz="quarter" idx="11"/>
          </p:nvPr>
        </p:nvSpPr>
        <p:spPr/>
        <p:txBody>
          <a:bodyPr/>
          <a:lstStyle/>
          <a:p>
            <a:r>
              <a:rPr lang="en-US" smtClean="0"/>
              <a:t>Traffic modeling of 4G network under LTE and WiMAX network platform</a:t>
            </a:r>
            <a:endParaRPr lang="en-US"/>
          </a:p>
        </p:txBody>
      </p:sp>
      <p:sp>
        <p:nvSpPr>
          <p:cNvPr id="9" name="Slide Number Placeholder 8"/>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0670929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14256" y="6356350"/>
            <a:ext cx="2133600" cy="365125"/>
          </a:xfrm>
          <a:prstGeom prst="rect">
            <a:avLst/>
          </a:prstGeom>
        </p:spPr>
        <p:txBody>
          <a:bodyPr/>
          <a:lstStyle/>
          <a:p>
            <a:fld id="{CEEC3BDB-EE7F-47F9-BB1D-FEC174473D77}" type="datetime1">
              <a:rPr lang="en-US" smtClean="0"/>
              <a:pPr/>
              <a:t>8/26/2019</a:t>
            </a:fld>
            <a:endParaRPr lang="en-US"/>
          </a:p>
        </p:txBody>
      </p:sp>
      <p:sp>
        <p:nvSpPr>
          <p:cNvPr id="4" name="Footer Placeholder 3"/>
          <p:cNvSpPr>
            <a:spLocks noGrp="1"/>
          </p:cNvSpPr>
          <p:nvPr>
            <p:ph type="ftr" sz="quarter" idx="11"/>
          </p:nvPr>
        </p:nvSpPr>
        <p:spPr/>
        <p:txBody>
          <a:bodyPr/>
          <a:lstStyle/>
          <a:p>
            <a:r>
              <a:rPr lang="en-US" smtClean="0"/>
              <a:t>Traffic modeling of 4G network under LTE and WiMAX network platform</a:t>
            </a:r>
            <a:endParaRPr lang="en-US"/>
          </a:p>
        </p:txBody>
      </p:sp>
      <p:sp>
        <p:nvSpPr>
          <p:cNvPr id="5" name="Slide Number Placeholder 4"/>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8267955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4256" y="6356350"/>
            <a:ext cx="2133600" cy="365125"/>
          </a:xfrm>
          <a:prstGeom prst="rect">
            <a:avLst/>
          </a:prstGeom>
        </p:spPr>
        <p:txBody>
          <a:bodyPr/>
          <a:lstStyle/>
          <a:p>
            <a:fld id="{A1A10A24-4452-4F1F-8325-E215448573B4}" type="datetime1">
              <a:rPr lang="en-US" smtClean="0"/>
              <a:pPr/>
              <a:t>8/26/2019</a:t>
            </a:fld>
            <a:endParaRPr lang="en-US"/>
          </a:p>
        </p:txBody>
      </p:sp>
      <p:sp>
        <p:nvSpPr>
          <p:cNvPr id="3" name="Footer Placeholder 2"/>
          <p:cNvSpPr>
            <a:spLocks noGrp="1"/>
          </p:cNvSpPr>
          <p:nvPr>
            <p:ph type="ftr" sz="quarter" idx="11"/>
          </p:nvPr>
        </p:nvSpPr>
        <p:spPr/>
        <p:txBody>
          <a:bodyPr/>
          <a:lstStyle/>
          <a:p>
            <a:r>
              <a:rPr lang="en-US" smtClean="0"/>
              <a:t>Traffic modeling of 4G network under LTE and WiMAX network platform</a:t>
            </a:r>
            <a:endParaRPr lang="en-US"/>
          </a:p>
        </p:txBody>
      </p:sp>
      <p:sp>
        <p:nvSpPr>
          <p:cNvPr id="4" name="Slide Number Placeholder 3"/>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38610141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4256" y="6356350"/>
            <a:ext cx="2133600" cy="365125"/>
          </a:xfrm>
          <a:prstGeom prst="rect">
            <a:avLst/>
          </a:prstGeom>
        </p:spPr>
        <p:txBody>
          <a:bodyPr/>
          <a:lstStyle/>
          <a:p>
            <a:fld id="{41486057-D6CA-4772-B8AE-08A6B9B9B7E9}" type="datetime1">
              <a:rPr lang="en-US" smtClean="0"/>
              <a:pPr/>
              <a:t>8/26/2019</a:t>
            </a:fld>
            <a:endParaRPr lang="en-US"/>
          </a:p>
        </p:txBody>
      </p:sp>
      <p:sp>
        <p:nvSpPr>
          <p:cNvPr id="6" name="Footer Placeholder 5"/>
          <p:cNvSpPr>
            <a:spLocks noGrp="1"/>
          </p:cNvSpPr>
          <p:nvPr>
            <p:ph type="ftr" sz="quarter" idx="11"/>
          </p:nvPr>
        </p:nvSpPr>
        <p:spPr/>
        <p:txBody>
          <a:bodyPr/>
          <a:lstStyle/>
          <a:p>
            <a:r>
              <a:rPr lang="en-US" smtClean="0"/>
              <a:t>Traffic modeling of 4G network under LTE and WiMAX network platform</a:t>
            </a:r>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5490526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14256" y="6356350"/>
            <a:ext cx="2133600" cy="365125"/>
          </a:xfrm>
          <a:prstGeom prst="rect">
            <a:avLst/>
          </a:prstGeom>
        </p:spPr>
        <p:txBody>
          <a:bodyPr/>
          <a:lstStyle/>
          <a:p>
            <a:fld id="{FAF4E511-E84F-4097-9991-07F3C8711C41}" type="datetime1">
              <a:rPr lang="en-US" smtClean="0"/>
              <a:pPr/>
              <a:t>8/26/2019</a:t>
            </a:fld>
            <a:endParaRPr lang="en-US"/>
          </a:p>
        </p:txBody>
      </p:sp>
      <p:sp>
        <p:nvSpPr>
          <p:cNvPr id="6" name="Footer Placeholder 5"/>
          <p:cNvSpPr>
            <a:spLocks noGrp="1"/>
          </p:cNvSpPr>
          <p:nvPr>
            <p:ph type="ftr" sz="quarter" idx="11"/>
          </p:nvPr>
        </p:nvSpPr>
        <p:spPr/>
        <p:txBody>
          <a:bodyPr/>
          <a:lstStyle/>
          <a:p>
            <a:r>
              <a:rPr lang="en-US" smtClean="0"/>
              <a:t>Traffic modeling of 4G network under LTE and WiMAX network platform</a:t>
            </a:r>
            <a:endParaRPr lang="en-US"/>
          </a:p>
        </p:txBody>
      </p:sp>
      <p:sp>
        <p:nvSpPr>
          <p:cNvPr id="7" name="Slide Number Placeholder 6"/>
          <p:cNvSpPr>
            <a:spLocks noGrp="1"/>
          </p:cNvSpPr>
          <p:nvPr>
            <p:ph type="sldNum" sz="quarter" idx="12"/>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18891388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7724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28600" y="6356350"/>
            <a:ext cx="7848600" cy="365125"/>
          </a:xfrm>
          <a:prstGeom prst="rect">
            <a:avLst/>
          </a:prstGeom>
        </p:spPr>
        <p:txBody>
          <a:bodyPr vert="horz" lIns="91440" tIns="45720" rIns="91440" bIns="45720" rtlCol="0" anchor="ctr"/>
          <a:lstStyle>
            <a:lvl1pPr algn="ctr">
              <a:defRPr sz="1600">
                <a:solidFill>
                  <a:srgbClr val="002060"/>
                </a:solidFill>
                <a:latin typeface="Times New Roman" pitchFamily="18" charset="0"/>
                <a:cs typeface="Times New Roman" pitchFamily="18" charset="0"/>
              </a:defRPr>
            </a:lvl1pPr>
          </a:lstStyle>
          <a:p>
            <a:r>
              <a:rPr lang="en-US" dirty="0" smtClean="0"/>
              <a:t>Traffic modeling of 4G network under LTE and </a:t>
            </a:r>
            <a:r>
              <a:rPr lang="en-US" dirty="0" err="1" smtClean="0"/>
              <a:t>WiMAX</a:t>
            </a:r>
            <a:r>
              <a:rPr lang="en-US" dirty="0" smtClean="0"/>
              <a:t> network platform</a:t>
            </a:r>
            <a:endParaRPr lang="en-US" dirty="0"/>
          </a:p>
        </p:txBody>
      </p:sp>
      <p:sp>
        <p:nvSpPr>
          <p:cNvPr id="6" name="Slide Number Placeholder 5"/>
          <p:cNvSpPr>
            <a:spLocks noGrp="1"/>
          </p:cNvSpPr>
          <p:nvPr>
            <p:ph type="sldNum" sz="quarter" idx="4"/>
          </p:nvPr>
        </p:nvSpPr>
        <p:spPr>
          <a:xfrm>
            <a:off x="8077200" y="6356350"/>
            <a:ext cx="830132" cy="365125"/>
          </a:xfrm>
          <a:prstGeom prst="rect">
            <a:avLst/>
          </a:prstGeom>
        </p:spPr>
        <p:txBody>
          <a:bodyPr vert="horz" lIns="91440" tIns="45720" rIns="91440" bIns="45720" rtlCol="0" anchor="ctr"/>
          <a:lstStyle>
            <a:lvl1pPr algn="r">
              <a:defRPr sz="1600" b="1">
                <a:solidFill>
                  <a:srgbClr val="FF0066"/>
                </a:solidFill>
                <a:latin typeface="Times New Roman" pitchFamily="18" charset="0"/>
                <a:cs typeface="Times New Roman" pitchFamily="18" charset="0"/>
              </a:defRPr>
            </a:lvl1pPr>
          </a:lstStyle>
          <a:p>
            <a:fld id="{EDC8AA99-7238-42D3-B68A-A4E1B56FEE73}" type="slidenum">
              <a:rPr lang="en-US" smtClean="0"/>
              <a:pPr/>
              <a:t>‹#›</a:t>
            </a:fld>
            <a:endParaRPr lang="en-US"/>
          </a:p>
        </p:txBody>
      </p:sp>
      <p:cxnSp>
        <p:nvCxnSpPr>
          <p:cNvPr id="7" name="Straight Connector 6"/>
          <p:cNvCxnSpPr/>
          <p:nvPr userDrawn="1"/>
        </p:nvCxnSpPr>
        <p:spPr>
          <a:xfrm>
            <a:off x="273424" y="6373906"/>
            <a:ext cx="8641976"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8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iming>
    <p:tnLst>
      <p:par>
        <p:cTn id="1" dur="indefinite" restart="never" nodeType="tmRoot"/>
      </p:par>
    </p:tnLst>
  </p:timing>
  <p:hf hdr="0" dt="0"/>
  <p:txStyles>
    <p:titleStyle>
      <a:lvl1pPr algn="l" defTabSz="914400" rtl="0" eaLnBrk="1" latinLnBrk="0" hangingPunct="1">
        <a:spcBef>
          <a:spcPct val="0"/>
        </a:spcBef>
        <a:buNone/>
        <a:defRPr sz="3600" b="1" kern="1200" cap="none" spc="0">
          <a:ln>
            <a:noFill/>
          </a:ln>
          <a:solidFill>
            <a:schemeClr val="bg1"/>
          </a:solidFill>
          <a:effectLst/>
          <a:latin typeface="Times New Roman" pitchFamily="18" charset="0"/>
          <a:ea typeface="+mj-ea"/>
          <a:cs typeface="Times New Roman" pitchFamily="18" charset="0"/>
        </a:defRPr>
      </a:lvl1pPr>
    </p:titleStyle>
    <p:bodyStyle>
      <a:lvl1pPr marL="457200" indent="-457200" algn="just" defTabSz="914400" rtl="0" eaLnBrk="1" latinLnBrk="0" hangingPunct="1">
        <a:spcBef>
          <a:spcPct val="20000"/>
        </a:spcBef>
        <a:buFont typeface="Wingdings" pitchFamily="2" charset="2"/>
        <a:buChar char="v"/>
        <a:defRPr sz="3200" kern="1200">
          <a:solidFill>
            <a:schemeClr val="accent1">
              <a:lumMod val="50000"/>
            </a:schemeClr>
          </a:solidFill>
          <a:latin typeface="Times New Roman" pitchFamily="18" charset="0"/>
          <a:ea typeface="+mn-ea"/>
          <a:cs typeface="Times New Roman" pitchFamily="18" charset="0"/>
        </a:defRPr>
      </a:lvl1pPr>
      <a:lvl2pPr marL="742950" indent="-285750" algn="just" defTabSz="914400" rtl="0" eaLnBrk="1" latinLnBrk="0" hangingPunct="1">
        <a:spcBef>
          <a:spcPct val="20000"/>
        </a:spcBef>
        <a:buFont typeface="Arial" pitchFamily="34" charset="0"/>
        <a:buChar char="–"/>
        <a:defRPr sz="2800" kern="1200">
          <a:solidFill>
            <a:srgbClr val="0070C0"/>
          </a:solidFill>
          <a:latin typeface="Times New Roman" pitchFamily="18" charset="0"/>
          <a:ea typeface="+mn-ea"/>
          <a:cs typeface="Times New Roman" pitchFamily="18" charset="0"/>
        </a:defRPr>
      </a:lvl2pPr>
      <a:lvl3pPr marL="1143000" indent="-228600" algn="just" defTabSz="914400" rtl="0" eaLnBrk="1" latinLnBrk="0" hangingPunct="1">
        <a:spcBef>
          <a:spcPct val="20000"/>
        </a:spcBef>
        <a:buFont typeface="Arial" pitchFamily="34" charset="0"/>
        <a:buChar char="•"/>
        <a:defRPr sz="2400" kern="1200">
          <a:solidFill>
            <a:srgbClr val="FF0066"/>
          </a:solidFill>
          <a:latin typeface="Times New Roman" pitchFamily="18" charset="0"/>
          <a:ea typeface="+mn-ea"/>
          <a:cs typeface="Times New Roman" pitchFamily="18" charset="0"/>
        </a:defRPr>
      </a:lvl3pPr>
      <a:lvl4pPr marL="1600200" indent="-228600" algn="just"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8/26/2019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703006" y="3815082"/>
            <a:ext cx="7924800" cy="1938992"/>
          </a:xfrm>
          <a:prstGeom prst="rect">
            <a:avLst/>
          </a:prstGeom>
          <a:noFill/>
          <a:ln w="9525">
            <a:noFill/>
            <a:miter lim="800000"/>
            <a:headEnd/>
            <a:tailEnd/>
          </a:ln>
        </p:spPr>
        <p:txBody>
          <a:bodyPr>
            <a:spAutoFit/>
          </a:bodyPr>
          <a:lstStyle/>
          <a:p>
            <a:pPr algn="ctr"/>
            <a:r>
              <a:rPr lang="en-US" b="1" dirty="0" smtClean="0">
                <a:solidFill>
                  <a:schemeClr val="accent2"/>
                </a:solidFill>
                <a:cs typeface="Arial" charset="0"/>
              </a:rPr>
              <a:t>By-</a:t>
            </a:r>
          </a:p>
          <a:p>
            <a:pPr algn="ctr"/>
            <a:r>
              <a:rPr lang="en-US" b="1" dirty="0" err="1" smtClean="0">
                <a:solidFill>
                  <a:schemeClr val="accent2"/>
                </a:solidFill>
                <a:cs typeface="Arial" charset="0"/>
              </a:rPr>
              <a:t>Jesmin</a:t>
            </a:r>
            <a:r>
              <a:rPr lang="en-US" b="1" dirty="0" smtClean="0">
                <a:solidFill>
                  <a:schemeClr val="accent2"/>
                </a:solidFill>
                <a:cs typeface="Arial" charset="0"/>
              </a:rPr>
              <a:t> Akhter</a:t>
            </a:r>
            <a:endParaRPr lang="en-US" dirty="0">
              <a:solidFill>
                <a:schemeClr val="accent2"/>
              </a:solidFill>
              <a:cs typeface="Arial" charset="0"/>
            </a:endParaRPr>
          </a:p>
          <a:p>
            <a:pPr algn="ctr"/>
            <a:r>
              <a:rPr lang="en-US" dirty="0" smtClean="0">
                <a:cs typeface="Arial" charset="0"/>
              </a:rPr>
              <a:t>Associate Professor</a:t>
            </a:r>
          </a:p>
          <a:p>
            <a:pPr algn="ctr"/>
            <a:r>
              <a:rPr lang="en-US" dirty="0" smtClean="0">
                <a:cs typeface="Arial" charset="0"/>
              </a:rPr>
              <a:t>Institute of Information Technology</a:t>
            </a:r>
          </a:p>
          <a:p>
            <a:pPr algn="ctr"/>
            <a:r>
              <a:rPr lang="en-US" dirty="0" smtClean="0">
                <a:cs typeface="Arial" charset="0"/>
              </a:rPr>
              <a:t>Jahangirnagar University </a:t>
            </a:r>
            <a:endParaRPr lang="en-US" dirty="0">
              <a:cs typeface="Arial" charset="0"/>
            </a:endParaRPr>
          </a:p>
        </p:txBody>
      </p:sp>
      <p:sp>
        <p:nvSpPr>
          <p:cNvPr id="11268" name="TextBox 3"/>
          <p:cNvSpPr txBox="1">
            <a:spLocks noChangeArrowheads="1"/>
          </p:cNvSpPr>
          <p:nvPr/>
        </p:nvSpPr>
        <p:spPr bwMode="auto">
          <a:xfrm>
            <a:off x="1181100" y="3239869"/>
            <a:ext cx="6781800" cy="646331"/>
          </a:xfrm>
          <a:prstGeom prst="rect">
            <a:avLst/>
          </a:prstGeom>
          <a:noFill/>
          <a:ln w="9525">
            <a:noFill/>
            <a:miter lim="800000"/>
            <a:headEnd/>
            <a:tailEnd/>
          </a:ln>
        </p:spPr>
        <p:txBody>
          <a:bodyPr>
            <a:spAutoFit/>
          </a:bodyPr>
          <a:lstStyle/>
          <a:p>
            <a:pPr algn="ctr"/>
            <a:r>
              <a:rPr lang="en-US" b="1" dirty="0" smtClean="0">
                <a:solidFill>
                  <a:srgbClr val="FF0000"/>
                </a:solidFill>
              </a:rPr>
              <a:t>MIT-5201</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3886200" y="1281112"/>
            <a:ext cx="1371600" cy="1614488"/>
          </a:xfrm>
          <a:prstGeom prst="rect">
            <a:avLst/>
          </a:prstGeom>
          <a:noFill/>
          <a:ln w="9525">
            <a:noFill/>
            <a:miter lim="800000"/>
            <a:headEnd/>
            <a:tailEnd/>
          </a:ln>
        </p:spPr>
      </p:pic>
    </p:spTree>
    <p:extLst>
      <p:ext uri="{BB962C8B-B14F-4D97-AF65-F5344CB8AC3E}">
        <p14:creationId xmlns:p14="http://schemas.microsoft.com/office/powerpoint/2010/main" val="225021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981199" y="3185652"/>
            <a:ext cx="5246077" cy="3048000"/>
          </a:xfrm>
          <a:noFill/>
        </p:spPr>
      </p:pic>
      <p:sp>
        <p:nvSpPr>
          <p:cNvPr id="22531" name="Text Box 7"/>
          <p:cNvSpPr txBox="1">
            <a:spLocks noChangeArrowheads="1"/>
          </p:cNvSpPr>
          <p:nvPr/>
        </p:nvSpPr>
        <p:spPr bwMode="auto">
          <a:xfrm>
            <a:off x="32238" y="190610"/>
            <a:ext cx="9144000" cy="273921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chemeClr val="accent2"/>
                </a:solidFill>
              </a:rPr>
              <a:t>Sensor Node Structure</a:t>
            </a:r>
          </a:p>
          <a:p>
            <a:pPr marL="342900" indent="-342900">
              <a:buFont typeface="Wingdings" panose="05000000000000000000" pitchFamily="2" charset="2"/>
              <a:buChar char="ü"/>
            </a:pPr>
            <a:r>
              <a:rPr lang="en-US" sz="2000" dirty="0"/>
              <a:t> Each node must determine its location. This task is carried out by a location-finding system based on the global positioning system (GPS). </a:t>
            </a:r>
          </a:p>
          <a:p>
            <a:pPr marL="342900" indent="-342900">
              <a:buFont typeface="Wingdings" panose="05000000000000000000" pitchFamily="2" charset="2"/>
              <a:buChar char="ü"/>
            </a:pPr>
            <a:r>
              <a:rPr lang="en-US" sz="2000" dirty="0" smtClean="0"/>
              <a:t>All </a:t>
            </a:r>
            <a:r>
              <a:rPr lang="en-US" sz="2000" dirty="0"/>
              <a:t>the </a:t>
            </a:r>
            <a:r>
              <a:rPr lang="en-US" sz="2000" dirty="0" smtClean="0"/>
              <a:t>processes within </a:t>
            </a:r>
            <a:r>
              <a:rPr lang="en-US" sz="2000" dirty="0"/>
              <a:t>the sensor node are synchronized by a local clocking and synchronizing </a:t>
            </a:r>
            <a:r>
              <a:rPr lang="en-US" sz="2000" dirty="0" smtClean="0"/>
              <a:t>system</a:t>
            </a:r>
            <a:r>
              <a:rPr lang="en-US" sz="2000" dirty="0"/>
              <a:t>. </a:t>
            </a:r>
            <a:endParaRPr lang="en-US" sz="2000" dirty="0" smtClean="0"/>
          </a:p>
          <a:p>
            <a:pPr marL="342900" indent="-342900">
              <a:buFont typeface="Wingdings" panose="05000000000000000000" pitchFamily="2" charset="2"/>
              <a:buChar char="ü"/>
            </a:pPr>
            <a:r>
              <a:rPr lang="en-US" sz="2000" dirty="0" smtClean="0"/>
              <a:t>The </a:t>
            </a:r>
            <a:r>
              <a:rPr lang="en-US" sz="2000" dirty="0"/>
              <a:t>communication and security protocol units are in fact part of the </a:t>
            </a:r>
            <a:r>
              <a:rPr lang="en-US" sz="2000" dirty="0" smtClean="0"/>
              <a:t>processing </a:t>
            </a:r>
            <a:r>
              <a:rPr lang="en-US" sz="2000" dirty="0"/>
              <a:t>unit. These two units are responsible for computing the best path for </a:t>
            </a:r>
            <a:r>
              <a:rPr lang="en-US" sz="2000" dirty="0" smtClean="0"/>
              <a:t>networking </a:t>
            </a:r>
            <a:r>
              <a:rPr lang="en-US" sz="2000" dirty="0"/>
              <a:t>and security of the data being transmitted</a:t>
            </a:r>
          </a:p>
        </p:txBody>
      </p:sp>
      <p:sp>
        <p:nvSpPr>
          <p:cNvPr id="22532" name="Rectangle 5"/>
          <p:cNvSpPr>
            <a:spLocks noChangeArrowheads="1"/>
          </p:cNvSpPr>
          <p:nvPr/>
        </p:nvSpPr>
        <p:spPr bwMode="auto">
          <a:xfrm>
            <a:off x="2865026" y="6595646"/>
            <a:ext cx="31547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dirty="0"/>
              <a:t>Fig.3 A typical wireless sensor node</a:t>
            </a:r>
          </a:p>
        </p:txBody>
      </p:sp>
      <p:sp>
        <p:nvSpPr>
          <p:cNvPr id="22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5F0623-71E8-46FC-BC16-36DA8AEF5FDB}" type="slidenum">
              <a:rPr lang="en-US" sz="1400"/>
              <a:pPr eaLnBrk="1" hangingPunct="1"/>
              <a:t>10</a:t>
            </a:fld>
            <a:endParaRPr lang="en-US" sz="1400"/>
          </a:p>
        </p:txBody>
      </p:sp>
    </p:spTree>
    <p:extLst>
      <p:ext uri="{BB962C8B-B14F-4D97-AF65-F5344CB8AC3E}">
        <p14:creationId xmlns:p14="http://schemas.microsoft.com/office/powerpoint/2010/main" val="2569862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76200" y="0"/>
            <a:ext cx="89154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b="1">
                <a:solidFill>
                  <a:srgbClr val="FF0000"/>
                </a:solidFill>
              </a:rPr>
              <a:t>Sensing Unit</a:t>
            </a:r>
          </a:p>
          <a:p>
            <a:pPr algn="just" eaLnBrk="1" hangingPunct="1">
              <a:buFont typeface="Wingdings" panose="05000000000000000000" pitchFamily="2" charset="2"/>
              <a:buChar char="ü"/>
            </a:pPr>
            <a:r>
              <a:rPr lang="en-US"/>
              <a:t>The sensing unit consists of a sensor and an analog-to-digital converter. A smart sensor node consists of a combination of multiple sensors. </a:t>
            </a:r>
          </a:p>
          <a:p>
            <a:pPr algn="just" eaLnBrk="1" hangingPunct="1">
              <a:buFont typeface="Wingdings" panose="05000000000000000000" pitchFamily="2" charset="2"/>
              <a:buChar char="ü"/>
            </a:pPr>
            <a:r>
              <a:rPr lang="en-US"/>
              <a:t>The analog signals produced by the sensors, based on the observed event, are converted to digital signals by the converter and then fed into the processing unit. </a:t>
            </a:r>
          </a:p>
        </p:txBody>
      </p:sp>
      <p:pic>
        <p:nvPicPr>
          <p:cNvPr id="23555"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295400" y="3048000"/>
            <a:ext cx="6164263" cy="3581400"/>
          </a:xfrm>
          <a:noFill/>
        </p:spPr>
      </p:pic>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0ACBB9-AE5B-456C-A5F3-7E4DC3CC994F}" type="slidenum">
              <a:rPr lang="en-US" sz="1400"/>
              <a:pPr eaLnBrk="1" hangingPunct="1"/>
              <a:t>11</a:t>
            </a:fld>
            <a:endParaRPr lang="en-US" sz="1400"/>
          </a:p>
        </p:txBody>
      </p:sp>
    </p:spTree>
    <p:extLst>
      <p:ext uri="{BB962C8B-B14F-4D97-AF65-F5344CB8AC3E}">
        <p14:creationId xmlns:p14="http://schemas.microsoft.com/office/powerpoint/2010/main" val="128124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0" y="67392"/>
            <a:ext cx="9144000" cy="317009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000" b="1" dirty="0">
                <a:solidFill>
                  <a:srgbClr val="FF0000"/>
                </a:solidFill>
              </a:rPr>
              <a:t>Processing and Memory Unit</a:t>
            </a:r>
          </a:p>
          <a:p>
            <a:pPr algn="just" eaLnBrk="1" hangingPunct="1">
              <a:buFont typeface="Wingdings" panose="05000000000000000000" pitchFamily="2" charset="2"/>
              <a:buChar char="ü"/>
            </a:pPr>
            <a:r>
              <a:rPr lang="en-US" sz="2000" dirty="0"/>
              <a:t>The processing unit performs certain computations on the data and, depending on how it is programmed, may send the resulting information out to the network. </a:t>
            </a:r>
          </a:p>
          <a:p>
            <a:pPr algn="just" eaLnBrk="1" hangingPunct="1"/>
            <a:endParaRPr lang="en-US" sz="2000" dirty="0"/>
          </a:p>
          <a:p>
            <a:pPr algn="just" eaLnBrk="1" hangingPunct="1">
              <a:buFont typeface="Wingdings" panose="05000000000000000000" pitchFamily="2" charset="2"/>
              <a:buChar char="ü"/>
            </a:pPr>
            <a:r>
              <a:rPr lang="en-US" sz="2000" dirty="0"/>
              <a:t>The processing unit, which is generally associated with memory, manages the procedures that make the sensor node collaborate with the other nodes to carry out the assigned sensing task. </a:t>
            </a:r>
          </a:p>
          <a:p>
            <a:pPr algn="just" eaLnBrk="1" hangingPunct="1"/>
            <a:endParaRPr lang="en-US" sz="2000" dirty="0"/>
          </a:p>
          <a:p>
            <a:pPr algn="just" eaLnBrk="1" hangingPunct="1">
              <a:buFont typeface="Wingdings" panose="05000000000000000000" pitchFamily="2" charset="2"/>
              <a:buChar char="ü"/>
            </a:pPr>
            <a:r>
              <a:rPr lang="en-US" sz="2000" dirty="0"/>
              <a:t>The central processor determines what data needs to be analyzed, stored, or compared with the data stored in memory. </a:t>
            </a:r>
            <a:endParaRPr lang="en-US" sz="2000" dirty="0" smtClean="0"/>
          </a:p>
        </p:txBody>
      </p:sp>
      <p:pic>
        <p:nvPicPr>
          <p:cNvPr id="24579"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943100" y="3422650"/>
            <a:ext cx="5257800" cy="3054350"/>
          </a:xfrm>
          <a:noFill/>
        </p:spPr>
      </p:pic>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66E7CA-6CF1-4FD9-BA0D-42A091232606}" type="slidenum">
              <a:rPr lang="en-US" sz="1400"/>
              <a:pPr eaLnBrk="1" hangingPunct="1"/>
              <a:t>12</a:t>
            </a:fld>
            <a:endParaRPr lang="en-US" sz="1400"/>
          </a:p>
        </p:txBody>
      </p:sp>
    </p:spTree>
    <p:extLst>
      <p:ext uri="{BB962C8B-B14F-4D97-AF65-F5344CB8AC3E}">
        <p14:creationId xmlns:p14="http://schemas.microsoft.com/office/powerpoint/2010/main" val="1957027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0" y="0"/>
            <a:ext cx="9144000" cy="317009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000" b="1" dirty="0">
                <a:solidFill>
                  <a:srgbClr val="FF0000"/>
                </a:solidFill>
              </a:rPr>
              <a:t>Processing and Memory Unit</a:t>
            </a:r>
          </a:p>
          <a:p>
            <a:pPr algn="just" eaLnBrk="1" hangingPunct="1">
              <a:buFont typeface="Wingdings" panose="05000000000000000000" pitchFamily="2" charset="2"/>
              <a:buChar char="ü"/>
            </a:pPr>
            <a:r>
              <a:rPr lang="en-US" sz="2000" dirty="0" smtClean="0"/>
              <a:t>Since sensing nodes are typically tiny and many nodes are engaged in a network</a:t>
            </a:r>
            <a:r>
              <a:rPr lang="en-US" sz="2000" dirty="0"/>
              <a:t>, the communication structure makes use of a hierarchically arranged </a:t>
            </a:r>
            <a:r>
              <a:rPr lang="en-US" sz="2000" dirty="0" smtClean="0"/>
              <a:t>self-routing </a:t>
            </a:r>
            <a:r>
              <a:rPr lang="en-US" sz="2000" dirty="0"/>
              <a:t>network through cluster heads. </a:t>
            </a:r>
            <a:endParaRPr lang="en-US" sz="2000" dirty="0" smtClean="0"/>
          </a:p>
          <a:p>
            <a:pPr algn="just" eaLnBrk="1" hangingPunct="1">
              <a:buFont typeface="Wingdings" panose="05000000000000000000" pitchFamily="2" charset="2"/>
              <a:buChar char="ü"/>
            </a:pPr>
            <a:r>
              <a:rPr lang="en-US" sz="2000" dirty="0" smtClean="0"/>
              <a:t>In </a:t>
            </a:r>
            <a:r>
              <a:rPr lang="en-US" sz="2000" dirty="0"/>
              <a:t>smart wireless sensor networks, a tiny processor and a tiny database are </a:t>
            </a:r>
            <a:r>
              <a:rPr lang="en-US" sz="2000" dirty="0" smtClean="0"/>
              <a:t>used </a:t>
            </a:r>
            <a:r>
              <a:rPr lang="en-US" sz="2000" dirty="0"/>
              <a:t>in a node. Thousands of such nodes are spread on fields to power up the </a:t>
            </a:r>
            <a:r>
              <a:rPr lang="en-US" sz="2000" dirty="0" smtClean="0"/>
              <a:t>sensing </a:t>
            </a:r>
            <a:r>
              <a:rPr lang="en-US" sz="2000" dirty="0"/>
              <a:t>task, as in the deployment of numerous small intelligent sensor nodes </a:t>
            </a:r>
            <a:r>
              <a:rPr lang="en-US" sz="2000" dirty="0" smtClean="0"/>
              <a:t>in a </a:t>
            </a:r>
            <a:r>
              <a:rPr lang="en-US" sz="2000" dirty="0"/>
              <a:t>battlefield to monitor enemy movements. </a:t>
            </a:r>
            <a:endParaRPr lang="en-US" sz="2000" dirty="0" smtClean="0"/>
          </a:p>
          <a:p>
            <a:pPr algn="just" eaLnBrk="1" hangingPunct="1">
              <a:buFont typeface="Wingdings" panose="05000000000000000000" pitchFamily="2" charset="2"/>
              <a:buChar char="ü"/>
            </a:pPr>
            <a:r>
              <a:rPr lang="en-US" sz="2000" dirty="0" smtClean="0"/>
              <a:t>By </a:t>
            </a:r>
            <a:r>
              <a:rPr lang="en-US" sz="2000" dirty="0"/>
              <a:t>inserting self-organizing </a:t>
            </a:r>
            <a:r>
              <a:rPr lang="en-US" sz="2000" dirty="0" smtClean="0"/>
              <a:t>capability </a:t>
            </a:r>
            <a:r>
              <a:rPr lang="en-US" sz="2000" dirty="0"/>
              <a:t>into a sensor network, a smart node can extract data, compare it with </a:t>
            </a:r>
            <a:r>
              <a:rPr lang="en-US" sz="2000" dirty="0" smtClean="0"/>
              <a:t>the </a:t>
            </a:r>
            <a:r>
              <a:rPr lang="en-US" sz="2000" dirty="0"/>
              <a:t>data stored in its memory </a:t>
            </a:r>
            <a:r>
              <a:rPr lang="en-US" sz="2000" dirty="0" smtClean="0"/>
              <a:t>database.</a:t>
            </a:r>
            <a:endParaRPr lang="en-US" sz="2000" dirty="0"/>
          </a:p>
        </p:txBody>
      </p:sp>
      <p:pic>
        <p:nvPicPr>
          <p:cNvPr id="24579"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943100" y="3575050"/>
            <a:ext cx="5257800" cy="3054350"/>
          </a:xfrm>
          <a:noFill/>
        </p:spPr>
      </p:pic>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66E7CA-6CF1-4FD9-BA0D-42A091232606}" type="slidenum">
              <a:rPr lang="en-US" sz="1400"/>
              <a:pPr eaLnBrk="1" hangingPunct="1"/>
              <a:t>13</a:t>
            </a:fld>
            <a:endParaRPr lang="en-US" sz="1400"/>
          </a:p>
        </p:txBody>
      </p:sp>
    </p:spTree>
    <p:extLst>
      <p:ext uri="{BB962C8B-B14F-4D97-AF65-F5344CB8AC3E}">
        <p14:creationId xmlns:p14="http://schemas.microsoft.com/office/powerpoint/2010/main" val="4091946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228600" y="609600"/>
            <a:ext cx="8763000" cy="538638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b="1">
                <a:solidFill>
                  <a:srgbClr val="FF0000"/>
                </a:solidFill>
              </a:rPr>
              <a:t>Self-Power Unit</a:t>
            </a:r>
          </a:p>
          <a:p>
            <a:pPr algn="just" eaLnBrk="1" hangingPunct="1">
              <a:buFont typeface="Wingdings" panose="05000000000000000000" pitchFamily="2" charset="2"/>
              <a:buChar char="q"/>
            </a:pPr>
            <a:r>
              <a:rPr lang="en-US" sz="2000"/>
              <a:t>A sensor node is supposed to be mounted in a small physical unit, limiting space for the battery. Moreover, the random distribution of sensors makes it impossible to periodically recharge or exchange batteries. </a:t>
            </a:r>
          </a:p>
          <a:p>
            <a:pPr algn="just" eaLnBrk="1" hangingPunct="1">
              <a:buFont typeface="Wingdings" panose="05000000000000000000" pitchFamily="2" charset="2"/>
              <a:buChar char="q"/>
            </a:pPr>
            <a:endParaRPr lang="en-US" sz="2000"/>
          </a:p>
          <a:p>
            <a:pPr algn="just" eaLnBrk="1" hangingPunct="1">
              <a:buFont typeface="Wingdings" panose="05000000000000000000" pitchFamily="2" charset="2"/>
              <a:buChar char="q"/>
            </a:pPr>
            <a:r>
              <a:rPr lang="en-US" sz="2000"/>
              <a:t>In most types of sensor networks, the power unit in a sensor node is the most important unit of the node because the liveliness and existence of a node depend on the energy left in the node, and the routing in the sensor network is based on the algorithm that finds a path with the least energy. </a:t>
            </a:r>
          </a:p>
          <a:p>
            <a:pPr algn="just" eaLnBrk="1" hangingPunct="1"/>
            <a:endParaRPr lang="en-US" sz="2000"/>
          </a:p>
          <a:p>
            <a:pPr algn="just" eaLnBrk="1" hangingPunct="1">
              <a:buFont typeface="Wingdings" panose="05000000000000000000" pitchFamily="2" charset="2"/>
              <a:buChar char="q"/>
            </a:pPr>
            <a:r>
              <a:rPr lang="en-US" sz="2000"/>
              <a:t>Thus, it is essential to use energy-efficient algorithms to prolong the life of sensor networks. The main task of the sensor node is to identify events, to process data, and then to transmit the data. The power of a node is consumed mainly in the transmitter and receiver unit. </a:t>
            </a:r>
          </a:p>
          <a:p>
            <a:pPr algn="just" eaLnBrk="1" hangingPunct="1">
              <a:buFont typeface="Wingdings" panose="05000000000000000000" pitchFamily="2" charset="2"/>
              <a:buChar char="q"/>
            </a:pPr>
            <a:endParaRPr lang="en-US" sz="2000"/>
          </a:p>
          <a:p>
            <a:pPr algn="just" eaLnBrk="1" hangingPunct="1">
              <a:buFont typeface="Wingdings" panose="05000000000000000000" pitchFamily="2" charset="2"/>
              <a:buChar char="q"/>
            </a:pPr>
            <a:r>
              <a:rPr lang="en-US" sz="2000"/>
              <a:t>The sensor node can be supplied by a self-power unit, self-power unit battery, or solar cells</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103AF3-07F0-43F0-831C-C0BBF2CA057B}" type="slidenum">
              <a:rPr lang="en-US" sz="1400"/>
              <a:pPr eaLnBrk="1" hangingPunct="1"/>
              <a:t>14</a:t>
            </a:fld>
            <a:endParaRPr lang="en-US" sz="1400"/>
          </a:p>
        </p:txBody>
      </p:sp>
    </p:spTree>
    <p:extLst>
      <p:ext uri="{BB962C8B-B14F-4D97-AF65-F5344CB8AC3E}">
        <p14:creationId xmlns:p14="http://schemas.microsoft.com/office/powerpoint/2010/main" val="155591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228600" y="990600"/>
            <a:ext cx="8686800" cy="49244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5400" b="1" dirty="0">
                <a:solidFill>
                  <a:srgbClr val="0070C0"/>
                </a:solidFill>
              </a:rPr>
              <a:t>Clustering </a:t>
            </a:r>
            <a:r>
              <a:rPr lang="en-US" sz="5400" b="1" dirty="0" smtClean="0">
                <a:solidFill>
                  <a:srgbClr val="0070C0"/>
                </a:solidFill>
              </a:rPr>
              <a:t>Protocols</a:t>
            </a:r>
          </a:p>
          <a:p>
            <a:pPr algn="just" eaLnBrk="1" hangingPunct="1"/>
            <a:endParaRPr lang="en-US" sz="2800" b="1" dirty="0">
              <a:solidFill>
                <a:srgbClr val="0070C0"/>
              </a:solidFill>
            </a:endParaRPr>
          </a:p>
          <a:p>
            <a:pPr algn="just" eaLnBrk="1" hangingPunct="1">
              <a:buFont typeface="Wingdings" panose="05000000000000000000" pitchFamily="2" charset="2"/>
              <a:buChar char="ü"/>
            </a:pPr>
            <a:r>
              <a:rPr lang="en-US" sz="2200" dirty="0"/>
              <a:t>Clustering Protocols specify the topology of the hierarchical non-overlapping cluster nodes. </a:t>
            </a:r>
          </a:p>
          <a:p>
            <a:pPr algn="just" eaLnBrk="1" hangingPunct="1"/>
            <a:endParaRPr lang="en-US" sz="2200" dirty="0"/>
          </a:p>
          <a:p>
            <a:pPr algn="just" eaLnBrk="1" hangingPunct="1">
              <a:buFont typeface="Wingdings" panose="05000000000000000000" pitchFamily="2" charset="2"/>
              <a:buChar char="ü"/>
            </a:pPr>
            <a:r>
              <a:rPr lang="en-US" sz="2200" dirty="0"/>
              <a:t>An efficient Clustering Protocol ensures the creation of clusters with almost the same radius and cluster heads that are the best positioned in the cluster.  </a:t>
            </a:r>
          </a:p>
          <a:p>
            <a:pPr algn="just" eaLnBrk="1" hangingPunct="1"/>
            <a:endParaRPr lang="en-US" sz="2200" dirty="0"/>
          </a:p>
          <a:p>
            <a:pPr algn="just" eaLnBrk="1" hangingPunct="1">
              <a:buFont typeface="Wingdings" panose="05000000000000000000" pitchFamily="2" charset="2"/>
              <a:buChar char="ü"/>
            </a:pPr>
            <a:r>
              <a:rPr lang="en-US" sz="2200" dirty="0"/>
              <a:t>Since every node in a cluster network is connected to cluster head, route discovery among cluster heads is sufficient to establish a feasible route in the network. </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99FFBB-5099-489F-9713-70FD1575B5ED}" type="slidenum">
              <a:rPr lang="en-US" sz="1400"/>
              <a:pPr eaLnBrk="1" hangingPunct="1"/>
              <a:t>15</a:t>
            </a:fld>
            <a:endParaRPr lang="en-US" sz="1400"/>
          </a:p>
        </p:txBody>
      </p:sp>
      <p:sp>
        <p:nvSpPr>
          <p:cNvPr id="4" name="Rectangle 3"/>
          <p:cNvSpPr/>
          <p:nvPr/>
        </p:nvSpPr>
        <p:spPr>
          <a:xfrm>
            <a:off x="1018550" y="-12915"/>
            <a:ext cx="6452279" cy="769441"/>
          </a:xfrm>
          <a:prstGeom prst="rect">
            <a:avLst/>
          </a:prstGeom>
        </p:spPr>
        <p:txBody>
          <a:bodyPr wrap="none">
            <a:spAutoFit/>
          </a:bodyPr>
          <a:lstStyle/>
          <a:p>
            <a:r>
              <a:rPr lang="en-US" sz="4400" b="1" dirty="0">
                <a:solidFill>
                  <a:srgbClr val="FF0000"/>
                </a:solidFill>
              </a:rPr>
              <a:t>Wireless Sensor Networks</a:t>
            </a:r>
            <a:endParaRPr lang="en-US" sz="4400" dirty="0"/>
          </a:p>
        </p:txBody>
      </p:sp>
    </p:spTree>
    <p:extLst>
      <p:ext uri="{BB962C8B-B14F-4D97-AF65-F5344CB8AC3E}">
        <p14:creationId xmlns:p14="http://schemas.microsoft.com/office/powerpoint/2010/main" val="165406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266700" y="228600"/>
            <a:ext cx="8763000" cy="280076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200" b="1" dirty="0">
                <a:solidFill>
                  <a:srgbClr val="0070C0"/>
                </a:solidFill>
              </a:rPr>
              <a:t>Classification of Clustering Protocols</a:t>
            </a:r>
          </a:p>
          <a:p>
            <a:pPr algn="just" eaLnBrk="1" hangingPunct="1"/>
            <a:r>
              <a:rPr lang="en-US" sz="2200" dirty="0"/>
              <a:t>Clustering techniques can be either </a:t>
            </a:r>
            <a:r>
              <a:rPr lang="en-US" sz="2200" dirty="0">
                <a:solidFill>
                  <a:srgbClr val="0070C0"/>
                </a:solidFill>
              </a:rPr>
              <a:t>centralized or decentralized</a:t>
            </a:r>
            <a:r>
              <a:rPr lang="en-US" sz="2200" dirty="0"/>
              <a:t>. </a:t>
            </a:r>
          </a:p>
          <a:p>
            <a:pPr algn="just" eaLnBrk="1" hangingPunct="1"/>
            <a:endParaRPr lang="en-US" sz="2200" dirty="0"/>
          </a:p>
          <a:p>
            <a:pPr algn="just" eaLnBrk="1" hangingPunct="1">
              <a:buFont typeface="Wingdings" panose="05000000000000000000" pitchFamily="2" charset="2"/>
              <a:buChar char="ü"/>
            </a:pPr>
            <a:r>
              <a:rPr lang="en-US" sz="2200" dirty="0" smtClean="0">
                <a:solidFill>
                  <a:srgbClr val="0070C0"/>
                </a:solidFill>
              </a:rPr>
              <a:t>Centralized </a:t>
            </a:r>
            <a:r>
              <a:rPr lang="en-US" sz="2200" dirty="0"/>
              <a:t>clustering algorithms require each sensor node to send its individual information, such as energy level and geographical position, to the central base station. Based on a predefined algorithm, a base station calculates the number of clusters, their sizes, and the cluster heads' positions and then provides each node with its newly assigned duty. </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89654D-6D4F-4DC0-9E3D-67D55219D20A}" type="slidenum">
              <a:rPr lang="en-US" sz="1400"/>
              <a:pPr eaLnBrk="1" hangingPunct="1"/>
              <a:t>16</a:t>
            </a:fld>
            <a:endParaRPr lang="en-US" sz="1400"/>
          </a:p>
        </p:txBody>
      </p:sp>
      <p:sp>
        <p:nvSpPr>
          <p:cNvPr id="4" name="TextBox 4"/>
          <p:cNvSpPr txBox="1">
            <a:spLocks noChangeArrowheads="1"/>
          </p:cNvSpPr>
          <p:nvPr/>
        </p:nvSpPr>
        <p:spPr bwMode="auto">
          <a:xfrm>
            <a:off x="229828" y="3048000"/>
            <a:ext cx="8799871" cy="317917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200" dirty="0">
                <a:solidFill>
                  <a:srgbClr val="0070C0"/>
                </a:solidFill>
              </a:rPr>
              <a:t>Decentralized</a:t>
            </a:r>
            <a:r>
              <a:rPr lang="en-US" sz="2200" dirty="0"/>
              <a:t> clustering techniques create clusters without the help of any centralized base station. An </a:t>
            </a:r>
            <a:r>
              <a:rPr lang="en-US" sz="2200" i="1" dirty="0">
                <a:solidFill>
                  <a:srgbClr val="FF0000"/>
                </a:solidFill>
              </a:rPr>
              <a:t>energy-efficient and hierarchical clustering algorithm</a:t>
            </a:r>
            <a:r>
              <a:rPr lang="en-US" sz="2200" dirty="0"/>
              <a:t> can be such a way whereby each sensor node becomes a cluster head with a probability of </a:t>
            </a:r>
            <a:r>
              <a:rPr lang="en-US" sz="2200" i="1" dirty="0"/>
              <a:t>p</a:t>
            </a:r>
            <a:r>
              <a:rPr lang="en-US" sz="2200" dirty="0"/>
              <a:t> and advertises its candidacy to nodes that are no more than </a:t>
            </a:r>
            <a:r>
              <a:rPr lang="en-US" sz="2200" i="1" dirty="0"/>
              <a:t>k</a:t>
            </a:r>
            <a:r>
              <a:rPr lang="en-US" sz="2200" dirty="0"/>
              <a:t> hops away from the cluster head. </a:t>
            </a:r>
          </a:p>
          <a:p>
            <a:pPr algn="just" eaLnBrk="1" hangingPunct="1"/>
            <a:endParaRPr lang="en-US" sz="2200" dirty="0"/>
          </a:p>
          <a:p>
            <a:pPr algn="just" eaLnBrk="1" hangingPunct="1">
              <a:buFont typeface="Wingdings" panose="05000000000000000000" pitchFamily="2" charset="2"/>
              <a:buChar char="ü"/>
            </a:pPr>
            <a:r>
              <a:rPr lang="en-US" sz="2200" dirty="0" smtClean="0"/>
              <a:t>The </a:t>
            </a:r>
            <a:r>
              <a:rPr lang="en-US" sz="2200" dirty="0">
                <a:solidFill>
                  <a:schemeClr val="accent2"/>
                </a:solidFill>
              </a:rPr>
              <a:t>Low-Energy Adaptive Clustering Hierarchy (LEACH) </a:t>
            </a:r>
            <a:r>
              <a:rPr lang="en-US" sz="2200" dirty="0"/>
              <a:t>algorithm and the </a:t>
            </a:r>
            <a:r>
              <a:rPr lang="en-US" sz="2200" dirty="0">
                <a:solidFill>
                  <a:schemeClr val="accent2"/>
                </a:solidFill>
              </a:rPr>
              <a:t>Decentralized Energy-Efficient Cluster Propagation (DEEP) </a:t>
            </a:r>
            <a:r>
              <a:rPr lang="en-US" sz="2200" dirty="0"/>
              <a:t>protocol are two examples of the decentralized clustering </a:t>
            </a:r>
            <a:r>
              <a:rPr lang="en-US" sz="2200" dirty="0" smtClean="0"/>
              <a:t>protocols.</a:t>
            </a:r>
            <a:endParaRPr lang="en-US" sz="2200" dirty="0"/>
          </a:p>
        </p:txBody>
      </p:sp>
    </p:spTree>
    <p:extLst>
      <p:ext uri="{BB962C8B-B14F-4D97-AF65-F5344CB8AC3E}">
        <p14:creationId xmlns:p14="http://schemas.microsoft.com/office/powerpoint/2010/main" val="3773113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76200" y="0"/>
            <a:ext cx="8991600" cy="42164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800" b="1" dirty="0">
                <a:solidFill>
                  <a:srgbClr val="0070C0"/>
                </a:solidFill>
              </a:rPr>
              <a:t>1. LEACH Clustering Protocol</a:t>
            </a:r>
          </a:p>
          <a:p>
            <a:pPr algn="just" eaLnBrk="1" hangingPunct="1"/>
            <a:r>
              <a:rPr lang="en-US" dirty="0"/>
              <a:t>The Low-Energy </a:t>
            </a:r>
            <a:r>
              <a:rPr lang="en-US" dirty="0" smtClean="0"/>
              <a:t>Adaptive </a:t>
            </a:r>
            <a:r>
              <a:rPr lang="en-US" dirty="0"/>
              <a:t>Clustering Hierarchy (LEACH) is an application-specific protocol architecture that aims to prolong network lifetime by periodic re-clustering and change of the network topology.</a:t>
            </a:r>
          </a:p>
          <a:p>
            <a:pPr algn="just" eaLnBrk="1" hangingPunct="1"/>
            <a:endParaRPr lang="en-US" dirty="0"/>
          </a:p>
          <a:p>
            <a:pPr algn="just" eaLnBrk="1" hangingPunct="1">
              <a:buFont typeface="Wingdings" panose="05000000000000000000" pitchFamily="2" charset="2"/>
              <a:buChar char="v"/>
            </a:pPr>
            <a:r>
              <a:rPr lang="en-US" dirty="0"/>
              <a:t>LEACH is divided into rounds consisting of a clustering phase and a steady-state phase for data collection. At the start of each round, a sensor node randomly chooses a number between 0 and 1 and then compares this number to a calculated threshold called </a:t>
            </a:r>
            <a:r>
              <a:rPr lang="en-US" i="1" dirty="0"/>
              <a:t>T(n)</a:t>
            </a:r>
            <a:r>
              <a:rPr lang="en-US" dirty="0"/>
              <a:t>. If </a:t>
            </a:r>
            <a:r>
              <a:rPr lang="en-US" i="1" dirty="0"/>
              <a:t>T(n)</a:t>
            </a:r>
            <a:r>
              <a:rPr lang="en-US" dirty="0"/>
              <a:t> is larger than the chosen number, the node becomes a cluster head for the current round. The value </a:t>
            </a:r>
            <a:r>
              <a:rPr lang="en-US" i="1" dirty="0"/>
              <a:t>T(n)</a:t>
            </a:r>
            <a:r>
              <a:rPr lang="en-US" dirty="0"/>
              <a:t> is calculated using the following formula:</a:t>
            </a:r>
          </a:p>
        </p:txBody>
      </p:sp>
      <p:sp>
        <p:nvSpPr>
          <p:cNvPr id="614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6146" name="Object 1"/>
          <p:cNvGraphicFramePr>
            <a:graphicFrameLocks noChangeAspect="1"/>
          </p:cNvGraphicFramePr>
          <p:nvPr/>
        </p:nvGraphicFramePr>
        <p:xfrm>
          <a:off x="1905000" y="4191000"/>
          <a:ext cx="4800600" cy="1349375"/>
        </p:xfrm>
        <a:graphic>
          <a:graphicData uri="http://schemas.openxmlformats.org/presentationml/2006/ole">
            <mc:AlternateContent xmlns:mc="http://schemas.openxmlformats.org/markup-compatibility/2006">
              <mc:Choice xmlns:v="urn:schemas-microsoft-com:vml" Requires="v">
                <p:oleObj spid="_x0000_s52226"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191000"/>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8DF58-E5D4-4C80-9ED2-39E241CCF0E2}" type="slidenum">
              <a:rPr lang="en-US" sz="1400"/>
              <a:pPr eaLnBrk="1" hangingPunct="1"/>
              <a:t>17</a:t>
            </a:fld>
            <a:endParaRPr lang="en-US" sz="1400"/>
          </a:p>
        </p:txBody>
      </p:sp>
      <p:sp>
        <p:nvSpPr>
          <p:cNvPr id="6" name="Text Box 4"/>
          <p:cNvSpPr txBox="1">
            <a:spLocks noChangeArrowheads="1"/>
          </p:cNvSpPr>
          <p:nvPr/>
        </p:nvSpPr>
        <p:spPr bwMode="auto">
          <a:xfrm>
            <a:off x="76200" y="5647839"/>
            <a:ext cx="9067800" cy="120032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dirty="0"/>
              <a:t>where </a:t>
            </a:r>
            <a:r>
              <a:rPr lang="en-US" i="1" dirty="0"/>
              <a:t>p</a:t>
            </a:r>
            <a:r>
              <a:rPr lang="en-US" dirty="0"/>
              <a:t> is the ratio of the total number of cluster heads to the total number of nodes, </a:t>
            </a:r>
            <a:r>
              <a:rPr lang="en-US" i="1" dirty="0"/>
              <a:t>r</a:t>
            </a:r>
            <a:r>
              <a:rPr lang="en-US" dirty="0"/>
              <a:t> is the number of rounds, and </a:t>
            </a:r>
            <a:r>
              <a:rPr lang="en-US" i="1" dirty="0"/>
              <a:t>G</a:t>
            </a:r>
            <a:r>
              <a:rPr lang="en-US" dirty="0"/>
              <a:t> is a set of nodes that have not been chosen as cluster heads for the last 1/</a:t>
            </a:r>
            <a:r>
              <a:rPr lang="en-US" i="1" dirty="0"/>
              <a:t>p</a:t>
            </a:r>
            <a:r>
              <a:rPr lang="en-US" dirty="0"/>
              <a:t> rounds. </a:t>
            </a:r>
          </a:p>
        </p:txBody>
      </p:sp>
    </p:spTree>
    <p:extLst>
      <p:ext uri="{BB962C8B-B14F-4D97-AF65-F5344CB8AC3E}">
        <p14:creationId xmlns:p14="http://schemas.microsoft.com/office/powerpoint/2010/main" val="3234088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B9FD12-969A-4A0E-8FA2-0E818D1F6CF5}" type="slidenum">
              <a:rPr lang="en-US" sz="1400"/>
              <a:pPr eaLnBrk="1" hangingPunct="1"/>
              <a:t>18</a:t>
            </a:fld>
            <a:endParaRPr lang="en-US" sz="1400"/>
          </a:p>
        </p:txBody>
      </p:sp>
      <p:sp>
        <p:nvSpPr>
          <p:cNvPr id="31747" name="TextBox 4"/>
          <p:cNvSpPr txBox="1">
            <a:spLocks noChangeArrowheads="1"/>
          </p:cNvSpPr>
          <p:nvPr/>
        </p:nvSpPr>
        <p:spPr bwMode="auto">
          <a:xfrm>
            <a:off x="0" y="0"/>
            <a:ext cx="35052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r=0:15;</a:t>
            </a:r>
          </a:p>
          <a:p>
            <a:pPr eaLnBrk="1" hangingPunct="1"/>
            <a:r>
              <a:rPr lang="en-US" dirty="0"/>
              <a:t>p=1/16;</a:t>
            </a:r>
          </a:p>
          <a:p>
            <a:pPr eaLnBrk="1" hangingPunct="1"/>
            <a:r>
              <a:rPr lang="en-US" dirty="0" err="1"/>
              <a:t>Tn</a:t>
            </a:r>
            <a:r>
              <a:rPr lang="en-US" dirty="0"/>
              <a:t> =p./(1-p*(mod(r,1/p)));</a:t>
            </a:r>
          </a:p>
          <a:p>
            <a:pPr eaLnBrk="1" hangingPunct="1"/>
            <a:r>
              <a:rPr lang="en-US" dirty="0"/>
              <a:t>plot(</a:t>
            </a:r>
            <a:r>
              <a:rPr lang="en-US" dirty="0" err="1"/>
              <a:t>r,Tn</a:t>
            </a:r>
            <a:r>
              <a:rPr lang="en-US" dirty="0"/>
              <a:t>, 'b&gt;-')</a:t>
            </a:r>
          </a:p>
          <a:p>
            <a:pPr eaLnBrk="1" hangingPunct="1"/>
            <a:r>
              <a:rPr lang="en-US" dirty="0" err="1"/>
              <a:t>xlabel</a:t>
            </a:r>
            <a:r>
              <a:rPr lang="en-US" dirty="0"/>
              <a:t>('r')</a:t>
            </a:r>
          </a:p>
          <a:p>
            <a:pPr eaLnBrk="1" hangingPunct="1"/>
            <a:r>
              <a:rPr lang="en-US" dirty="0" err="1"/>
              <a:t>ylabel</a:t>
            </a:r>
            <a:r>
              <a:rPr lang="en-US" dirty="0"/>
              <a:t>('T(n)')</a:t>
            </a:r>
          </a:p>
          <a:p>
            <a:pPr eaLnBrk="1" hangingPunct="1"/>
            <a:r>
              <a:rPr lang="en-US" dirty="0"/>
              <a:t>grid on</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p:cNvGraphicFramePr>
            <a:graphicFrameLocks noChangeAspect="1"/>
          </p:cNvGraphicFramePr>
          <p:nvPr>
            <p:extLst/>
          </p:nvPr>
        </p:nvGraphicFramePr>
        <p:xfrm>
          <a:off x="27039" y="4502150"/>
          <a:ext cx="4800600" cy="1349375"/>
        </p:xfrm>
        <a:graphic>
          <a:graphicData uri="http://schemas.openxmlformats.org/presentationml/2006/ole">
            <mc:AlternateContent xmlns:mc="http://schemas.openxmlformats.org/markup-compatibility/2006">
              <mc:Choice xmlns:v="urn:schemas-microsoft-com:vml" Requires="v">
                <p:oleObj spid="_x0000_s53250"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9" y="4502150"/>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27039" y="6035828"/>
            <a:ext cx="899160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r  =      0     1       2       3       4       5      6      7     8       9     10    11  12    13    14    15</a:t>
            </a:r>
          </a:p>
          <a:p>
            <a:pPr eaLnBrk="1" hangingPunct="1"/>
            <a:r>
              <a:rPr lang="en-US" sz="2000" dirty="0" err="1"/>
              <a:t>T</a:t>
            </a:r>
            <a:r>
              <a:rPr lang="en-US" sz="2000" baseline="-25000" dirty="0" err="1"/>
              <a:t>n</a:t>
            </a:r>
            <a:r>
              <a:rPr lang="en-US" sz="2000" dirty="0"/>
              <a:t> = </a:t>
            </a:r>
            <a:r>
              <a:rPr lang="en-US" sz="1200" dirty="0"/>
              <a:t>0.0625    0.0667    0.0714    0.0769    0.0833    0.0909    0.1    0.1111    0.125    0.1429    0.1667    0.2    0.25    0.3333       0.5           1</a:t>
            </a:r>
          </a:p>
        </p:txBody>
      </p:sp>
    </p:spTree>
    <p:extLst>
      <p:ext uri="{BB962C8B-B14F-4D97-AF65-F5344CB8AC3E}">
        <p14:creationId xmlns:p14="http://schemas.microsoft.com/office/powerpoint/2010/main" val="3916336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304800" y="1066800"/>
            <a:ext cx="8610600" cy="43396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en-US" dirty="0"/>
          </a:p>
          <a:p>
            <a:pPr algn="just" eaLnBrk="1" hangingPunct="1">
              <a:spcBef>
                <a:spcPct val="50000"/>
              </a:spcBef>
              <a:buFont typeface="Wingdings" panose="05000000000000000000" pitchFamily="2" charset="2"/>
              <a:buChar char="v"/>
            </a:pPr>
            <a:endParaRPr lang="en-US" dirty="0"/>
          </a:p>
          <a:p>
            <a:pPr algn="just" eaLnBrk="1" hangingPunct="1">
              <a:spcBef>
                <a:spcPct val="50000"/>
              </a:spcBef>
              <a:buFont typeface="Wingdings" panose="05000000000000000000" pitchFamily="2" charset="2"/>
              <a:buChar char="v"/>
            </a:pPr>
            <a:endParaRPr lang="en-US" dirty="0"/>
          </a:p>
          <a:p>
            <a:pPr algn="just" eaLnBrk="1" hangingPunct="1">
              <a:spcBef>
                <a:spcPct val="50000"/>
              </a:spcBef>
              <a:buFont typeface="Wingdings" panose="05000000000000000000" pitchFamily="2" charset="2"/>
              <a:buChar char="v"/>
            </a:pPr>
            <a:endParaRPr lang="en-US" dirty="0"/>
          </a:p>
          <a:p>
            <a:pPr algn="just" eaLnBrk="1" hangingPunct="1">
              <a:spcBef>
                <a:spcPct val="50000"/>
              </a:spcBef>
              <a:buFont typeface="Wingdings" panose="05000000000000000000" pitchFamily="2" charset="2"/>
              <a:buChar char="v"/>
            </a:pPr>
            <a:r>
              <a:rPr lang="en-US" dirty="0"/>
              <a:t>For the first round (</a:t>
            </a:r>
            <a:r>
              <a:rPr lang="en-US" i="1" dirty="0"/>
              <a:t>r</a:t>
            </a:r>
            <a:r>
              <a:rPr lang="en-US" dirty="0"/>
              <a:t> = 0), </a:t>
            </a:r>
            <a:r>
              <a:rPr lang="en-US" i="1" dirty="0"/>
              <a:t>T(n)</a:t>
            </a:r>
            <a:r>
              <a:rPr lang="en-US" dirty="0"/>
              <a:t> is equal to </a:t>
            </a:r>
            <a:r>
              <a:rPr lang="en-US" i="1" dirty="0"/>
              <a:t>p</a:t>
            </a:r>
            <a:r>
              <a:rPr lang="en-US" dirty="0"/>
              <a:t>, and nodes have an equal chance to become cluster head. As </a:t>
            </a:r>
            <a:r>
              <a:rPr lang="en-US" i="1" dirty="0"/>
              <a:t>r</a:t>
            </a:r>
            <a:r>
              <a:rPr lang="en-US" dirty="0"/>
              <a:t> gets closer to 1/</a:t>
            </a:r>
            <a:r>
              <a:rPr lang="en-US" i="1" dirty="0"/>
              <a:t>p</a:t>
            </a:r>
            <a:r>
              <a:rPr lang="en-US" dirty="0"/>
              <a:t>, </a:t>
            </a:r>
            <a:r>
              <a:rPr lang="en-US" i="1" dirty="0"/>
              <a:t>T(n)</a:t>
            </a:r>
            <a:r>
              <a:rPr lang="en-US" dirty="0"/>
              <a:t> increases, and nodes that have not been selected as cluster head in the last 1/</a:t>
            </a:r>
            <a:r>
              <a:rPr lang="en-US" i="1" dirty="0"/>
              <a:t>p</a:t>
            </a:r>
            <a:r>
              <a:rPr lang="en-US" dirty="0"/>
              <a:t> rounds have more chance to become cluster head. </a:t>
            </a:r>
          </a:p>
          <a:p>
            <a:pPr algn="just" eaLnBrk="1" hangingPunct="1">
              <a:spcBef>
                <a:spcPct val="50000"/>
              </a:spcBef>
              <a:buFont typeface="Wingdings" panose="05000000000000000000" pitchFamily="2" charset="2"/>
              <a:buChar char="v"/>
            </a:pPr>
            <a:endParaRPr lang="en-US" dirty="0"/>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6C756-D02B-4CB6-8C38-6D6834F2BC49}" type="slidenum">
              <a:rPr lang="en-US" sz="1400"/>
              <a:pPr eaLnBrk="1" hangingPunct="1"/>
              <a:t>19</a:t>
            </a:fld>
            <a:endParaRPr lang="en-US" sz="1400"/>
          </a:p>
        </p:txBody>
      </p:sp>
      <p:graphicFrame>
        <p:nvGraphicFramePr>
          <p:cNvPr id="7170" name="Object 1"/>
          <p:cNvGraphicFramePr>
            <a:graphicFrameLocks noChangeAspect="1"/>
          </p:cNvGraphicFramePr>
          <p:nvPr/>
        </p:nvGraphicFramePr>
        <p:xfrm>
          <a:off x="1219200" y="1828800"/>
          <a:ext cx="5692775" cy="1600200"/>
        </p:xfrm>
        <a:graphic>
          <a:graphicData uri="http://schemas.openxmlformats.org/presentationml/2006/ole">
            <mc:AlternateContent xmlns:mc="http://schemas.openxmlformats.org/markup-compatibility/2006">
              <mc:Choice xmlns:v="urn:schemas-microsoft-com:vml" Requires="v">
                <p:oleObj spid="_x0000_s54274"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569277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2183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228600" y="990600"/>
            <a:ext cx="8686800" cy="5386388"/>
          </a:xfrm>
          <a:prstGeom prst="rect">
            <a:avLst/>
          </a:prstGeom>
          <a:solidFill>
            <a:srgbClr val="CCCCFF"/>
          </a:solidFill>
          <a:ln w="9525">
            <a:noFill/>
            <a:miter lim="800000"/>
            <a:headEnd/>
            <a:tailEnd/>
          </a:ln>
        </p:spPr>
        <p:txBody>
          <a:bodyPr>
            <a:spAutoFit/>
          </a:bodyPr>
          <a:lstStyle/>
          <a:p>
            <a:pPr algn="just">
              <a:defRPr/>
            </a:pPr>
            <a:r>
              <a:rPr lang="en-US" sz="3200" b="1" dirty="0">
                <a:solidFill>
                  <a:schemeClr val="accent6"/>
                </a:solidFill>
              </a:rPr>
              <a:t>Definition</a:t>
            </a:r>
          </a:p>
          <a:p>
            <a:pPr algn="just">
              <a:buFont typeface="Wingdings" pitchFamily="2" charset="2"/>
              <a:buChar char="ü"/>
              <a:defRPr/>
            </a:pPr>
            <a:r>
              <a:rPr lang="en-US" sz="2400" dirty="0"/>
              <a:t>A sensor network is an infrastructure comprised of sensing  (measuring), computing, and communication elements. The results acquired by a regional network is provided to the  administrator.</a:t>
            </a:r>
          </a:p>
          <a:p>
            <a:pPr algn="just">
              <a:buFont typeface="Wingdings" pitchFamily="2" charset="2"/>
              <a:buChar char="ü"/>
              <a:defRPr/>
            </a:pPr>
            <a:endParaRPr lang="en-US" sz="2400" dirty="0"/>
          </a:p>
          <a:p>
            <a:pPr algn="just">
              <a:buFont typeface="Wingdings" pitchFamily="2" charset="2"/>
              <a:buChar char="ü"/>
              <a:defRPr/>
            </a:pPr>
            <a:r>
              <a:rPr lang="en-US" sz="2400" dirty="0"/>
              <a:t> The administrator observe and react to events/phenomena in a specified environment. The administrator typically is a civil, governmental, commercial, or industrial entity. </a:t>
            </a:r>
          </a:p>
          <a:p>
            <a:pPr algn="just">
              <a:buFont typeface="Wingdings" pitchFamily="2" charset="2"/>
              <a:buChar char="ü"/>
              <a:defRPr/>
            </a:pPr>
            <a:endParaRPr lang="en-US" sz="2400" dirty="0"/>
          </a:p>
          <a:p>
            <a:pPr algn="just">
              <a:buFont typeface="Wingdings" pitchFamily="2" charset="2"/>
              <a:buChar char="ü"/>
              <a:defRPr/>
            </a:pPr>
            <a:r>
              <a:rPr lang="en-US" sz="2400" dirty="0"/>
              <a:t>The environment can be the physical world (</a:t>
            </a:r>
            <a:r>
              <a:rPr lang="en-GB" sz="2400" dirty="0"/>
              <a:t>temperature, pressure, sound</a:t>
            </a:r>
            <a:r>
              <a:rPr lang="en-US" sz="2400" dirty="0"/>
              <a:t>), a biological system (</a:t>
            </a:r>
            <a:r>
              <a:rPr lang="en-GB" sz="2400" dirty="0"/>
              <a:t>biological and chemical sensors for national security applications </a:t>
            </a:r>
            <a:r>
              <a:rPr lang="en-US" sz="2400" dirty="0"/>
              <a:t>for example</a:t>
            </a:r>
            <a:r>
              <a:rPr lang="en-GB" sz="2400" dirty="0"/>
              <a:t> Air pollution monitoring</a:t>
            </a:r>
            <a:r>
              <a:rPr lang="en-US" sz="2400" dirty="0"/>
              <a:t>,</a:t>
            </a:r>
            <a:r>
              <a:rPr lang="en-GB" sz="2400" dirty="0"/>
              <a:t> Water quality monitoring)</a:t>
            </a:r>
            <a:r>
              <a:rPr lang="en-US" sz="2400" dirty="0"/>
              <a:t> or an information technology (IT) framework.</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89D15C0-CC2E-46D3-A65C-27CCDD75126E}" type="slidenum">
              <a:rPr lang="en-US" sz="1400"/>
              <a:pPr eaLnBrk="1" hangingPunct="1"/>
              <a:t>2</a:t>
            </a:fld>
            <a:endParaRPr lang="en-US" sz="1400"/>
          </a:p>
        </p:txBody>
      </p:sp>
      <p:sp>
        <p:nvSpPr>
          <p:cNvPr id="2" name="Rectangle 1"/>
          <p:cNvSpPr/>
          <p:nvPr/>
        </p:nvSpPr>
        <p:spPr>
          <a:xfrm>
            <a:off x="1018550" y="-12915"/>
            <a:ext cx="6452279" cy="769441"/>
          </a:xfrm>
          <a:prstGeom prst="rect">
            <a:avLst/>
          </a:prstGeom>
        </p:spPr>
        <p:txBody>
          <a:bodyPr wrap="none">
            <a:spAutoFit/>
          </a:bodyPr>
          <a:lstStyle/>
          <a:p>
            <a:r>
              <a:rPr lang="en-US" sz="4400" b="1" dirty="0">
                <a:solidFill>
                  <a:srgbClr val="FF0000"/>
                </a:solidFill>
              </a:rPr>
              <a:t>Wireless Sensor Networks</a:t>
            </a:r>
            <a:endParaRPr lang="en-US" sz="4400" dirty="0"/>
          </a:p>
        </p:txBody>
      </p:sp>
    </p:spTree>
    <p:extLst>
      <p:ext uri="{BB962C8B-B14F-4D97-AF65-F5344CB8AC3E}">
        <p14:creationId xmlns:p14="http://schemas.microsoft.com/office/powerpoint/2010/main" val="2317675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51E6D6-AA49-4EDB-A47B-BCB5E2BA3A7A}" type="slidenum">
              <a:rPr lang="en-US" sz="1400"/>
              <a:pPr eaLnBrk="1" hangingPunct="1"/>
              <a:t>20</a:t>
            </a:fld>
            <a:endParaRPr lang="en-US" sz="1400"/>
          </a:p>
        </p:txBody>
      </p:sp>
      <p:sp>
        <p:nvSpPr>
          <p:cNvPr id="8196" name="Rectangle 4"/>
          <p:cNvSpPr>
            <a:spLocks noChangeArrowheads="1"/>
          </p:cNvSpPr>
          <p:nvPr/>
        </p:nvSpPr>
        <p:spPr bwMode="auto">
          <a:xfrm>
            <a:off x="381000" y="1925842"/>
            <a:ext cx="8458200" cy="23082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dirty="0"/>
              <a:t>After 1/</a:t>
            </a:r>
            <a:r>
              <a:rPr lang="en-US" i="1" dirty="0"/>
              <a:t>p</a:t>
            </a:r>
            <a:r>
              <a:rPr lang="en-US" dirty="0"/>
              <a:t> - 1 rounds, </a:t>
            </a:r>
            <a:r>
              <a:rPr lang="en-US" i="1" dirty="0"/>
              <a:t>T(n)</a:t>
            </a:r>
            <a:r>
              <a:rPr lang="en-US" dirty="0"/>
              <a:t> is equal to 1, meaning that all the remaining nodes have been selected as cluster head. Thus, after 1/</a:t>
            </a:r>
            <a:r>
              <a:rPr lang="en-US" i="1" dirty="0"/>
              <a:t>p</a:t>
            </a:r>
            <a:r>
              <a:rPr lang="en-US" dirty="0"/>
              <a:t> rounds, all the nodes have had a chance to become a cluster head once. Since being the cluster head puts a substantial burden on the sensor nodes, this ensures that the network has no overloaded node that runs out of energy sooner than the others.</a:t>
            </a:r>
          </a:p>
        </p:txBody>
      </p:sp>
      <p:graphicFrame>
        <p:nvGraphicFramePr>
          <p:cNvPr id="8194" name="Object 1"/>
          <p:cNvGraphicFramePr>
            <a:graphicFrameLocks noChangeAspect="1"/>
          </p:cNvGraphicFramePr>
          <p:nvPr>
            <p:extLst/>
          </p:nvPr>
        </p:nvGraphicFramePr>
        <p:xfrm>
          <a:off x="1295400" y="228600"/>
          <a:ext cx="5692775" cy="1600200"/>
        </p:xfrm>
        <a:graphic>
          <a:graphicData uri="http://schemas.openxmlformats.org/presentationml/2006/ole">
            <mc:AlternateContent xmlns:mc="http://schemas.openxmlformats.org/markup-compatibility/2006">
              <mc:Choice xmlns:v="urn:schemas-microsoft-com:vml" Requires="v">
                <p:oleObj spid="_x0000_s55298"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8600"/>
                        <a:ext cx="5692775" cy="1600200"/>
                      </a:xfrm>
                      <a:prstGeom prst="rect">
                        <a:avLst/>
                      </a:prstGeom>
                      <a:solidFill>
                        <a:srgbClr val="CCFFFF"/>
                      </a:solidFill>
                    </p:spPr>
                  </p:pic>
                </p:oleObj>
              </mc:Fallback>
            </mc:AlternateContent>
          </a:graphicData>
        </a:graphic>
      </p:graphicFrame>
      <p:sp>
        <p:nvSpPr>
          <p:cNvPr id="5" name="Rectangle 3"/>
          <p:cNvSpPr>
            <a:spLocks noChangeArrowheads="1"/>
          </p:cNvSpPr>
          <p:nvPr/>
        </p:nvSpPr>
        <p:spPr bwMode="auto">
          <a:xfrm>
            <a:off x="381000" y="4296697"/>
            <a:ext cx="8458200" cy="249299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dirty="0"/>
              <a:t>After cluster heads are self-selected, they start to advertise their candidacy to the other sensor nodes. </a:t>
            </a:r>
          </a:p>
          <a:p>
            <a:pPr algn="just" eaLnBrk="1" hangingPunct="1">
              <a:spcBef>
                <a:spcPct val="50000"/>
              </a:spcBef>
              <a:buFont typeface="Wingdings" panose="05000000000000000000" pitchFamily="2" charset="2"/>
              <a:buChar char="v"/>
            </a:pPr>
            <a:r>
              <a:rPr lang="en-US" dirty="0"/>
              <a:t>When a node receives advertisements from more than one cluster-head, chooses the candidate whose associated signal is received with higher power. This ensures that sensor node chooses the closest candidates as cluster head.</a:t>
            </a:r>
          </a:p>
        </p:txBody>
      </p:sp>
    </p:spTree>
    <p:extLst>
      <p:ext uri="{BB962C8B-B14F-4D97-AF65-F5344CB8AC3E}">
        <p14:creationId xmlns:p14="http://schemas.microsoft.com/office/powerpoint/2010/main" val="1596884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228600" y="533400"/>
            <a:ext cx="8686800" cy="4648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rgbClr val="0070C0"/>
                </a:solidFill>
              </a:rPr>
              <a:t>2.  DEEP Clustering Protocol</a:t>
            </a:r>
          </a:p>
          <a:p>
            <a:pPr algn="just" eaLnBrk="1" hangingPunct="1"/>
            <a:endParaRPr lang="en-US" b="1" dirty="0">
              <a:solidFill>
                <a:srgbClr val="0070C0"/>
              </a:solidFill>
            </a:endParaRPr>
          </a:p>
          <a:p>
            <a:pPr algn="just" eaLnBrk="1" hangingPunct="1">
              <a:buFont typeface="Wingdings" panose="05000000000000000000" pitchFamily="2" charset="2"/>
              <a:buChar char="ü"/>
            </a:pPr>
            <a:r>
              <a:rPr lang="en-US" dirty="0"/>
              <a:t>The </a:t>
            </a:r>
            <a:r>
              <a:rPr lang="en-US" dirty="0">
                <a:solidFill>
                  <a:srgbClr val="FF0000"/>
                </a:solidFill>
              </a:rPr>
              <a:t>Decentralized Energy-Efficient Cluster Propagation (DEEP) </a:t>
            </a:r>
            <a:r>
              <a:rPr lang="en-US" dirty="0"/>
              <a:t>protocol that establishes clusters with uniformly distributed cluster heads. This protocol balances the load among all the cluster heads by keeping the clusters' radii fairly equal. This protocol is completely decentralized, and there is no need for any location-finder device or hardware. </a:t>
            </a:r>
          </a:p>
          <a:p>
            <a:pPr algn="just" eaLnBrk="1" hangingPunct="1">
              <a:buFont typeface="Wingdings" panose="05000000000000000000" pitchFamily="2" charset="2"/>
              <a:buChar char="ü"/>
            </a:pPr>
            <a:endParaRPr lang="en-US" dirty="0"/>
          </a:p>
          <a:p>
            <a:pPr algn="just" eaLnBrk="1" hangingPunct="1">
              <a:buFont typeface="Wingdings" panose="05000000000000000000" pitchFamily="2" charset="2"/>
              <a:buChar char="ü"/>
            </a:pPr>
            <a:r>
              <a:rPr lang="en-US" dirty="0"/>
              <a:t>The protocol starts with an initial cluster head and forms new cluster-head candidates gradually by controlling the relative distance between a pair of cluster heads and the circular radius of each cluster. </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01AB7C-3DFA-4DE3-B4EC-27DCE308AD74}" type="slidenum">
              <a:rPr lang="en-US" sz="1400"/>
              <a:pPr eaLnBrk="1" hangingPunct="1"/>
              <a:t>21</a:t>
            </a:fld>
            <a:endParaRPr lang="en-US" sz="1400"/>
          </a:p>
        </p:txBody>
      </p:sp>
    </p:spTree>
    <p:extLst>
      <p:ext uri="{BB962C8B-B14F-4D97-AF65-F5344CB8AC3E}">
        <p14:creationId xmlns:p14="http://schemas.microsoft.com/office/powerpoint/2010/main" val="357181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228600" y="304800"/>
            <a:ext cx="8763000" cy="52625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dirty="0"/>
              <a:t>In order to avoid the frequent control signal transmission and extra power consumption associated with that, a cluster head can be placed at the center of the cluster and cluster members can send the data packets directly to the cluster head without the need for any route set-up protocol. </a:t>
            </a:r>
          </a:p>
          <a:p>
            <a:pPr algn="just" eaLnBrk="1" hangingPunct="1">
              <a:buFont typeface="Wingdings" panose="05000000000000000000" pitchFamily="2" charset="2"/>
              <a:buChar char="ü"/>
            </a:pPr>
            <a:endParaRPr lang="en-US" dirty="0"/>
          </a:p>
          <a:p>
            <a:pPr algn="just" eaLnBrk="1" hangingPunct="1"/>
            <a:r>
              <a:rPr lang="en-US" dirty="0"/>
              <a:t>In order to explain the details of this algorithm, control signals and protocol parameters need to be introduced:</a:t>
            </a:r>
          </a:p>
          <a:p>
            <a:pPr algn="just" eaLnBrk="1" hangingPunct="1"/>
            <a:endParaRPr lang="en-US" dirty="0"/>
          </a:p>
          <a:p>
            <a:pPr algn="just" eaLnBrk="1" hangingPunct="1">
              <a:buFont typeface="Wingdings" panose="05000000000000000000" pitchFamily="2" charset="2"/>
              <a:buChar char="q"/>
            </a:pPr>
            <a:r>
              <a:rPr lang="en-US" dirty="0">
                <a:solidFill>
                  <a:srgbClr val="FF0000"/>
                </a:solidFill>
              </a:rPr>
              <a:t>Control signals: </a:t>
            </a:r>
            <a:r>
              <a:rPr lang="en-US" dirty="0"/>
              <a:t>(1) cluster-head declaration signal or (2) cluster-head exploration signal </a:t>
            </a:r>
          </a:p>
          <a:p>
            <a:pPr algn="just" eaLnBrk="1" hangingPunct="1">
              <a:buFont typeface="Wingdings" panose="05000000000000000000" pitchFamily="2" charset="2"/>
              <a:buChar char="q"/>
            </a:pPr>
            <a:r>
              <a:rPr lang="en-US" dirty="0">
                <a:solidFill>
                  <a:srgbClr val="FF0000"/>
                </a:solidFill>
              </a:rPr>
              <a:t>Membership search signal with control parameters:</a:t>
            </a:r>
            <a:r>
              <a:rPr lang="en-US" dirty="0"/>
              <a:t> declaration range (</a:t>
            </a:r>
            <a:r>
              <a:rPr lang="en-US" i="1" dirty="0" err="1"/>
              <a:t>d</a:t>
            </a:r>
            <a:r>
              <a:rPr lang="en-US" i="1" baseline="-25000" dirty="0" err="1"/>
              <a:t>r</a:t>
            </a:r>
            <a:r>
              <a:rPr lang="en-US" dirty="0"/>
              <a:t>), exploration range (</a:t>
            </a:r>
            <a:r>
              <a:rPr lang="en-US" i="1" dirty="0"/>
              <a:t>d</a:t>
            </a:r>
            <a:r>
              <a:rPr lang="en-US" i="1" baseline="-25000" dirty="0"/>
              <a:t>r1</a:t>
            </a:r>
            <a:r>
              <a:rPr lang="en-US" i="1" dirty="0"/>
              <a:t>, d</a:t>
            </a:r>
            <a:r>
              <a:rPr lang="en-US" i="1" baseline="-25000" dirty="0"/>
              <a:t>r2</a:t>
            </a:r>
            <a:r>
              <a:rPr lang="en-US" dirty="0"/>
              <a:t>), minimum number of members (</a:t>
            </a:r>
            <a:r>
              <a:rPr lang="en-US" i="1" dirty="0" err="1"/>
              <a:t>m</a:t>
            </a:r>
            <a:r>
              <a:rPr lang="en-US" i="1" baseline="-25000" dirty="0" err="1"/>
              <a:t>n</a:t>
            </a:r>
            <a:r>
              <a:rPr lang="en-US" dirty="0"/>
              <a:t>), the received signal energy (</a:t>
            </a:r>
            <a:r>
              <a:rPr lang="en-US" i="1" dirty="0"/>
              <a:t>E</a:t>
            </a:r>
            <a:r>
              <a:rPr lang="en-US" i="1" baseline="-25000" dirty="0"/>
              <a:t>rc1</a:t>
            </a:r>
            <a:r>
              <a:rPr lang="en-US" dirty="0"/>
              <a:t> and </a:t>
            </a:r>
            <a:r>
              <a:rPr lang="en-US" i="1" dirty="0"/>
              <a:t>E</a:t>
            </a:r>
            <a:r>
              <a:rPr lang="en-US" i="1" baseline="-25000" dirty="0"/>
              <a:t>rc2</a:t>
            </a:r>
            <a:r>
              <a:rPr lang="en-US" dirty="0"/>
              <a:t>).</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610DEF-602C-4F60-B642-C88B962B4699}" type="slidenum">
              <a:rPr lang="en-US" sz="1400"/>
              <a:pPr eaLnBrk="1" hangingPunct="1"/>
              <a:t>22</a:t>
            </a:fld>
            <a:endParaRPr lang="en-US" sz="1400"/>
          </a:p>
        </p:txBody>
      </p:sp>
    </p:spTree>
    <p:extLst>
      <p:ext uri="{BB962C8B-B14F-4D97-AF65-F5344CB8AC3E}">
        <p14:creationId xmlns:p14="http://schemas.microsoft.com/office/powerpoint/2010/main" val="1941938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0" y="0"/>
            <a:ext cx="9144000" cy="3046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ü"/>
            </a:pPr>
            <a:r>
              <a:rPr lang="en-US"/>
              <a:t>DEEP forms clusters by starting with an initial cluster head that can be chosen prior to network deployment. This initial cluster head starts the cluster set-up phase by propagating </a:t>
            </a:r>
            <a:r>
              <a:rPr lang="en-US">
                <a:solidFill>
                  <a:srgbClr val="FF0000"/>
                </a:solidFill>
              </a:rPr>
              <a:t>cluster-head declaration </a:t>
            </a:r>
            <a:r>
              <a:rPr lang="en-US"/>
              <a:t>signals within  the range of </a:t>
            </a:r>
            <a:r>
              <a:rPr lang="en-US" i="1"/>
              <a:t>d</a:t>
            </a:r>
            <a:r>
              <a:rPr lang="en-US" i="1" baseline="-25000"/>
              <a:t>r</a:t>
            </a:r>
            <a:r>
              <a:rPr lang="en-US"/>
              <a:t>. </a:t>
            </a:r>
            <a:r>
              <a:rPr lang="en-US">
                <a:solidFill>
                  <a:schemeClr val="accent2"/>
                </a:solidFill>
              </a:rPr>
              <a:t>(This means that the cluster-head candidate chooses an appropriate data rate and signal output power so that it can reach nodes that are less than </a:t>
            </a:r>
            <a:r>
              <a:rPr lang="en-US" i="1">
                <a:solidFill>
                  <a:schemeClr val="accent2"/>
                </a:solidFill>
              </a:rPr>
              <a:t>d</a:t>
            </a:r>
            <a:r>
              <a:rPr lang="en-US" i="1" baseline="-25000">
                <a:solidFill>
                  <a:schemeClr val="accent2"/>
                </a:solidFill>
              </a:rPr>
              <a:t>r</a:t>
            </a:r>
            <a:r>
              <a:rPr lang="en-US">
                <a:solidFill>
                  <a:schemeClr val="accent2"/>
                </a:solidFill>
              </a:rPr>
              <a:t> away from the sender)</a:t>
            </a:r>
            <a:r>
              <a:rPr lang="en-US"/>
              <a:t> At this point, sensor nodes that receive the declaration signal accept the corresponding cluster head as a leader. </a:t>
            </a:r>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DEF6AF-64DA-4CF6-9BC8-BEC77B476DED}" type="slidenum">
              <a:rPr lang="en-US" sz="1400"/>
              <a:pPr eaLnBrk="1" hangingPunct="1"/>
              <a:t>23</a:t>
            </a:fld>
            <a:endParaRPr lang="en-US" sz="1400"/>
          </a:p>
        </p:txBody>
      </p:sp>
      <p:pic>
        <p:nvPicPr>
          <p:cNvPr id="358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59100"/>
            <a:ext cx="47244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8288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76200"/>
            <a:ext cx="8991600" cy="6740525"/>
          </a:xfrm>
          <a:prstGeom prst="rect">
            <a:avLst/>
          </a:prstGeom>
          <a:solidFill>
            <a:srgbClr val="CCECFF"/>
          </a:solidFill>
        </p:spPr>
        <p:txBody>
          <a:bodyPr>
            <a:spAutoFit/>
          </a:bodyPr>
          <a:lstStyle/>
          <a:p>
            <a:pPr algn="just">
              <a:defRPr/>
            </a:pPr>
            <a:r>
              <a:rPr lang="en-US" b="1" dirty="0">
                <a:solidFill>
                  <a:schemeClr val="accent2"/>
                </a:solidFill>
              </a:rPr>
              <a:t>Begin DEEP Clustering Algorithm </a:t>
            </a:r>
          </a:p>
          <a:p>
            <a:pPr marL="457200" indent="-457200" algn="just">
              <a:buFont typeface="+mj-lt"/>
              <a:buAutoNum type="arabicPeriod"/>
              <a:defRPr/>
            </a:pPr>
            <a:r>
              <a:rPr lang="en-US" dirty="0"/>
              <a:t>Initial cluster head finds cluster members by sending "</a:t>
            </a:r>
            <a:r>
              <a:rPr lang="en-US" dirty="0">
                <a:solidFill>
                  <a:srgbClr val="FF0000"/>
                </a:solidFill>
              </a:rPr>
              <a:t>cluster-head declaration</a:t>
            </a:r>
            <a:r>
              <a:rPr lang="en-US" dirty="0"/>
              <a:t>.”</a:t>
            </a:r>
          </a:p>
          <a:p>
            <a:pPr marL="457200" indent="-457200" algn="just">
              <a:buFont typeface="+mj-lt"/>
              <a:buAutoNum type="arabicPeriod"/>
              <a:defRPr/>
            </a:pPr>
            <a:r>
              <a:rPr lang="en-US" dirty="0"/>
              <a:t>Initial cluster head finds new cluster-head candidates by sending "</a:t>
            </a:r>
            <a:r>
              <a:rPr lang="en-US" dirty="0">
                <a:solidFill>
                  <a:srgbClr val="FF0000"/>
                </a:solidFill>
              </a:rPr>
              <a:t>cluster-head exploration signal</a:t>
            </a:r>
            <a:r>
              <a:rPr lang="en-US" dirty="0"/>
              <a:t>.” </a:t>
            </a:r>
          </a:p>
          <a:p>
            <a:pPr marL="457200" indent="-457200" algn="just">
              <a:buFont typeface="+mj-lt"/>
              <a:buAutoNum type="arabicPeriod"/>
              <a:defRPr/>
            </a:pPr>
            <a:r>
              <a:rPr lang="en-US" dirty="0"/>
              <a:t>Repeat: Cluster-head candidates that are placed on the (</a:t>
            </a:r>
            <a:r>
              <a:rPr lang="en-US" i="1" dirty="0"/>
              <a:t>d</a:t>
            </a:r>
            <a:r>
              <a:rPr lang="en-US" i="1" baseline="-25000" dirty="0"/>
              <a:t>r</a:t>
            </a:r>
            <a:r>
              <a:rPr lang="en-US" baseline="-25000" dirty="0"/>
              <a:t>1</a:t>
            </a:r>
            <a:r>
              <a:rPr lang="en-US" dirty="0"/>
              <a:t>, </a:t>
            </a:r>
            <a:r>
              <a:rPr lang="en-US" i="1" dirty="0"/>
              <a:t>d</a:t>
            </a:r>
            <a:r>
              <a:rPr lang="en-US" i="1" baseline="-25000" dirty="0"/>
              <a:t>r</a:t>
            </a:r>
            <a:r>
              <a:rPr lang="en-US" baseline="-25000" dirty="0"/>
              <a:t>2</a:t>
            </a:r>
            <a:r>
              <a:rPr lang="en-US" dirty="0"/>
              <a:t>) ring find cluster members. </a:t>
            </a:r>
          </a:p>
          <a:p>
            <a:pPr marL="457200" indent="-457200" algn="just">
              <a:buFont typeface="+mj-lt"/>
              <a:buAutoNum type="arabicPeriod"/>
              <a:defRPr/>
            </a:pPr>
            <a:r>
              <a:rPr lang="en-US" dirty="0"/>
              <a:t>Nodes that receive more than one cluster-head declaration choose the closest cluster head, based on the received signal energy.</a:t>
            </a:r>
          </a:p>
          <a:p>
            <a:pPr marL="457200" indent="-457200" algn="just">
              <a:buFont typeface="+mj-lt"/>
              <a:buAutoNum type="arabicPeriod"/>
              <a:defRPr/>
            </a:pPr>
            <a:r>
              <a:rPr lang="en-US" dirty="0"/>
              <a:t>Cluster-head candidates that receive a cluster-head declaration signal negotiate with the sender, and one of them gets eliminated.</a:t>
            </a:r>
          </a:p>
          <a:p>
            <a:pPr marL="457200" indent="-457200" algn="just">
              <a:buFont typeface="+mj-lt"/>
              <a:buAutoNum type="arabicPeriod"/>
              <a:defRPr/>
            </a:pPr>
            <a:r>
              <a:rPr lang="en-US" dirty="0"/>
              <a:t>Confirmed cluster heads send "cluster-head exploration" signals to find new cluster-head candidates(Go to step 4).</a:t>
            </a:r>
          </a:p>
          <a:p>
            <a:pPr marL="457200" indent="-457200" algn="just">
              <a:buFont typeface="+mj-lt"/>
              <a:buAutoNum type="arabicPeriod"/>
              <a:defRPr/>
            </a:pPr>
            <a:r>
              <a:rPr lang="en-US" dirty="0"/>
              <a:t>Finalize: If the number of members in a cluster is less than </a:t>
            </a:r>
            <a:r>
              <a:rPr lang="en-US" i="1" dirty="0" err="1"/>
              <a:t>m</a:t>
            </a:r>
            <a:r>
              <a:rPr lang="en-US" i="1" baseline="-25000" dirty="0" err="1"/>
              <a:t>n</a:t>
            </a:r>
            <a:r>
              <a:rPr lang="en-US" dirty="0"/>
              <a:t>, all the members find new clusters by sending the </a:t>
            </a:r>
            <a:r>
              <a:rPr lang="en-US" dirty="0">
                <a:solidFill>
                  <a:srgbClr val="FF0000"/>
                </a:solidFill>
              </a:rPr>
              <a:t>membership-search signal</a:t>
            </a:r>
            <a:r>
              <a:rPr lang="en-US" dirty="0"/>
              <a:t>.</a:t>
            </a:r>
          </a:p>
          <a:p>
            <a:pPr marL="457200" indent="-457200" algn="just">
              <a:buFont typeface="+mj-lt"/>
              <a:buAutoNum type="arabicPeriod"/>
              <a:defRPr/>
            </a:pPr>
            <a:r>
              <a:rPr lang="en-US" dirty="0"/>
              <a:t>At the end, a node that has not received any control signal sends the </a:t>
            </a:r>
            <a:r>
              <a:rPr lang="en-US" dirty="0">
                <a:solidFill>
                  <a:srgbClr val="FF0000"/>
                </a:solidFill>
              </a:rPr>
              <a:t>membership-search signal</a:t>
            </a:r>
            <a:r>
              <a:rPr lang="en-US" dirty="0"/>
              <a:t>.</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ED6E5C-4435-43C8-9CF7-5B2135A47CF7}" type="slidenum">
              <a:rPr lang="en-US" sz="1400"/>
              <a:pPr eaLnBrk="1" hangingPunct="1"/>
              <a:t>24</a:t>
            </a:fld>
            <a:endParaRPr lang="en-US" sz="1400"/>
          </a:p>
        </p:txBody>
      </p:sp>
    </p:spTree>
    <p:extLst>
      <p:ext uri="{BB962C8B-B14F-4D97-AF65-F5344CB8AC3E}">
        <p14:creationId xmlns:p14="http://schemas.microsoft.com/office/powerpoint/2010/main" val="1735948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noFill/>
          </a:ln>
        </p:spPr>
        <p:style>
          <a:lnRef idx="2">
            <a:schemeClr val="accent4"/>
          </a:lnRef>
          <a:fillRef idx="1">
            <a:schemeClr val="lt1"/>
          </a:fillRef>
          <a:effectRef idx="0">
            <a:schemeClr val="accent4"/>
          </a:effectRef>
          <a:fontRef idx="minor">
            <a:schemeClr val="dk1"/>
          </a:fontRef>
        </p:style>
        <p:txBody>
          <a:bodyPr/>
          <a:lstStyle/>
          <a:p>
            <a:pPr algn="ctr"/>
            <a:r>
              <a:rPr lang="en-US" sz="9600" dirty="0"/>
              <a:t>Thank you</a:t>
            </a:r>
            <a:br>
              <a:rPr lang="en-US" sz="9600" dirty="0"/>
            </a:br>
            <a:endParaRPr lang="en-US" sz="9600" dirty="0"/>
          </a:p>
        </p:txBody>
      </p:sp>
    </p:spTree>
    <p:extLst>
      <p:ext uri="{BB962C8B-B14F-4D97-AF65-F5344CB8AC3E}">
        <p14:creationId xmlns:p14="http://schemas.microsoft.com/office/powerpoint/2010/main" val="194464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0"/>
            <a:ext cx="9144000" cy="4216400"/>
          </a:xfrm>
          <a:prstGeom prst="rect">
            <a:avLst/>
          </a:prstGeom>
          <a:solidFill>
            <a:srgbClr val="CCECFF"/>
          </a:solidFill>
          <a:ln w="9525">
            <a:noFill/>
            <a:miter lim="800000"/>
            <a:headEnd/>
            <a:tailEnd/>
          </a:ln>
        </p:spPr>
        <p:txBody>
          <a:bodyPr>
            <a:spAutoFit/>
          </a:bodyPr>
          <a:lstStyle/>
          <a:p>
            <a:pPr algn="just">
              <a:defRPr/>
            </a:pPr>
            <a:r>
              <a:rPr lang="en-US" sz="2800" b="1" dirty="0">
                <a:solidFill>
                  <a:schemeClr val="accent2"/>
                </a:solidFill>
              </a:rPr>
              <a:t>There are four basic components in a sensor network: </a:t>
            </a:r>
          </a:p>
          <a:p>
            <a:pPr algn="just">
              <a:defRPr/>
            </a:pPr>
            <a:endParaRPr lang="en-US" b="1" dirty="0">
              <a:solidFill>
                <a:schemeClr val="accent2"/>
              </a:solidFill>
            </a:endParaRPr>
          </a:p>
          <a:p>
            <a:pPr marL="457200" indent="-457200" algn="just">
              <a:buFontTx/>
              <a:buAutoNum type="alphaLcParenR"/>
              <a:defRPr/>
            </a:pPr>
            <a:r>
              <a:rPr lang="en-US" dirty="0"/>
              <a:t>An assembly of distributed or localized sensors; </a:t>
            </a:r>
          </a:p>
          <a:p>
            <a:pPr marL="457200" indent="-457200" algn="just">
              <a:buFontTx/>
              <a:buAutoNum type="alphaLcParenR"/>
              <a:defRPr/>
            </a:pPr>
            <a:endParaRPr lang="en-US" dirty="0"/>
          </a:p>
          <a:p>
            <a:pPr marL="457200" indent="-457200" algn="just">
              <a:buFontTx/>
              <a:buAutoNum type="alphaLcParenR"/>
              <a:defRPr/>
            </a:pPr>
            <a:r>
              <a:rPr lang="en-US" dirty="0"/>
              <a:t>An interconnecting network (usually, but not always wireless-based); </a:t>
            </a:r>
          </a:p>
          <a:p>
            <a:pPr marL="457200" indent="-457200" algn="just">
              <a:buFontTx/>
              <a:buAutoNum type="alphaLcParenR"/>
              <a:defRPr/>
            </a:pPr>
            <a:endParaRPr lang="en-US" dirty="0"/>
          </a:p>
          <a:p>
            <a:pPr marL="457200" indent="-457200" algn="just">
              <a:buFontTx/>
              <a:buAutoNum type="alphaLcParenR"/>
              <a:defRPr/>
            </a:pPr>
            <a:r>
              <a:rPr lang="en-US" dirty="0"/>
              <a:t>A central point of information clustering; and</a:t>
            </a:r>
          </a:p>
          <a:p>
            <a:pPr marL="457200" indent="-457200" algn="just">
              <a:buFontTx/>
              <a:buAutoNum type="alphaLcParenR"/>
              <a:defRPr/>
            </a:pPr>
            <a:endParaRPr lang="en-US" dirty="0"/>
          </a:p>
          <a:p>
            <a:pPr marL="457200" indent="-457200" algn="just">
              <a:buFontTx/>
              <a:buAutoNum type="alphaLcParenR"/>
              <a:defRPr/>
            </a:pPr>
            <a:r>
              <a:rPr lang="en-US" dirty="0"/>
              <a:t>A set of computing resources at the central point (or beyond) to handle data correlation, event </a:t>
            </a:r>
            <a:r>
              <a:rPr lang="en-US" dirty="0" smtClean="0"/>
              <a:t>trending</a:t>
            </a:r>
            <a:r>
              <a:rPr lang="en-US" dirty="0"/>
              <a:t>, status querying, and data mining.</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434FB7-1D28-4CAA-A1E2-2AF83B7BE7EB}" type="slidenum">
              <a:rPr lang="en-US" sz="1400"/>
              <a:pPr eaLnBrk="1" hangingPunct="1"/>
              <a:t>3</a:t>
            </a:fld>
            <a:endParaRPr lang="en-US" sz="1400"/>
          </a:p>
        </p:txBody>
      </p:sp>
      <p:pic>
        <p:nvPicPr>
          <p:cNvPr id="15364" name="Picture 5" descr="https://upload.wikimedia.org/wikipedia/commons/thumb/2/21/WSN.svg/537px-WS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457700"/>
            <a:ext cx="51149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496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 WSN</a:t>
            </a:r>
            <a:endParaRPr lang="en-US" b="1"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a:t>
            </a:fld>
            <a:endParaRPr lang="en-US"/>
          </a:p>
        </p:txBody>
      </p:sp>
      <p:sp>
        <p:nvSpPr>
          <p:cNvPr id="3" name="TextBox 2"/>
          <p:cNvSpPr txBox="1"/>
          <p:nvPr/>
        </p:nvSpPr>
        <p:spPr>
          <a:xfrm>
            <a:off x="1143000" y="2133600"/>
            <a:ext cx="6858000" cy="2308324"/>
          </a:xfrm>
          <a:prstGeom prst="rect">
            <a:avLst/>
          </a:prstGeom>
          <a:noFill/>
        </p:spPr>
        <p:txBody>
          <a:bodyPr wrap="square" rtlCol="0">
            <a:spAutoFit/>
          </a:bodyPr>
          <a:lstStyle/>
          <a:p>
            <a:pPr marL="457200" indent="-457200">
              <a:buFont typeface="+mj-lt"/>
              <a:buAutoNum type="arabicPeriod"/>
            </a:pPr>
            <a:r>
              <a:rPr lang="en-US" dirty="0" smtClean="0"/>
              <a:t>Self Organization</a:t>
            </a:r>
          </a:p>
          <a:p>
            <a:pPr marL="457200" indent="-457200">
              <a:buFont typeface="+mj-lt"/>
              <a:buAutoNum type="arabicPeriod"/>
            </a:pPr>
            <a:r>
              <a:rPr lang="en-US" dirty="0" smtClean="0"/>
              <a:t>Concurrency processing</a:t>
            </a:r>
          </a:p>
          <a:p>
            <a:pPr marL="457200" indent="-457200">
              <a:buFont typeface="+mj-lt"/>
              <a:buAutoNum type="arabicPeriod"/>
            </a:pPr>
            <a:r>
              <a:rPr lang="en-US" dirty="0" smtClean="0"/>
              <a:t>Low cost</a:t>
            </a:r>
          </a:p>
          <a:p>
            <a:pPr marL="457200" indent="-457200">
              <a:buFont typeface="+mj-lt"/>
              <a:buAutoNum type="arabicPeriod"/>
            </a:pPr>
            <a:r>
              <a:rPr lang="en-US" dirty="0" smtClean="0"/>
              <a:t>Restricted energy resources</a:t>
            </a:r>
          </a:p>
          <a:p>
            <a:pPr marL="457200" indent="-457200">
              <a:buFont typeface="+mj-lt"/>
              <a:buAutoNum type="arabicPeriod"/>
            </a:pPr>
            <a:r>
              <a:rPr lang="en-US" dirty="0" smtClean="0"/>
              <a:t>Tiny</a:t>
            </a:r>
          </a:p>
          <a:p>
            <a:pPr marL="457200" indent="-457200">
              <a:buFont typeface="+mj-lt"/>
              <a:buAutoNum type="arabicPeriod"/>
            </a:pPr>
            <a:r>
              <a:rPr lang="en-US" dirty="0" smtClean="0"/>
              <a:t>Small radio range</a:t>
            </a:r>
            <a:endParaRPr lang="en-US" dirty="0"/>
          </a:p>
        </p:txBody>
      </p:sp>
    </p:spTree>
    <p:extLst>
      <p:ext uri="{BB962C8B-B14F-4D97-AF65-F5344CB8AC3E}">
        <p14:creationId xmlns:p14="http://schemas.microsoft.com/office/powerpoint/2010/main" val="1033444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04800" y="1318362"/>
            <a:ext cx="8001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000" dirty="0"/>
              <a:t>A wide-range of applications offered by WSN, some of these are environmental monitoring, industrial sensing, infrastructure protection, battlefield awareness and temperature sensing.</a:t>
            </a:r>
          </a:p>
        </p:txBody>
      </p:sp>
      <p:sp>
        <p:nvSpPr>
          <p:cNvPr id="15363" name="TextBox 2"/>
          <p:cNvSpPr txBox="1">
            <a:spLocks noChangeArrowheads="1"/>
          </p:cNvSpPr>
          <p:nvPr/>
        </p:nvSpPr>
        <p:spPr bwMode="auto">
          <a:xfrm>
            <a:off x="304800" y="533400"/>
            <a:ext cx="3200400" cy="646113"/>
          </a:xfrm>
          <a:prstGeom prst="rect">
            <a:avLst/>
          </a:prstGeom>
          <a:noFill/>
          <a:ln w="9525">
            <a:noFill/>
            <a:miter lim="800000"/>
            <a:headEnd/>
            <a:tailEnd/>
          </a:ln>
        </p:spPr>
        <p:txBody>
          <a:bodyPr>
            <a:spAutoFit/>
          </a:bodyPr>
          <a:lstStyle/>
          <a:p>
            <a:pPr>
              <a:defRPr/>
            </a:pPr>
            <a:r>
              <a:rPr lang="en-US" sz="3600" b="1" dirty="0">
                <a:solidFill>
                  <a:schemeClr val="accent6"/>
                </a:solidFill>
              </a:rPr>
              <a:t>Applications</a:t>
            </a:r>
          </a:p>
        </p:txBody>
      </p:sp>
      <p:sp>
        <p:nvSpPr>
          <p:cNvPr id="17412" name="Text Box 4"/>
          <p:cNvSpPr txBox="1">
            <a:spLocks noChangeArrowheads="1"/>
          </p:cNvSpPr>
          <p:nvPr/>
        </p:nvSpPr>
        <p:spPr bwMode="auto">
          <a:xfrm>
            <a:off x="505132" y="2472875"/>
            <a:ext cx="70104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b="1" dirty="0" smtClean="0">
                <a:solidFill>
                  <a:srgbClr val="008000"/>
                </a:solidFill>
              </a:rPr>
              <a:t>Military </a:t>
            </a:r>
            <a:r>
              <a:rPr lang="en-US" sz="2000" b="1" dirty="0">
                <a:solidFill>
                  <a:srgbClr val="008000"/>
                </a:solidFill>
              </a:rPr>
              <a:t>applications</a:t>
            </a:r>
          </a:p>
          <a:p>
            <a:pPr eaLnBrk="1" hangingPunct="1">
              <a:buFontTx/>
              <a:buChar char="•"/>
            </a:pPr>
            <a:r>
              <a:rPr lang="en-US" sz="2000" dirty="0"/>
              <a:t> Monitoring inimical forces</a:t>
            </a:r>
          </a:p>
          <a:p>
            <a:pPr eaLnBrk="1" hangingPunct="1">
              <a:buFontTx/>
              <a:buChar char="•"/>
            </a:pPr>
            <a:r>
              <a:rPr lang="en-US" sz="2000" dirty="0"/>
              <a:t> Monitoring friendly forces and equipment</a:t>
            </a:r>
          </a:p>
          <a:p>
            <a:pPr eaLnBrk="1" hangingPunct="1">
              <a:buFontTx/>
              <a:buChar char="•"/>
            </a:pPr>
            <a:r>
              <a:rPr lang="en-US" sz="2000" dirty="0"/>
              <a:t> Military-theater or battlefield surveillance</a:t>
            </a:r>
          </a:p>
          <a:p>
            <a:pPr eaLnBrk="1" hangingPunct="1">
              <a:buFontTx/>
              <a:buChar char="•"/>
            </a:pPr>
            <a:r>
              <a:rPr lang="en-US" sz="2000" dirty="0"/>
              <a:t> Targeting</a:t>
            </a:r>
          </a:p>
          <a:p>
            <a:pPr eaLnBrk="1" hangingPunct="1">
              <a:buFontTx/>
              <a:buChar char="•"/>
            </a:pPr>
            <a:r>
              <a:rPr lang="en-US" sz="2000" dirty="0"/>
              <a:t> Battle damage assessment</a:t>
            </a:r>
          </a:p>
          <a:p>
            <a:pPr eaLnBrk="1" hangingPunct="1">
              <a:buFontTx/>
              <a:buChar char="•"/>
            </a:pPr>
            <a:r>
              <a:rPr lang="en-US" sz="2000" dirty="0"/>
              <a:t> Nuclear, biological, and chemical attack detection</a:t>
            </a:r>
          </a:p>
          <a:p>
            <a:pPr eaLnBrk="1" hangingPunct="1"/>
            <a:r>
              <a:rPr lang="en-US" sz="2000" dirty="0"/>
              <a:t>and more . . </a:t>
            </a:r>
            <a:r>
              <a:rPr lang="en-US" sz="2000" dirty="0" smtClean="0"/>
              <a:t>.</a:t>
            </a:r>
          </a:p>
          <a:p>
            <a:pPr eaLnBrk="1" hangingPunct="1"/>
            <a:r>
              <a:rPr lang="en-US" sz="2000" b="1" dirty="0">
                <a:solidFill>
                  <a:srgbClr val="008000"/>
                </a:solidFill>
              </a:rPr>
              <a:t>Environmental applications</a:t>
            </a:r>
          </a:p>
          <a:p>
            <a:pPr eaLnBrk="1" hangingPunct="1">
              <a:buFontTx/>
              <a:buChar char="•"/>
            </a:pPr>
            <a:r>
              <a:rPr lang="en-US" sz="2000" dirty="0"/>
              <a:t> Microclimates</a:t>
            </a:r>
          </a:p>
          <a:p>
            <a:pPr eaLnBrk="1" hangingPunct="1">
              <a:buFontTx/>
              <a:buChar char="•"/>
            </a:pPr>
            <a:r>
              <a:rPr lang="en-US" sz="2000" dirty="0"/>
              <a:t> Forest fire detection</a:t>
            </a:r>
          </a:p>
          <a:p>
            <a:pPr eaLnBrk="1" hangingPunct="1">
              <a:buFontTx/>
              <a:buChar char="•"/>
            </a:pPr>
            <a:r>
              <a:rPr lang="en-US" sz="2000" dirty="0"/>
              <a:t> Flood detection</a:t>
            </a:r>
          </a:p>
          <a:p>
            <a:pPr eaLnBrk="1" hangingPunct="1">
              <a:buFontTx/>
              <a:buChar char="•"/>
            </a:pPr>
            <a:r>
              <a:rPr lang="en-US" sz="2000" dirty="0"/>
              <a:t> Precision agriculture</a:t>
            </a:r>
          </a:p>
          <a:p>
            <a:pPr eaLnBrk="1" hangingPunct="1"/>
            <a:r>
              <a:rPr lang="en-US" sz="2000" dirty="0"/>
              <a:t>and more . . .</a:t>
            </a:r>
          </a:p>
          <a:p>
            <a:pPr eaLnBrk="1" hangingPunct="1"/>
            <a:endParaRPr lang="en-US" sz="2000" dirty="0"/>
          </a:p>
        </p:txBody>
      </p:sp>
      <p:sp>
        <p:nvSpPr>
          <p:cNvPr id="17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F5A0DEC-53A1-444B-B0F4-4D70BD984465}" type="slidenum">
              <a:rPr lang="en-US" sz="1400"/>
              <a:pPr eaLnBrk="1" hangingPunct="1"/>
              <a:t>5</a:t>
            </a:fld>
            <a:endParaRPr lang="en-US" sz="1400"/>
          </a:p>
        </p:txBody>
      </p:sp>
    </p:spTree>
    <p:extLst>
      <p:ext uri="{BB962C8B-B14F-4D97-AF65-F5344CB8AC3E}">
        <p14:creationId xmlns:p14="http://schemas.microsoft.com/office/powerpoint/2010/main" val="3539458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685800" y="8382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b="1" dirty="0" smtClean="0">
                <a:solidFill>
                  <a:srgbClr val="008000"/>
                </a:solidFill>
              </a:rPr>
              <a:t>Health </a:t>
            </a:r>
            <a:r>
              <a:rPr lang="en-US" sz="2000" b="1" dirty="0">
                <a:solidFill>
                  <a:srgbClr val="008000"/>
                </a:solidFill>
              </a:rPr>
              <a:t>applications</a:t>
            </a:r>
          </a:p>
          <a:p>
            <a:pPr eaLnBrk="1" hangingPunct="1">
              <a:buFontTx/>
              <a:buChar char="•"/>
            </a:pPr>
            <a:r>
              <a:rPr lang="en-US" sz="2000" dirty="0"/>
              <a:t> Remote monitoring of physiological data</a:t>
            </a:r>
          </a:p>
          <a:p>
            <a:pPr eaLnBrk="1" hangingPunct="1">
              <a:buFontTx/>
              <a:buChar char="•"/>
            </a:pPr>
            <a:r>
              <a:rPr lang="en-US" sz="2000" dirty="0"/>
              <a:t> Tracking and monitoring doctors and patients inside a hospital</a:t>
            </a:r>
          </a:p>
          <a:p>
            <a:pPr eaLnBrk="1" hangingPunct="1">
              <a:buFontTx/>
              <a:buChar char="•"/>
            </a:pPr>
            <a:r>
              <a:rPr lang="en-US" sz="2000" dirty="0"/>
              <a:t> Drug administration</a:t>
            </a:r>
          </a:p>
          <a:p>
            <a:pPr eaLnBrk="1" hangingPunct="1">
              <a:buFontTx/>
              <a:buChar char="•"/>
            </a:pPr>
            <a:r>
              <a:rPr lang="en-US" sz="2000" dirty="0"/>
              <a:t> Elderly assistance</a:t>
            </a:r>
          </a:p>
          <a:p>
            <a:pPr eaLnBrk="1" hangingPunct="1"/>
            <a:r>
              <a:rPr lang="en-US" sz="2000" dirty="0"/>
              <a:t>and more . . </a:t>
            </a:r>
            <a:r>
              <a:rPr lang="en-US" sz="2000" dirty="0" smtClean="0"/>
              <a:t>.</a:t>
            </a:r>
          </a:p>
          <a:p>
            <a:pPr eaLnBrk="1" hangingPunct="1"/>
            <a:r>
              <a:rPr lang="en-US" sz="2000" b="1" dirty="0">
                <a:solidFill>
                  <a:srgbClr val="008000"/>
                </a:solidFill>
              </a:rPr>
              <a:t>Home applications</a:t>
            </a:r>
          </a:p>
          <a:p>
            <a:pPr eaLnBrk="1" hangingPunct="1">
              <a:buFontTx/>
              <a:buChar char="•"/>
            </a:pPr>
            <a:r>
              <a:rPr lang="en-US" sz="2000" dirty="0"/>
              <a:t> Home automation</a:t>
            </a:r>
          </a:p>
          <a:p>
            <a:pPr eaLnBrk="1" hangingPunct="1">
              <a:buFontTx/>
              <a:buChar char="•"/>
            </a:pPr>
            <a:r>
              <a:rPr lang="en-US" sz="2000" dirty="0"/>
              <a:t> Instrumented environment</a:t>
            </a:r>
          </a:p>
          <a:p>
            <a:pPr eaLnBrk="1" hangingPunct="1">
              <a:buFontTx/>
              <a:buChar char="•"/>
            </a:pPr>
            <a:r>
              <a:rPr lang="en-US" sz="2000" dirty="0"/>
              <a:t> Automated meter reading</a:t>
            </a:r>
          </a:p>
          <a:p>
            <a:pPr eaLnBrk="1" hangingPunct="1"/>
            <a:r>
              <a:rPr lang="en-US" sz="2000" dirty="0"/>
              <a:t>and more . . </a:t>
            </a:r>
            <a:r>
              <a:rPr lang="en-US" sz="2000" dirty="0" smtClean="0"/>
              <a:t>.</a:t>
            </a:r>
          </a:p>
          <a:p>
            <a:pPr eaLnBrk="1" hangingPunct="1"/>
            <a:r>
              <a:rPr lang="en-US" sz="2000" b="1" dirty="0">
                <a:solidFill>
                  <a:srgbClr val="008000"/>
                </a:solidFill>
              </a:rPr>
              <a:t>Commercial applications</a:t>
            </a:r>
          </a:p>
          <a:p>
            <a:pPr eaLnBrk="1" hangingPunct="1">
              <a:buFontTx/>
              <a:buChar char="•"/>
            </a:pPr>
            <a:r>
              <a:rPr lang="en-US" sz="2000" dirty="0"/>
              <a:t> Environmental control in industrial and office buildings</a:t>
            </a:r>
          </a:p>
          <a:p>
            <a:pPr eaLnBrk="1" hangingPunct="1">
              <a:buFontTx/>
              <a:buChar char="•"/>
            </a:pPr>
            <a:r>
              <a:rPr lang="en-US" sz="2000" dirty="0"/>
              <a:t> Inventory control</a:t>
            </a:r>
          </a:p>
          <a:p>
            <a:pPr eaLnBrk="1" hangingPunct="1">
              <a:buFontTx/>
              <a:buChar char="•"/>
            </a:pPr>
            <a:r>
              <a:rPr lang="en-US" sz="2000" dirty="0"/>
              <a:t> Vehicle tracking and detection</a:t>
            </a:r>
          </a:p>
          <a:p>
            <a:pPr eaLnBrk="1" hangingPunct="1">
              <a:buFontTx/>
              <a:buChar char="•"/>
            </a:pPr>
            <a:r>
              <a:rPr lang="en-US" sz="2000" dirty="0"/>
              <a:t> Traffic flow surveillance</a:t>
            </a:r>
          </a:p>
          <a:p>
            <a:pPr eaLnBrk="1" hangingPunct="1"/>
            <a:r>
              <a:rPr lang="en-US" sz="2000" dirty="0"/>
              <a:t>and more . . </a:t>
            </a:r>
            <a:r>
              <a:rPr lang="en-US" sz="2000" dirty="0" smtClean="0"/>
              <a:t>.</a:t>
            </a:r>
            <a:endParaRPr lang="en-US" sz="2000" dirty="0"/>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3C0D0B-190D-41E8-BB29-FC71F2DFE20A}" type="slidenum">
              <a:rPr lang="en-US" sz="1400"/>
              <a:pPr eaLnBrk="1" hangingPunct="1"/>
              <a:t>6</a:t>
            </a:fld>
            <a:endParaRPr lang="en-US" sz="1400" dirty="0"/>
          </a:p>
        </p:txBody>
      </p:sp>
    </p:spTree>
    <p:extLst>
      <p:ext uri="{BB962C8B-B14F-4D97-AF65-F5344CB8AC3E}">
        <p14:creationId xmlns:p14="http://schemas.microsoft.com/office/powerpoint/2010/main" val="2020772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0" y="0"/>
            <a:ext cx="9144000" cy="335438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chemeClr val="accent2"/>
                </a:solidFill>
              </a:rPr>
              <a:t>Infrastructure of Sensor Networks</a:t>
            </a:r>
          </a:p>
          <a:p>
            <a:pPr algn="just" eaLnBrk="1" hangingPunct="1">
              <a:buFont typeface="Wingdings" panose="05000000000000000000" pitchFamily="2" charset="2"/>
              <a:buChar char="v"/>
            </a:pPr>
            <a:r>
              <a:rPr lang="en-US" sz="2000" dirty="0"/>
              <a:t>The region being sensed is normally partitioned into equally loaded clusters of sensor nodes, as shown in Figure 2. A cluster in a sensor network resembles a domain in a computer network. In other words, nodes are inserted in the vicinity of a certain predefined region, forming a cluster. Different types of sensors can also be deployed in a region. </a:t>
            </a:r>
          </a:p>
          <a:p>
            <a:pPr algn="just" eaLnBrk="1" hangingPunct="1"/>
            <a:endParaRPr lang="en-US" sz="2000" dirty="0"/>
          </a:p>
          <a:p>
            <a:pPr algn="just" eaLnBrk="1" hangingPunct="1">
              <a:buFont typeface="Wingdings" panose="05000000000000000000" pitchFamily="2" charset="2"/>
              <a:buChar char="v"/>
            </a:pPr>
            <a:r>
              <a:rPr lang="en-US" sz="2000" dirty="0"/>
              <a:t>In Figure 2, three clusters are interconnected to the main base station, each cluster contains a cluster head responsible for routing data from its corresponding cluster to a base station.</a:t>
            </a:r>
            <a:endParaRPr lang="en-US" sz="1800" dirty="0"/>
          </a:p>
        </p:txBody>
      </p:sp>
      <p:pic>
        <p:nvPicPr>
          <p:cNvPr id="20483" name="Picture 6" descr="453-81a9fbc50d"/>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828800" y="3048000"/>
            <a:ext cx="5867400" cy="3587750"/>
          </a:xfrm>
          <a:noFill/>
        </p:spPr>
      </p:pic>
      <p:sp>
        <p:nvSpPr>
          <p:cNvPr id="20484" name="Rectangle 8"/>
          <p:cNvSpPr>
            <a:spLocks noChangeArrowheads="1"/>
          </p:cNvSpPr>
          <p:nvPr/>
        </p:nvSpPr>
        <p:spPr bwMode="auto">
          <a:xfrm>
            <a:off x="2133600" y="6172200"/>
            <a:ext cx="5491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t>Figure 2. A sensor network and its clusters </a:t>
            </a:r>
          </a:p>
        </p:txBody>
      </p:sp>
      <p:sp>
        <p:nvSpPr>
          <p:cNvPr id="20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BEBA13-D03F-47D6-8FAF-80F0169A5FE7}" type="slidenum">
              <a:rPr lang="en-US" sz="1400"/>
              <a:pPr eaLnBrk="1" hangingPunct="1"/>
              <a:t>7</a:t>
            </a:fld>
            <a:endParaRPr lang="en-US" sz="1400"/>
          </a:p>
        </p:txBody>
      </p:sp>
    </p:spTree>
    <p:extLst>
      <p:ext uri="{BB962C8B-B14F-4D97-AF65-F5344CB8AC3E}">
        <p14:creationId xmlns:p14="http://schemas.microsoft.com/office/powerpoint/2010/main" val="1677912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p:cNvSpPr txBox="1">
            <a:spLocks noChangeArrowheads="1"/>
          </p:cNvSpPr>
          <p:nvPr/>
        </p:nvSpPr>
        <p:spPr bwMode="auto">
          <a:xfrm>
            <a:off x="228600" y="1295400"/>
            <a:ext cx="8686800" cy="23082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v"/>
            </a:pPr>
            <a:r>
              <a:rPr lang="en-US"/>
              <a:t>The wireless sensor node is equipped with a limited power source, such as a battery or even a solar cell, where there is enough sun light exposure on the node. However, a solar cell may not be the best choice as a power supply, owing to its weight, volume, and expense. In some application scenarios, sensor-node lifetime depends on the battery lifetime. </a:t>
            </a:r>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CAF0654-7548-4A46-9C6F-45D2B56213EA}" type="slidenum">
              <a:rPr lang="en-US" sz="1400"/>
              <a:pPr eaLnBrk="1" hangingPunct="1"/>
              <a:t>8</a:t>
            </a:fld>
            <a:endParaRPr lang="en-US" sz="1400"/>
          </a:p>
        </p:txBody>
      </p:sp>
    </p:spTree>
    <p:extLst>
      <p:ext uri="{BB962C8B-B14F-4D97-AF65-F5344CB8AC3E}">
        <p14:creationId xmlns:p14="http://schemas.microsoft.com/office/powerpoint/2010/main" val="3143537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948961" y="3429000"/>
            <a:ext cx="5246077" cy="3048000"/>
          </a:xfrm>
          <a:noFill/>
        </p:spPr>
      </p:pic>
      <p:sp>
        <p:nvSpPr>
          <p:cNvPr id="22531" name="Text Box 7"/>
          <p:cNvSpPr txBox="1">
            <a:spLocks noChangeArrowheads="1"/>
          </p:cNvSpPr>
          <p:nvPr/>
        </p:nvSpPr>
        <p:spPr bwMode="auto">
          <a:xfrm>
            <a:off x="0" y="153412"/>
            <a:ext cx="9144000" cy="304698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chemeClr val="accent2"/>
                </a:solidFill>
              </a:rPr>
              <a:t>Sensor Node Structure</a:t>
            </a:r>
          </a:p>
          <a:p>
            <a:pPr algn="just" eaLnBrk="1" hangingPunct="1">
              <a:buFont typeface="Wingdings" panose="05000000000000000000" pitchFamily="2" charset="2"/>
              <a:buChar char="ü"/>
            </a:pPr>
            <a:r>
              <a:rPr lang="en-US" sz="2000" dirty="0" smtClean="0"/>
              <a:t> </a:t>
            </a:r>
            <a:r>
              <a:rPr lang="en-US" sz="2000" dirty="0"/>
              <a:t>A sensor node consists mainly of 3 components: </a:t>
            </a:r>
            <a:r>
              <a:rPr lang="en-US" sz="2000" b="1" dirty="0">
                <a:solidFill>
                  <a:srgbClr val="FF0000"/>
                </a:solidFill>
              </a:rPr>
              <a:t>sensing unit</a:t>
            </a:r>
            <a:r>
              <a:rPr lang="en-US" sz="2000" dirty="0"/>
              <a:t>, a </a:t>
            </a:r>
            <a:r>
              <a:rPr lang="en-US" sz="2000" b="1" dirty="0">
                <a:solidFill>
                  <a:srgbClr val="FF0000"/>
                </a:solidFill>
              </a:rPr>
              <a:t>processing unit and memory</a:t>
            </a:r>
            <a:r>
              <a:rPr lang="en-US" sz="2000" dirty="0"/>
              <a:t>, a </a:t>
            </a:r>
            <a:r>
              <a:rPr lang="en-US" sz="2000" b="1" dirty="0">
                <a:solidFill>
                  <a:srgbClr val="FF0000"/>
                </a:solidFill>
              </a:rPr>
              <a:t>self-power unit.</a:t>
            </a:r>
          </a:p>
          <a:p>
            <a:pPr algn="just" eaLnBrk="1" hangingPunct="1">
              <a:buFont typeface="Wingdings" panose="05000000000000000000" pitchFamily="2" charset="2"/>
              <a:buChar char="ü"/>
            </a:pPr>
            <a:r>
              <a:rPr lang="en-US" sz="2000" dirty="0" smtClean="0"/>
              <a:t> </a:t>
            </a:r>
            <a:r>
              <a:rPr lang="en-US" sz="2000" dirty="0"/>
              <a:t>Other supporting components are: wireless transceiver component, as well as a self- and remote-testing unit, a synchronizing and timing unit, a routing table, and security units. </a:t>
            </a:r>
            <a:endParaRPr lang="en-US" sz="2000" dirty="0" smtClean="0"/>
          </a:p>
          <a:p>
            <a:pPr algn="just" eaLnBrk="1" hangingPunct="1">
              <a:buFont typeface="Wingdings" panose="05000000000000000000" pitchFamily="2" charset="2"/>
              <a:buChar char="ü"/>
            </a:pPr>
            <a:r>
              <a:rPr lang="en-US" sz="2000" dirty="0" smtClean="0"/>
              <a:t> </a:t>
            </a:r>
            <a:r>
              <a:rPr lang="en-US" sz="2000" dirty="0"/>
              <a:t>Since nodes in a network are not </a:t>
            </a:r>
            <a:r>
              <a:rPr lang="en-US" sz="2000" dirty="0" smtClean="0"/>
              <a:t>physically </a:t>
            </a:r>
            <a:r>
              <a:rPr lang="en-US" sz="2000" dirty="0"/>
              <a:t>accessible once they are deployed in the field, they are not </a:t>
            </a:r>
            <a:r>
              <a:rPr lang="en-US" sz="2000" dirty="0" smtClean="0"/>
              <a:t>worth being </a:t>
            </a:r>
            <a:r>
              <a:rPr lang="en-US" sz="2000" dirty="0"/>
              <a:t>brought under test. An option is an on-board remote self-testing unit for </a:t>
            </a:r>
            <a:r>
              <a:rPr lang="en-US" sz="2000" dirty="0" smtClean="0"/>
              <a:t>the </a:t>
            </a:r>
            <a:r>
              <a:rPr lang="en-US" sz="2000" dirty="0"/>
              <a:t>node on a routine basis </a:t>
            </a:r>
          </a:p>
        </p:txBody>
      </p:sp>
      <p:sp>
        <p:nvSpPr>
          <p:cNvPr id="22532" name="Rectangle 5"/>
          <p:cNvSpPr>
            <a:spLocks noChangeArrowheads="1"/>
          </p:cNvSpPr>
          <p:nvPr/>
        </p:nvSpPr>
        <p:spPr bwMode="auto">
          <a:xfrm>
            <a:off x="2994612" y="6536323"/>
            <a:ext cx="31547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600" dirty="0"/>
              <a:t>Fig.3 A typical wireless sensor node</a:t>
            </a:r>
          </a:p>
        </p:txBody>
      </p:sp>
      <p:sp>
        <p:nvSpPr>
          <p:cNvPr id="22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5F0623-71E8-46FC-BC16-36DA8AEF5FDB}" type="slidenum">
              <a:rPr lang="en-US" sz="1400"/>
              <a:pPr eaLnBrk="1" hangingPunct="1"/>
              <a:t>9</a:t>
            </a:fld>
            <a:endParaRPr lang="en-US" sz="1400"/>
          </a:p>
        </p:txBody>
      </p:sp>
    </p:spTree>
    <p:extLst>
      <p:ext uri="{BB962C8B-B14F-4D97-AF65-F5344CB8AC3E}">
        <p14:creationId xmlns:p14="http://schemas.microsoft.com/office/powerpoint/2010/main" val="3491074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Pro_GlowingTechVide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Opulent</Template>
  <TotalTime>8040</TotalTime>
  <Words>2278</Words>
  <Application>Microsoft Office PowerPoint</Application>
  <PresentationFormat>On-screen Show (4:3)</PresentationFormat>
  <Paragraphs>185</Paragraphs>
  <Slides>25</Slides>
  <Notes>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Times New Roman</vt:lpstr>
      <vt:lpstr>Wingdings</vt:lpstr>
      <vt:lpstr>PresentationPro_GlowingTechVideo</vt:lpstr>
      <vt:lpstr>Custom Design</vt:lpstr>
      <vt:lpstr>Equation</vt:lpstr>
      <vt:lpstr>PowerPoint Presentation</vt:lpstr>
      <vt:lpstr>PowerPoint Presentation</vt:lpstr>
      <vt:lpstr>PowerPoint Presentation</vt:lpstr>
      <vt:lpstr>Characteristics of a WSN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JU</cp:lastModifiedBy>
  <cp:revision>1107</cp:revision>
  <cp:lastPrinted>2015-09-22T10:17:55Z</cp:lastPrinted>
  <dcterms:created xsi:type="dcterms:W3CDTF">2014-11-02T19:18:20Z</dcterms:created>
  <dcterms:modified xsi:type="dcterms:W3CDTF">2019-08-26T08:49:12Z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