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61" r:id="rId3"/>
  </p:sldMasterIdLst>
  <p:notesMasterIdLst>
    <p:notesMasterId r:id="rId27"/>
  </p:notesMasterIdLst>
  <p:handoutMasterIdLst>
    <p:handoutMasterId r:id="rId28"/>
  </p:handoutMasterIdLst>
  <p:sldIdLst>
    <p:sldId id="453" r:id="rId4"/>
    <p:sldId id="340" r:id="rId5"/>
    <p:sldId id="404" r:id="rId6"/>
    <p:sldId id="407" r:id="rId7"/>
    <p:sldId id="406" r:id="rId8"/>
    <p:sldId id="341" r:id="rId9"/>
    <p:sldId id="402" r:id="rId10"/>
    <p:sldId id="411" r:id="rId11"/>
    <p:sldId id="408" r:id="rId12"/>
    <p:sldId id="412" r:id="rId13"/>
    <p:sldId id="414" r:id="rId14"/>
    <p:sldId id="413" r:id="rId15"/>
    <p:sldId id="410" r:id="rId16"/>
    <p:sldId id="385" r:id="rId17"/>
    <p:sldId id="390" r:id="rId18"/>
    <p:sldId id="267" r:id="rId19"/>
    <p:sldId id="400" r:id="rId20"/>
    <p:sldId id="379" r:id="rId21"/>
    <p:sldId id="380" r:id="rId22"/>
    <p:sldId id="381" r:id="rId23"/>
    <p:sldId id="382" r:id="rId24"/>
    <p:sldId id="383" r:id="rId25"/>
    <p:sldId id="314" r:id="rId26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C8E"/>
    <a:srgbClr val="FFFFFF"/>
    <a:srgbClr val="FF3399"/>
    <a:srgbClr val="FF3300"/>
    <a:srgbClr val="FF0066"/>
    <a:srgbClr val="009900"/>
    <a:srgbClr val="D60093"/>
    <a:srgbClr val="CC0066"/>
    <a:srgbClr val="FF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6" autoAdjust="0"/>
    <p:restoredTop sz="91382" autoAdjust="0"/>
  </p:normalViewPr>
  <p:slideViewPr>
    <p:cSldViewPr showGuides="1">
      <p:cViewPr varScale="1">
        <p:scale>
          <a:sx n="68" d="100"/>
          <a:sy n="68" d="100"/>
        </p:scale>
        <p:origin x="1704" y="48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1372" cy="4678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95" y="3"/>
            <a:ext cx="2972539" cy="4678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8F2A-59AF-4063-8247-742340A61E80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6022"/>
            <a:ext cx="2971372" cy="467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95" y="8846022"/>
            <a:ext cx="2972539" cy="467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6BC3-909A-40F1-9CA9-EF91CBAB4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71799" cy="465693"/>
          </a:xfrm>
          <a:prstGeom prst="rect">
            <a:avLst/>
          </a:prstGeom>
        </p:spPr>
        <p:txBody>
          <a:bodyPr vert="horz" lIns="88642" tIns="44321" rIns="88642" bIns="4432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9" y="5"/>
            <a:ext cx="2971799" cy="465693"/>
          </a:xfrm>
          <a:prstGeom prst="rect">
            <a:avLst/>
          </a:prstGeom>
        </p:spPr>
        <p:txBody>
          <a:bodyPr vert="horz" lIns="88642" tIns="44321" rIns="88642" bIns="44321" rtlCol="0"/>
          <a:lstStyle>
            <a:lvl1pPr algn="r">
              <a:defRPr sz="1200"/>
            </a:lvl1pPr>
          </a:lstStyle>
          <a:p>
            <a:fld id="{592A0791-6B8A-4268-B9A9-5477EC471AC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700088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642" tIns="44321" rIns="88642" bIns="443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24095"/>
            <a:ext cx="5486400" cy="4191237"/>
          </a:xfrm>
          <a:prstGeom prst="rect">
            <a:avLst/>
          </a:prstGeom>
        </p:spPr>
        <p:txBody>
          <a:bodyPr vert="horz" lIns="88642" tIns="44321" rIns="88642" bIns="443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8846557"/>
            <a:ext cx="2971799" cy="465693"/>
          </a:xfrm>
          <a:prstGeom prst="rect">
            <a:avLst/>
          </a:prstGeom>
        </p:spPr>
        <p:txBody>
          <a:bodyPr vert="horz" lIns="88642" tIns="44321" rIns="88642" bIns="4432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9" y="8846557"/>
            <a:ext cx="2971799" cy="465693"/>
          </a:xfrm>
          <a:prstGeom prst="rect">
            <a:avLst/>
          </a:prstGeom>
        </p:spPr>
        <p:txBody>
          <a:bodyPr vert="horz" lIns="88642" tIns="44321" rIns="88642" bIns="44321" rtlCol="0" anchor="b"/>
          <a:lstStyle>
            <a:lvl1pPr algn="r">
              <a:defRPr sz="1200"/>
            </a:lvl1pPr>
          </a:lstStyle>
          <a:p>
            <a:fld id="{AB5B076A-BCD3-43DB-B626-89538CF1B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1F0C8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1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 defTabSz="886419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F0C8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0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413" lvl="1" indent="-166204">
              <a:buFont typeface="Arial" panose="020B0604020202020204" pitchFamily="34" charset="0"/>
              <a:buChar char="•"/>
            </a:pPr>
            <a:endParaRPr lang="en-US" dirty="0">
              <a:solidFill>
                <a:srgbClr val="1F0C8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1F0C8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λ  arrival rate of turbulent traffic</a:t>
            </a:r>
          </a:p>
          <a:p>
            <a:r>
              <a:rPr lang="en-US" sz="1200" baseline="0" smtClean="0"/>
              <a:t>G </a:t>
            </a:r>
            <a:r>
              <a:rPr lang="en-US" sz="1200" baseline="0" dirty="0" smtClean="0"/>
              <a:t>constant arrival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2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defTabSz="886419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1F0C8E"/>
                </a:solidFill>
              </a:rPr>
              <a:t>Now we have the Traffic Shaping Scheme that is incorporated in our system.</a:t>
            </a:r>
          </a:p>
          <a:p>
            <a:pPr marL="171450" indent="-171450" defTabSz="886419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1F0C8E"/>
                </a:solidFill>
              </a:rPr>
              <a:t>Two most widely used Traffic Shaping Schemes are-</a:t>
            </a:r>
          </a:p>
          <a:p>
            <a:pPr marL="171450" indent="-171450" defTabSz="886419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1F0C8E"/>
                </a:solidFill>
              </a:rPr>
              <a:t>Leaky Bucket</a:t>
            </a:r>
          </a:p>
          <a:p>
            <a:pPr marL="171450" indent="-171450" defTabSz="886419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1F0C8E"/>
                </a:solidFill>
              </a:rPr>
              <a:t>Token Bucket</a:t>
            </a:r>
          </a:p>
          <a:p>
            <a:pPr marL="171450" indent="-171450" defTabSz="886419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1F0C8E"/>
                </a:solidFill>
              </a:rPr>
              <a:t>We considered </a:t>
            </a:r>
            <a:r>
              <a:rPr lang="en-US" sz="1200" dirty="0" smtClean="0">
                <a:solidFill>
                  <a:srgbClr val="1F0C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Leaky–Bucket algorithm. </a:t>
            </a:r>
          </a:p>
          <a:p>
            <a:pPr marL="171450" marR="0" lvl="1" indent="-171450" algn="l" defTabSz="8864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Leaky-Bucket in a computer is found as finite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queued buffer in network interface card controlled by operating system. </a:t>
            </a:r>
          </a:p>
          <a:p>
            <a:pPr marL="171450" marR="0" indent="-171450" algn="l" defTabSz="8864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>
                <a:solidFill>
                  <a:srgbClr val="1F0C8E"/>
                </a:solidFill>
              </a:rPr>
              <a:t>Most of the time </a:t>
            </a:r>
            <a:r>
              <a:rPr lang="en-US" sz="1200" dirty="0" smtClean="0"/>
              <a:t>The </a:t>
            </a:r>
            <a:r>
              <a:rPr lang="en-US" sz="1200" dirty="0" err="1" smtClean="0"/>
              <a:t>bursty</a:t>
            </a:r>
            <a:r>
              <a:rPr lang="en-US" sz="1200" dirty="0" smtClean="0"/>
              <a:t> traffic generated inside the computer are temporarily stored on the buffer and</a:t>
            </a:r>
          </a:p>
          <a:p>
            <a:pPr marL="0" marR="0" indent="0" algn="l" defTabSz="8864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smtClean="0"/>
              <a:t>     drains at a constant rate so that adjacent switching can tolerate that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In case of overflow of incoming traffic,</a:t>
            </a:r>
          </a:p>
          <a:p>
            <a:pPr lvl="1"/>
            <a:r>
              <a:rPr lang="en-US" sz="1200" dirty="0" smtClean="0"/>
              <a:t>-Some packets will be discarded and in this case some priority level of packets </a:t>
            </a:r>
          </a:p>
          <a:p>
            <a:pPr lvl="1"/>
            <a:r>
              <a:rPr lang="en-US" sz="1200" dirty="0" smtClean="0"/>
              <a:t>can be inserted in the packet header to take the intelligent decision. </a:t>
            </a:r>
          </a:p>
          <a:p>
            <a:pPr marL="0" marR="0" indent="0" algn="l" defTabSz="8864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 smtClean="0"/>
          </a:p>
          <a:p>
            <a:pPr marL="171450" indent="-171450" defTabSz="886419"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1F0C8E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076A-BCD3-43DB-B626-89538CF1BE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325" y="381000"/>
            <a:ext cx="5340275" cy="3048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0"/>
            <a:ext cx="5105400" cy="2133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FA0E20-E4B2-421C-9206-0F7FD3443A07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03874"/>
            <a:ext cx="72390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75188B-DE8C-4F55-8A38-463DC01169F3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9800" y="1371600"/>
            <a:ext cx="1828800" cy="49530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57912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9ECD8E-BECA-4B5F-9841-00EB4DD9CE6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3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27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28600" y="6492875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4274"/>
                </a:solidFill>
              </a:rPr>
              <a:t>Traffic modeling of 4G network under LTE and WiMAX network platform</a:t>
            </a:r>
            <a:endParaRPr lang="en-US" sz="1600" dirty="0">
              <a:solidFill>
                <a:srgbClr val="004274"/>
              </a:solidFill>
            </a:endParaRP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077200" y="6492875"/>
            <a:ext cx="830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C8AA99-7238-42D3-B68A-A4E1B56FEE73}" type="slidenum">
              <a:rPr lang="en-US" smtClean="0">
                <a:solidFill>
                  <a:srgbClr val="004274"/>
                </a:solidFill>
              </a:rPr>
              <a:pPr/>
              <a:t>‹#›</a:t>
            </a:fld>
            <a:endParaRPr lang="en-US">
              <a:solidFill>
                <a:srgbClr val="0042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4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4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1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0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9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>
            <a:normAutofit/>
          </a:bodyPr>
          <a:lstStyle>
            <a:lvl1pPr>
              <a:defRPr sz="3600"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274"/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109510-B71E-4FFD-AB4D-053818ABF244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6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9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8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929187"/>
            <a:ext cx="5105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733800"/>
            <a:ext cx="5105400" cy="11953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B420D9-394B-492F-85A2-87EAA1F62C10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98637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98637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D72758-F2F7-46B4-ACD6-EA2B4A0416E8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7335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373312"/>
            <a:ext cx="4268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35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3312"/>
            <a:ext cx="4270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B97C4C-93DA-4D7F-82F2-407FE2BC4F7C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EC3BDB-EE7F-47F9-BB1D-FEC174473D77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A10A24-4452-4F1F-8325-E215448573B4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6958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3968750" cy="49090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36913" cy="4913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86057-D6CA-4772-B8AE-08A6B9B9B7E9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0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425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F4E511-E84F-4097-9991-07F3C8711C41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03874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Traffic modeling of 4G network under LTE and </a:t>
            </a:r>
            <a:r>
              <a:rPr lang="en-US" dirty="0" err="1" smtClean="0"/>
              <a:t>WiMAX</a:t>
            </a:r>
            <a:r>
              <a:rPr lang="en-US" dirty="0" smtClean="0"/>
              <a:t> network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830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424" y="6373906"/>
            <a:ext cx="864197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8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none" spc="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457200" indent="-457200" algn="just" defTabSz="914400" rtl="0" eaLnBrk="1" latinLnBrk="0" hangingPunct="1">
        <a:spcBef>
          <a:spcPct val="20000"/>
        </a:spcBef>
        <a:buFont typeface="Wingdings" pitchFamily="2" charset="2"/>
        <a:buChar char="v"/>
        <a:defRPr sz="3200" kern="1200">
          <a:solidFill>
            <a:schemeClr val="accent1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0066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E55C-EFC8-49AB-BB12-5AC9DE5C159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4D71-41C7-42A6-B50A-BDF41338C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6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upload.wikimedia.org/wikipedia/en/0/0a/JU-logo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703006" y="3815082"/>
            <a:ext cx="7924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cs typeface="Arial" charset="0"/>
              </a:rPr>
              <a:t>By-</a:t>
            </a:r>
          </a:p>
          <a:p>
            <a:pPr algn="ctr"/>
            <a:r>
              <a:rPr lang="en-US" b="1" dirty="0" err="1" smtClean="0">
                <a:solidFill>
                  <a:schemeClr val="accent2"/>
                </a:solidFill>
                <a:cs typeface="Arial" charset="0"/>
              </a:rPr>
              <a:t>Jesmin</a:t>
            </a:r>
            <a:r>
              <a:rPr lang="en-US" b="1" dirty="0" smtClean="0">
                <a:solidFill>
                  <a:schemeClr val="accent2"/>
                </a:solidFill>
                <a:cs typeface="Arial" charset="0"/>
              </a:rPr>
              <a:t> Akhter</a:t>
            </a:r>
            <a:endParaRPr lang="en-US" dirty="0">
              <a:solidFill>
                <a:schemeClr val="accent2"/>
              </a:solidFill>
              <a:cs typeface="Arial" charset="0"/>
            </a:endParaRPr>
          </a:p>
          <a:p>
            <a:pPr algn="ctr"/>
            <a:r>
              <a:rPr lang="en-US" dirty="0" smtClean="0">
                <a:cs typeface="Arial" charset="0"/>
              </a:rPr>
              <a:t>Associate Professor</a:t>
            </a:r>
          </a:p>
          <a:p>
            <a:pPr algn="ctr"/>
            <a:r>
              <a:rPr lang="en-US" dirty="0" smtClean="0">
                <a:cs typeface="Arial" charset="0"/>
              </a:rPr>
              <a:t>Institute of Information Technology</a:t>
            </a:r>
          </a:p>
          <a:p>
            <a:pPr algn="ctr"/>
            <a:r>
              <a:rPr lang="en-US" dirty="0" smtClean="0">
                <a:cs typeface="Arial" charset="0"/>
              </a:rPr>
              <a:t>Jahangirnagar University </a:t>
            </a:r>
            <a:endParaRPr lang="en-US" dirty="0">
              <a:cs typeface="Arial" charset="0"/>
            </a:endParaRP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181100" y="3239869"/>
            <a:ext cx="678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MIT-5201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/>
          </a:p>
        </p:txBody>
      </p:sp>
      <p:pic>
        <p:nvPicPr>
          <p:cNvPr id="11269" name="il_fi" descr="http://upload.wikimedia.org/wikipedia/en/0/0a/JU-logo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886200" y="1281112"/>
            <a:ext cx="137160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2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Spread Spectrum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78732" cy="4724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b="1" dirty="0" smtClean="0"/>
              <a:t>Direct </a:t>
            </a:r>
            <a:r>
              <a:rPr lang="en-US" sz="2200" b="1" dirty="0"/>
              <a:t>Sequence/Frequency Hopped Multiple Access Techniques (DS/FHMA</a:t>
            </a:r>
            <a:r>
              <a:rPr lang="en-US" sz="2200" b="1" dirty="0" smtClean="0"/>
              <a:t>):</a:t>
            </a:r>
            <a:endParaRPr lang="en-US" sz="2200" b="1" dirty="0"/>
          </a:p>
          <a:p>
            <a:pPr lvl="1">
              <a:spcBef>
                <a:spcPts val="600"/>
              </a:spcBef>
            </a:pPr>
            <a:r>
              <a:rPr lang="en-US" sz="2200" dirty="0"/>
              <a:t>A direct sequence modulated signal whose center frequency is made to hop </a:t>
            </a:r>
            <a:r>
              <a:rPr lang="en-US" sz="2200" dirty="0" smtClean="0"/>
              <a:t>periodically in </a:t>
            </a:r>
            <a:r>
              <a:rPr lang="en-US" sz="2200" dirty="0"/>
              <a:t>a pseudo random fashion is used in this technique. </a:t>
            </a:r>
            <a:endParaRPr lang="en-US" sz="2200" dirty="0" smtClean="0"/>
          </a:p>
          <a:p>
            <a:pPr lvl="1">
              <a:spcBef>
                <a:spcPts val="600"/>
              </a:spcBef>
            </a:pPr>
            <a:r>
              <a:rPr lang="en-US" sz="2200" dirty="0" smtClean="0"/>
              <a:t>One </a:t>
            </a:r>
            <a:r>
              <a:rPr lang="en-US" sz="2200" dirty="0"/>
              <a:t>of the </a:t>
            </a:r>
            <a:r>
              <a:rPr lang="en-US" sz="2200" dirty="0" smtClean="0"/>
              <a:t>advantages using </a:t>
            </a:r>
            <a:r>
              <a:rPr lang="en-US" sz="2200" dirty="0"/>
              <a:t>this technique is they avoid near-far effect. However, frequency </a:t>
            </a:r>
            <a:r>
              <a:rPr lang="en-US" sz="2200" dirty="0" smtClean="0"/>
              <a:t>hopped CDMA </a:t>
            </a:r>
            <a:r>
              <a:rPr lang="en-US" sz="2200" dirty="0"/>
              <a:t>systems are not adaptable to the soft handoff process since it is </a:t>
            </a:r>
            <a:r>
              <a:rPr lang="en-US" sz="2200" dirty="0" smtClean="0"/>
              <a:t>difficult to </a:t>
            </a:r>
            <a:r>
              <a:rPr lang="en-US" sz="2200" dirty="0"/>
              <a:t>synchronize the frequency hopped base station receiver to the multiple </a:t>
            </a:r>
            <a:r>
              <a:rPr lang="en-US" sz="2200" dirty="0" smtClean="0"/>
              <a:t>hopped signals</a:t>
            </a:r>
            <a:r>
              <a:rPr lang="en-US" sz="2200" dirty="0"/>
              <a:t>. </a:t>
            </a: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/>
              <a:t> </a:t>
            </a:r>
            <a:endParaRPr lang="en-US" sz="2200" dirty="0"/>
          </a:p>
          <a:p>
            <a:pPr>
              <a:spcBef>
                <a:spcPts val="600"/>
              </a:spcBef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Spread Spectrum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78732" cy="4724400"/>
          </a:xfrm>
        </p:spPr>
        <p:txBody>
          <a:bodyPr>
            <a:normAutofit/>
          </a:bodyPr>
          <a:lstStyle/>
          <a:p>
            <a:r>
              <a:rPr lang="en-US" sz="2300" b="1" dirty="0" smtClean="0"/>
              <a:t>Time </a:t>
            </a:r>
            <a:r>
              <a:rPr lang="en-US" sz="2300" b="1" dirty="0"/>
              <a:t>and Code Division Multiple Access (TCDMA):</a:t>
            </a:r>
          </a:p>
          <a:p>
            <a:pPr lvl="1"/>
            <a:r>
              <a:rPr lang="en-US" sz="2300" dirty="0"/>
              <a:t>In this TCDMA method different cells are allocated different spreading codes.</a:t>
            </a:r>
          </a:p>
          <a:p>
            <a:pPr lvl="1"/>
            <a:r>
              <a:rPr lang="en-US" sz="2300" dirty="0" smtClean="0"/>
              <a:t>When </a:t>
            </a:r>
            <a:r>
              <a:rPr lang="en-US" sz="2300" dirty="0"/>
              <a:t>a handoff takes place </a:t>
            </a:r>
            <a:r>
              <a:rPr lang="en-US" sz="2300" dirty="0" smtClean="0"/>
              <a:t>the spreading </a:t>
            </a:r>
            <a:r>
              <a:rPr lang="en-US" sz="2300" dirty="0"/>
              <a:t>code of that user is changed to the code of the new cell. </a:t>
            </a:r>
            <a:endParaRPr lang="en-US" sz="2300" dirty="0" smtClean="0"/>
          </a:p>
          <a:p>
            <a:pPr lvl="1"/>
            <a:r>
              <a:rPr lang="en-US" sz="2300" dirty="0" smtClean="0"/>
              <a:t>TCDMA also avoids </a:t>
            </a:r>
            <a:r>
              <a:rPr lang="en-US" sz="2300" dirty="0"/>
              <a:t>near-far effect as the number of users transmitting per cell is one</a:t>
            </a:r>
            <a:r>
              <a:rPr lang="en-US" sz="2300" dirty="0" smtClean="0"/>
              <a:t>.</a:t>
            </a:r>
          </a:p>
          <a:p>
            <a:pPr lvl="1"/>
            <a:r>
              <a:rPr lang="en-US" sz="2300" dirty="0"/>
              <a:t>In each cell, only one user per cell is allotted a particular time slot. </a:t>
            </a:r>
          </a:p>
          <a:p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Spread Spectrum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300" b="1" dirty="0" smtClean="0"/>
              <a:t>Time </a:t>
            </a:r>
            <a:r>
              <a:rPr lang="en-US" sz="2300" b="1" dirty="0"/>
              <a:t>Division Frequency Hopping (TDFH):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This technique has been adopted for the GSM standard, where the hopping </a:t>
            </a:r>
            <a:r>
              <a:rPr lang="en-US" sz="2300" dirty="0" smtClean="0"/>
              <a:t>sequence is </a:t>
            </a:r>
            <a:r>
              <a:rPr lang="en-US" sz="2300" dirty="0"/>
              <a:t>predefined and the subscriber is allowed to hop only on certain </a:t>
            </a:r>
            <a:r>
              <a:rPr lang="en-US" sz="2300" dirty="0" smtClean="0"/>
              <a:t>frequencies which </a:t>
            </a:r>
            <a:r>
              <a:rPr lang="en-US" sz="2300" dirty="0"/>
              <a:t>are assigned to a cell. </a:t>
            </a:r>
            <a:endParaRPr lang="en-US" sz="2300" dirty="0" smtClean="0"/>
          </a:p>
          <a:p>
            <a:pPr lvl="1">
              <a:spcBef>
                <a:spcPts val="600"/>
              </a:spcBef>
            </a:pPr>
            <a:r>
              <a:rPr lang="en-US" sz="2300" dirty="0" smtClean="0"/>
              <a:t>The </a:t>
            </a:r>
            <a:r>
              <a:rPr lang="en-US" sz="2300" dirty="0"/>
              <a:t>subscriber can hop to a new frequency at the </a:t>
            </a:r>
            <a:r>
              <a:rPr lang="en-US" sz="2300" dirty="0" smtClean="0"/>
              <a:t>start of </a:t>
            </a:r>
            <a:r>
              <a:rPr lang="en-US" sz="2300" dirty="0"/>
              <a:t>a new TDMA frame, thus avoiding a severe fade or </a:t>
            </a:r>
            <a:r>
              <a:rPr lang="en-US" sz="2300" dirty="0" smtClean="0"/>
              <a:t>removal </a:t>
            </a:r>
            <a:r>
              <a:rPr lang="en-US" sz="2300" dirty="0"/>
              <a:t>event on a </a:t>
            </a:r>
            <a:r>
              <a:rPr lang="en-US" sz="2300" dirty="0" smtClean="0"/>
              <a:t>particular channel</a:t>
            </a:r>
            <a:r>
              <a:rPr lang="en-US" sz="2300" dirty="0"/>
              <a:t>. This technique has the advantage in severe multipath or when </a:t>
            </a:r>
            <a:r>
              <a:rPr lang="en-US" sz="2300" dirty="0" smtClean="0"/>
              <a:t>severe channel </a:t>
            </a:r>
            <a:r>
              <a:rPr lang="en-US" sz="2300" dirty="0"/>
              <a:t>interference occurs</a:t>
            </a:r>
            <a:r>
              <a:rPr lang="en-US" sz="2300" dirty="0" smtClean="0"/>
              <a:t>.</a:t>
            </a:r>
          </a:p>
          <a:p>
            <a:pPr>
              <a:spcBef>
                <a:spcPts val="600"/>
              </a:spcBef>
            </a:pP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Division Multiple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SDMA utilizes the spatial separation of the users in order to optimize the use of </a:t>
            </a:r>
            <a:r>
              <a:rPr lang="en-US" dirty="0" smtClean="0"/>
              <a:t>the frequency </a:t>
            </a:r>
            <a:r>
              <a:rPr lang="en-US" dirty="0"/>
              <a:t>spectrum.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primitive form of SDMA is when the same frequency is </a:t>
            </a:r>
            <a:r>
              <a:rPr lang="en-US" dirty="0" smtClean="0"/>
              <a:t>reused in </a:t>
            </a:r>
            <a:r>
              <a:rPr lang="en-US" dirty="0"/>
              <a:t>different cells in a cellular wireless network.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radiated power of each </a:t>
            </a:r>
            <a:r>
              <a:rPr lang="en-US" dirty="0" smtClean="0"/>
              <a:t>user is </a:t>
            </a:r>
            <a:r>
              <a:rPr lang="en-US" dirty="0"/>
              <a:t>controlled by Space division multiple access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SDMA serves different users by </a:t>
            </a:r>
            <a:r>
              <a:rPr lang="en-US" dirty="0" smtClean="0"/>
              <a:t>using spot </a:t>
            </a:r>
            <a:r>
              <a:rPr lang="en-US" dirty="0"/>
              <a:t>beam antenna.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These </a:t>
            </a:r>
            <a:r>
              <a:rPr lang="en-US" dirty="0"/>
              <a:t>areas may be served by the same frequency or </a:t>
            </a:r>
            <a:r>
              <a:rPr lang="en-US" dirty="0" smtClean="0"/>
              <a:t>different frequencies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However </a:t>
            </a:r>
            <a:r>
              <a:rPr lang="en-US" dirty="0"/>
              <a:t>for limited co-channel interference it is required that the </a:t>
            </a:r>
            <a:r>
              <a:rPr lang="en-US" dirty="0" smtClean="0"/>
              <a:t>cells be </a:t>
            </a:r>
            <a:r>
              <a:rPr lang="en-US" dirty="0"/>
              <a:t>sufficiently separated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different areas </a:t>
            </a:r>
            <a:r>
              <a:rPr lang="en-US" dirty="0"/>
              <a:t>are covered by the antenna beam, frequency can be re-used, in which </a:t>
            </a:r>
            <a:r>
              <a:rPr lang="en-US" dirty="0" smtClean="0"/>
              <a:t>case TDMA </a:t>
            </a:r>
            <a:r>
              <a:rPr lang="en-US" dirty="0"/>
              <a:t>or CDMA is employed, for different frequencies FDMA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admission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572000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2200" dirty="0"/>
              <a:t>Connection admission control </a:t>
            </a:r>
            <a:r>
              <a:rPr lang="en-US" sz="2200" dirty="0" smtClean="0"/>
              <a:t>/ Call </a:t>
            </a:r>
            <a:r>
              <a:rPr lang="en-US" sz="2200" dirty="0"/>
              <a:t>admission control</a:t>
            </a:r>
            <a:r>
              <a:rPr lang="en-US" sz="2200" dirty="0" smtClean="0"/>
              <a:t>. (</a:t>
            </a:r>
            <a:r>
              <a:rPr lang="en-US" sz="2200" dirty="0"/>
              <a:t>CAC) is </a:t>
            </a:r>
            <a:r>
              <a:rPr lang="en-US" sz="2200" b="1" dirty="0"/>
              <a:t>a set of actions and permissions</a:t>
            </a:r>
            <a:r>
              <a:rPr lang="en-US" sz="2200" dirty="0"/>
              <a:t> in network communication that identifies where the connection is permitted on the basis of network ability. </a:t>
            </a:r>
            <a:endParaRPr lang="en-US" sz="2200" dirty="0" smtClean="0"/>
          </a:p>
          <a:p>
            <a:pPr algn="l"/>
            <a:r>
              <a:rPr lang="en-US" sz="2200" b="1" dirty="0" smtClean="0"/>
              <a:t>This designed set </a:t>
            </a:r>
            <a:r>
              <a:rPr lang="en-US" sz="2200" b="1" dirty="0"/>
              <a:t>of network actions </a:t>
            </a:r>
            <a:r>
              <a:rPr lang="en-US" sz="2200" dirty="0"/>
              <a:t>is initiated during the call setup or when calls are reconnected. </a:t>
            </a:r>
            <a:endParaRPr lang="en-US" sz="2200" dirty="0" smtClean="0"/>
          </a:p>
          <a:p>
            <a:pPr algn="l"/>
            <a:r>
              <a:rPr lang="en-US" sz="2200" dirty="0" smtClean="0"/>
              <a:t>CAC </a:t>
            </a:r>
            <a:r>
              <a:rPr lang="en-US" sz="2200" dirty="0"/>
              <a:t>is also used to decide which traffic should be allowed or rejected by a specific network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/>
              <a:t>CAC is most often used in ATM (Asynchronous Transfer Mode ) networks. CAC is the traffic control function of an ATM network responsible for accepting and blocking calls to maintain an acceptable quality of service while maximizing network utilization. </a:t>
            </a:r>
          </a:p>
          <a:p>
            <a:pPr algn="l"/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Traffic modeling of 4G network under LTE and WiMAX network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admission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556274"/>
            <a:ext cx="9220200" cy="469212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Call </a:t>
            </a:r>
            <a:r>
              <a:rPr lang="en-US" sz="2400" b="1" dirty="0"/>
              <a:t>Admission Control</a:t>
            </a:r>
            <a:r>
              <a:rPr lang="en-US" sz="2400" dirty="0"/>
              <a:t> (CAC) prevents </a:t>
            </a:r>
            <a:r>
              <a:rPr lang="en-US" sz="2400" dirty="0" smtClean="0"/>
              <a:t>oversubscription </a:t>
            </a:r>
            <a:r>
              <a:rPr lang="en-US" sz="2400" dirty="0"/>
              <a:t>of VoIP </a:t>
            </a:r>
            <a:r>
              <a:rPr lang="en-US" sz="2400" dirty="0" smtClean="0"/>
              <a:t>networks.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used in the call set-up phase and applies to real-time media traffic as opposed to data traffic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prevents </a:t>
            </a:r>
            <a:r>
              <a:rPr lang="en-US" sz="2400" dirty="0"/>
              <a:t>voice traffic congestion, it is a </a:t>
            </a:r>
            <a:r>
              <a:rPr lang="en-US" sz="2400" i="1" dirty="0"/>
              <a:t>preventive</a:t>
            </a:r>
            <a:r>
              <a:rPr lang="en-US" sz="2400" dirty="0"/>
              <a:t> Congestion Control Procedure. It ensures that there is enough bandwidth for authorized flows.</a:t>
            </a:r>
          </a:p>
          <a:p>
            <a:pPr algn="l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Admission Control (CAC) Algorithm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Traffic modeling of 4G network under LTE and WiMAX network platform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/>
            <a:fld id="{BA9B540C-44DA-4F69-89C9-7C84606640D3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Considering </a:t>
            </a:r>
            <a:r>
              <a:rPr lang="en-US" dirty="0"/>
              <a:t>a subscriber station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combined traffic from a group of users is accumulated in a single queue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en-US" dirty="0"/>
              <a:t>is carried through multiple connections.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call admission control scheme used for such subscriber station uses two criterions to accept or reject a connection: </a:t>
            </a:r>
            <a:endParaRPr lang="en-US" dirty="0" smtClean="0"/>
          </a:p>
          <a:p>
            <a:pPr lvl="3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number of connections exceeded a threshold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then the newly arrived </a:t>
            </a:r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 is </a:t>
            </a:r>
            <a:r>
              <a:rPr lang="en-US" dirty="0" smtClean="0"/>
              <a:t>rejected.</a:t>
            </a:r>
          </a:p>
          <a:p>
            <a:pPr lvl="3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length of queue exceeds the threshold </a:t>
            </a:r>
            <a:r>
              <a:rPr lang="en-US" dirty="0"/>
              <a:t>then any new </a:t>
            </a:r>
            <a:r>
              <a:rPr lang="en-US" dirty="0">
                <a:solidFill>
                  <a:srgbClr val="FF0000"/>
                </a:solidFill>
              </a:rPr>
              <a:t>connection</a:t>
            </a:r>
            <a:r>
              <a:rPr lang="en-US" dirty="0"/>
              <a:t> is rejected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4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Channel Utilization in WiMAX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</a:t>
            </a:r>
            <a:r>
              <a:rPr lang="en-US" dirty="0"/>
              <a:t>of the time traffic arrival in a network is found turbulent since a server has to deal with different traffic of different length and priority level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This turbulent traffic creates excess network </a:t>
            </a:r>
            <a:r>
              <a:rPr lang="en-US" dirty="0" smtClean="0">
                <a:solidFill>
                  <a:srgbClr val="FF0000"/>
                </a:solidFill>
              </a:rPr>
              <a:t>congestion and </a:t>
            </a:r>
            <a:r>
              <a:rPr lang="en-US" dirty="0">
                <a:solidFill>
                  <a:srgbClr val="FF0000"/>
                </a:solidFill>
              </a:rPr>
              <a:t>degrade network performance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/>
              <a:t>To </a:t>
            </a:r>
            <a:r>
              <a:rPr lang="en-US" dirty="0"/>
              <a:t>combat the situation, the traffic of irregular arrival has to be converted to arrival of uniform </a:t>
            </a:r>
            <a:r>
              <a:rPr lang="en-US" dirty="0" smtClean="0"/>
              <a:t>rate.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This </a:t>
            </a:r>
            <a:r>
              <a:rPr lang="en-US" dirty="0" smtClean="0">
                <a:solidFill>
                  <a:srgbClr val="FF0000"/>
                </a:solidFill>
              </a:rPr>
              <a:t>motivates to </a:t>
            </a:r>
            <a:r>
              <a:rPr lang="en-US" dirty="0">
                <a:solidFill>
                  <a:srgbClr val="FF0000"/>
                </a:solidFill>
              </a:rPr>
              <a:t>develop an analytical framework to consider the traffic shaping algorithms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Traffic modeling of 4G network under LTE and </a:t>
            </a:r>
            <a:r>
              <a:rPr lang="en-US" dirty="0" err="1" smtClean="0"/>
              <a:t>WiMAX</a:t>
            </a:r>
            <a:r>
              <a:rPr lang="en-US" dirty="0" smtClean="0"/>
              <a:t> network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Traffic </a:t>
            </a:r>
            <a:r>
              <a:rPr lang="en-US" dirty="0">
                <a:solidFill>
                  <a:srgbClr val="FF0000"/>
                </a:solidFill>
              </a:rPr>
              <a:t>shaping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Spacing </a:t>
            </a:r>
            <a:r>
              <a:rPr lang="en-US" sz="2200" dirty="0"/>
              <a:t>between incoming packets has an irregular pattern, which </a:t>
            </a:r>
            <a:r>
              <a:rPr lang="en-US" sz="2200" dirty="0" smtClean="0"/>
              <a:t>in </a:t>
            </a:r>
            <a:r>
              <a:rPr lang="en-US" sz="2200" dirty="0"/>
              <a:t>many cases causes congestion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The goal of traffic shaping in a communication </a:t>
            </a:r>
            <a:r>
              <a:rPr lang="en-US" sz="2200" dirty="0" smtClean="0"/>
              <a:t>network </a:t>
            </a:r>
            <a:r>
              <a:rPr lang="en-US" sz="2200" dirty="0"/>
              <a:t>is to control access to available bandwidth to regulate incoming data </a:t>
            </a:r>
            <a:r>
              <a:rPr lang="en-US" sz="2200" dirty="0" smtClean="0"/>
              <a:t>to avoid </a:t>
            </a:r>
            <a:r>
              <a:rPr lang="en-US" sz="2200" dirty="0"/>
              <a:t>congestion, and to control the delay </a:t>
            </a:r>
            <a:r>
              <a:rPr lang="en-US" sz="2200" dirty="0" smtClean="0"/>
              <a:t>acquired </a:t>
            </a:r>
            <a:r>
              <a:rPr lang="en-US" sz="2200" dirty="0"/>
              <a:t>by packets </a:t>
            </a:r>
          </a:p>
          <a:p>
            <a:r>
              <a:rPr lang="en-US" sz="2200" dirty="0"/>
              <a:t>Turbulent packets at rate λ and with irregular arrival patterns are regulated in a </a:t>
            </a:r>
            <a:r>
              <a:rPr lang="en-US" sz="2200" dirty="0" smtClean="0"/>
              <a:t>traffic </a:t>
            </a:r>
            <a:r>
              <a:rPr lang="en-US" sz="2200" dirty="0"/>
              <a:t>shaper over equal-sized 1/g intervals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Traffic shaping also prevents packet loss by preventing </a:t>
            </a:r>
            <a:r>
              <a:rPr lang="en-US" sz="2200" dirty="0" smtClean="0"/>
              <a:t>the </a:t>
            </a:r>
            <a:r>
              <a:rPr lang="en-US" sz="2200" dirty="0"/>
              <a:t>sudden increased usage of system bandwidth.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stochastic model of a </a:t>
            </a:r>
            <a:r>
              <a:rPr lang="en-US" sz="2200" dirty="0" smtClean="0"/>
              <a:t>traffic </a:t>
            </a:r>
            <a:r>
              <a:rPr lang="en-US" sz="2200" dirty="0"/>
              <a:t>shaper consists of a system that converts any form of traffic to a </a:t>
            </a:r>
            <a:r>
              <a:rPr lang="en-US" sz="2200" dirty="0" smtClean="0"/>
              <a:t>deterministic </a:t>
            </a:r>
            <a:r>
              <a:rPr lang="en-US" sz="2200" dirty="0"/>
              <a:t>one. </a:t>
            </a:r>
            <a:endParaRPr lang="en-US" sz="2200" dirty="0" smtClean="0"/>
          </a:p>
          <a:p>
            <a:r>
              <a:rPr lang="en-US" sz="2200" dirty="0" smtClean="0"/>
              <a:t>Two </a:t>
            </a:r>
            <a:r>
              <a:rPr lang="en-US" sz="2200" dirty="0"/>
              <a:t>of the most popular traffic-shaping algorithms are leaky </a:t>
            </a:r>
          </a:p>
          <a:p>
            <a:pPr lvl="1"/>
            <a:r>
              <a:rPr lang="en-US" sz="2200" dirty="0"/>
              <a:t>bucket and token bucket.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Traffic modeling of 4G network under LTE and </a:t>
            </a:r>
            <a:r>
              <a:rPr lang="en-US" dirty="0" err="1" smtClean="0"/>
              <a:t>WiMAX</a:t>
            </a:r>
            <a:r>
              <a:rPr lang="en-US" dirty="0" smtClean="0"/>
              <a:t> network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leaky-bucket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0074"/>
            <a:ext cx="8686800" cy="4539726"/>
          </a:xfrm>
        </p:spPr>
        <p:txBody>
          <a:bodyPr>
            <a:normAutofit/>
          </a:bodyPr>
          <a:lstStyle/>
          <a:p>
            <a:r>
              <a:rPr lang="en-US" sz="2400" dirty="0"/>
              <a:t>This algorithm converts any turbulent incoming traffic into a smooth, </a:t>
            </a:r>
            <a:r>
              <a:rPr lang="en-US" sz="2400" dirty="0" smtClean="0"/>
              <a:t>regular stream </a:t>
            </a:r>
            <a:r>
              <a:rPr lang="en-US" sz="2400" dirty="0"/>
              <a:t>of packets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leaky-bucket </a:t>
            </a:r>
            <a:r>
              <a:rPr lang="en-US" sz="2400" dirty="0" smtClean="0"/>
              <a:t>interface </a:t>
            </a:r>
            <a:r>
              <a:rPr lang="en-US" sz="2400" dirty="0"/>
              <a:t>is connected between a packet transmitter and the network. </a:t>
            </a:r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/>
              <a:t>matter </a:t>
            </a:r>
            <a:r>
              <a:rPr lang="en-US" sz="2400" dirty="0" smtClean="0"/>
              <a:t>at </a:t>
            </a:r>
            <a:r>
              <a:rPr lang="en-US" sz="2400" dirty="0"/>
              <a:t>what rate packets enter the traffic shaper, the outflow is regulated at a </a:t>
            </a:r>
            <a:r>
              <a:rPr lang="en-US" sz="2400" dirty="0" smtClean="0"/>
              <a:t>constant rate</a:t>
            </a:r>
            <a:r>
              <a:rPr lang="en-US" sz="2400" dirty="0"/>
              <a:t>, much like the flow of water from a leaky bucket</a:t>
            </a:r>
            <a:r>
              <a:rPr lang="en-US" sz="24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Traffic modeling of 4G network under LTE and </a:t>
            </a:r>
            <a:r>
              <a:rPr lang="en-US" dirty="0" err="1" smtClean="0"/>
              <a:t>WiMAX</a:t>
            </a:r>
            <a:r>
              <a:rPr lang="en-US" dirty="0" smtClean="0"/>
              <a:t> network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76200"/>
            <a:ext cx="851731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Channel Utilization in WiMAX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-Traditional</a:t>
            </a:r>
            <a:r>
              <a:rPr lang="en-US" cap="small" dirty="0"/>
              <a:t> </a:t>
            </a:r>
            <a:r>
              <a:rPr lang="en-US" cap="small" dirty="0" smtClean="0"/>
              <a:t>Model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830132" cy="365125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3746" y="1481734"/>
            <a:ext cx="7189036" cy="4104930"/>
            <a:chOff x="0" y="0"/>
            <a:chExt cx="2232559" cy="925619"/>
          </a:xfrm>
        </p:grpSpPr>
        <p:grpSp>
          <p:nvGrpSpPr>
            <p:cNvPr id="7" name="Group 6"/>
            <p:cNvGrpSpPr/>
            <p:nvPr/>
          </p:nvGrpSpPr>
          <p:grpSpPr>
            <a:xfrm>
              <a:off x="1868069" y="50488"/>
              <a:ext cx="364490" cy="875032"/>
              <a:chOff x="0" y="0"/>
              <a:chExt cx="364490" cy="875132"/>
            </a:xfrm>
          </p:grpSpPr>
          <p:pic>
            <p:nvPicPr>
              <p:cNvPr id="14" name="Picture 13" descr="http://cliparts.co/cliparts/Bca/Kr8/BcaKr8xRi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0" y="0"/>
                <a:ext cx="252442" cy="2524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Picture 14" descr="http://cliparts.co/cliparts/Bca/Kr8/BcaKr8xRi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220" y="263662"/>
                <a:ext cx="252442" cy="2524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Picture 15" descr="http://cliparts.co/cliparts/Bca/Kr8/BcaKr8xRi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220" y="622690"/>
                <a:ext cx="252442" cy="2524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Text Box 5"/>
              <p:cNvSpPr txBox="1"/>
              <p:nvPr/>
            </p:nvSpPr>
            <p:spPr>
              <a:xfrm>
                <a:off x="0" y="482444"/>
                <a:ext cx="364490" cy="2635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b="1" dirty="0">
                    <a:effectLst/>
                    <a:ea typeface="Calibri"/>
                    <a:cs typeface="Times New Roman"/>
                  </a:rPr>
                  <a:t>...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0" y="0"/>
              <a:ext cx="1963284" cy="925619"/>
              <a:chOff x="0" y="0"/>
              <a:chExt cx="1963284" cy="925619"/>
            </a:xfrm>
          </p:grpSpPr>
          <p:pic>
            <p:nvPicPr>
              <p:cNvPr id="9" name="Picture 8" descr="http://4vector.com/i/free-vector-wireless-directional-antenna-clip-art_116433_Wireless_Directional_Antenna_clip_art_high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60982" cy="92561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flipV="1">
                <a:off x="622690" y="173904"/>
                <a:ext cx="1312697" cy="14021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22690" y="387077"/>
                <a:ext cx="1312545" cy="6731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22690" y="566591"/>
                <a:ext cx="1340594" cy="257543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 Box 11"/>
              <p:cNvSpPr txBox="1"/>
              <p:nvPr/>
            </p:nvSpPr>
            <p:spPr>
              <a:xfrm>
                <a:off x="504884" y="433113"/>
                <a:ext cx="364490" cy="2628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ea typeface="Calibri"/>
                    <a:cs typeface="Times New Roman"/>
                  </a:rPr>
                  <a:t>...</a:t>
                </a: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3746694" y="2874791"/>
            <a:ext cx="259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1-to-1 channel allocation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5334000"/>
            <a:ext cx="2514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Allocating </a:t>
            </a:r>
            <a:r>
              <a:rPr lang="en-US" dirty="0"/>
              <a:t>radio channel to an individual user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7848600" cy="365125"/>
          </a:xfrm>
        </p:spPr>
        <p:txBody>
          <a:bodyPr/>
          <a:lstStyle/>
          <a:p>
            <a:r>
              <a:rPr lang="en-US" dirty="0" smtClean="0"/>
              <a:t>Traffic modeling of 4G network under LTE and WiMAX network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Leaky-Bucket </a:t>
            </a:r>
            <a:r>
              <a:rPr lang="en-US" dirty="0"/>
              <a:t>traffic shaping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Traffic modeling of 4G network under LTE and WiMAX network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/>
            <a:fld id="{BA9B540C-44DA-4F69-89C9-7C84606640D3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133600"/>
            <a:ext cx="8678732" cy="3200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</a:t>
            </a:r>
            <a:r>
              <a:rPr lang="en-US" sz="2200" dirty="0" err="1"/>
              <a:t>bursty</a:t>
            </a:r>
            <a:r>
              <a:rPr lang="en-US" sz="2200" dirty="0"/>
              <a:t> traffic generated inside the </a:t>
            </a:r>
            <a:r>
              <a:rPr lang="en-US" sz="2200" dirty="0" smtClean="0"/>
              <a:t>computer are </a:t>
            </a:r>
            <a:r>
              <a:rPr lang="en-US" sz="2200" dirty="0"/>
              <a:t>temporarily stored on the buffer and drains at a constant rate so that adjacent switching can tolerate that </a:t>
            </a:r>
            <a:r>
              <a:rPr lang="en-US" sz="2200" dirty="0" smtClean="0"/>
              <a:t>flow.</a:t>
            </a:r>
          </a:p>
          <a:p>
            <a:r>
              <a:rPr lang="en-US" sz="2200" dirty="0"/>
              <a:t>In case of overflow of incoming traffic,</a:t>
            </a:r>
          </a:p>
          <a:p>
            <a:pPr lvl="1"/>
            <a:r>
              <a:rPr lang="en-US" sz="2000" dirty="0"/>
              <a:t>Some packets will be discarded and in this case some priority level of packets can be inserted in the packet header to take the intelligent decision. </a:t>
            </a:r>
          </a:p>
          <a:p>
            <a:pPr lvl="1"/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4763080" cy="218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03938" y="6096000"/>
            <a:ext cx="333026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</a:t>
            </a:r>
            <a:r>
              <a:rPr lang="en-US" sz="1400" dirty="0" smtClean="0"/>
              <a:t>Leaky-Bucket </a:t>
            </a:r>
            <a:r>
              <a:rPr lang="en-US" sz="1400" dirty="0"/>
              <a:t>traffic shaping </a:t>
            </a:r>
            <a:r>
              <a:rPr lang="en-US" sz="1400" dirty="0" smtClean="0"/>
              <a:t>algorithm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06829" y="1240971"/>
            <a:ext cx="8915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1F0C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Leaky–Bucket algorithm. </a:t>
            </a:r>
          </a:p>
          <a:p>
            <a:pPr marL="800100" lvl="1" indent="-342900">
              <a:buFont typeface="Times New Roman" panose="02020603050405020304" pitchFamily="18" charset="0"/>
              <a:buChar char="−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Leaky-Bucket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 computer is found as finite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queued buffer in network interface card controlled by operating system. </a:t>
            </a:r>
          </a:p>
        </p:txBody>
      </p:sp>
    </p:spTree>
    <p:extLst>
      <p:ext uri="{BB962C8B-B14F-4D97-AF65-F5344CB8AC3E}">
        <p14:creationId xmlns:p14="http://schemas.microsoft.com/office/powerpoint/2010/main" val="7507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Leaky-Bucket </a:t>
            </a:r>
            <a:r>
              <a:rPr lang="en-US" dirty="0"/>
              <a:t>traffic </a:t>
            </a:r>
            <a:r>
              <a:rPr lang="en-US" dirty="0" err="1"/>
              <a:t>Traffic</a:t>
            </a:r>
            <a:r>
              <a:rPr lang="en-US" dirty="0"/>
              <a:t> Shaping Scheme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Traffic modeling of 4G network under LTE and WiMAX network platform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/>
            <a:fld id="{BA9B540C-44DA-4F69-89C9-7C84606640D3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868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Leaky–Bucket scheme is sometimes modeled by two buffers, </a:t>
            </a:r>
            <a:endParaRPr lang="en-US" sz="2800" dirty="0" smtClean="0"/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for incoming packets called main buffer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other for authorization called grant </a:t>
            </a:r>
            <a:r>
              <a:rPr lang="en-US" sz="2400" dirty="0" smtClean="0"/>
              <a:t>buffer.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6800" y="5791200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Fig. 2 Leaky-Bucket traffic shaping algorithm with queuing model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13" y="3429001"/>
            <a:ext cx="6850487" cy="213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state transition chain of a leaky-bucket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Traffic modeling of 4G network under LTE and WiMAX network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/>
            <a:fld id="{BA9B540C-44DA-4F69-89C9-7C84606640D3}" type="slidenum">
              <a:rPr lang="en-US" smtClean="0"/>
              <a:pPr algn="ctr"/>
              <a:t>22</a:t>
            </a:fld>
            <a:endParaRPr lang="en-US" dirty="0"/>
          </a:p>
        </p:txBody>
      </p:sp>
      <p:pic>
        <p:nvPicPr>
          <p:cNvPr id="141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1949" y="3886200"/>
            <a:ext cx="5617117" cy="39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21102" y="1219200"/>
            <a:ext cx="90889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1F0C8E"/>
                </a:solidFill>
              </a:rPr>
              <a:t>The state transition chain of leaky-bucket algorithm can be explained here.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1F0C8E"/>
                </a:solidFill>
              </a:rPr>
              <a:t>For instance, the circle symbol represents the current calls in the bucket which are in service state. But its maximum sixe is w.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1F0C8E"/>
                </a:solidFill>
              </a:rPr>
              <a:t>When the call request more than w then call could be wait for a time. The mean waiting time for a call is expressed by the equation:---</a:t>
            </a:r>
          </a:p>
          <a:p>
            <a:pPr>
              <a:defRPr/>
            </a:pPr>
            <a:r>
              <a:rPr lang="en-US" sz="2000" dirty="0">
                <a:solidFill>
                  <a:srgbClr val="1F0C8E"/>
                </a:solidFill>
              </a:rPr>
              <a:t>Where, </a:t>
            </a:r>
          </a:p>
          <a:p>
            <a:pPr>
              <a:defRPr/>
            </a:pPr>
            <a:r>
              <a:rPr lang="en-US" sz="2000" dirty="0">
                <a:solidFill>
                  <a:srgbClr val="1F0C8E"/>
                </a:solidFill>
              </a:rPr>
              <a:t>          Pi, The probability states of occupancy of </a:t>
            </a:r>
            <a:r>
              <a:rPr lang="en-US" sz="2000" i="1" dirty="0" err="1">
                <a:solidFill>
                  <a:srgbClr val="1F0C8E"/>
                </a:solidFill>
              </a:rPr>
              <a:t>i</a:t>
            </a:r>
            <a:r>
              <a:rPr lang="en-US" sz="2000" dirty="0">
                <a:solidFill>
                  <a:srgbClr val="1F0C8E"/>
                </a:solidFill>
              </a:rPr>
              <a:t> calls</a:t>
            </a:r>
          </a:p>
          <a:p>
            <a:pPr>
              <a:defRPr/>
            </a:pPr>
            <a:r>
              <a:rPr lang="en-US" sz="2000" dirty="0">
                <a:solidFill>
                  <a:srgbClr val="1F0C8E"/>
                </a:solidFill>
              </a:rPr>
              <a:t>and   g </a:t>
            </a:r>
            <a:r>
              <a:rPr lang="en-US" sz="2000">
                <a:solidFill>
                  <a:srgbClr val="1F0C8E"/>
                </a:solidFill>
              </a:rPr>
              <a:t>is </a:t>
            </a:r>
            <a:r>
              <a:rPr lang="en-US" sz="2000" smtClean="0">
                <a:solidFill>
                  <a:srgbClr val="1F0C8E"/>
                </a:solidFill>
              </a:rPr>
              <a:t>packet </a:t>
            </a:r>
            <a:r>
              <a:rPr lang="en-US" sz="2000" dirty="0">
                <a:solidFill>
                  <a:srgbClr val="1F0C8E"/>
                </a:solidFill>
              </a:rPr>
              <a:t>arrival rate</a:t>
            </a:r>
          </a:p>
          <a:p>
            <a:r>
              <a:rPr lang="en-US" sz="2000" dirty="0" smtClean="0"/>
              <a:t>Since </a:t>
            </a:r>
            <a:r>
              <a:rPr lang="en-US" sz="2000" dirty="0"/>
              <a:t>the size of the bucket is </a:t>
            </a:r>
            <a:r>
              <a:rPr lang="en-US" sz="2000" i="1" dirty="0"/>
              <a:t>w</a:t>
            </a:r>
            <a:r>
              <a:rPr lang="en-US" sz="2000" dirty="0"/>
              <a:t> hence any probability state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≤ </a:t>
            </a:r>
            <a:r>
              <a:rPr lang="en-US" sz="2000" i="1" dirty="0"/>
              <a:t>w</a:t>
            </a:r>
            <a:r>
              <a:rPr lang="en-US" sz="2000" dirty="0"/>
              <a:t> is the in service state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states </a:t>
            </a:r>
            <a:r>
              <a:rPr lang="en-US" sz="2000" i="1" dirty="0" err="1"/>
              <a:t>i</a:t>
            </a:r>
            <a:r>
              <a:rPr lang="en-US" sz="2000" i="1" dirty="0"/>
              <a:t> &gt; w</a:t>
            </a:r>
            <a:r>
              <a:rPr lang="en-US" sz="2000" dirty="0"/>
              <a:t> are the states in No grants available</a:t>
            </a:r>
            <a:r>
              <a:rPr lang="en-US" sz="2000" dirty="0" smtClean="0"/>
              <a:t>.</a:t>
            </a:r>
          </a:p>
          <a:p>
            <a:r>
              <a:rPr lang="en-US" sz="2000" dirty="0">
                <a:solidFill>
                  <a:srgbClr val="004274"/>
                </a:solidFill>
                <a:latin typeface="Times New Roman" pitchFamily="18" charset="0"/>
                <a:cs typeface="Times New Roman" pitchFamily="18" charset="0"/>
              </a:rPr>
              <a:t>mean waiting period of a packet, </a:t>
            </a:r>
            <a:r>
              <a:rPr lang="en-US" sz="2000" i="1" dirty="0">
                <a:solidFill>
                  <a:srgbClr val="00427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solidFill>
                  <a:srgbClr val="004274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solidFill>
                  <a:srgbClr val="004274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solidFill>
                  <a:srgbClr val="004274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638800" y="2534702"/>
          <a:ext cx="1534550" cy="72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8" name="Equation" r:id="rId5" imgW="1193760" imgH="571320" progId="Equation.3">
                  <p:embed/>
                </p:oleObj>
              </mc:Choice>
              <mc:Fallback>
                <p:oleObj name="Equation" r:id="rId5" imgW="11937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34702"/>
                        <a:ext cx="1534550" cy="72829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2CF92"/>
                          </a:gs>
                          <a:gs pos="50000">
                            <a:srgbClr val="BEE0BE"/>
                          </a:gs>
                          <a:gs pos="100000">
                            <a:srgbClr val="E0EFE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4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9600" dirty="0"/>
              <a:t>Thank you</a:t>
            </a:r>
            <a:br>
              <a:rPr lang="en-US" sz="9600" dirty="0"/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446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Total system bandwidth is divided into </a:t>
            </a:r>
            <a:r>
              <a:rPr lang="en-US" dirty="0" smtClean="0"/>
              <a:t>narrow frequency </a:t>
            </a:r>
            <a:r>
              <a:rPr lang="en-US" dirty="0"/>
              <a:t>slots.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FDMA </a:t>
            </a:r>
            <a:r>
              <a:rPr lang="en-US" dirty="0"/>
              <a:t>assigns individual channels to individual users</a:t>
            </a:r>
          </a:p>
          <a:p>
            <a:pPr>
              <a:lnSpc>
                <a:spcPct val="120000"/>
              </a:lnSpc>
            </a:pPr>
            <a:r>
              <a:rPr lang="en-US" dirty="0"/>
              <a:t>A user is free to transmit or receive all </a:t>
            </a:r>
            <a:r>
              <a:rPr lang="en-US" dirty="0" smtClean="0"/>
              <a:t>the time </a:t>
            </a:r>
            <a:r>
              <a:rPr lang="en-US" dirty="0"/>
              <a:t>on its allocated radio channel, but </a:t>
            </a:r>
            <a:r>
              <a:rPr lang="en-US" dirty="0" smtClean="0"/>
              <a:t>the cost </a:t>
            </a:r>
            <a:r>
              <a:rPr lang="en-US" dirty="0"/>
              <a:t>of transceiver is high, as each has to </a:t>
            </a:r>
            <a:r>
              <a:rPr lang="en-US" dirty="0" smtClean="0"/>
              <a:t>be designed </a:t>
            </a:r>
            <a:r>
              <a:rPr lang="en-US" dirty="0"/>
              <a:t>on a different </a:t>
            </a:r>
            <a:r>
              <a:rPr lang="en-US" dirty="0" smtClean="0"/>
              <a:t>band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Guard </a:t>
            </a:r>
            <a:r>
              <a:rPr lang="en-US" dirty="0"/>
              <a:t>bands are maintained between adjacent signal spectra to minimize cross talk between channels</a:t>
            </a:r>
          </a:p>
          <a:p>
            <a:pPr algn="l">
              <a:lnSpc>
                <a:spcPct val="120000"/>
              </a:lnSpc>
            </a:pPr>
            <a:r>
              <a:rPr lang="en-US" dirty="0" smtClean="0"/>
              <a:t>During the period of call no other user can share the same frequency band</a:t>
            </a:r>
          </a:p>
          <a:p>
            <a:pPr algn="l">
              <a:lnSpc>
                <a:spcPct val="120000"/>
              </a:lnSpc>
            </a:pPr>
            <a:r>
              <a:rPr lang="en-US" dirty="0" smtClean="0"/>
              <a:t>Each user transmits with no limitations in time, but using only a portion of the whole available frequency bandwidth.</a:t>
            </a:r>
          </a:p>
          <a:p>
            <a:pPr algn="l">
              <a:lnSpc>
                <a:spcPct val="120000"/>
              </a:lnSpc>
            </a:pPr>
            <a:r>
              <a:rPr lang="en-US" dirty="0" smtClean="0"/>
              <a:t>Different users are separated in the frequency domain</a:t>
            </a:r>
          </a:p>
          <a:p>
            <a:pPr algn="l">
              <a:lnSpc>
                <a:spcPct val="120000"/>
              </a:lnSpc>
            </a:pPr>
            <a:r>
              <a:rPr lang="en-US" dirty="0" smtClean="0"/>
              <a:t>In </a:t>
            </a:r>
            <a:r>
              <a:rPr lang="en-US" dirty="0"/>
              <a:t>frequency division duplex (FDD) systems, the users are assigned a channel as a pair of frequencies. One frequency is used for the upward channel, while the other frequency is </a:t>
            </a:r>
            <a:r>
              <a:rPr lang="en-US" dirty="0" smtClean="0"/>
              <a:t>used </a:t>
            </a:r>
            <a:r>
              <a:rPr lang="en-US" dirty="0"/>
              <a:t>for the downward </a:t>
            </a:r>
            <a:r>
              <a:rPr lang="en-US" dirty="0" smtClean="0"/>
              <a:t>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FDMA-Disadvantages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6274"/>
            <a:ext cx="8534400" cy="4234926"/>
          </a:xfrm>
        </p:spPr>
        <p:txBody>
          <a:bodyPr>
            <a:normAutofit/>
          </a:bodyPr>
          <a:lstStyle/>
          <a:p>
            <a:pPr algn="l">
              <a:spcBef>
                <a:spcPts val="650"/>
              </a:spcBef>
            </a:pPr>
            <a:r>
              <a:rPr lang="en-US" sz="2400" dirty="0" smtClean="0"/>
              <a:t>FDMA wastes bandwidth. If an FDMA channel is not in use, then it sits idle and cannot be used by other users to increase or share capacity.</a:t>
            </a:r>
          </a:p>
          <a:p>
            <a:pPr algn="l">
              <a:spcBef>
                <a:spcPts val="650"/>
              </a:spcBef>
            </a:pPr>
            <a:r>
              <a:rPr lang="en-US" sz="2400" dirty="0" smtClean="0"/>
              <a:t>The FDMA mobile users unit uses duplexers since both the transmitter and receiver operate at the same time. A duplexers add weight, size and cost to a radio transmitter and can limit the minimum size of a subscriber unit</a:t>
            </a:r>
          </a:p>
          <a:p>
            <a:pPr algn="l">
              <a:spcBef>
                <a:spcPts val="650"/>
              </a:spcBef>
            </a:pPr>
            <a:r>
              <a:rPr lang="en-US" sz="2400" dirty="0" smtClean="0"/>
              <a:t>FDMA requires tight RF filtering to minimize adjacent channel interference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algn="l">
              <a:spcBef>
                <a:spcPts val="65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3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Numbers of Channels in FDMA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 err="1"/>
              <a:t>Btotal</a:t>
            </a:r>
            <a:r>
              <a:rPr lang="en-US" dirty="0"/>
              <a:t> be the total system </a:t>
            </a:r>
            <a:r>
              <a:rPr lang="en-US" dirty="0" smtClean="0"/>
              <a:t>bandwidth, </a:t>
            </a:r>
            <a:r>
              <a:rPr lang="en-US" dirty="0" err="1" smtClean="0"/>
              <a:t>Bguard</a:t>
            </a:r>
            <a:r>
              <a:rPr lang="en-US" dirty="0" smtClean="0"/>
              <a:t> </a:t>
            </a:r>
            <a:r>
              <a:rPr lang="en-US" dirty="0"/>
              <a:t>be the guard band at edge, and </a:t>
            </a:r>
            <a:r>
              <a:rPr lang="en-US" dirty="0" smtClean="0"/>
              <a:t>Bch the </a:t>
            </a:r>
            <a:r>
              <a:rPr lang="en-US" dirty="0"/>
              <a:t>single radio channel bandwidth. Then </a:t>
            </a:r>
            <a:r>
              <a:rPr lang="en-US" dirty="0" smtClean="0"/>
              <a:t>the number </a:t>
            </a:r>
            <a:r>
              <a:rPr lang="en-US" dirty="0"/>
              <a:t>of channels in a FDMA system</a:t>
            </a:r>
            <a:r>
              <a:rPr lang="en-US" dirty="0" smtClean="0"/>
              <a:t>:</a:t>
            </a:r>
          </a:p>
          <a:p>
            <a:pPr marL="0" lvl="1" indent="0">
              <a:buNone/>
            </a:pPr>
            <a:r>
              <a:rPr lang="en-US" dirty="0" smtClean="0"/>
              <a:t>		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534" y="2855707"/>
            <a:ext cx="2701506" cy="949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16927"/>
            <a:ext cx="4214447" cy="28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Channel Utilization in WiMAX</a:t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 smtClean="0">
                <a:solidFill>
                  <a:srgbClr val="FFFF00"/>
                </a:solidFill>
              </a:rPr>
              <a:t>Modification</a:t>
            </a:r>
            <a:r>
              <a:rPr lang="en-US" cap="small" dirty="0" smtClean="0"/>
              <a:t> </a:t>
            </a:r>
            <a:r>
              <a:rPr lang="en-US" cap="small" dirty="0"/>
              <a:t>Model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Traffic modeling of 4G network under LTE and WiMAX network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84738" y="1617883"/>
            <a:ext cx="644625" cy="2240242"/>
            <a:chOff x="0" y="0"/>
            <a:chExt cx="364490" cy="875132"/>
          </a:xfrm>
        </p:grpSpPr>
        <p:pic>
          <p:nvPicPr>
            <p:cNvPr id="12" name="Picture 11" descr="http://cliparts.co/cliparts/Bca/Kr8/BcaKr8xR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0"/>
              <a:ext cx="252442" cy="252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 descr="http://cliparts.co/cliparts/Bca/Kr8/BcaKr8xR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20" y="263662"/>
              <a:ext cx="252442" cy="252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 descr="http://cliparts.co/cliparts/Bca/Kr8/BcaKr8xR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20" y="622690"/>
              <a:ext cx="252442" cy="252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 Box 20"/>
            <p:cNvSpPr txBox="1"/>
            <p:nvPr/>
          </p:nvSpPr>
          <p:spPr>
            <a:xfrm>
              <a:off x="0" y="482444"/>
              <a:ext cx="364490" cy="2635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...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7982" y="1488565"/>
            <a:ext cx="2766756" cy="2395112"/>
            <a:chOff x="0" y="0"/>
            <a:chExt cx="1564032" cy="935094"/>
          </a:xfrm>
        </p:grpSpPr>
        <p:pic>
          <p:nvPicPr>
            <p:cNvPr id="9" name="Picture 8" descr="http://4vector.com/i/free-vector-wireless-directional-antenna-clip-art_116433_Wireless_Directional_Antenna_clip_art_high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0981" cy="9256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622689" y="387077"/>
              <a:ext cx="791349" cy="12304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>
              <a:off x="1428956" y="105578"/>
              <a:ext cx="135076" cy="829516"/>
            </a:xfrm>
            <a:prstGeom prst="leftBrac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1419512" y="2813095"/>
            <a:ext cx="1476940" cy="210255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15166" y="3917597"/>
            <a:ext cx="644625" cy="2240242"/>
            <a:chOff x="0" y="0"/>
            <a:chExt cx="364490" cy="875132"/>
          </a:xfrm>
        </p:grpSpPr>
        <p:pic>
          <p:nvPicPr>
            <p:cNvPr id="33" name="Picture 32" descr="http://cliparts.co/cliparts/Bca/Kr8/BcaKr8xR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0"/>
              <a:ext cx="252442" cy="252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Picture 33" descr="http://cliparts.co/cliparts/Bca/Kr8/BcaKr8xR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20" y="263662"/>
              <a:ext cx="252442" cy="252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 descr="http://cliparts.co/cliparts/Bca/Kr8/BcaKr8xR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20" y="622690"/>
              <a:ext cx="252442" cy="252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 Box 20"/>
            <p:cNvSpPr txBox="1"/>
            <p:nvPr/>
          </p:nvSpPr>
          <p:spPr>
            <a:xfrm>
              <a:off x="0" y="482444"/>
              <a:ext cx="364490" cy="2635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...</a:t>
              </a:r>
            </a:p>
          </p:txBody>
        </p:sp>
      </p:grpSp>
      <p:sp>
        <p:nvSpPr>
          <p:cNvPr id="37" name="Left Brace 36"/>
          <p:cNvSpPr/>
          <p:nvPr/>
        </p:nvSpPr>
        <p:spPr>
          <a:xfrm>
            <a:off x="2896452" y="4016942"/>
            <a:ext cx="238948" cy="2124689"/>
          </a:xfrm>
          <a:prstGeom prst="lef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061509" y="1604200"/>
            <a:ext cx="4701491" cy="2412742"/>
            <a:chOff x="0" y="0"/>
            <a:chExt cx="2232024" cy="925195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0"/>
              <a:ext cx="2232024" cy="925195"/>
              <a:chOff x="0" y="0"/>
              <a:chExt cx="2232471" cy="92561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868068" y="50488"/>
                <a:ext cx="364403" cy="874630"/>
                <a:chOff x="0" y="0"/>
                <a:chExt cx="364490" cy="875132"/>
              </a:xfrm>
            </p:grpSpPr>
            <p:pic>
              <p:nvPicPr>
                <p:cNvPr id="48" name="Picture 47" descr="http://cliparts.co/cliparts/Bca/Kr8/BcaKr8xRi.png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0" y="0"/>
                  <a:ext cx="252442" cy="2524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Picture 48" descr="http://cliparts.co/cliparts/Bca/Kr8/BcaKr8xRi.png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1220" y="263662"/>
                  <a:ext cx="252442" cy="2524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" name="Picture 49" descr="http://cliparts.co/cliparts/Bca/Kr8/BcaKr8xRi.png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1220" y="622690"/>
                  <a:ext cx="252442" cy="2524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1" name="Text Box 675"/>
                <p:cNvSpPr txBox="1"/>
                <p:nvPr/>
              </p:nvSpPr>
              <p:spPr>
                <a:xfrm>
                  <a:off x="0" y="482444"/>
                  <a:ext cx="364490" cy="26352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vert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...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0" y="0"/>
                <a:ext cx="1868509" cy="925619"/>
                <a:chOff x="0" y="0"/>
                <a:chExt cx="1868509" cy="925619"/>
              </a:xfrm>
            </p:grpSpPr>
            <p:pic>
              <p:nvPicPr>
                <p:cNvPr id="45" name="Picture 44" descr="http://4vector.com/i/free-vector-wireless-directional-antenna-clip-art_116433_Wireless_Directional_Antenna_clip_art_hight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60981" cy="92561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2689" y="387077"/>
                  <a:ext cx="1077085" cy="145449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Left Brace 46"/>
                <p:cNvSpPr/>
                <p:nvPr/>
              </p:nvSpPr>
              <p:spPr>
                <a:xfrm>
                  <a:off x="1733433" y="95367"/>
                  <a:ext cx="135076" cy="829516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41" name="Straight Arrow Connector 40"/>
            <p:cNvCxnSpPr/>
            <p:nvPr/>
          </p:nvCxnSpPr>
          <p:spPr>
            <a:xfrm>
              <a:off x="622689" y="516103"/>
              <a:ext cx="1076870" cy="145382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 rot="20470967">
              <a:off x="931229" y="319760"/>
              <a:ext cx="124606" cy="34702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95582" y="4094003"/>
            <a:ext cx="767418" cy="2279833"/>
            <a:chOff x="0" y="0"/>
            <a:chExt cx="364490" cy="875132"/>
          </a:xfrm>
        </p:grpSpPr>
        <p:pic>
          <p:nvPicPr>
            <p:cNvPr id="61" name="Picture 60" descr="http://cliparts.co/cliparts/Bca/Kr8/BcaKr8xRi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0"/>
              <a:ext cx="252442" cy="252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Picture 61" descr="http://cliparts.co/cliparts/Bca/Kr8/BcaKr8xRi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20" y="263662"/>
              <a:ext cx="252442" cy="252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Picture 62" descr="http://cliparts.co/cliparts/Bca/Kr8/BcaKr8xRi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20" y="622690"/>
              <a:ext cx="252442" cy="252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Text Box 675"/>
            <p:cNvSpPr txBox="1"/>
            <p:nvPr/>
          </p:nvSpPr>
          <p:spPr>
            <a:xfrm>
              <a:off x="0" y="482444"/>
              <a:ext cx="364490" cy="2635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...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372866" y="3329234"/>
            <a:ext cx="2268296" cy="202126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>
            <a:off x="7712047" y="4210986"/>
            <a:ext cx="284464" cy="2162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372866" y="3679150"/>
            <a:ext cx="2268296" cy="175936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 rot="20470967">
            <a:off x="6105872" y="3734413"/>
            <a:ext cx="262468" cy="904987"/>
          </a:xfrm>
          <a:prstGeom prst="ellipse">
            <a:avLst/>
          </a:prstGeom>
          <a:noFill/>
          <a:ln w="28575">
            <a:solidFill>
              <a:schemeClr val="tx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900535" y="1447800"/>
            <a:ext cx="461665" cy="29310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1-to-m channel allocation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05600" y="1752600"/>
            <a:ext cx="461665" cy="29310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m-to-n channel allocation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48" y="5295738"/>
            <a:ext cx="289645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channel </a:t>
            </a:r>
            <a:r>
              <a:rPr lang="en-US" dirty="0" smtClean="0"/>
              <a:t>is allocated </a:t>
            </a:r>
            <a:r>
              <a:rPr lang="en-US" dirty="0"/>
              <a:t>to a user group.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61548" y="5334000"/>
            <a:ext cx="289645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group of channels are allocated </a:t>
            </a:r>
            <a:r>
              <a:rPr lang="en-US" dirty="0"/>
              <a:t>to a user group. </a:t>
            </a:r>
          </a:p>
        </p:txBody>
      </p:sp>
    </p:spTree>
    <p:extLst>
      <p:ext uri="{BB962C8B-B14F-4D97-AF65-F5344CB8AC3E}">
        <p14:creationId xmlns:p14="http://schemas.microsoft.com/office/powerpoint/2010/main" val="6927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75785" cy="5043170"/>
          </a:xfrm>
        </p:spPr>
        <p:txBody>
          <a:bodyPr>
            <a:noAutofit/>
          </a:bodyPr>
          <a:lstStyle/>
          <a:p>
            <a:r>
              <a:rPr lang="en-US" sz="2000" dirty="0"/>
              <a:t>In digital systems, continuous transmission is not required because users do </a:t>
            </a:r>
            <a:r>
              <a:rPr lang="en-US" sz="2000" dirty="0" smtClean="0"/>
              <a:t>not use </a:t>
            </a:r>
            <a:r>
              <a:rPr lang="en-US" sz="2000" dirty="0"/>
              <a:t>the allotted bandwidth all the time. In such cases, TDMA is a </a:t>
            </a:r>
            <a:r>
              <a:rPr lang="en-US" sz="2000" dirty="0" smtClean="0"/>
              <a:t>complimentary access </a:t>
            </a:r>
            <a:r>
              <a:rPr lang="en-US" sz="2000" dirty="0"/>
              <a:t>technique to FDMA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Global Systems for Mobile communications (GSM) </a:t>
            </a:r>
            <a:r>
              <a:rPr lang="en-US" sz="2000" dirty="0" smtClean="0"/>
              <a:t>uses the </a:t>
            </a:r>
            <a:r>
              <a:rPr lang="en-US" sz="2000" dirty="0"/>
              <a:t>TDMA technique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In TDMA, the entire bandwidth is available to the user </a:t>
            </a:r>
            <a:r>
              <a:rPr lang="en-US" sz="2000" dirty="0" smtClean="0"/>
              <a:t>but only </a:t>
            </a:r>
            <a:r>
              <a:rPr lang="en-US" sz="2000" dirty="0"/>
              <a:t>for a finite period of time. In most cases the available bandwidth is </a:t>
            </a:r>
            <a:r>
              <a:rPr lang="en-US" sz="2000" dirty="0" smtClean="0"/>
              <a:t>divided into </a:t>
            </a:r>
            <a:r>
              <a:rPr lang="en-US" sz="2000" dirty="0"/>
              <a:t>fewer channels compared to FDMA and the users are allotted time slots </a:t>
            </a:r>
            <a:r>
              <a:rPr lang="en-US" sz="2000" dirty="0" smtClean="0"/>
              <a:t>during which </a:t>
            </a:r>
            <a:r>
              <a:rPr lang="en-US" sz="2000" dirty="0"/>
              <a:t>they have the entire channel bandwidth at their </a:t>
            </a:r>
            <a:r>
              <a:rPr lang="en-US" sz="2000" dirty="0" smtClean="0"/>
              <a:t>disposal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TDMA </a:t>
            </a:r>
            <a:r>
              <a:rPr lang="en-US" sz="2000" dirty="0"/>
              <a:t>requires careful time synchronization since users share the bandwidth </a:t>
            </a:r>
            <a:r>
              <a:rPr lang="en-US" sz="2000" dirty="0" smtClean="0"/>
              <a:t>in the </a:t>
            </a:r>
            <a:r>
              <a:rPr lang="en-US" sz="2000" dirty="0"/>
              <a:t>frequency domain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number of channels are less, inter channel </a:t>
            </a:r>
            <a:r>
              <a:rPr lang="en-US" sz="2000" dirty="0" smtClean="0"/>
              <a:t>interference is </a:t>
            </a:r>
            <a:r>
              <a:rPr lang="en-US" sz="2000" dirty="0"/>
              <a:t>almost negligible. </a:t>
            </a:r>
            <a:endParaRPr lang="en-US" sz="2000" dirty="0" smtClean="0"/>
          </a:p>
          <a:p>
            <a:r>
              <a:rPr lang="en-US" sz="2000" dirty="0" smtClean="0"/>
              <a:t>TDMA </a:t>
            </a:r>
            <a:r>
              <a:rPr lang="en-US" sz="2000" dirty="0"/>
              <a:t>uses different time slots for transmission and </a:t>
            </a:r>
            <a:r>
              <a:rPr lang="en-US" sz="2000" dirty="0" smtClean="0"/>
              <a:t>reception. This </a:t>
            </a:r>
            <a:r>
              <a:rPr lang="en-US" sz="2000" dirty="0"/>
              <a:t>type of duplexing is referred to as Time division duplexing(TDD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</a:t>
            </a:r>
            <a:r>
              <a:rPr lang="en-US" dirty="0"/>
              <a:t>of TDMA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TDMA </a:t>
            </a:r>
            <a:r>
              <a:rPr lang="en-US" dirty="0"/>
              <a:t>shares a single carrier </a:t>
            </a:r>
            <a:r>
              <a:rPr lang="en-US" dirty="0" smtClean="0"/>
              <a:t>frequency with </a:t>
            </a:r>
            <a:r>
              <a:rPr lang="en-US" dirty="0"/>
              <a:t>several users where each users makes use of non overlapping time slots.</a:t>
            </a:r>
          </a:p>
          <a:p>
            <a:pPr>
              <a:lnSpc>
                <a:spcPct val="120000"/>
              </a:lnSpc>
            </a:pPr>
            <a:r>
              <a:rPr lang="en-US" dirty="0"/>
              <a:t>The number of time slots per frame depends on several factors such as </a:t>
            </a:r>
            <a:r>
              <a:rPr lang="en-US" dirty="0" smtClean="0"/>
              <a:t>modulation technique</a:t>
            </a:r>
            <a:r>
              <a:rPr lang="en-US" dirty="0"/>
              <a:t>, available bandwidth etc.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/>
              <a:t>transmission in TDMA is not </a:t>
            </a:r>
            <a:r>
              <a:rPr lang="en-US" dirty="0" smtClean="0"/>
              <a:t>continuous but </a:t>
            </a:r>
            <a:r>
              <a:rPr lang="en-US" dirty="0"/>
              <a:t>occurs in bursts. This results in low battery consumption since the </a:t>
            </a:r>
            <a:r>
              <a:rPr lang="en-US" dirty="0" smtClean="0"/>
              <a:t>subscriber transmitter </a:t>
            </a:r>
            <a:r>
              <a:rPr lang="en-US" dirty="0"/>
              <a:t>can be turned OFF when not in use. Because of a discontinuous </a:t>
            </a:r>
            <a:r>
              <a:rPr lang="en-US" dirty="0" smtClean="0"/>
              <a:t>transmission in </a:t>
            </a:r>
            <a:r>
              <a:rPr lang="en-US" dirty="0"/>
              <a:t>TDMA the handoff process is much simpler for a subscriber unit, since </a:t>
            </a:r>
            <a:r>
              <a:rPr lang="en-US" dirty="0" smtClean="0"/>
              <a:t>it is </a:t>
            </a:r>
            <a:r>
              <a:rPr lang="en-US" dirty="0"/>
              <a:t>able to listen to other base stations during idle time slots.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TDMA </a:t>
            </a:r>
            <a:r>
              <a:rPr lang="en-US" dirty="0"/>
              <a:t>uses </a:t>
            </a:r>
            <a:r>
              <a:rPr lang="en-US" dirty="0" smtClean="0"/>
              <a:t>different time </a:t>
            </a:r>
            <a:r>
              <a:rPr lang="en-US" dirty="0"/>
              <a:t>slots for transmission and reception thus duplexers are not required.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TDMA has </a:t>
            </a:r>
            <a:r>
              <a:rPr lang="en-US" dirty="0"/>
              <a:t>an advantage that is possible to allocate different numbers of time slots </a:t>
            </a:r>
            <a:r>
              <a:rPr lang="en-US" dirty="0" smtClean="0"/>
              <a:t>per frame </a:t>
            </a:r>
            <a:r>
              <a:rPr lang="en-US" dirty="0"/>
              <a:t>to different users. Thus bandwidth can be supplied on demand to </a:t>
            </a:r>
            <a:r>
              <a:rPr lang="en-US" dirty="0" smtClean="0"/>
              <a:t>different users </a:t>
            </a:r>
            <a:r>
              <a:rPr lang="en-US" dirty="0"/>
              <a:t>by concatenating or reassigning time slot based on priority.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Spread Spectrum Multiple </a:t>
            </a:r>
            <a:r>
              <a:rPr lang="en-US" dirty="0" smtClean="0"/>
              <a:t>Access(SSMA)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9850"/>
            <a:ext cx="8678732" cy="48323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Spread spectrum multiple access (SSMA) uses signals which have a </a:t>
            </a:r>
            <a:r>
              <a:rPr lang="en-US" sz="2000" dirty="0" smtClean="0"/>
              <a:t>transmission bandwidth </a:t>
            </a:r>
            <a:r>
              <a:rPr lang="en-US" sz="2000" dirty="0"/>
              <a:t>whose magnitude is greater than the minimum required RF bandwidth.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 pseudo noise (PN) sequence converts a narrowband signal to a wideband </a:t>
            </a:r>
            <a:r>
              <a:rPr lang="en-US" sz="2000" dirty="0" smtClean="0"/>
              <a:t>noise like </a:t>
            </a:r>
            <a:r>
              <a:rPr lang="en-US" sz="2000" dirty="0"/>
              <a:t>signal before transmission. 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SSMA </a:t>
            </a:r>
            <a:r>
              <a:rPr lang="en-US" sz="2000" dirty="0"/>
              <a:t>is not very bandwidth efficient when </a:t>
            </a:r>
            <a:r>
              <a:rPr lang="en-US" sz="2000" dirty="0" smtClean="0"/>
              <a:t>used by </a:t>
            </a:r>
            <a:r>
              <a:rPr lang="en-US" sz="2000" dirty="0"/>
              <a:t>a single user. However since many users can share the same spread </a:t>
            </a:r>
            <a:r>
              <a:rPr lang="en-US" sz="2000" dirty="0" smtClean="0"/>
              <a:t>spectrum bandwidth </a:t>
            </a:r>
            <a:r>
              <a:rPr lang="en-US" sz="2000" dirty="0"/>
              <a:t>without interfering with one another, spread spectrum systems </a:t>
            </a:r>
            <a:r>
              <a:rPr lang="en-US" sz="2000" dirty="0" smtClean="0"/>
              <a:t>become bandwidth </a:t>
            </a:r>
            <a:r>
              <a:rPr lang="en-US" sz="2000" dirty="0"/>
              <a:t>efficient in a multiple user environment.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There are two main types of spread spectrum multiple access techniques: 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en-US" sz="2000" dirty="0"/>
              <a:t>Direct sequence multiple access (DSMA) or </a:t>
            </a:r>
            <a:r>
              <a:rPr lang="fr-FR" sz="2000" dirty="0"/>
              <a:t>Code division multiple </a:t>
            </a:r>
            <a:r>
              <a:rPr lang="fr-FR" sz="2000" dirty="0" err="1"/>
              <a:t>access</a:t>
            </a:r>
            <a:r>
              <a:rPr lang="fr-FR" sz="2000" dirty="0"/>
              <a:t> (CDMA).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Frequency hopped </a:t>
            </a:r>
            <a:r>
              <a:rPr lang="en-US" sz="2000" dirty="0"/>
              <a:t>multiple access (FHMA)</a:t>
            </a:r>
          </a:p>
          <a:p>
            <a:pPr lvl="1">
              <a:spcBef>
                <a:spcPts val="600"/>
              </a:spcBef>
            </a:pPr>
            <a:endParaRPr lang="fr-FR" sz="2000" dirty="0" smtClean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Traffic modeling of 4G network under LTE and WiMAX network platform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GlowingTechVi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7753</TotalTime>
  <Words>2300</Words>
  <Application>Microsoft Office PowerPoint</Application>
  <PresentationFormat>On-screen Show (4:3)</PresentationFormat>
  <Paragraphs>204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PresentationPro_GlowingTechVideo</vt:lpstr>
      <vt:lpstr>Custom Design</vt:lpstr>
      <vt:lpstr>Equation</vt:lpstr>
      <vt:lpstr>PowerPoint Presentation</vt:lpstr>
      <vt:lpstr> Channel Utilization in WiMAX -Traditional Model</vt:lpstr>
      <vt:lpstr>FDMA</vt:lpstr>
      <vt:lpstr>FDMA-Disadvantages</vt:lpstr>
      <vt:lpstr>Numbers of Channels in FDMA</vt:lpstr>
      <vt:lpstr>Enhancing Channel Utilization in WiMAX -Modification Model</vt:lpstr>
      <vt:lpstr>TDMA</vt:lpstr>
      <vt:lpstr>Features of TDMA</vt:lpstr>
      <vt:lpstr>Spread Spectrum Multiple Access(SSMA)</vt:lpstr>
      <vt:lpstr>Hybrid Spread Spectrum Techniques</vt:lpstr>
      <vt:lpstr>Hybrid Spread Spectrum Techniques</vt:lpstr>
      <vt:lpstr>Hybrid Spread Spectrum Techniques</vt:lpstr>
      <vt:lpstr>Space Division Multiple Access</vt:lpstr>
      <vt:lpstr>Connection admission control</vt:lpstr>
      <vt:lpstr>Connection admission control</vt:lpstr>
      <vt:lpstr>Connection Admission Control (CAC) Algorithm </vt:lpstr>
      <vt:lpstr>Enhancing Channel Utilization in WiMAX </vt:lpstr>
      <vt:lpstr>Traffic shaping algorithms</vt:lpstr>
      <vt:lpstr>leaky-bucket algorithm</vt:lpstr>
      <vt:lpstr>Leaky-Bucket traffic shaping algorithm</vt:lpstr>
      <vt:lpstr>Leaky-Bucket traffic Traffic Shaping Scheme</vt:lpstr>
      <vt:lpstr>The state transition chain of a leaky-bucket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ASMR</dc:creator>
  <dc:description>2010 animated abstract template from Presentationpro.com</dc:description>
  <cp:lastModifiedBy>JU</cp:lastModifiedBy>
  <cp:revision>1060</cp:revision>
  <cp:lastPrinted>2015-09-22T10:17:55Z</cp:lastPrinted>
  <dcterms:created xsi:type="dcterms:W3CDTF">2014-11-02T19:18:20Z</dcterms:created>
  <dcterms:modified xsi:type="dcterms:W3CDTF">2019-08-26T08:28:44Z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TC018813529991</vt:lpwstr>
  </property>
</Properties>
</file>