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0" r:id="rId4"/>
    <p:sldId id="271" r:id="rId5"/>
    <p:sldId id="272" r:id="rId6"/>
    <p:sldId id="268" r:id="rId7"/>
    <p:sldId id="267" r:id="rId8"/>
    <p:sldId id="266" r:id="rId9"/>
    <p:sldId id="273" r:id="rId10"/>
    <p:sldId id="274" r:id="rId11"/>
    <p:sldId id="275" r:id="rId12"/>
    <p:sldId id="265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26C69-382B-402C-AA5F-4625F6304B0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B42F-D72C-4E57-9531-B8C82F836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6985-6C38-4601-99E0-E986F3B72F8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5AB8-A7E7-48BD-A2BE-5D576D27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131B78-99E7-4155-8D27-AB911D0BC600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BF5B3-0FC8-44E4-957C-A0B62229439B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18958-37E7-436B-A1CB-F94AECB6F143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1AA5E-C514-45D0-81CC-78FAC138D063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86782-C8CA-4903-A1EE-32A689837139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A8130-1E72-45B7-AEE1-F6FC27EEEAE3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C4AD47-F399-4027-AC05-E3E254FBB269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D18172-7D8F-41EE-831D-8B75ABA35A28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1CED-848C-405F-94AB-094F660DFEB5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B49B2D-505A-43B7-ACE0-FA588146293C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3A6E9E-C1CC-47C0-BE44-A01DC4892CDD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51E86C-817F-4AA3-A898-110FD110845D}" type="datetime1">
              <a:rPr lang="en-US" smtClean="0"/>
              <a:pPr/>
              <a:t>3/3/2014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 Functions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masudtarek@outlook.com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include&lt;stdio.h&gt;</a:t>
            </a:r>
          </a:p>
          <a:p>
            <a:pPr>
              <a:buNone/>
            </a:pPr>
            <a:endParaRPr lang="en-US" dirty="0" err="1" smtClean="0"/>
          </a:p>
          <a:p>
            <a:pPr>
              <a:buNone/>
            </a:pPr>
            <a:r>
              <a:rPr lang="en-US" dirty="0" smtClean="0"/>
              <a:t>long  factorial 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>
              <a:buNone/>
            </a:pPr>
            <a:r>
              <a:rPr lang="en-US" dirty="0" smtClean="0"/>
              <a:t>{ 	long result=1;</a:t>
            </a:r>
          </a:p>
          <a:p>
            <a:pPr lvl="1">
              <a:buNone/>
            </a:pPr>
            <a:r>
              <a:rPr lang="en-US" sz="2700" dirty="0" smtClean="0"/>
              <a:t>if (n==0) </a:t>
            </a:r>
          </a:p>
          <a:p>
            <a:pPr lvl="1">
              <a:buNone/>
            </a:pPr>
            <a:r>
              <a:rPr lang="en-US" sz="2700" dirty="0" smtClean="0"/>
              <a:t>	return 1;</a:t>
            </a:r>
          </a:p>
          <a:p>
            <a:pPr lvl="1">
              <a:buNone/>
            </a:pPr>
            <a:r>
              <a:rPr lang="en-US" sz="2700" dirty="0" smtClean="0"/>
              <a:t>else  </a:t>
            </a:r>
          </a:p>
          <a:p>
            <a:pPr lvl="1">
              <a:buNone/>
            </a:pPr>
            <a:r>
              <a:rPr lang="en-US" sz="2700" dirty="0" smtClean="0"/>
              <a:t>{	result=n * factorial(n-1);</a:t>
            </a:r>
          </a:p>
          <a:p>
            <a:pPr lvl="1">
              <a:buNone/>
            </a:pPr>
            <a:r>
              <a:rPr lang="en-US" sz="2700" dirty="0" smtClean="0"/>
              <a:t>	return result;</a:t>
            </a:r>
          </a:p>
          <a:p>
            <a:pPr lvl="1">
              <a:buNone/>
            </a:pPr>
            <a:r>
              <a:rPr lang="en-US" sz="2700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 	long fact;</a:t>
            </a:r>
          </a:p>
          <a:p>
            <a:pPr lvl="1">
              <a:buNone/>
            </a:pPr>
            <a:r>
              <a:rPr lang="en-US" sz="2700" dirty="0" err="1" smtClean="0"/>
              <a:t>scanf(“%d”, &amp;x);</a:t>
            </a:r>
          </a:p>
          <a:p>
            <a:pPr lvl="1">
              <a:buNone/>
            </a:pPr>
            <a:r>
              <a:rPr lang="en-US" sz="2700" dirty="0" smtClean="0"/>
              <a:t>fact=Factorial(x);</a:t>
            </a:r>
          </a:p>
          <a:p>
            <a:pPr lvl="1">
              <a:buNone/>
            </a:pPr>
            <a:r>
              <a:rPr lang="en-US" sz="2700" dirty="0" err="1" smtClean="0"/>
              <a:t>printf</a:t>
            </a:r>
            <a:r>
              <a:rPr lang="en-US" sz="2700" dirty="0" smtClean="0"/>
              <a:t>(“%ld”, fact); </a:t>
            </a:r>
          </a:p>
          <a:p>
            <a:pPr>
              <a:buNone/>
            </a:pPr>
            <a:r>
              <a:rPr lang="en-US" dirty="0" smtClean="0"/>
              <a:t>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Recursive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include&lt;stdio.h&gt;</a:t>
            </a:r>
          </a:p>
          <a:p>
            <a:pPr>
              <a:buNone/>
            </a:pPr>
            <a:endParaRPr lang="en-US" dirty="0" err="1" smtClean="0"/>
          </a:p>
          <a:p>
            <a:pPr>
              <a:buNone/>
            </a:pPr>
            <a:r>
              <a:rPr lang="en-US" dirty="0" smtClean="0"/>
              <a:t>void  reverse()</a:t>
            </a:r>
          </a:p>
          <a:p>
            <a:pPr>
              <a:buNone/>
            </a:pPr>
            <a:r>
              <a:rPr lang="en-US" dirty="0" smtClean="0"/>
              <a:t>{ 	char c;</a:t>
            </a:r>
          </a:p>
          <a:p>
            <a:pPr lvl="1">
              <a:buNone/>
            </a:pPr>
            <a:r>
              <a:rPr lang="en-US" sz="2700" dirty="0" smtClean="0"/>
              <a:t>if ((n=</a:t>
            </a:r>
            <a:r>
              <a:rPr lang="en-US" sz="2700" dirty="0" err="1" smtClean="0"/>
              <a:t>getchar</a:t>
            </a:r>
            <a:r>
              <a:rPr lang="en-US" sz="2700" dirty="0" smtClean="0"/>
              <a:t>()) !=‘\n’)</a:t>
            </a:r>
          </a:p>
          <a:p>
            <a:pPr lvl="1">
              <a:buNone/>
            </a:pPr>
            <a:r>
              <a:rPr lang="en-US" sz="2700" dirty="0" smtClean="0"/>
              <a:t>			{ reverse();  }</a:t>
            </a:r>
          </a:p>
          <a:p>
            <a:pPr lvl="1">
              <a:buNone/>
            </a:pPr>
            <a:endParaRPr lang="en-US" sz="2700" dirty="0" smtClean="0"/>
          </a:p>
          <a:p>
            <a:pPr lvl="1">
              <a:buNone/>
            </a:pPr>
            <a:r>
              <a:rPr lang="en-US" sz="2700" dirty="0" err="1" smtClean="0"/>
              <a:t>putchar</a:t>
            </a:r>
            <a:r>
              <a:rPr lang="en-US" sz="2700" dirty="0" smtClean="0"/>
              <a:t>(c);</a:t>
            </a:r>
          </a:p>
          <a:p>
            <a:pPr lvl="1">
              <a:buNone/>
            </a:pPr>
            <a:r>
              <a:rPr lang="en-US" sz="2700" dirty="0" smtClean="0"/>
              <a:t>return 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(“Write a sentence and press Enter Key\n”); </a:t>
            </a:r>
          </a:p>
          <a:p>
            <a:pPr>
              <a:buNone/>
            </a:pPr>
            <a:r>
              <a:rPr lang="en-US" dirty="0" smtClean="0"/>
              <a:t> 	reverse();</a:t>
            </a:r>
            <a:endParaRPr lang="en-US" sz="2700" dirty="0" smtClean="0"/>
          </a:p>
          <a:p>
            <a:pPr>
              <a:buNone/>
            </a:pPr>
            <a:r>
              <a:rPr lang="en-US" dirty="0" smtClean="0"/>
              <a:t> 	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Homework: What happens if character variable c is declared </a:t>
            </a:r>
            <a:r>
              <a:rPr lang="en-US" dirty="0" smtClean="0">
                <a:solidFill>
                  <a:srgbClr val="FF0000"/>
                </a:solidFill>
              </a:rPr>
              <a:t>global/static in the above example? </a:t>
            </a:r>
            <a:r>
              <a:rPr lang="en-US" dirty="0" smtClean="0">
                <a:solidFill>
                  <a:srgbClr val="FF0000"/>
                </a:solidFill>
              </a:rPr>
              <a:t>Explain.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Recursive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</a:t>
            </a:r>
            <a:r>
              <a:rPr lang="en-GB" dirty="0" smtClean="0"/>
              <a:t>7</a:t>
            </a:r>
          </a:p>
          <a:p>
            <a:r>
              <a:rPr lang="en-GB" dirty="0" smtClean="0"/>
              <a:t>Library Functions: Appendix H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segment that carries out some specific, well defined task.</a:t>
            </a:r>
          </a:p>
          <a:p>
            <a:r>
              <a:rPr lang="en-US" dirty="0" smtClean="0"/>
              <a:t>Generally, a function will pass one/more values as parameters from the calling part.</a:t>
            </a:r>
          </a:p>
          <a:p>
            <a:r>
              <a:rPr lang="en-US" dirty="0" smtClean="0"/>
              <a:t>Generally the function will return one </a:t>
            </a:r>
            <a:r>
              <a:rPr lang="en-US" dirty="0" smtClean="0"/>
              <a:t>value </a:t>
            </a:r>
            <a:r>
              <a:rPr lang="en-US" dirty="0" smtClean="0"/>
              <a:t>to the calling part.</a:t>
            </a:r>
          </a:p>
          <a:p>
            <a:endParaRPr lang="en-US" dirty="0" smtClean="0"/>
          </a:p>
          <a:p>
            <a:r>
              <a:rPr lang="en-US" dirty="0" smtClean="0"/>
              <a:t>Some functions may not have any parameter or it may not return any </a:t>
            </a:r>
            <a:r>
              <a:rPr lang="en-US" dirty="0" smtClean="0"/>
              <a:t>value (void)</a:t>
            </a:r>
            <a:endParaRPr lang="en-US" dirty="0" smtClean="0"/>
          </a:p>
          <a:p>
            <a:r>
              <a:rPr lang="en-US" dirty="0" smtClean="0"/>
              <a:t>Some functions may return more than one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void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myFunction</a:t>
            </a:r>
            <a:r>
              <a:rPr lang="en-US" dirty="0" smtClean="0">
                <a:solidFill>
                  <a:srgbClr val="00B050"/>
                </a:solidFill>
              </a:rPr>
              <a:t> ( 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{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function has no argument, returns nothing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printf</a:t>
            </a:r>
            <a:r>
              <a:rPr lang="en-US" dirty="0" smtClean="0">
                <a:solidFill>
                  <a:srgbClr val="00B050"/>
                </a:solidFill>
              </a:rPr>
              <a:t>(“Hello World\n”);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 )</a:t>
            </a:r>
          </a:p>
          <a:p>
            <a:pPr lvl="1">
              <a:buNone/>
            </a:pPr>
            <a:r>
              <a:rPr lang="en-US" dirty="0" smtClean="0"/>
              <a:t>{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calling </a:t>
            </a:r>
            <a:r>
              <a:rPr lang="en-US" sz="1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myFunction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myFunction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//…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myFunction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//…</a:t>
            </a:r>
          </a:p>
          <a:p>
            <a:pPr lvl="1">
              <a:buNone/>
            </a:pPr>
            <a:r>
              <a:rPr lang="en-US" dirty="0" smtClean="0"/>
              <a:t>return 0;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Add(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x,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y 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{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function has two arguments, returns an integer value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z=0;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z=</a:t>
            </a:r>
            <a:r>
              <a:rPr lang="en-US" dirty="0" err="1" smtClean="0">
                <a:solidFill>
                  <a:srgbClr val="00B050"/>
                </a:solidFill>
              </a:rPr>
              <a:t>x+y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return z;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This Add() function has </a:t>
            </a:r>
            <a:r>
              <a:rPr lang="en-US" dirty="0" smtClean="0"/>
              <a:t>two arguments/parameters </a:t>
            </a:r>
            <a:r>
              <a:rPr lang="en-US" dirty="0" smtClean="0"/>
              <a:t>(know as formal arguments/parameters x, y)</a:t>
            </a:r>
          </a:p>
          <a:p>
            <a:r>
              <a:rPr lang="en-US" dirty="0" smtClean="0"/>
              <a:t>It returns an integer value z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C0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Add( </a:t>
            </a:r>
            <a:r>
              <a:rPr lang="en-US" sz="1800" dirty="0" err="1" smtClean="0">
                <a:solidFill>
                  <a:srgbClr val="00B050"/>
                </a:solidFill>
              </a:rPr>
              <a:t>int</a:t>
            </a:r>
            <a:r>
              <a:rPr lang="en-US" sz="1800" dirty="0" smtClean="0">
                <a:solidFill>
                  <a:srgbClr val="00B050"/>
                </a:solidFill>
              </a:rPr>
              <a:t> x, </a:t>
            </a:r>
            <a:r>
              <a:rPr lang="en-US" sz="1800" dirty="0" err="1" smtClean="0">
                <a:solidFill>
                  <a:srgbClr val="00B050"/>
                </a:solidFill>
              </a:rPr>
              <a:t>int</a:t>
            </a:r>
            <a:r>
              <a:rPr lang="en-US" sz="1800" dirty="0" smtClean="0">
                <a:solidFill>
                  <a:srgbClr val="00B050"/>
                </a:solidFill>
              </a:rPr>
              <a:t> y )		// </a:t>
            </a:r>
            <a:r>
              <a:rPr lang="en-US" sz="1800" dirty="0" err="1" smtClean="0">
                <a:solidFill>
                  <a:srgbClr val="00B050"/>
                </a:solidFill>
              </a:rPr>
              <a:t>x,y</a:t>
            </a:r>
            <a:r>
              <a:rPr lang="en-US" sz="1800" dirty="0" smtClean="0">
                <a:solidFill>
                  <a:srgbClr val="00B050"/>
                </a:solidFill>
              </a:rPr>
              <a:t> are formal arguments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{	</a:t>
            </a: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z=0;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z=</a:t>
            </a:r>
            <a:r>
              <a:rPr lang="en-US" sz="1600" dirty="0" err="1" smtClean="0">
                <a:solidFill>
                  <a:srgbClr val="00B050"/>
                </a:solidFill>
              </a:rPr>
              <a:t>x+y</a:t>
            </a:r>
            <a:r>
              <a:rPr lang="en-US" sz="1600" dirty="0" smtClean="0">
                <a:solidFill>
                  <a:srgbClr val="00B050"/>
                </a:solidFill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return z;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 ( )</a:t>
            </a:r>
          </a:p>
          <a:p>
            <a:pPr lvl="1">
              <a:buNone/>
            </a:pPr>
            <a:r>
              <a:rPr lang="en-US" sz="1600" dirty="0" smtClean="0"/>
              <a:t>{	</a:t>
            </a:r>
            <a:r>
              <a:rPr lang="en-US" sz="1600" dirty="0" err="1" smtClean="0"/>
              <a:t>int</a:t>
            </a:r>
            <a:r>
              <a:rPr lang="en-US" sz="1600" dirty="0" smtClean="0"/>
              <a:t> a=5,b=10,c=0, x=500, y=700, z=0;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None/>
            </a:pPr>
            <a:r>
              <a:rPr lang="en-US" sz="1600" dirty="0" smtClean="0"/>
              <a:t>c=Add(100, 200);      // Add() returns a value which will be assigned to c</a:t>
            </a:r>
          </a:p>
          <a:p>
            <a:pPr lvl="1">
              <a:buNone/>
            </a:pPr>
            <a:r>
              <a:rPr lang="en-US" sz="1600" dirty="0" err="1" smtClean="0"/>
              <a:t>printf</a:t>
            </a:r>
            <a:r>
              <a:rPr lang="en-US" sz="1600" dirty="0" smtClean="0"/>
              <a:t>(“sum is %d\n”, c);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c=Add(a, b);		// </a:t>
            </a:r>
            <a:r>
              <a:rPr lang="en-US" sz="1600" dirty="0" err="1" smtClean="0"/>
              <a:t>a,b</a:t>
            </a:r>
            <a:r>
              <a:rPr lang="en-US" sz="1600" dirty="0" smtClean="0"/>
              <a:t> are actual arguments</a:t>
            </a:r>
          </a:p>
          <a:p>
            <a:pPr lvl="1">
              <a:buNone/>
            </a:pPr>
            <a:r>
              <a:rPr lang="en-US" sz="1600" dirty="0" err="1" smtClean="0"/>
              <a:t>printf</a:t>
            </a:r>
            <a:r>
              <a:rPr lang="en-US" sz="1600" dirty="0" smtClean="0"/>
              <a:t>(“sum is %d\n”, c); 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z=Add(x, y);		// </a:t>
            </a:r>
            <a:r>
              <a:rPr lang="en-US" sz="1600" dirty="0" err="1" smtClean="0"/>
              <a:t>x,y</a:t>
            </a:r>
            <a:r>
              <a:rPr lang="en-US" sz="1600" dirty="0" smtClean="0"/>
              <a:t> are actual arguments</a:t>
            </a:r>
          </a:p>
          <a:p>
            <a:pPr lvl="1">
              <a:buNone/>
            </a:pPr>
            <a:r>
              <a:rPr lang="en-US" sz="1600" dirty="0" err="1" smtClean="0"/>
              <a:t>printf</a:t>
            </a:r>
            <a:r>
              <a:rPr lang="en-US" sz="1600" dirty="0" smtClean="0"/>
              <a:t>(“sum is %d\n”, z);</a:t>
            </a:r>
          </a:p>
          <a:p>
            <a:pPr lvl="1">
              <a:buNone/>
            </a:pPr>
            <a:r>
              <a:rPr lang="en-US" sz="1600" dirty="0" smtClean="0"/>
              <a:t>return 0;</a:t>
            </a:r>
          </a:p>
          <a:p>
            <a:pPr lvl="1">
              <a:buNone/>
            </a:pPr>
            <a:r>
              <a:rPr lang="en-US" sz="1600" dirty="0" smtClean="0"/>
              <a:t>}    	</a:t>
            </a:r>
            <a:r>
              <a:rPr lang="en-US" sz="1100" dirty="0" smtClean="0"/>
              <a:t>// variables </a:t>
            </a:r>
            <a:r>
              <a:rPr lang="en-US" sz="1100" dirty="0" err="1" smtClean="0"/>
              <a:t>x,y,z</a:t>
            </a:r>
            <a:r>
              <a:rPr lang="en-US" sz="1100" dirty="0" smtClean="0"/>
              <a:t> of Add</a:t>
            </a:r>
            <a:r>
              <a:rPr lang="en-US" sz="1100" smtClean="0"/>
              <a:t>() are </a:t>
            </a:r>
            <a:r>
              <a:rPr lang="en-US" sz="1100" dirty="0" smtClean="0"/>
              <a:t>totally different than </a:t>
            </a:r>
            <a:r>
              <a:rPr lang="en-US" sz="1100" dirty="0" err="1" smtClean="0"/>
              <a:t>x,y,z</a:t>
            </a:r>
            <a:r>
              <a:rPr lang="en-US" sz="1100" dirty="0" smtClean="0"/>
              <a:t> of main() function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When function definition is written after the main() function, the function has to be declared before the main() function. </a:t>
            </a:r>
          </a:p>
          <a:p>
            <a:r>
              <a:rPr lang="en-US" dirty="0" smtClean="0"/>
              <a:t>This function declaration is called function prototype.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myFunction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pm1,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pm2, float </a:t>
            </a:r>
            <a:r>
              <a:rPr lang="en-US" dirty="0" smtClean="0">
                <a:solidFill>
                  <a:srgbClr val="FF0000"/>
                </a:solidFill>
              </a:rPr>
              <a:t>pm3)   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main() {  … a=100; b=200; c=300.50;</a:t>
            </a:r>
          </a:p>
          <a:p>
            <a:pPr>
              <a:buNone/>
            </a:pPr>
            <a:r>
              <a:rPr lang="en-US" dirty="0" smtClean="0"/>
              <a:t>              U=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); 	…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myFunction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float z) { … </a:t>
            </a:r>
          </a:p>
          <a:p>
            <a:pPr>
              <a:buNone/>
            </a:pPr>
            <a:r>
              <a:rPr lang="en-US" dirty="0" smtClean="0"/>
              <a:t>						…}</a:t>
            </a:r>
          </a:p>
          <a:p>
            <a:endParaRPr lang="en-US" dirty="0" smtClean="0"/>
          </a:p>
          <a:p>
            <a:r>
              <a:rPr lang="en-US" dirty="0" smtClean="0"/>
              <a:t>pm1, pm2, pm3 are </a:t>
            </a:r>
            <a:r>
              <a:rPr lang="en-US" dirty="0" smtClean="0">
                <a:solidFill>
                  <a:srgbClr val="0070C0"/>
                </a:solidFill>
              </a:rPr>
              <a:t>dummy arguments </a:t>
            </a:r>
            <a:r>
              <a:rPr lang="en-US" dirty="0" smtClean="0"/>
              <a:t>(used in function prototypes)</a:t>
            </a:r>
          </a:p>
          <a:p>
            <a:r>
              <a:rPr lang="en-US" dirty="0" err="1" smtClean="0"/>
              <a:t>a,b,c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70C0"/>
                </a:solidFill>
              </a:rPr>
              <a:t>actual arguments </a:t>
            </a:r>
            <a:r>
              <a:rPr lang="en-US" dirty="0" smtClean="0"/>
              <a:t>(used when calling/accessing the function)</a:t>
            </a:r>
          </a:p>
          <a:p>
            <a:r>
              <a:rPr lang="en-US" dirty="0" err="1" smtClean="0"/>
              <a:t>x,y,z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70C0"/>
                </a:solidFill>
              </a:rPr>
              <a:t>formal arguments </a:t>
            </a:r>
            <a:r>
              <a:rPr lang="en-US" dirty="0" smtClean="0"/>
              <a:t>(used in function definition)</a:t>
            </a:r>
          </a:p>
          <a:p>
            <a:r>
              <a:rPr lang="en-US" dirty="0" smtClean="0"/>
              <a:t>Function prototypes arguments may have no name, only data type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myFunction</a:t>
            </a:r>
            <a:r>
              <a:rPr lang="en-US" dirty="0" smtClean="0">
                <a:solidFill>
                  <a:srgbClr val="0070C0"/>
                </a:solidFill>
              </a:rPr>
              <a:t> (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 ,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 , float  </a:t>
            </a:r>
            <a:r>
              <a:rPr lang="en-US" dirty="0" smtClean="0">
                <a:solidFill>
                  <a:srgbClr val="0070C0"/>
                </a:solidFill>
              </a:rPr>
              <a:t>)   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the formal argument can be changed in the </a:t>
            </a:r>
            <a:r>
              <a:rPr lang="en-US" dirty="0" smtClean="0"/>
              <a:t>function, </a:t>
            </a:r>
            <a:r>
              <a:rPr lang="en-US" dirty="0" smtClean="0">
                <a:solidFill>
                  <a:srgbClr val="0070C0"/>
                </a:solidFill>
              </a:rPr>
              <a:t>but</a:t>
            </a:r>
            <a:r>
              <a:rPr lang="en-US" dirty="0" smtClean="0"/>
              <a:t> </a:t>
            </a:r>
            <a:r>
              <a:rPr lang="en-US" dirty="0" smtClean="0"/>
              <a:t>the value of actual argument </a:t>
            </a:r>
            <a:r>
              <a:rPr lang="en-US" dirty="0" smtClean="0"/>
              <a:t>(within calling part) will </a:t>
            </a:r>
            <a:r>
              <a:rPr lang="en-US" dirty="0" smtClean="0"/>
              <a:t>not </a:t>
            </a:r>
            <a:r>
              <a:rPr lang="en-US" dirty="0" smtClean="0"/>
              <a:t>change.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Because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0070C0"/>
                </a:solidFill>
              </a:rPr>
              <a:t>copy </a:t>
            </a:r>
            <a:r>
              <a:rPr lang="en-US" dirty="0" smtClean="0"/>
              <a:t>of actual argument is only copied into the formal argument</a:t>
            </a:r>
          </a:p>
          <a:p>
            <a:r>
              <a:rPr lang="en-US" dirty="0" smtClean="0"/>
              <a:t>This procedure is called </a:t>
            </a:r>
            <a:r>
              <a:rPr lang="en-US" dirty="0" smtClean="0">
                <a:solidFill>
                  <a:srgbClr val="00B050"/>
                </a:solidFill>
              </a:rPr>
              <a:t>passing by 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One way value transfer – </a:t>
            </a:r>
            <a:r>
              <a:rPr lang="en-US" dirty="0" smtClean="0"/>
              <a:t>from calling part to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passing as argument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process by which a function is called itself</a:t>
            </a:r>
          </a:p>
          <a:p>
            <a:r>
              <a:rPr lang="en-US" dirty="0" smtClean="0"/>
              <a:t>Many iterative problems can be solve using recursion.</a:t>
            </a:r>
          </a:p>
          <a:p>
            <a:r>
              <a:rPr lang="en-US" dirty="0" smtClean="0"/>
              <a:t>2 </a:t>
            </a:r>
            <a:r>
              <a:rPr lang="en-US" smtClean="0"/>
              <a:t>conditions must </a:t>
            </a:r>
            <a:r>
              <a:rPr lang="en-US" dirty="0" smtClean="0"/>
              <a:t>be satisfied for a recursive solution:</a:t>
            </a:r>
          </a:p>
          <a:p>
            <a:pPr lvl="1"/>
            <a:r>
              <a:rPr lang="en-US" dirty="0" smtClean="0"/>
              <a:t>There must be at least one condition to stop recursive function calling</a:t>
            </a:r>
          </a:p>
          <a:p>
            <a:pPr lvl="1"/>
            <a:r>
              <a:rPr lang="en-US" dirty="0" smtClean="0"/>
              <a:t>The more the function is called by itself, the program will come closer to the stopping condition.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include&lt;stdio.h&gt;</a:t>
            </a:r>
          </a:p>
          <a:p>
            <a:pPr>
              <a:buNone/>
            </a:pPr>
            <a:endParaRPr lang="en-US" dirty="0" err="1" smtClean="0"/>
          </a:p>
          <a:p>
            <a:pPr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factorial 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>
              <a:buNone/>
            </a:pPr>
            <a:r>
              <a:rPr lang="en-US" dirty="0" err="1" smtClean="0"/>
              <a:t>{ long result = 1;</a:t>
            </a:r>
          </a:p>
          <a:p>
            <a:pPr lvl="1">
              <a:buNone/>
            </a:pPr>
            <a:r>
              <a:rPr lang="en-US" sz="2700" dirty="0" smtClean="0"/>
              <a:t>if (n==0) return 1;</a:t>
            </a:r>
          </a:p>
          <a:p>
            <a:pPr lvl="1">
              <a:buNone/>
            </a:pPr>
            <a:r>
              <a:rPr lang="en-US" sz="2700" dirty="0" smtClean="0"/>
              <a:t> </a:t>
            </a:r>
          </a:p>
          <a:p>
            <a:pPr lvl="1">
              <a:buNone/>
            </a:pPr>
            <a:r>
              <a:rPr lang="en-US" sz="2700" dirty="0" smtClean="0"/>
              <a:t>for (</a:t>
            </a:r>
            <a:r>
              <a:rPr lang="en-US" sz="2700" dirty="0" err="1" smtClean="0"/>
              <a:t>i</a:t>
            </a:r>
            <a:r>
              <a:rPr lang="en-US" sz="2700" dirty="0" smtClean="0"/>
              <a:t>=1; </a:t>
            </a:r>
            <a:r>
              <a:rPr lang="en-US" sz="2700" dirty="0" err="1" smtClean="0"/>
              <a:t>i</a:t>
            </a:r>
            <a:r>
              <a:rPr lang="en-US" sz="2700" dirty="0" smtClean="0"/>
              <a:t>&lt;=n; </a:t>
            </a:r>
            <a:r>
              <a:rPr lang="en-US" sz="2700" dirty="0" err="1" smtClean="0"/>
              <a:t>i</a:t>
            </a:r>
            <a:r>
              <a:rPr lang="en-US" sz="2700" dirty="0" smtClean="0"/>
              <a:t>++)</a:t>
            </a:r>
          </a:p>
          <a:p>
            <a:pPr lvl="2">
              <a:buNone/>
            </a:pPr>
            <a:r>
              <a:rPr lang="en-US" sz="2700" dirty="0" err="1" smtClean="0"/>
              <a:t>{	result=result*i</a:t>
            </a:r>
            <a:r>
              <a:rPr lang="en-US" sz="2700" dirty="0" smtClean="0"/>
              <a:t>; </a:t>
            </a:r>
          </a:p>
          <a:p>
            <a:pPr lvl="2">
              <a:buNone/>
            </a:pPr>
            <a:r>
              <a:rPr lang="en-US" sz="2700" dirty="0" smtClean="0"/>
              <a:t>     }</a:t>
            </a:r>
          </a:p>
          <a:p>
            <a:pPr lvl="2">
              <a:buNone/>
            </a:pPr>
            <a:r>
              <a:rPr lang="en-US" sz="2700" dirty="0" smtClean="0"/>
              <a:t>return result;</a:t>
            </a:r>
          </a:p>
          <a:p>
            <a:pPr>
              <a:buNone/>
            </a:pPr>
            <a:r>
              <a:rPr lang="en-US" dirty="0" err="1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err="1" smtClean="0"/>
              <a:t>{ 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  long fact;</a:t>
            </a:r>
          </a:p>
          <a:p>
            <a:pPr lvl="1">
              <a:buNone/>
            </a:pPr>
            <a:r>
              <a:rPr lang="en-US" sz="2700" dirty="0" err="1" smtClean="0"/>
              <a:t>scanf(“%d”, &amp;x);</a:t>
            </a:r>
          </a:p>
          <a:p>
            <a:pPr lvl="1">
              <a:buNone/>
            </a:pPr>
            <a:r>
              <a:rPr lang="en-US" sz="2700" dirty="0" smtClean="0"/>
              <a:t>fact=Factorial(x);</a:t>
            </a:r>
          </a:p>
          <a:p>
            <a:pPr lvl="1">
              <a:buNone/>
            </a:pPr>
            <a:r>
              <a:rPr lang="en-US" sz="2700" dirty="0" err="1" smtClean="0"/>
              <a:t>printf(“%ld”, Fact); </a:t>
            </a:r>
          </a:p>
          <a:p>
            <a:pPr>
              <a:buNone/>
            </a:pPr>
            <a:r>
              <a:rPr lang="en-US" dirty="0" smtClean="0"/>
              <a:t>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1165</TotalTime>
  <Words>449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C Functions</vt:lpstr>
      <vt:lpstr>Function</vt:lpstr>
      <vt:lpstr>A simple function</vt:lpstr>
      <vt:lpstr>Function example</vt:lpstr>
      <vt:lpstr>Function example</vt:lpstr>
      <vt:lpstr>Function Prototypes</vt:lpstr>
      <vt:lpstr>Value passing as argument</vt:lpstr>
      <vt:lpstr>Recursion</vt:lpstr>
      <vt:lpstr>Example - Function</vt:lpstr>
      <vt:lpstr>Example Recursive</vt:lpstr>
      <vt:lpstr>Example Recursive</vt:lpstr>
      <vt:lpstr>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Types and Variables</dc:title>
  <dc:creator>Guest</dc:creator>
  <cp:lastModifiedBy>Administrator</cp:lastModifiedBy>
  <cp:revision>178</cp:revision>
  <dcterms:created xsi:type="dcterms:W3CDTF">2012-09-23T15:38:42Z</dcterms:created>
  <dcterms:modified xsi:type="dcterms:W3CDTF">2014-03-03T07:42:35Z</dcterms:modified>
</cp:coreProperties>
</file>