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B6EAD-0636-4FE1-9830-D26CC1FE2B0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63235-14F9-49CB-A145-9FE88293A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A9F5EE-E37B-4DEB-B969-F848B036C09A}" type="datetime1">
              <a:rPr lang="en-US" smtClean="0"/>
              <a:t>5/8/2014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F20E-F581-4CEF-9CB1-D67F03978419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7AD4A-66E6-4E3A-B06B-A1F29A2262C4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9CA13-82E2-44B9-A9CA-AE9B76B9F6EF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3B5D1-F174-4379-B0CB-EE24F5481434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29BDB-07D0-464E-984B-6682AE5CBF71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E75F-794D-4A00-92AC-43D7E334CD4E}" type="datetime1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2C45A8-F4F7-4C1F-AC4E-95B804E85CAC}" type="datetime1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768AD-0B16-4413-9F77-86826E018710}" type="datetime1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9BA3969-C7FE-4B3F-9F17-90CAF150351E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957AAA-574A-44B0-BA9C-7A1B35FFEA58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8049AF-3133-4263-9564-FB3165B3C6FE}" type="datetime1">
              <a:rPr lang="en-US" smtClean="0"/>
              <a:t>5/8/2014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7AA6AB-ADBD-4A07-A1A7-830BF52836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olowczak.com/programming-concepts-tutorial-programmers/" TargetMode="External"/><Relationship Id="rId2" Type="http://schemas.openxmlformats.org/officeDocument/2006/relationships/hyperlink" Target="http://homepage.cs.uri.edu/faculty/wolfe/book/Readings/Reading13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Computer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 smtClean="0"/>
          </a:p>
          <a:p>
            <a:r>
              <a:rPr lang="en-US" dirty="0" smtClean="0"/>
              <a:t>masudtarek@outlook.com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High level language</a:t>
            </a:r>
          </a:p>
          <a:p>
            <a:pPr lvl="1"/>
            <a:r>
              <a:rPr lang="en-US" dirty="0" smtClean="0"/>
              <a:t>English like expressions</a:t>
            </a:r>
          </a:p>
          <a:p>
            <a:pPr lvl="1"/>
            <a:r>
              <a:rPr lang="en-US" sz="2800" dirty="0" smtClean="0"/>
              <a:t>Can be expressed with few line (for same task a high level language may needs hundred of lines)</a:t>
            </a:r>
          </a:p>
          <a:p>
            <a:r>
              <a:rPr lang="en-US" dirty="0" smtClean="0"/>
              <a:t>Natural Language</a:t>
            </a:r>
          </a:p>
          <a:p>
            <a:pPr lvl="1"/>
            <a:r>
              <a:rPr lang="en-US" dirty="0" smtClean="0"/>
              <a:t>Human spoken like language</a:t>
            </a:r>
          </a:p>
          <a:p>
            <a:pPr lvl="1"/>
            <a:r>
              <a:rPr lang="en-US" smtClean="0"/>
              <a:t>Grammar, </a:t>
            </a:r>
            <a:r>
              <a:rPr lang="en-US" dirty="0" smtClean="0"/>
              <a:t>Rules are more flexible</a:t>
            </a:r>
          </a:p>
          <a:p>
            <a:pPr lvl="1"/>
            <a:r>
              <a:rPr lang="en-US" dirty="0" smtClean="0"/>
              <a:t>Knowledge based language </a:t>
            </a:r>
          </a:p>
          <a:p>
            <a:pPr lvl="1"/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10196"/>
          </a:xfrm>
        </p:spPr>
        <p:txBody>
          <a:bodyPr>
            <a:noAutofit/>
          </a:bodyPr>
          <a:lstStyle/>
          <a:p>
            <a:r>
              <a:rPr lang="en-GB" dirty="0" smtClean="0"/>
              <a:t>Basic Flow of Computer Program: </a:t>
            </a:r>
          </a:p>
          <a:p>
            <a:pPr lvl="1"/>
            <a:r>
              <a:rPr lang="en-GB" sz="3200" dirty="0" smtClean="0"/>
              <a:t>Input --&gt; Calculation/processing --&gt;Output</a:t>
            </a:r>
          </a:p>
          <a:p>
            <a:r>
              <a:rPr lang="en-GB" dirty="0" smtClean="0"/>
              <a:t>5 components in the Programming environment:</a:t>
            </a:r>
          </a:p>
          <a:p>
            <a:pPr lvl="1"/>
            <a:r>
              <a:rPr lang="en-GB" sz="3200" dirty="0" smtClean="0"/>
              <a:t>Define the Problem</a:t>
            </a:r>
          </a:p>
          <a:p>
            <a:pPr lvl="1"/>
            <a:r>
              <a:rPr lang="en-GB" sz="3200" dirty="0" smtClean="0"/>
              <a:t>Plan and Design the Solution</a:t>
            </a:r>
          </a:p>
          <a:p>
            <a:pPr lvl="1"/>
            <a:r>
              <a:rPr lang="en-GB" sz="3200" dirty="0" smtClean="0"/>
              <a:t>Write the Program </a:t>
            </a:r>
          </a:p>
          <a:p>
            <a:pPr lvl="1"/>
            <a:r>
              <a:rPr lang="en-GB" sz="3200" dirty="0" smtClean="0"/>
              <a:t>Translate, Test, Debug</a:t>
            </a:r>
          </a:p>
          <a:p>
            <a:pPr lvl="1"/>
            <a:r>
              <a:rPr lang="en-GB" sz="3200" dirty="0" smtClean="0"/>
              <a:t>Documentation 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Environment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Step by step logical solution</a:t>
            </a:r>
          </a:p>
          <a:p>
            <a:pPr lvl="1"/>
            <a:endParaRPr lang="en-US" dirty="0"/>
          </a:p>
          <a:p>
            <a:pPr lvl="1"/>
            <a:r>
              <a:rPr lang="en-GB" dirty="0"/>
              <a:t>Pseudo </a:t>
            </a:r>
            <a:r>
              <a:rPr lang="en-GB" dirty="0" smtClean="0"/>
              <a:t>Code – step by step human language like code (not real programming code)</a:t>
            </a:r>
            <a:endParaRPr lang="en-GB" dirty="0"/>
          </a:p>
          <a:p>
            <a:pPr lvl="1"/>
            <a:r>
              <a:rPr lang="en-GB" dirty="0"/>
              <a:t>Flow </a:t>
            </a:r>
            <a:r>
              <a:rPr lang="en-GB" dirty="0" smtClean="0"/>
              <a:t>Chart – pictorial representation of the solution</a:t>
            </a:r>
            <a:endParaRPr lang="en-GB" dirty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GB" sz="4000" dirty="0" smtClean="0">
                <a:latin typeface="+mj-lt"/>
              </a:rPr>
              <a:t>Plan and Design the Solution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6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85860"/>
            <a:ext cx="7772400" cy="4857784"/>
          </a:xfrm>
        </p:spPr>
        <p:txBody>
          <a:bodyPr>
            <a:normAutofit fontScale="25000" lnSpcReduction="20000"/>
          </a:bodyPr>
          <a:lstStyle/>
          <a:p>
            <a:r>
              <a:rPr lang="en-GB" sz="8000" dirty="0" smtClean="0"/>
              <a:t>Problem: Find the lowest number among 3 inputs</a:t>
            </a:r>
          </a:p>
          <a:p>
            <a:endParaRPr lang="en-GB" sz="8000" dirty="0" smtClean="0"/>
          </a:p>
          <a:p>
            <a:pPr lvl="1">
              <a:buNone/>
            </a:pPr>
            <a:r>
              <a:rPr lang="en-GB" sz="8000" dirty="0" smtClean="0"/>
              <a:t>Step 1. integer x, y, z, MIN;</a:t>
            </a:r>
          </a:p>
          <a:p>
            <a:pPr lvl="1">
              <a:buNone/>
            </a:pPr>
            <a:r>
              <a:rPr lang="en-GB" sz="8000" dirty="0" smtClean="0"/>
              <a:t>Step 2. read x, y, z;</a:t>
            </a:r>
          </a:p>
          <a:p>
            <a:pPr lvl="1">
              <a:buNone/>
            </a:pPr>
            <a:r>
              <a:rPr lang="en-GB" sz="8000" dirty="0" smtClean="0"/>
              <a:t>Step 3. if (x-y)&lt;0 then </a:t>
            </a:r>
          </a:p>
          <a:p>
            <a:pPr lvl="1">
              <a:buNone/>
            </a:pPr>
            <a:r>
              <a:rPr lang="en-GB" sz="8000" dirty="0" smtClean="0"/>
              <a:t>Step 4.	if (x-z)&lt;0 then</a:t>
            </a:r>
          </a:p>
          <a:p>
            <a:pPr lvl="1">
              <a:buNone/>
            </a:pPr>
            <a:r>
              <a:rPr lang="en-GB" sz="8000" dirty="0" smtClean="0"/>
              <a:t> 				MIN:=x;</a:t>
            </a:r>
          </a:p>
          <a:p>
            <a:pPr lvl="1">
              <a:buNone/>
            </a:pPr>
            <a:r>
              <a:rPr lang="en-GB" sz="8000" dirty="0" smtClean="0"/>
              <a:t>Step 5.	else</a:t>
            </a:r>
          </a:p>
          <a:p>
            <a:pPr lvl="1">
              <a:buNone/>
            </a:pPr>
            <a:r>
              <a:rPr lang="en-GB" sz="8000" dirty="0" smtClean="0"/>
              <a:t> 				MIN:=z;</a:t>
            </a:r>
          </a:p>
          <a:p>
            <a:pPr lvl="1">
              <a:buNone/>
            </a:pPr>
            <a:r>
              <a:rPr lang="en-GB" sz="8000" dirty="0" smtClean="0"/>
              <a:t>				</a:t>
            </a:r>
          </a:p>
          <a:p>
            <a:pPr lvl="1">
              <a:buNone/>
            </a:pPr>
            <a:r>
              <a:rPr lang="en-GB" sz="8000" dirty="0" smtClean="0"/>
              <a:t>Step 6.  else </a:t>
            </a:r>
          </a:p>
          <a:p>
            <a:pPr lvl="1">
              <a:buNone/>
            </a:pPr>
            <a:r>
              <a:rPr lang="en-GB" sz="8000" dirty="0" smtClean="0"/>
              <a:t>Step 7. 	if (y-z)&lt;0 then</a:t>
            </a:r>
          </a:p>
          <a:p>
            <a:pPr lvl="1">
              <a:buNone/>
            </a:pPr>
            <a:r>
              <a:rPr lang="en-GB" sz="8000" dirty="0" smtClean="0"/>
              <a:t>				MIN:=y;</a:t>
            </a:r>
          </a:p>
          <a:p>
            <a:pPr lvl="1">
              <a:buNone/>
            </a:pPr>
            <a:r>
              <a:rPr lang="en-GB" sz="8000" dirty="0" smtClean="0"/>
              <a:t>Step 8.	else</a:t>
            </a:r>
          </a:p>
          <a:p>
            <a:pPr lvl="1">
              <a:buNone/>
            </a:pPr>
            <a:r>
              <a:rPr lang="en-GB" sz="8000" dirty="0" smtClean="0"/>
              <a:t>				MIN:=z;</a:t>
            </a:r>
          </a:p>
          <a:p>
            <a:pPr lvl="1">
              <a:buNone/>
            </a:pPr>
            <a:r>
              <a:rPr lang="en-GB" sz="8000" dirty="0" smtClean="0"/>
              <a:t>Step 9. print  MIN;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sz="2400" dirty="0" smtClean="0"/>
              <a:t>		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Pseudo-code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57356" y="2143116"/>
            <a:ext cx="219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Terminal/Start/Stop</a:t>
            </a:r>
            <a:endParaRPr lang="en-GB" dirty="0"/>
          </a:p>
        </p:txBody>
      </p:sp>
      <p:sp>
        <p:nvSpPr>
          <p:cNvPr id="6" name="Flowchart: Data 5"/>
          <p:cNvSpPr/>
          <p:nvPr/>
        </p:nvSpPr>
        <p:spPr>
          <a:xfrm>
            <a:off x="285720" y="2928934"/>
            <a:ext cx="1571636" cy="57150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ocess 6"/>
          <p:cNvSpPr/>
          <p:nvPr/>
        </p:nvSpPr>
        <p:spPr>
          <a:xfrm>
            <a:off x="357158" y="3929066"/>
            <a:ext cx="1571636" cy="785818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428596" y="5072074"/>
            <a:ext cx="1500198" cy="1000132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edefined Process 8"/>
          <p:cNvSpPr/>
          <p:nvPr/>
        </p:nvSpPr>
        <p:spPr>
          <a:xfrm>
            <a:off x="4786314" y="1857364"/>
            <a:ext cx="1714512" cy="714380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isplay 9"/>
          <p:cNvSpPr/>
          <p:nvPr/>
        </p:nvSpPr>
        <p:spPr>
          <a:xfrm>
            <a:off x="4857752" y="2857496"/>
            <a:ext cx="1500198" cy="642942"/>
          </a:xfrm>
          <a:prstGeom prst="flowChartDisplay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Off-page Connector 10"/>
          <p:cNvSpPr/>
          <p:nvPr/>
        </p:nvSpPr>
        <p:spPr>
          <a:xfrm>
            <a:off x="5214942" y="3929066"/>
            <a:ext cx="428628" cy="571504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/>
          <p:cNvSpPr/>
          <p:nvPr/>
        </p:nvSpPr>
        <p:spPr>
          <a:xfrm>
            <a:off x="5286380" y="4857760"/>
            <a:ext cx="357190" cy="357190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928794" y="307181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Input/Output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00232" y="4143380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Process/Calculation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000232" y="5357826"/>
            <a:ext cx="21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Decision/Branching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643702" y="4786322"/>
            <a:ext cx="12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Connector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643702" y="3929066"/>
            <a:ext cx="216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Off-page Connector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643702" y="2928934"/>
            <a:ext cx="92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Display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572264" y="185736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Predefined Process/Function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29190" y="5643578"/>
            <a:ext cx="11887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/>
          <p:cNvSpPr/>
          <p:nvPr/>
        </p:nvSpPr>
        <p:spPr>
          <a:xfrm>
            <a:off x="357158" y="2071678"/>
            <a:ext cx="1428760" cy="428628"/>
          </a:xfrm>
          <a:prstGeom prst="flowChartTermina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643702" y="5417122"/>
            <a:ext cx="66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Flow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</a:t>
            </a:r>
            <a:endParaRPr lang="en-GB" dirty="0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4252925" y="1100141"/>
            <a:ext cx="619125" cy="314325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start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4000496" y="2214554"/>
            <a:ext cx="1152542" cy="4572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x-y&lt;0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5329250" y="2700341"/>
            <a:ext cx="1028700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x-z&lt;0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4110050" y="3214691"/>
            <a:ext cx="1019175" cy="44767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y-z&lt;0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871925" y="1700216"/>
            <a:ext cx="1343025" cy="238125"/>
          </a:xfrm>
          <a:prstGeom prst="flowChartInputOut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Read x, y,z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6" name="AutoShape 42"/>
          <p:cNvCxnSpPr>
            <a:cxnSpLocks noChangeShapeType="1"/>
          </p:cNvCxnSpPr>
          <p:nvPr/>
        </p:nvCxnSpPr>
        <p:spPr bwMode="auto">
          <a:xfrm>
            <a:off x="4548200" y="1414466"/>
            <a:ext cx="19050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67" name="AutoShape 43"/>
          <p:cNvCxnSpPr>
            <a:cxnSpLocks noChangeShapeType="1"/>
          </p:cNvCxnSpPr>
          <p:nvPr/>
        </p:nvCxnSpPr>
        <p:spPr bwMode="auto">
          <a:xfrm>
            <a:off x="4567250" y="1938341"/>
            <a:ext cx="19050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5105409" y="2428868"/>
            <a:ext cx="752475" cy="295275"/>
          </a:xfrm>
          <a:prstGeom prst="bentConnector3">
            <a:avLst>
              <a:gd name="adj1" fmla="val 10059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>
            <a:off x="4586300" y="2681291"/>
            <a:ext cx="1905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5453075" y="3929066"/>
            <a:ext cx="8477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MIN=z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4233875" y="3948116"/>
            <a:ext cx="8477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MIN=z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2" name="AutoShape 48"/>
          <p:cNvCxnSpPr>
            <a:cxnSpLocks noChangeShapeType="1"/>
          </p:cNvCxnSpPr>
          <p:nvPr/>
        </p:nvCxnSpPr>
        <p:spPr bwMode="auto">
          <a:xfrm>
            <a:off x="4605350" y="3662366"/>
            <a:ext cx="19050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3" name="AutoShape 49"/>
          <p:cNvCxnSpPr>
            <a:cxnSpLocks noChangeShapeType="1"/>
          </p:cNvCxnSpPr>
          <p:nvPr/>
        </p:nvCxnSpPr>
        <p:spPr bwMode="auto">
          <a:xfrm>
            <a:off x="5834075" y="3214691"/>
            <a:ext cx="19050" cy="714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4" name="AutoShape 50"/>
          <p:cNvCxnSpPr>
            <a:cxnSpLocks noChangeShapeType="1"/>
          </p:cNvCxnSpPr>
          <p:nvPr/>
        </p:nvCxnSpPr>
        <p:spPr bwMode="auto">
          <a:xfrm rot="5400000">
            <a:off x="3700475" y="3529016"/>
            <a:ext cx="504825" cy="333375"/>
          </a:xfrm>
          <a:prstGeom prst="bentConnector3">
            <a:avLst>
              <a:gd name="adj1" fmla="val -1009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3338525" y="3948116"/>
            <a:ext cx="8477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MIN=y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6" name="AutoShape 52"/>
          <p:cNvCxnSpPr>
            <a:cxnSpLocks noChangeShapeType="1"/>
          </p:cNvCxnSpPr>
          <p:nvPr/>
        </p:nvCxnSpPr>
        <p:spPr bwMode="auto">
          <a:xfrm rot="16200000" flipH="1">
            <a:off x="6067437" y="3257554"/>
            <a:ext cx="981075" cy="400050"/>
          </a:xfrm>
          <a:prstGeom prst="bentConnector3">
            <a:avLst>
              <a:gd name="adj1" fmla="val -58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6357950" y="3929066"/>
            <a:ext cx="8477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MIN=x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8" name="Text Box 54"/>
          <p:cNvSpPr txBox="1">
            <a:spLocks noChangeArrowheads="1"/>
          </p:cNvSpPr>
          <p:nvPr/>
        </p:nvSpPr>
        <p:spPr bwMode="auto">
          <a:xfrm>
            <a:off x="5091125" y="2071678"/>
            <a:ext cx="2381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latin typeface="Calibri" pitchFamily="34" charset="0"/>
                <a:cs typeface="Arial" pitchFamily="34" charset="0"/>
              </a:rPr>
              <a:t>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4357700" y="3633791"/>
            <a:ext cx="190500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Text Box 58"/>
          <p:cNvSpPr txBox="1">
            <a:spLocks noChangeArrowheads="1"/>
          </p:cNvSpPr>
          <p:nvPr/>
        </p:nvSpPr>
        <p:spPr bwMode="auto">
          <a:xfrm>
            <a:off x="4633925" y="2681291"/>
            <a:ext cx="2381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Text Box 59"/>
          <p:cNvSpPr txBox="1">
            <a:spLocks noChangeArrowheads="1"/>
          </p:cNvSpPr>
          <p:nvPr/>
        </p:nvSpPr>
        <p:spPr bwMode="auto">
          <a:xfrm>
            <a:off x="5900750" y="3214691"/>
            <a:ext cx="2381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AutoShape 60"/>
          <p:cNvSpPr>
            <a:spLocks noChangeArrowheads="1"/>
          </p:cNvSpPr>
          <p:nvPr/>
        </p:nvSpPr>
        <p:spPr bwMode="auto">
          <a:xfrm>
            <a:off x="4567250" y="4529141"/>
            <a:ext cx="114300" cy="90488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5" name="AutoShape 61"/>
          <p:cNvSpPr>
            <a:spLocks noChangeArrowheads="1"/>
          </p:cNvSpPr>
          <p:nvPr/>
        </p:nvSpPr>
        <p:spPr bwMode="auto">
          <a:xfrm>
            <a:off x="5834075" y="4476754"/>
            <a:ext cx="114300" cy="90487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086" name="AutoShape 62"/>
          <p:cNvCxnSpPr>
            <a:cxnSpLocks noChangeShapeType="1"/>
          </p:cNvCxnSpPr>
          <p:nvPr/>
        </p:nvCxnSpPr>
        <p:spPr bwMode="auto">
          <a:xfrm>
            <a:off x="4605350" y="4243391"/>
            <a:ext cx="19050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87" name="AutoShape 63"/>
          <p:cNvCxnSpPr>
            <a:cxnSpLocks noChangeShapeType="1"/>
          </p:cNvCxnSpPr>
          <p:nvPr/>
        </p:nvCxnSpPr>
        <p:spPr bwMode="auto">
          <a:xfrm>
            <a:off x="5900750" y="4224341"/>
            <a:ext cx="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88" name="AutoShape 64"/>
          <p:cNvCxnSpPr>
            <a:cxnSpLocks noChangeShapeType="1"/>
          </p:cNvCxnSpPr>
          <p:nvPr/>
        </p:nvCxnSpPr>
        <p:spPr bwMode="auto">
          <a:xfrm rot="10800000" flipV="1">
            <a:off x="5948375" y="4243391"/>
            <a:ext cx="809625" cy="285750"/>
          </a:xfrm>
          <a:prstGeom prst="bentConnector3">
            <a:avLst>
              <a:gd name="adj1" fmla="val 546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089" name="AutoShape 65"/>
          <p:cNvCxnSpPr>
            <a:cxnSpLocks noChangeShapeType="1"/>
          </p:cNvCxnSpPr>
          <p:nvPr/>
        </p:nvCxnSpPr>
        <p:spPr bwMode="auto">
          <a:xfrm>
            <a:off x="3786200" y="4243391"/>
            <a:ext cx="781050" cy="32385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091" name="AutoShape 67"/>
          <p:cNvCxnSpPr>
            <a:cxnSpLocks noChangeShapeType="1"/>
          </p:cNvCxnSpPr>
          <p:nvPr/>
        </p:nvCxnSpPr>
        <p:spPr bwMode="auto">
          <a:xfrm>
            <a:off x="4624400" y="4619629"/>
            <a:ext cx="9525" cy="385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92" name="AutoShape 68"/>
          <p:cNvCxnSpPr>
            <a:cxnSpLocks noChangeShapeType="1"/>
          </p:cNvCxnSpPr>
          <p:nvPr/>
        </p:nvCxnSpPr>
        <p:spPr bwMode="auto">
          <a:xfrm flipH="1">
            <a:off x="4681550" y="4529141"/>
            <a:ext cx="1171575" cy="38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93" name="AutoShape 69"/>
          <p:cNvSpPr>
            <a:spLocks noChangeArrowheads="1"/>
          </p:cNvSpPr>
          <p:nvPr/>
        </p:nvSpPr>
        <p:spPr bwMode="auto">
          <a:xfrm>
            <a:off x="4433900" y="5548316"/>
            <a:ext cx="514350" cy="2857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4" name="AutoShape 70"/>
          <p:cNvCxnSpPr>
            <a:cxnSpLocks noChangeShapeType="1"/>
          </p:cNvCxnSpPr>
          <p:nvPr/>
        </p:nvCxnSpPr>
        <p:spPr bwMode="auto">
          <a:xfrm>
            <a:off x="4672025" y="5329241"/>
            <a:ext cx="0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6357950" y="2643182"/>
            <a:ext cx="2381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latin typeface="Calibri" pitchFamily="34" charset="0"/>
                <a:cs typeface="Arial" pitchFamily="34" charset="0"/>
              </a:rPr>
              <a:t>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54"/>
          <p:cNvSpPr txBox="1">
            <a:spLocks noChangeArrowheads="1"/>
          </p:cNvSpPr>
          <p:nvPr/>
        </p:nvSpPr>
        <p:spPr bwMode="auto">
          <a:xfrm>
            <a:off x="3857620" y="3071810"/>
            <a:ext cx="2381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latin typeface="Calibri" pitchFamily="34" charset="0"/>
                <a:cs typeface="Arial" pitchFamily="34" charset="0"/>
              </a:rPr>
              <a:t>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4014793" y="4976825"/>
            <a:ext cx="1343025" cy="381001"/>
          </a:xfrm>
          <a:prstGeom prst="flowChartInputOut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latin typeface="Calibri" pitchFamily="34" charset="0"/>
                <a:cs typeface="Arial" pitchFamily="34" charset="0"/>
              </a:rPr>
              <a:t>Output 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910" y="2214554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Find the smallest number among 3 numbers</a:t>
            </a:r>
            <a:endParaRPr lang="en-GB" b="1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  <a:cs typeface="Aparajita" pitchFamily="34" charset="0"/>
              </a:rPr>
              <a:t>Decimal – 0 1 2 3 4 5 6 7 8 9</a:t>
            </a:r>
          </a:p>
          <a:p>
            <a:r>
              <a:rPr lang="en-GB" dirty="0" smtClean="0">
                <a:latin typeface="Arial Narrow" pitchFamily="34" charset="0"/>
                <a:cs typeface="Aparajita" pitchFamily="34" charset="0"/>
              </a:rPr>
              <a:t>Binary – 0 1</a:t>
            </a:r>
          </a:p>
          <a:p>
            <a:r>
              <a:rPr lang="en-GB" dirty="0" smtClean="0">
                <a:latin typeface="Arial Narrow" pitchFamily="34" charset="0"/>
                <a:cs typeface="Aparajita" pitchFamily="34" charset="0"/>
              </a:rPr>
              <a:t>Octal – 0 1 2 3 4 5 6 7 (in C, example 012)</a:t>
            </a:r>
          </a:p>
          <a:p>
            <a:r>
              <a:rPr lang="en-GB" dirty="0" err="1" smtClean="0">
                <a:latin typeface="Arial Narrow" pitchFamily="34" charset="0"/>
                <a:cs typeface="Aparajita" pitchFamily="34" charset="0"/>
              </a:rPr>
              <a:t>Hexa</a:t>
            </a:r>
            <a:r>
              <a:rPr lang="en-GB" dirty="0" smtClean="0">
                <a:latin typeface="Arial Narrow" pitchFamily="34" charset="0"/>
                <a:cs typeface="Aparajita" pitchFamily="34" charset="0"/>
              </a:rPr>
              <a:t> – 0 1 2 3 4 5 6 7 8 9 A B C D E F (in C, 0x5B21)</a:t>
            </a:r>
          </a:p>
          <a:p>
            <a:endParaRPr lang="en-GB" dirty="0" smtClean="0">
              <a:latin typeface="Arial Narrow" pitchFamily="34" charset="0"/>
              <a:cs typeface="Aparajita" pitchFamily="34" charset="0"/>
            </a:endParaRPr>
          </a:p>
          <a:p>
            <a:r>
              <a:rPr lang="en-GB" dirty="0" smtClean="0">
                <a:latin typeface="Arial Narrow" pitchFamily="34" charset="0"/>
                <a:cs typeface="Aparajita" pitchFamily="34" charset="0"/>
              </a:rPr>
              <a:t>Integer , Long Integer  	1234</a:t>
            </a:r>
          </a:p>
          <a:p>
            <a:r>
              <a:rPr lang="en-GB" dirty="0" smtClean="0">
                <a:latin typeface="Arial Narrow" pitchFamily="34" charset="0"/>
                <a:cs typeface="Aparajita" pitchFamily="34" charset="0"/>
              </a:rPr>
              <a:t>Real (Float, Double)	1234.0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 Systems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Integrity – accuracy on calculation</a:t>
            </a:r>
          </a:p>
          <a:p>
            <a:r>
              <a:rPr lang="en-GB" dirty="0" smtClean="0"/>
              <a:t>Clarity – overall readability of the program</a:t>
            </a:r>
          </a:p>
          <a:p>
            <a:r>
              <a:rPr lang="en-GB" dirty="0" smtClean="0"/>
              <a:t>Efficiency – speed and efficient memory utilization</a:t>
            </a:r>
          </a:p>
          <a:p>
            <a:r>
              <a:rPr lang="en-GB" dirty="0" smtClean="0"/>
              <a:t>Simplicity – sometimes some efficiency may be sacrificed for simplicity</a:t>
            </a:r>
          </a:p>
          <a:p>
            <a:r>
              <a:rPr lang="en-GB" dirty="0" smtClean="0"/>
              <a:t>Modularity – each subtask in different module</a:t>
            </a:r>
          </a:p>
          <a:p>
            <a:r>
              <a:rPr lang="en-GB" dirty="0" smtClean="0"/>
              <a:t>Generality – robust and more general to accept different type of parameter, data if possible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Desirable characteristics of a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2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Programming Language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Programming Environment and Concepts</a:t>
            </a:r>
          </a:p>
          <a:p>
            <a:r>
              <a:rPr lang="en-US" dirty="0" smtClean="0"/>
              <a:t>Structured Programming</a:t>
            </a:r>
          </a:p>
          <a:p>
            <a:r>
              <a:rPr lang="en-US" dirty="0" smtClean="0"/>
              <a:t>C : a Structured Programming Language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17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 Keywords, Data Types, Variables, Constants, Expression, Statements</a:t>
            </a:r>
          </a:p>
          <a:p>
            <a:r>
              <a:rPr lang="en-US" dirty="0" smtClean="0"/>
              <a:t>C Operators, </a:t>
            </a:r>
          </a:p>
          <a:p>
            <a:r>
              <a:rPr lang="en-US" dirty="0" smtClean="0"/>
              <a:t>Input-Output, </a:t>
            </a:r>
          </a:p>
          <a:p>
            <a:r>
              <a:rPr lang="en-US" dirty="0" smtClean="0"/>
              <a:t>Control Statements, </a:t>
            </a:r>
          </a:p>
          <a:p>
            <a:r>
              <a:rPr lang="en-US" dirty="0" smtClean="0"/>
              <a:t>Functions, Library Functions</a:t>
            </a:r>
          </a:p>
          <a:p>
            <a:r>
              <a:rPr lang="en-US" dirty="0" smtClean="0"/>
              <a:t>Program Structure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Pointers, Dynamic Memory Allocation</a:t>
            </a:r>
          </a:p>
          <a:p>
            <a:r>
              <a:rPr lang="en-US" dirty="0" smtClean="0"/>
              <a:t>Structures, Unions, User Defined Data Type</a:t>
            </a:r>
          </a:p>
          <a:p>
            <a:r>
              <a:rPr lang="en-US" dirty="0" smtClean="0"/>
              <a:t>Data Files</a:t>
            </a:r>
          </a:p>
          <a:p>
            <a:r>
              <a:rPr lang="en-US" dirty="0" smtClean="0"/>
              <a:t>Enumerations, Macros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Programming </a:t>
            </a:r>
            <a:r>
              <a:rPr lang="en-GB" sz="3200" dirty="0"/>
              <a:t>with C – Byron </a:t>
            </a:r>
            <a:r>
              <a:rPr lang="en-GB" sz="3200" dirty="0" smtClean="0"/>
              <a:t>Gottfried (</a:t>
            </a:r>
            <a:r>
              <a:rPr lang="en-GB" sz="3200" dirty="0" err="1" smtClean="0"/>
              <a:t>Schaum's</a:t>
            </a:r>
            <a:r>
              <a:rPr lang="en-GB" sz="3200" dirty="0" smtClean="0"/>
              <a:t> outline series) </a:t>
            </a:r>
            <a:endParaRPr lang="en-GB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C : the complete Reference – Herbert </a:t>
            </a:r>
            <a:r>
              <a:rPr lang="en-GB" sz="3200" dirty="0" err="1" smtClean="0"/>
              <a:t>Schildt</a:t>
            </a:r>
            <a:endParaRPr lang="en-GB" sz="32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>
                <a:hlinkClick r:id="rId2"/>
              </a:rPr>
              <a:t>http://homepage.cs.uri.edu/faculty/wolfe/book/Readings/Reading13.htm</a:t>
            </a:r>
            <a:endParaRPr lang="en-GB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Also see: </a:t>
            </a:r>
            <a:r>
              <a:rPr lang="en-GB" sz="3200" dirty="0" smtClean="0">
                <a:hlinkClick r:id="rId3"/>
              </a:rPr>
              <a:t>http://holowczak.com/programming-concepts-tutorial-programmers/</a:t>
            </a:r>
            <a:endParaRPr lang="en-GB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today’s lecture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instruction/command to perform a task</a:t>
            </a:r>
          </a:p>
          <a:p>
            <a:pPr lvl="1"/>
            <a:r>
              <a:rPr lang="en-US" dirty="0" smtClean="0"/>
              <a:t>Example : take </a:t>
            </a:r>
            <a:r>
              <a:rPr lang="en-US" dirty="0"/>
              <a:t>3</a:t>
            </a:r>
            <a:r>
              <a:rPr lang="en-US" dirty="0" smtClean="0"/>
              <a:t> numbers and find the average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Take 3 numbers: x, y, z</a:t>
            </a:r>
          </a:p>
          <a:p>
            <a:pPr lvl="1"/>
            <a:r>
              <a:rPr lang="en-US" dirty="0" smtClean="0"/>
              <a:t>Calculate: sum = x+ y+ z</a:t>
            </a:r>
          </a:p>
          <a:p>
            <a:pPr lvl="1"/>
            <a:r>
              <a:rPr lang="en-US" dirty="0" smtClean="0"/>
              <a:t>Calculate: average= sum/3</a:t>
            </a:r>
          </a:p>
          <a:p>
            <a:pPr lvl="1"/>
            <a:r>
              <a:rPr lang="en-US" dirty="0" smtClean="0"/>
              <a:t>Display: average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rules that provides a way of telling a computer what operations to perform</a:t>
            </a:r>
          </a:p>
          <a:p>
            <a:r>
              <a:rPr lang="en-US" dirty="0" smtClean="0"/>
              <a:t>History/Generation of computer language:</a:t>
            </a:r>
          </a:p>
          <a:p>
            <a:pPr lvl="1"/>
            <a:r>
              <a:rPr lang="en-US" dirty="0" smtClean="0"/>
              <a:t>Machine code</a:t>
            </a:r>
          </a:p>
          <a:p>
            <a:pPr lvl="1"/>
            <a:r>
              <a:rPr lang="en-US" dirty="0" smtClean="0"/>
              <a:t>Assembly language</a:t>
            </a:r>
          </a:p>
          <a:p>
            <a:pPr lvl="1"/>
            <a:r>
              <a:rPr lang="en-US" dirty="0" smtClean="0"/>
              <a:t>High level language</a:t>
            </a:r>
          </a:p>
          <a:p>
            <a:pPr lvl="1"/>
            <a:r>
              <a:rPr lang="en-US" dirty="0" smtClean="0"/>
              <a:t>Very high level language</a:t>
            </a:r>
          </a:p>
          <a:p>
            <a:pPr lvl="1"/>
            <a:r>
              <a:rPr lang="en-US" dirty="0" smtClean="0"/>
              <a:t>Natural language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</a:p>
          <a:p>
            <a:pPr lvl="1"/>
            <a:r>
              <a:rPr lang="en-US" dirty="0" smtClean="0"/>
              <a:t>Use 0 and 1</a:t>
            </a:r>
          </a:p>
          <a:p>
            <a:r>
              <a:rPr lang="en-US" dirty="0" smtClean="0"/>
              <a:t>Assembly language</a:t>
            </a:r>
          </a:p>
          <a:p>
            <a:pPr lvl="1"/>
            <a:r>
              <a:rPr lang="en-US" dirty="0" smtClean="0"/>
              <a:t>Machine dependent</a:t>
            </a:r>
          </a:p>
          <a:p>
            <a:pPr lvl="1"/>
            <a:r>
              <a:rPr lang="en-US" dirty="0" smtClean="0"/>
              <a:t>Use some symbols</a:t>
            </a:r>
          </a:p>
          <a:p>
            <a:pPr lvl="1"/>
            <a:r>
              <a:rPr lang="en-US" dirty="0" smtClean="0"/>
              <a:t>Needs a translator to convert into machine code</a:t>
            </a:r>
          </a:p>
          <a:p>
            <a:pPr marL="914400" lvl="2" indent="0">
              <a:buNone/>
            </a:pPr>
            <a:r>
              <a:rPr lang="en-US" dirty="0" smtClean="0"/>
              <a:t>(Assembler)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Lavel</a:t>
            </a:r>
            <a:r>
              <a:rPr lang="en-US" dirty="0" smtClean="0"/>
              <a:t> of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</a:p>
          <a:p>
            <a:pPr lvl="1"/>
            <a:r>
              <a:rPr lang="en-US" dirty="0" smtClean="0"/>
              <a:t>English like few words</a:t>
            </a:r>
          </a:p>
          <a:p>
            <a:pPr lvl="1"/>
            <a:r>
              <a:rPr lang="en-US" dirty="0" smtClean="0"/>
              <a:t>Algebraic like expression</a:t>
            </a:r>
          </a:p>
          <a:p>
            <a:pPr lvl="1"/>
            <a:r>
              <a:rPr lang="en-US" dirty="0" smtClean="0"/>
              <a:t>Needs a translator to convert into machine code</a:t>
            </a:r>
          </a:p>
          <a:p>
            <a:pPr lvl="1"/>
            <a:r>
              <a:rPr lang="en-US" sz="2800" dirty="0" smtClean="0"/>
              <a:t>(Interpreter </a:t>
            </a:r>
            <a:r>
              <a:rPr lang="en-US" sz="2800" dirty="0"/>
              <a:t>or </a:t>
            </a:r>
            <a:r>
              <a:rPr lang="en-US" sz="2800" dirty="0" smtClean="0"/>
              <a:t>Compiler)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Interpreter vs. Compiler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</TotalTime>
  <Words>662</Words>
  <Application>Microsoft Office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Introduction to Computer Environment</vt:lpstr>
      <vt:lpstr>Course Outline</vt:lpstr>
      <vt:lpstr>Course Outline</vt:lpstr>
      <vt:lpstr>Books</vt:lpstr>
      <vt:lpstr>For today’s lecture</vt:lpstr>
      <vt:lpstr>Computer Program</vt:lpstr>
      <vt:lpstr>Computer Language</vt:lpstr>
      <vt:lpstr>Lavel of languages</vt:lpstr>
      <vt:lpstr>Level of languages</vt:lpstr>
      <vt:lpstr>Level of languages</vt:lpstr>
      <vt:lpstr>Programming Environment</vt:lpstr>
      <vt:lpstr>Plan and Design the Solution</vt:lpstr>
      <vt:lpstr>Pseudo-code</vt:lpstr>
      <vt:lpstr>Flow Chart</vt:lpstr>
      <vt:lpstr>Flow Chart</vt:lpstr>
      <vt:lpstr>Number Systems</vt:lpstr>
      <vt:lpstr>Desirable characteristics of a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IamNotHarrySeldon</dc:creator>
  <cp:lastModifiedBy>IamNotHarrySeldon</cp:lastModifiedBy>
  <cp:revision>15</cp:revision>
  <dcterms:created xsi:type="dcterms:W3CDTF">2014-05-07T23:28:56Z</dcterms:created>
  <dcterms:modified xsi:type="dcterms:W3CDTF">2014-05-08T01:50:29Z</dcterms:modified>
</cp:coreProperties>
</file>