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71" r:id="rId4"/>
    <p:sldId id="284" r:id="rId5"/>
    <p:sldId id="272" r:id="rId6"/>
    <p:sldId id="273" r:id="rId7"/>
    <p:sldId id="274" r:id="rId8"/>
    <p:sldId id="286" r:id="rId9"/>
    <p:sldId id="276" r:id="rId10"/>
    <p:sldId id="277" r:id="rId11"/>
    <p:sldId id="279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8A8E5-C226-4F51-99FE-1FED0C4974D3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E7AD7-ED11-40E2-8544-A906563BD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83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6297-F53B-4DB2-BBA6-9CE230B785FA}" type="datetimeFigureOut">
              <a:rPr lang="en-US" smtClean="0"/>
              <a:pPr/>
              <a:t>5/15/2014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12839-7075-4A5A-8E6E-D9EF37A6EE4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34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12839-7075-4A5A-8E6E-D9EF37A6EE44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385230-4F35-4CDD-918E-12A9787D048A}" type="datetime1">
              <a:rPr lang="en-US" smtClean="0"/>
              <a:pPr/>
              <a:t>5/15/2014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M. Masud Tarek masudtarek@outlook.com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81BD85-89D5-43BE-8A8C-E8229BBCAF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85124-F503-48B9-B21C-CC6AE8086C3B}" type="datetime1">
              <a:rPr lang="en-US" smtClean="0"/>
              <a:pPr/>
              <a:t>5/15/2014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 masudtarek@outlook.com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1BD85-89D5-43BE-8A8C-E8229BBCAF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13D94C-4363-4E8B-AD3E-BB692CAA541B}" type="datetime1">
              <a:rPr lang="en-US" smtClean="0"/>
              <a:pPr/>
              <a:t>5/15/2014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 masudtarek@outlook.com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1BD85-89D5-43BE-8A8C-E8229BBCAF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12B3E-4E17-4E4E-B86F-5762DB4EF3B1}" type="datetime1">
              <a:rPr lang="en-US" smtClean="0"/>
              <a:pPr/>
              <a:t>5/15/2014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 masudtarek@outlook.com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1BD85-89D5-43BE-8A8C-E8229BBCAFC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1DC193-0D12-43DD-98B2-743AD442D7EE}" type="datetime1">
              <a:rPr lang="en-US" smtClean="0"/>
              <a:pPr/>
              <a:t>5/15/2014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 masudtarek@outlook.com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1BD85-89D5-43BE-8A8C-E8229BBCAFC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46F149-06D9-4E38-B6FF-3B718353F311}" type="datetime1">
              <a:rPr lang="en-US" smtClean="0"/>
              <a:pPr/>
              <a:t>5/15/2014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 masudtarek@outlook.com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1BD85-89D5-43BE-8A8C-E8229BBCAFC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211EB8-4649-4F35-B686-91D7587362A0}" type="datetime1">
              <a:rPr lang="en-US" smtClean="0"/>
              <a:pPr/>
              <a:t>5/15/2014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 masudtarek@outlook.com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1BD85-89D5-43BE-8A8C-E8229BBCAF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31512B-B4F2-42E1-9EB2-5BBDFE9CFD8E}" type="datetime1">
              <a:rPr lang="en-US" smtClean="0"/>
              <a:pPr/>
              <a:t>5/15/2014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1BD85-89D5-43BE-8A8C-E8229BBCAFC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089F7-E952-4003-BCAD-3C4AE8C58661}" type="datetime1">
              <a:rPr lang="en-US" smtClean="0"/>
              <a:pPr/>
              <a:t>5/15/2014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 masudtarek@outlook.com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1BD85-89D5-43BE-8A8C-E8229BBCAF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49AB4F-5DAC-4DBA-8FE6-64A013CDC1B5}" type="datetime1">
              <a:rPr lang="en-US" smtClean="0"/>
              <a:pPr/>
              <a:t>5/15/2014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 masudtarek@outlook.com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1BD85-89D5-43BE-8A8C-E8229BBCAF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BB594C-A57D-4472-A416-5D008A004A44}" type="datetime1">
              <a:rPr lang="en-US" smtClean="0"/>
              <a:pPr/>
              <a:t>5/15/2014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M. Masud Tarek masudtarek@outlook.com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81BD85-89D5-43BE-8A8C-E8229BBCAFC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E7C3D1-7D47-45A8-B372-AE13A192C957}" type="datetime1">
              <a:rPr lang="en-US" smtClean="0"/>
              <a:pPr/>
              <a:t>5/15/2014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M. Masud Tarek masudtarek@outlook.com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81BD85-89D5-43BE-8A8C-E8229BBCAF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829761"/>
          </a:xfrm>
        </p:spPr>
        <p:txBody>
          <a:bodyPr/>
          <a:lstStyle/>
          <a:p>
            <a:r>
              <a:rPr lang="en-GB" dirty="0" smtClean="0"/>
              <a:t>Introduction to 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M. </a:t>
            </a:r>
            <a:r>
              <a:rPr lang="en-GB" dirty="0" err="1" smtClean="0"/>
              <a:t>Masud</a:t>
            </a:r>
            <a:r>
              <a:rPr lang="en-GB" dirty="0" smtClean="0"/>
              <a:t> </a:t>
            </a:r>
            <a:r>
              <a:rPr lang="en-GB" dirty="0" err="1" smtClean="0"/>
              <a:t>Tarek</a:t>
            </a:r>
            <a:endParaRPr lang="en-GB" dirty="0" smtClean="0"/>
          </a:p>
          <a:p>
            <a:r>
              <a:rPr lang="en-GB" dirty="0" smtClean="0"/>
              <a:t>masudtarek@outlook.com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MUST NOT be a C keyword</a:t>
            </a:r>
          </a:p>
          <a:p>
            <a:r>
              <a:rPr lang="en-GB" dirty="0" smtClean="0"/>
              <a:t>Must have to be declared before use </a:t>
            </a:r>
          </a:p>
          <a:p>
            <a:r>
              <a:rPr lang="en-GB" dirty="0" smtClean="0"/>
              <a:t>Can NOT start with digit (0, 1, ..., 9)</a:t>
            </a:r>
          </a:p>
          <a:p>
            <a:r>
              <a:rPr lang="en-GB" dirty="0" smtClean="0"/>
              <a:t>Can NOT have any special character (@, %, SPACE, +, -,/ etc.)</a:t>
            </a:r>
          </a:p>
          <a:p>
            <a:r>
              <a:rPr lang="en-GB" dirty="0" smtClean="0"/>
              <a:t>Must begin with a letter  or underscore ( _ ) </a:t>
            </a:r>
          </a:p>
          <a:p>
            <a:r>
              <a:rPr lang="en-GB" dirty="0" smtClean="0"/>
              <a:t>Can be combination of letter, digit and underscore</a:t>
            </a:r>
          </a:p>
          <a:p>
            <a:r>
              <a:rPr lang="en-GB" dirty="0" smtClean="0"/>
              <a:t>Case-Sensitive</a:t>
            </a:r>
          </a:p>
          <a:p>
            <a:r>
              <a:rPr lang="en-GB" dirty="0" smtClean="0"/>
              <a:t>Many compilers can NOT distinguish names after 6 letters. Others can distinguish up to 31 letters</a:t>
            </a:r>
            <a:endParaRPr lang="en-GB" dirty="0"/>
          </a:p>
          <a:p>
            <a:pPr>
              <a:buNone/>
            </a:pP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Rules for Identifier Names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(variables/functions/arrays)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GB" sz="2000" dirty="0" smtClean="0"/>
              <a:t>/* </a:t>
            </a:r>
            <a:r>
              <a:rPr lang="en-GB" sz="1400" dirty="0" smtClean="0"/>
              <a:t>Read 2 numbers and print the sum */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#include &lt;</a:t>
            </a:r>
            <a:r>
              <a:rPr lang="en-GB" sz="2000" dirty="0" err="1" smtClean="0"/>
              <a:t>stdio.h</a:t>
            </a:r>
            <a:r>
              <a:rPr lang="en-GB" sz="2000" dirty="0" smtClean="0"/>
              <a:t>&gt;</a:t>
            </a:r>
          </a:p>
          <a:p>
            <a:pPr>
              <a:buNone/>
            </a:pPr>
            <a:r>
              <a:rPr lang="en-GB" sz="2000" dirty="0" err="1" smtClean="0"/>
              <a:t>int</a:t>
            </a:r>
            <a:r>
              <a:rPr lang="en-GB" sz="2000" dirty="0" smtClean="0"/>
              <a:t> main()</a:t>
            </a:r>
          </a:p>
          <a:p>
            <a:pPr>
              <a:buNone/>
            </a:pPr>
            <a:r>
              <a:rPr lang="en-GB" sz="2000" dirty="0" smtClean="0"/>
              <a:t>	{</a:t>
            </a:r>
          </a:p>
          <a:p>
            <a:pPr>
              <a:buNone/>
            </a:pPr>
            <a:r>
              <a:rPr lang="en-GB" sz="2000" dirty="0" smtClean="0"/>
              <a:t>		</a:t>
            </a:r>
            <a:r>
              <a:rPr lang="en-GB" sz="2000" dirty="0" err="1" smtClean="0"/>
              <a:t>int</a:t>
            </a:r>
            <a:r>
              <a:rPr lang="en-GB" sz="2000" dirty="0" smtClean="0"/>
              <a:t>  num1=0,num2=0,sum=0; </a:t>
            </a:r>
            <a:r>
              <a:rPr lang="en-GB" sz="1400" dirty="0" smtClean="0"/>
              <a:t>// good practice to initialize</a:t>
            </a:r>
            <a:endParaRPr lang="en-GB" sz="2000" dirty="0" smtClean="0"/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GB" sz="2000" dirty="0" smtClean="0"/>
              <a:t>		</a:t>
            </a:r>
            <a:r>
              <a:rPr lang="en-GB" sz="2000" dirty="0" err="1" smtClean="0"/>
              <a:t>printf</a:t>
            </a:r>
            <a:r>
              <a:rPr lang="en-GB" sz="2000" dirty="0" smtClean="0"/>
              <a:t>(“Enter Numbers : \n”); </a:t>
            </a:r>
          </a:p>
          <a:p>
            <a:pPr>
              <a:buNone/>
            </a:pPr>
            <a:r>
              <a:rPr lang="en-GB" sz="2000" dirty="0" smtClean="0"/>
              <a:t>			</a:t>
            </a:r>
            <a:r>
              <a:rPr lang="en-GB" sz="2000" dirty="0" err="1" smtClean="0"/>
              <a:t>scanf</a:t>
            </a:r>
            <a:r>
              <a:rPr lang="en-GB" sz="2000" dirty="0" smtClean="0"/>
              <a:t> (“%d”, &amp;num1); </a:t>
            </a:r>
            <a:r>
              <a:rPr lang="en-GB" sz="1400" dirty="0" smtClean="0"/>
              <a:t>//&amp; means memory location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			</a:t>
            </a:r>
            <a:r>
              <a:rPr lang="en-GB" sz="2000" dirty="0" err="1" smtClean="0"/>
              <a:t>scanf</a:t>
            </a:r>
            <a:r>
              <a:rPr lang="en-GB" sz="2000" dirty="0" smtClean="0"/>
              <a:t> (“%d”, &amp;num2);</a:t>
            </a:r>
          </a:p>
          <a:p>
            <a:pPr>
              <a:buNone/>
            </a:pPr>
            <a:r>
              <a:rPr lang="en-GB" sz="2000" dirty="0" smtClean="0"/>
              <a:t>		</a:t>
            </a:r>
            <a:r>
              <a:rPr lang="en-GB" sz="2000" dirty="0" err="1" smtClean="0"/>
              <a:t>sum=num1 + num2; </a:t>
            </a:r>
          </a:p>
          <a:p>
            <a:pPr>
              <a:buNone/>
            </a:pPr>
            <a:r>
              <a:rPr lang="en-GB" sz="2000" dirty="0" smtClean="0"/>
              <a:t>		</a:t>
            </a:r>
            <a:r>
              <a:rPr lang="en-GB" sz="2000" dirty="0" err="1" smtClean="0"/>
              <a:t>printf</a:t>
            </a:r>
            <a:r>
              <a:rPr lang="en-GB" sz="2000" dirty="0" smtClean="0"/>
              <a:t>(“The sum is %d”, sum); </a:t>
            </a:r>
          </a:p>
          <a:p>
            <a:pPr>
              <a:buNone/>
            </a:pPr>
            <a:r>
              <a:rPr lang="en-GB" sz="2000" dirty="0" err="1" smtClean="0"/>
              <a:t>		return 0;</a:t>
            </a:r>
          </a:p>
          <a:p>
            <a:pPr lvl="1">
              <a:buNone/>
            </a:pPr>
            <a:r>
              <a:rPr lang="en-GB" sz="2000" dirty="0" smtClean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Read yourself – conversion among different number systems </a:t>
            </a:r>
          </a:p>
          <a:p>
            <a:r>
              <a:rPr lang="en-GB" dirty="0" smtClean="0"/>
              <a:t>Read about history of computer programming languages (search internet)</a:t>
            </a:r>
          </a:p>
          <a:p>
            <a:endParaRPr lang="en-GB" dirty="0" smtClean="0"/>
          </a:p>
          <a:p>
            <a:r>
              <a:rPr lang="en-GB" dirty="0" smtClean="0"/>
              <a:t>Memorize the keywords (reserved words) of C</a:t>
            </a:r>
          </a:p>
          <a:p>
            <a:r>
              <a:rPr lang="en-GB" dirty="0" smtClean="0"/>
              <a:t>Learn about Code::Blocks and compilers from Internet</a:t>
            </a:r>
          </a:p>
          <a:p>
            <a:pPr lvl="1"/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Blocks </a:t>
            </a:r>
            <a:r>
              <a:rPr lang="en-GB" dirty="0" smtClean="0"/>
              <a:t>of programming statements are executed one after another.</a:t>
            </a:r>
          </a:p>
          <a:p>
            <a:pPr lvl="1"/>
            <a:r>
              <a:rPr lang="en-GB" dirty="0" smtClean="0"/>
              <a:t>It is a logical method which uses Top-down design approach  where system is divided into compositional subsystems for better (compare to older non-structured languages) understanding and modification</a:t>
            </a:r>
          </a:p>
          <a:p>
            <a:pPr lvl="1"/>
            <a:r>
              <a:rPr lang="en-GB" dirty="0" smtClean="0"/>
              <a:t>It reduces the need of GOTO statement by using 3 structured programming approach: </a:t>
            </a:r>
            <a:r>
              <a:rPr lang="en-GB" dirty="0" smtClean="0">
                <a:solidFill>
                  <a:srgbClr val="FF0000"/>
                </a:solidFill>
              </a:rPr>
              <a:t>Sequence, </a:t>
            </a:r>
            <a:r>
              <a:rPr lang="en-GB" dirty="0" smtClean="0">
                <a:solidFill>
                  <a:srgbClr val="00B050"/>
                </a:solidFill>
              </a:rPr>
              <a:t>Loop,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Decision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Must have </a:t>
            </a:r>
            <a:r>
              <a:rPr lang="en-GB" dirty="0" smtClean="0">
                <a:solidFill>
                  <a:schemeClr val="accent1"/>
                </a:solidFill>
              </a:rPr>
              <a:t>one or more functions.</a:t>
            </a:r>
          </a:p>
          <a:p>
            <a:r>
              <a:rPr lang="en-GB" dirty="0" smtClean="0"/>
              <a:t>Must have one function named </a:t>
            </a:r>
            <a:r>
              <a:rPr lang="en-GB" dirty="0" smtClean="0">
                <a:solidFill>
                  <a:schemeClr val="accent1"/>
                </a:solidFill>
              </a:rPr>
              <a:t>main()</a:t>
            </a:r>
          </a:p>
          <a:p>
            <a:endParaRPr lang="en-GB" dirty="0" smtClean="0">
              <a:solidFill>
                <a:schemeClr val="tx2"/>
              </a:solidFill>
            </a:endParaRPr>
          </a:p>
          <a:p>
            <a:r>
              <a:rPr lang="en-GB" dirty="0" smtClean="0"/>
              <a:t>Each function must have </a:t>
            </a:r>
            <a:r>
              <a:rPr lang="en-GB" dirty="0" smtClean="0">
                <a:solidFill>
                  <a:schemeClr val="accent1"/>
                </a:solidFill>
              </a:rPr>
              <a:t>one statement</a:t>
            </a:r>
          </a:p>
          <a:p>
            <a:r>
              <a:rPr lang="en-GB" dirty="0" smtClean="0"/>
              <a:t>Statement ends with </a:t>
            </a:r>
            <a:r>
              <a:rPr lang="en-GB" dirty="0" smtClean="0">
                <a:solidFill>
                  <a:schemeClr val="accent1"/>
                </a:solidFill>
              </a:rPr>
              <a:t>semicolon (;)</a:t>
            </a:r>
          </a:p>
          <a:p>
            <a:r>
              <a:rPr lang="en-GB" dirty="0" smtClean="0"/>
              <a:t>C is </a:t>
            </a:r>
            <a:r>
              <a:rPr lang="en-GB" dirty="0" smtClean="0">
                <a:solidFill>
                  <a:schemeClr val="accent1"/>
                </a:solidFill>
              </a:rPr>
              <a:t>case-sensitive</a:t>
            </a:r>
          </a:p>
          <a:p>
            <a:r>
              <a:rPr lang="en-GB" dirty="0" smtClean="0"/>
              <a:t>Each compiler supplies a set of library function called “</a:t>
            </a:r>
            <a:r>
              <a:rPr lang="en-GB" dirty="0" smtClean="0">
                <a:solidFill>
                  <a:schemeClr val="accent1"/>
                </a:solidFill>
              </a:rPr>
              <a:t>Standard Library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 is a powerful and flexible language. </a:t>
            </a:r>
          </a:p>
          <a:p>
            <a:r>
              <a:rPr lang="en-GB" dirty="0" smtClean="0"/>
              <a:t>C is a popular language preferred by professional programmers. As a result, a wide variety of C compilers and helpful accessories are available. </a:t>
            </a:r>
          </a:p>
          <a:p>
            <a:r>
              <a:rPr lang="en-GB" dirty="0" smtClean="0"/>
              <a:t>C is a portable language. </a:t>
            </a:r>
            <a:r>
              <a:rPr lang="en-GB" i="1" dirty="0" smtClean="0"/>
              <a:t>Portable</a:t>
            </a:r>
            <a:r>
              <a:rPr lang="en-GB" dirty="0" smtClean="0"/>
              <a:t> means that a C program written for one computer </a:t>
            </a:r>
            <a:r>
              <a:rPr lang="en-GB" smtClean="0"/>
              <a:t>system can </a:t>
            </a:r>
            <a:r>
              <a:rPr lang="en-GB" dirty="0" smtClean="0"/>
              <a:t>be compiled and run on another system with little or no modification. </a:t>
            </a:r>
          </a:p>
          <a:p>
            <a:r>
              <a:rPr lang="en-GB" dirty="0" smtClean="0"/>
              <a:t>C is a language of few words, containing only a handful of terms, called </a:t>
            </a:r>
            <a:r>
              <a:rPr lang="en-GB" i="1" dirty="0" smtClean="0"/>
              <a:t>keywords,</a:t>
            </a:r>
            <a:r>
              <a:rPr lang="en-GB" dirty="0" smtClean="0"/>
              <a:t> which serve as the base on which the language's functionality is built.</a:t>
            </a:r>
          </a:p>
          <a:p>
            <a:r>
              <a:rPr lang="en-GB" dirty="0" smtClean="0"/>
              <a:t>C is modular. C code can (and should) be written in routines called </a:t>
            </a:r>
            <a:r>
              <a:rPr lang="en-GB" i="1" dirty="0" smtClean="0"/>
              <a:t>functions</a:t>
            </a:r>
            <a:r>
              <a:rPr lang="en-GB" dirty="0" smtClean="0"/>
              <a:t>. These functions can be reused in other applications or programs.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C?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#include &lt;</a:t>
            </a:r>
            <a:r>
              <a:rPr lang="en-GB" dirty="0" err="1" smtClean="0"/>
              <a:t>stdio.h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err="1" smtClean="0"/>
              <a:t>i</a:t>
            </a:r>
            <a:r>
              <a:rPr lang="en-GB" smtClean="0"/>
              <a:t>nt</a:t>
            </a:r>
            <a:r>
              <a:rPr lang="en-GB" dirty="0" smtClean="0"/>
              <a:t> main()</a:t>
            </a:r>
          </a:p>
          <a:p>
            <a:pPr>
              <a:buNone/>
            </a:pPr>
            <a:r>
              <a:rPr lang="en-GB" dirty="0" smtClean="0"/>
              <a:t>	{</a:t>
            </a:r>
          </a:p>
          <a:p>
            <a:pPr lvl="1">
              <a:buNone/>
            </a:pPr>
            <a:r>
              <a:rPr lang="en-GB" dirty="0" err="1" smtClean="0"/>
              <a:t>printf</a:t>
            </a:r>
            <a:r>
              <a:rPr lang="en-GB" dirty="0" smtClean="0"/>
              <a:t>(“This is my first program "); </a:t>
            </a:r>
          </a:p>
          <a:p>
            <a:pPr lvl="1">
              <a:buNone/>
            </a:pPr>
            <a:r>
              <a:rPr lang="en-GB" dirty="0" smtClean="0"/>
              <a:t>return 0;</a:t>
            </a:r>
          </a:p>
          <a:p>
            <a:pPr lvl="1">
              <a:buNone/>
            </a:pPr>
            <a:r>
              <a:rPr lang="en-GB" dirty="0" smtClean="0"/>
              <a:t>}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first C program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 is free format language (“</a:t>
            </a:r>
            <a:r>
              <a:rPr lang="en-GB" b="1" dirty="0" smtClean="0">
                <a:solidFill>
                  <a:srgbClr val="FF0000"/>
                </a:solidFill>
              </a:rPr>
              <a:t>Spaces</a:t>
            </a:r>
            <a:r>
              <a:rPr lang="en-GB" dirty="0" smtClean="0"/>
              <a:t>” are ignored)</a:t>
            </a:r>
          </a:p>
          <a:p>
            <a:r>
              <a:rPr lang="en-GB" dirty="0" smtClean="0"/>
              <a:t>Proper use of semicolon (</a:t>
            </a:r>
            <a:r>
              <a:rPr lang="en-GB" b="1" dirty="0" smtClean="0">
                <a:solidFill>
                  <a:srgbClr val="FF0000"/>
                </a:solidFill>
              </a:rPr>
              <a:t>;</a:t>
            </a:r>
            <a:r>
              <a:rPr lang="en-GB" dirty="0" smtClean="0"/>
              <a:t>) is very important</a:t>
            </a:r>
          </a:p>
          <a:p>
            <a:r>
              <a:rPr lang="en-GB" dirty="0" smtClean="0"/>
              <a:t>Strings are placed within “</a:t>
            </a:r>
            <a:r>
              <a:rPr lang="en-GB" b="1" dirty="0" smtClean="0">
                <a:solidFill>
                  <a:srgbClr val="FF0000"/>
                </a:solidFill>
              </a:rPr>
              <a:t>Double Quotes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Case sensitive</a:t>
            </a:r>
          </a:p>
          <a:p>
            <a:r>
              <a:rPr lang="en-GB" dirty="0" smtClean="0"/>
              <a:t>Functions should return value unless declared “</a:t>
            </a:r>
            <a:r>
              <a:rPr lang="en-GB" dirty="0" smtClean="0">
                <a:solidFill>
                  <a:srgbClr val="FF0000"/>
                </a:solidFill>
              </a:rPr>
              <a:t>void</a:t>
            </a:r>
            <a:r>
              <a:rPr lang="en-GB" dirty="0" smtClean="0"/>
              <a:t>”</a:t>
            </a:r>
          </a:p>
          <a:p>
            <a:endParaRPr lang="en-GB" dirty="0" smtClean="0"/>
          </a:p>
          <a:p>
            <a:r>
              <a:rPr lang="en-GB" dirty="0" smtClean="0"/>
              <a:t>Use comments for clarity of your program</a:t>
            </a:r>
          </a:p>
          <a:p>
            <a:pPr lvl="1"/>
            <a:r>
              <a:rPr lang="en-GB" sz="2800" b="1" dirty="0" smtClean="0">
                <a:solidFill>
                  <a:srgbClr val="FF0000"/>
                </a:solidFill>
              </a:rPr>
              <a:t>/*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200" dirty="0" smtClean="0">
                <a:solidFill>
                  <a:srgbClr val="00B050"/>
                </a:solidFill>
              </a:rPr>
              <a:t>multiple line comments (enclosed with front-slash and star) </a:t>
            </a:r>
            <a:r>
              <a:rPr lang="en-GB" sz="2800" b="1" dirty="0" smtClean="0">
                <a:solidFill>
                  <a:srgbClr val="FF0000"/>
                </a:solidFill>
              </a:rPr>
              <a:t>*/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/>
            <a:r>
              <a:rPr lang="en-GB" sz="2800" b="1" dirty="0" smtClean="0">
                <a:solidFill>
                  <a:srgbClr val="FF0000"/>
                </a:solidFill>
              </a:rPr>
              <a:t>//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sz="1900" dirty="0" smtClean="0">
                <a:solidFill>
                  <a:srgbClr val="00B050"/>
                </a:solidFill>
              </a:rPr>
              <a:t>single line comment (begins with double front-slash)</a:t>
            </a:r>
            <a:endParaRPr lang="en-GB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 Format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dirty="0" smtClean="0"/>
              <a:t>Some reserved words which have predefined meanings in C. These words can only be used for their intended purpose.</a:t>
            </a:r>
          </a:p>
          <a:p>
            <a:r>
              <a:rPr lang="en-GB" sz="2500" dirty="0" smtClean="0"/>
              <a:t>Programmer can not use them as identifier (variable , function etc.) name.</a:t>
            </a:r>
          </a:p>
          <a:p>
            <a:r>
              <a:rPr lang="en-GB" sz="2500" dirty="0" smtClean="0"/>
              <a:t>Standard C has 32 keywords. </a:t>
            </a:r>
          </a:p>
          <a:p>
            <a:pPr lvl="1"/>
            <a:r>
              <a:rPr lang="en-GB" sz="2100" dirty="0" smtClean="0"/>
              <a:t>Example: auto, break, char, do,  for, if, </a:t>
            </a:r>
            <a:r>
              <a:rPr lang="en-GB" sz="2100" dirty="0" err="1" smtClean="0"/>
              <a:t>int</a:t>
            </a:r>
            <a:r>
              <a:rPr lang="en-GB" sz="2100" dirty="0" smtClean="0"/>
              <a:t>, switch  </a:t>
            </a:r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 Keywords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Variable is a </a:t>
            </a:r>
            <a:r>
              <a:rPr lang="en-GB" dirty="0" smtClean="0">
                <a:solidFill>
                  <a:schemeClr val="accent1"/>
                </a:solidFill>
              </a:rPr>
              <a:t>Named Memory Location </a:t>
            </a:r>
            <a:r>
              <a:rPr lang="en-GB" dirty="0" smtClean="0"/>
              <a:t>to hold values</a:t>
            </a:r>
          </a:p>
          <a:p>
            <a:r>
              <a:rPr lang="en-GB" dirty="0" smtClean="0"/>
              <a:t>Must have to declare before use</a:t>
            </a:r>
          </a:p>
          <a:p>
            <a:r>
              <a:rPr lang="en-GB" dirty="0" smtClean="0"/>
              <a:t>Variable is accessible (scope) only within the function where it is declared – local variables (we will talk later about Global Variables)</a:t>
            </a:r>
          </a:p>
          <a:p>
            <a:endParaRPr lang="en-GB" dirty="0" smtClean="0"/>
          </a:p>
          <a:p>
            <a:r>
              <a:rPr lang="en-GB" dirty="0" smtClean="0"/>
              <a:t>Data types: </a:t>
            </a:r>
          </a:p>
          <a:p>
            <a:pPr lvl="1"/>
            <a:r>
              <a:rPr lang="en-GB" dirty="0" smtClean="0"/>
              <a:t>Character data 			</a:t>
            </a:r>
            <a:r>
              <a:rPr lang="en-GB" dirty="0" smtClean="0">
                <a:solidFill>
                  <a:schemeClr val="accent1"/>
                </a:solidFill>
              </a:rPr>
              <a:t>char</a:t>
            </a:r>
          </a:p>
          <a:p>
            <a:pPr lvl="1"/>
            <a:r>
              <a:rPr lang="en-GB" dirty="0" smtClean="0"/>
              <a:t>Signed integer 			</a:t>
            </a:r>
            <a:r>
              <a:rPr lang="en-GB" dirty="0" err="1" smtClean="0">
                <a:solidFill>
                  <a:schemeClr val="accent1"/>
                </a:solidFill>
              </a:rPr>
              <a:t>int</a:t>
            </a:r>
            <a:endParaRPr lang="en-GB" dirty="0" smtClean="0">
              <a:solidFill>
                <a:schemeClr val="accent1"/>
              </a:solidFill>
            </a:endParaRPr>
          </a:p>
          <a:p>
            <a:pPr lvl="1"/>
            <a:r>
              <a:rPr lang="en-GB" dirty="0" smtClean="0"/>
              <a:t>Floating point number 		</a:t>
            </a:r>
            <a:r>
              <a:rPr lang="en-GB" dirty="0" smtClean="0">
                <a:solidFill>
                  <a:schemeClr val="accent1"/>
                </a:solidFill>
              </a:rPr>
              <a:t>float </a:t>
            </a:r>
          </a:p>
          <a:p>
            <a:pPr lvl="1"/>
            <a:r>
              <a:rPr lang="en-GB" dirty="0" smtClean="0"/>
              <a:t>Double precision float		</a:t>
            </a:r>
            <a:r>
              <a:rPr lang="en-GB" dirty="0" smtClean="0">
                <a:solidFill>
                  <a:schemeClr val="accent1"/>
                </a:solidFill>
              </a:rPr>
              <a:t>double</a:t>
            </a:r>
          </a:p>
          <a:p>
            <a:pPr lvl="1"/>
            <a:r>
              <a:rPr lang="en-GB" dirty="0" smtClean="0"/>
              <a:t>Valueless (special purpose)</a:t>
            </a:r>
            <a:r>
              <a:rPr lang="en-GB" smtClean="0"/>
              <a:t>		</a:t>
            </a:r>
            <a:r>
              <a:rPr lang="en-GB" smtClean="0">
                <a:solidFill>
                  <a:schemeClr val="accent1"/>
                </a:solidFill>
              </a:rPr>
              <a:t>void</a:t>
            </a:r>
            <a:endParaRPr lang="en-GB" dirty="0" smtClean="0">
              <a:solidFill>
                <a:schemeClr val="accent1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How to declare (and initialize):	</a:t>
            </a:r>
          </a:p>
          <a:p>
            <a:pPr lvl="1"/>
            <a:r>
              <a:rPr lang="en-GB" b="1" dirty="0" smtClean="0">
                <a:solidFill>
                  <a:srgbClr val="C00000"/>
                </a:solidFill>
              </a:rPr>
              <a:t>type </a:t>
            </a:r>
            <a:r>
              <a:rPr lang="en-GB" b="1" dirty="0" err="1" smtClean="0">
                <a:solidFill>
                  <a:schemeClr val="bg2">
                    <a:lumMod val="25000"/>
                  </a:schemeClr>
                </a:solidFill>
              </a:rPr>
              <a:t>VariableName</a:t>
            </a:r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b="1" dirty="0" smtClean="0">
                <a:solidFill>
                  <a:srgbClr val="00B050"/>
                </a:solidFill>
              </a:rPr>
              <a:t>= value </a:t>
            </a:r>
            <a:r>
              <a:rPr lang="en-GB" b="1" dirty="0" smtClean="0">
                <a:solidFill>
                  <a:srgbClr val="C00000"/>
                </a:solidFill>
              </a:rPr>
              <a:t>;</a:t>
            </a:r>
          </a:p>
          <a:p>
            <a:pPr lvl="1"/>
            <a:r>
              <a:rPr lang="en-GB" dirty="0" smtClean="0"/>
              <a:t>Example: </a:t>
            </a:r>
            <a:r>
              <a:rPr lang="en-GB" b="1" dirty="0" err="1" smtClean="0">
                <a:solidFill>
                  <a:srgbClr val="C00000"/>
                </a:solidFill>
              </a:rPr>
              <a:t>int</a:t>
            </a:r>
            <a:r>
              <a:rPr lang="en-GB" dirty="0" smtClean="0">
                <a:solidFill>
                  <a:schemeClr val="accent1"/>
                </a:solidFill>
              </a:rPr>
              <a:t>  </a:t>
            </a:r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marks</a:t>
            </a:r>
            <a:r>
              <a:rPr lang="en-GB" b="1" dirty="0" smtClean="0">
                <a:solidFill>
                  <a:srgbClr val="00B050"/>
                </a:solidFill>
              </a:rPr>
              <a:t>= 20</a:t>
            </a:r>
            <a:r>
              <a:rPr lang="en-GB" b="1" dirty="0" smtClean="0">
                <a:solidFill>
                  <a:srgbClr val="C00000"/>
                </a:solidFill>
              </a:rPr>
              <a:t>;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 and Data 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#include &lt;</a:t>
            </a:r>
            <a:r>
              <a:rPr lang="en-GB" dirty="0" err="1" smtClean="0"/>
              <a:t>stdio.h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err="1" smtClean="0"/>
              <a:t>int</a:t>
            </a:r>
            <a:r>
              <a:rPr lang="en-GB" dirty="0" smtClean="0"/>
              <a:t> main()</a:t>
            </a:r>
          </a:p>
          <a:p>
            <a:pPr>
              <a:buNone/>
            </a:pPr>
            <a:r>
              <a:rPr lang="en-GB" dirty="0" smtClean="0"/>
              <a:t>	{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int</a:t>
            </a:r>
            <a:r>
              <a:rPr lang="en-GB" dirty="0" smtClean="0"/>
              <a:t> 	</a:t>
            </a:r>
            <a:r>
              <a:rPr lang="en-GB" dirty="0" err="1" smtClean="0"/>
              <a:t>x,y,z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	x=10;</a:t>
            </a:r>
          </a:p>
          <a:p>
            <a:pPr>
              <a:buNone/>
            </a:pPr>
            <a:r>
              <a:rPr lang="en-GB" dirty="0" smtClean="0"/>
              <a:t>	y=20;</a:t>
            </a:r>
          </a:p>
          <a:p>
            <a:pPr>
              <a:buNone/>
            </a:pPr>
            <a:r>
              <a:rPr lang="en-GB" dirty="0" smtClean="0"/>
              <a:t>	z=</a:t>
            </a:r>
            <a:r>
              <a:rPr lang="en-GB" dirty="0" err="1" smtClean="0"/>
              <a:t>x+y</a:t>
            </a:r>
            <a:r>
              <a:rPr lang="en-GB" dirty="0" smtClean="0"/>
              <a:t>;</a:t>
            </a:r>
          </a:p>
          <a:p>
            <a:pPr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err="1" smtClean="0"/>
              <a:t>printf</a:t>
            </a:r>
            <a:r>
              <a:rPr lang="en-GB" dirty="0" smtClean="0"/>
              <a:t>(“The sum is %d”, z); </a:t>
            </a:r>
          </a:p>
          <a:p>
            <a:pPr lvl="1">
              <a:buNone/>
            </a:pPr>
            <a:r>
              <a:rPr lang="en-GB" dirty="0" smtClean="0"/>
              <a:t>return 0;</a:t>
            </a:r>
          </a:p>
          <a:p>
            <a:pPr lvl="1"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C program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2463</TotalTime>
  <Words>648</Words>
  <Application>Microsoft Office PowerPoint</Application>
  <PresentationFormat>On-screen Show (4:3)</PresentationFormat>
  <Paragraphs>121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Introduction to C</vt:lpstr>
      <vt:lpstr>Structured Programming</vt:lpstr>
      <vt:lpstr>Introduction to C</vt:lpstr>
      <vt:lpstr>Why C?</vt:lpstr>
      <vt:lpstr>My first C program</vt:lpstr>
      <vt:lpstr>C Format</vt:lpstr>
      <vt:lpstr>C Keywords</vt:lpstr>
      <vt:lpstr>Variables and Data types</vt:lpstr>
      <vt:lpstr>Example: C program</vt:lpstr>
      <vt:lpstr>Rules for Identifier Names (variables/functions/arrays)</vt:lpstr>
      <vt:lpstr>Example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Programming Language</dc:title>
  <dc:creator>HarrySeldon</dc:creator>
  <cp:lastModifiedBy>IamNotHarrySeldon</cp:lastModifiedBy>
  <cp:revision>329</cp:revision>
  <dcterms:created xsi:type="dcterms:W3CDTF">2012-09-12T07:33:03Z</dcterms:created>
  <dcterms:modified xsi:type="dcterms:W3CDTF">2014-05-15T00:16:15Z</dcterms:modified>
</cp:coreProperties>
</file>