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8D3C-853E-4700-B4FA-270D9022C9ED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3F7CE-9646-43E1-919F-CF0BE1BC68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B7DAB-5DC6-44DF-9F4B-2469E1733C61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D98F-4B5A-4A03-B960-CE563C3B3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F4C122-4293-4D47-9086-56A422B2B008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80331A-DE09-4117-BAF7-963DA44667D0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8DE82-A698-4AED-9AA1-F555E9286D11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9A091-78BA-46E1-BC8D-7FC499F63B7F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CD906F-8525-426B-A921-18E763109576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A9681-3E6D-416A-91AF-3A0BAD82F857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05529-096A-44A0-BB8C-1A4DF3953B1B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7AE3E-3CE6-4562-A53A-D5A23B677DD6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7BF0E8-49E7-4E4F-8057-230A7AE186E4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4A5B8A-55B9-4411-B981-0C8F908BA40D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481BF-2D7D-44D6-AF2B-048A48CE0A5B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E3D0C7-3AB2-4C05-8474-64F8736E80D3}" type="datetime1">
              <a:rPr lang="en-US" smtClean="0"/>
              <a:pPr/>
              <a:t>5/27/2014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080248" cy="1828800"/>
          </a:xfrm>
        </p:spPr>
        <p:txBody>
          <a:bodyPr>
            <a:normAutofit/>
          </a:bodyPr>
          <a:lstStyle/>
          <a:p>
            <a:r>
              <a:rPr lang="en-GB" dirty="0" smtClean="0"/>
              <a:t>Operators and Expressions in 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M. </a:t>
            </a:r>
            <a:r>
              <a:rPr lang="en-GB" dirty="0" err="1" smtClean="0"/>
              <a:t>Masud</a:t>
            </a:r>
            <a:r>
              <a:rPr lang="en-GB" dirty="0" smtClean="0"/>
              <a:t> </a:t>
            </a:r>
            <a:r>
              <a:rPr lang="en-GB" dirty="0" err="1" smtClean="0"/>
              <a:t>Tarek</a:t>
            </a:r>
            <a:endParaRPr lang="en-GB" dirty="0" smtClean="0"/>
          </a:p>
          <a:p>
            <a:r>
              <a:rPr lang="en-GB" dirty="0" smtClean="0"/>
              <a:t>masudtarek@outlook.com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Assignment operators</a:t>
            </a:r>
          </a:p>
          <a:p>
            <a:pPr lvl="1"/>
            <a:r>
              <a:rPr lang="en-GB" dirty="0" smtClean="0"/>
              <a:t>identifier = expression</a:t>
            </a:r>
          </a:p>
          <a:p>
            <a:pPr lvl="2"/>
            <a:r>
              <a:rPr lang="en-GB" dirty="0" smtClean="0"/>
              <a:t>x=5;</a:t>
            </a:r>
          </a:p>
          <a:p>
            <a:pPr lvl="2"/>
            <a:r>
              <a:rPr lang="en-GB" dirty="0" smtClean="0"/>
              <a:t>x+=5;  (equivalent to: x=x+5;)</a:t>
            </a:r>
          </a:p>
          <a:p>
            <a:pPr lvl="1"/>
            <a:r>
              <a:rPr lang="en-GB" dirty="0" smtClean="0"/>
              <a:t>identifier1 = identifier2 =identifier3=expression</a:t>
            </a:r>
          </a:p>
          <a:p>
            <a:pPr lvl="2"/>
            <a:r>
              <a:rPr lang="en-GB" dirty="0" smtClean="0"/>
              <a:t>(Right to Left)</a:t>
            </a:r>
          </a:p>
          <a:p>
            <a:pPr lvl="2"/>
            <a:r>
              <a:rPr lang="en-GB" dirty="0" smtClean="0"/>
              <a:t>x=y=z=5*8+3;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Example 3.24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Conditional Operator  ?  : </a:t>
            </a:r>
          </a:p>
          <a:p>
            <a:pPr lvl="1"/>
            <a:r>
              <a:rPr lang="en-GB" dirty="0" smtClean="0"/>
              <a:t>(for simple conditional operation)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expression1 ? expression2 : expression3;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a=(f&lt;g)? 100: 200;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operators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abs(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r>
              <a:rPr lang="en-GB" dirty="0" smtClean="0"/>
              <a:t>ceil(d)</a:t>
            </a:r>
          </a:p>
          <a:p>
            <a:r>
              <a:rPr lang="en-GB" dirty="0" smtClean="0"/>
              <a:t>floor(d)</a:t>
            </a:r>
          </a:p>
          <a:p>
            <a:r>
              <a:rPr lang="en-GB" dirty="0" err="1" smtClean="0"/>
              <a:t>getchar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pow</a:t>
            </a:r>
            <a:r>
              <a:rPr lang="en-GB" smtClean="0"/>
              <a:t>(d1,d2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printf</a:t>
            </a:r>
            <a:r>
              <a:rPr lang="en-GB" dirty="0" smtClean="0"/>
              <a:t>(...)</a:t>
            </a:r>
          </a:p>
          <a:p>
            <a:r>
              <a:rPr lang="en-GB" dirty="0" err="1" smtClean="0"/>
              <a:t>putchar</a:t>
            </a:r>
            <a:r>
              <a:rPr lang="en-GB" dirty="0" smtClean="0"/>
              <a:t>(c)</a:t>
            </a:r>
          </a:p>
          <a:p>
            <a:r>
              <a:rPr lang="en-GB" dirty="0" smtClean="0"/>
              <a:t>rand()</a:t>
            </a:r>
          </a:p>
          <a:p>
            <a:r>
              <a:rPr lang="en-GB" dirty="0" err="1" smtClean="0"/>
              <a:t>scanf</a:t>
            </a:r>
            <a:r>
              <a:rPr lang="en-GB" dirty="0" smtClean="0"/>
              <a:t>(...)</a:t>
            </a:r>
          </a:p>
          <a:p>
            <a:r>
              <a:rPr lang="en-GB" dirty="0" err="1" smtClean="0"/>
              <a:t>sqrt</a:t>
            </a:r>
            <a:r>
              <a:rPr lang="en-GB" dirty="0" smtClean="0"/>
              <a:t>(d)</a:t>
            </a:r>
          </a:p>
          <a:p>
            <a:r>
              <a:rPr lang="en-GB" dirty="0" err="1" smtClean="0"/>
              <a:t>tolower</a:t>
            </a:r>
            <a:r>
              <a:rPr lang="en-GB" dirty="0" smtClean="0"/>
              <a:t>(c)</a:t>
            </a:r>
          </a:p>
          <a:p>
            <a:r>
              <a:rPr lang="en-GB" dirty="0" err="1" smtClean="0"/>
              <a:t>toupper</a:t>
            </a:r>
            <a:r>
              <a:rPr lang="en-GB" dirty="0" smtClean="0"/>
              <a:t>(c)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Library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3</a:t>
            </a:r>
          </a:p>
          <a:p>
            <a:r>
              <a:rPr lang="en-GB" dirty="0" smtClean="0"/>
              <a:t>Table 3-1 Operator Precedence Groups</a:t>
            </a:r>
          </a:p>
          <a:p>
            <a:r>
              <a:rPr lang="en-GB" dirty="0" smtClean="0"/>
              <a:t>Appendix H (Library Functions)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Operators are used to join various data items to form an expression.</a:t>
            </a:r>
          </a:p>
          <a:p>
            <a:r>
              <a:rPr lang="en-GB" dirty="0" smtClean="0"/>
              <a:t>Data items that operators act upon are called operands</a:t>
            </a:r>
          </a:p>
          <a:p>
            <a:pPr lvl="1"/>
            <a:r>
              <a:rPr lang="en-GB" dirty="0" smtClean="0"/>
              <a:t>Arithmetic</a:t>
            </a:r>
          </a:p>
          <a:p>
            <a:pPr lvl="1"/>
            <a:r>
              <a:rPr lang="en-GB" dirty="0" smtClean="0"/>
              <a:t>Relational</a:t>
            </a:r>
          </a:p>
          <a:p>
            <a:pPr lvl="1"/>
            <a:r>
              <a:rPr lang="en-GB" dirty="0" smtClean="0"/>
              <a:t>Logical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Others</a:t>
            </a:r>
          </a:p>
          <a:p>
            <a:pPr lvl="2"/>
            <a:r>
              <a:rPr lang="en-GB" dirty="0" smtClean="0"/>
              <a:t>Unary</a:t>
            </a:r>
            <a:endParaRPr lang="en-GB" dirty="0" smtClean="0"/>
          </a:p>
          <a:p>
            <a:pPr lvl="2"/>
            <a:r>
              <a:rPr lang="en-GB" dirty="0" smtClean="0"/>
              <a:t>Assignment</a:t>
            </a:r>
          </a:p>
          <a:p>
            <a:pPr lvl="2"/>
            <a:r>
              <a:rPr lang="en-GB" dirty="0" smtClean="0"/>
              <a:t>Conditional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Addition		</a:t>
            </a:r>
            <a:r>
              <a:rPr lang="en-GB" b="1" dirty="0" smtClean="0">
                <a:solidFill>
                  <a:srgbClr val="FF0000"/>
                </a:solidFill>
              </a:rPr>
              <a:t>+</a:t>
            </a:r>
          </a:p>
          <a:p>
            <a:r>
              <a:rPr lang="en-GB" dirty="0" smtClean="0"/>
              <a:t>Subtraction 	</a:t>
            </a:r>
            <a:r>
              <a:rPr lang="en-GB" b="1" dirty="0" smtClean="0">
                <a:solidFill>
                  <a:srgbClr val="FF0000"/>
                </a:solidFill>
              </a:rPr>
              <a:t>-</a:t>
            </a:r>
          </a:p>
          <a:p>
            <a:r>
              <a:rPr lang="en-GB" dirty="0" smtClean="0"/>
              <a:t>Multiplication	</a:t>
            </a:r>
            <a:r>
              <a:rPr lang="en-GB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GB" dirty="0" smtClean="0"/>
              <a:t>Division		</a:t>
            </a:r>
            <a:r>
              <a:rPr lang="en-GB" b="1" dirty="0" smtClean="0">
                <a:solidFill>
                  <a:srgbClr val="FF0000"/>
                </a:solidFill>
              </a:rPr>
              <a:t>/ </a:t>
            </a:r>
            <a:r>
              <a:rPr lang="en-GB" sz="2000" dirty="0" smtClean="0"/>
              <a:t>(second operands must be non-zero)</a:t>
            </a:r>
          </a:p>
          <a:p>
            <a:r>
              <a:rPr lang="en-GB" dirty="0" smtClean="0"/>
              <a:t>Modulus		</a:t>
            </a:r>
            <a:r>
              <a:rPr lang="en-GB" b="1" dirty="0" smtClean="0">
                <a:solidFill>
                  <a:srgbClr val="FF0000"/>
                </a:solidFill>
              </a:rPr>
              <a:t>%</a:t>
            </a:r>
            <a:r>
              <a:rPr lang="en-GB" dirty="0" smtClean="0"/>
              <a:t> </a:t>
            </a:r>
            <a:r>
              <a:rPr lang="en-GB" sz="2000" dirty="0" smtClean="0"/>
              <a:t>(both operands must be integer, second operand must be non-zero)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Use of parenthesis for clarity</a:t>
            </a:r>
          </a:p>
          <a:p>
            <a:r>
              <a:rPr lang="en-GB" dirty="0" smtClean="0"/>
              <a:t>With mixed data type expression, result will be converted  to  higher precision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one data type to another</a:t>
            </a:r>
          </a:p>
          <a:p>
            <a:r>
              <a:rPr lang="en-US" dirty="0" smtClean="0"/>
              <a:t>(data type) expression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f</a:t>
            </a:r>
          </a:p>
          <a:p>
            <a:pPr lvl="1"/>
            <a:r>
              <a:rPr lang="en-US" dirty="0" smtClean="0"/>
              <a:t>((</a:t>
            </a:r>
            <a:r>
              <a:rPr lang="en-US" dirty="0" err="1" smtClean="0"/>
              <a:t>int</a:t>
            </a:r>
            <a:r>
              <a:rPr lang="en-US" dirty="0" smtClean="0"/>
              <a:t>) f )% 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/ %  have higher precedence than +-</a:t>
            </a:r>
          </a:p>
          <a:p>
            <a:r>
              <a:rPr lang="en-US" dirty="0" smtClean="0"/>
              <a:t>For same precedence group, expression will be evaluated according to “</a:t>
            </a:r>
            <a:r>
              <a:rPr lang="en-US" b="1" dirty="0" smtClean="0">
                <a:solidFill>
                  <a:srgbClr val="0070C0"/>
                </a:solidFill>
              </a:rPr>
              <a:t>orders</a:t>
            </a:r>
            <a:r>
              <a:rPr lang="en-US" dirty="0" smtClean="0"/>
              <a:t>” (also known as “</a:t>
            </a:r>
            <a:r>
              <a:rPr lang="en-US" b="1" dirty="0" err="1" smtClean="0">
                <a:solidFill>
                  <a:srgbClr val="0070C0"/>
                </a:solidFill>
              </a:rPr>
              <a:t>associativity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 arithmetic operators, “</a:t>
            </a:r>
            <a:r>
              <a:rPr lang="en-US" dirty="0" err="1" smtClean="0"/>
              <a:t>associativity</a:t>
            </a:r>
            <a:r>
              <a:rPr lang="en-US" dirty="0" smtClean="0"/>
              <a:t>” is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 to 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a-b/c*d</a:t>
            </a:r>
          </a:p>
          <a:p>
            <a:pPr lvl="2"/>
            <a:r>
              <a:rPr lang="en-US" dirty="0" smtClean="0"/>
              <a:t>Equivalent to : </a:t>
            </a:r>
            <a:r>
              <a:rPr lang="en-US" dirty="0" smtClean="0">
                <a:solidFill>
                  <a:srgbClr val="FF0000"/>
                </a:solidFill>
              </a:rPr>
              <a:t>a –((b/c)*d)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solidFill>
                  <a:srgbClr val="0070C0"/>
                </a:solidFill>
              </a:rPr>
              <a:t>example 3.9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Operates on single operand</a:t>
            </a:r>
          </a:p>
          <a:p>
            <a:r>
              <a:rPr lang="en-GB" dirty="0" smtClean="0"/>
              <a:t>Right to Left </a:t>
            </a:r>
            <a:r>
              <a:rPr lang="en-GB" dirty="0" err="1" smtClean="0"/>
              <a:t>associativity</a:t>
            </a:r>
            <a:endParaRPr lang="en-GB" dirty="0" smtClean="0"/>
          </a:p>
          <a:p>
            <a:r>
              <a:rPr lang="en-GB" dirty="0" smtClean="0"/>
              <a:t>Highest precedence</a:t>
            </a:r>
          </a:p>
          <a:p>
            <a:pPr lvl="1"/>
            <a:r>
              <a:rPr lang="en-GB" dirty="0" smtClean="0"/>
              <a:t>Unary minus (-)</a:t>
            </a:r>
          </a:p>
          <a:p>
            <a:pPr lvl="2"/>
            <a:r>
              <a:rPr lang="en-GB" dirty="0" smtClean="0"/>
              <a:t>-10+20        answer:  10 or -30?</a:t>
            </a:r>
          </a:p>
          <a:p>
            <a:pPr lvl="1"/>
            <a:r>
              <a:rPr lang="en-GB" dirty="0" smtClean="0"/>
              <a:t>Increment (++)</a:t>
            </a:r>
          </a:p>
          <a:p>
            <a:pPr lvl="1"/>
            <a:r>
              <a:rPr lang="en-GB" dirty="0" smtClean="0"/>
              <a:t>Decrement (--)</a:t>
            </a:r>
          </a:p>
          <a:p>
            <a:pPr lvl="1"/>
            <a:r>
              <a:rPr lang="en-GB" dirty="0" err="1" smtClean="0"/>
              <a:t>sizeof</a:t>
            </a:r>
            <a:endParaRPr lang="en-GB" dirty="0" smtClean="0"/>
          </a:p>
          <a:p>
            <a:pPr lvl="1"/>
            <a:r>
              <a:rPr lang="en-GB" dirty="0" smtClean="0"/>
              <a:t>(data type)    	// cast operator </a:t>
            </a:r>
            <a:r>
              <a:rPr lang="en-GB" dirty="0" smtClean="0">
                <a:solidFill>
                  <a:srgbClr val="0070C0"/>
                </a:solidFill>
              </a:rPr>
              <a:t>example 3.13</a:t>
            </a:r>
          </a:p>
          <a:p>
            <a:pPr lvl="1"/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Unary Operators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Postfix (x++, x--) and Prefix (++x, --x) </a:t>
            </a:r>
          </a:p>
          <a:p>
            <a:r>
              <a:rPr lang="en-GB" dirty="0" smtClean="0"/>
              <a:t>In postfix, increment /decrement will done later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x=5</a:t>
            </a:r>
          </a:p>
          <a:p>
            <a:pPr lvl="1"/>
            <a:r>
              <a:rPr lang="en-GB" dirty="0" smtClean="0"/>
              <a:t>y=x++; 	// y=5 and x=6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x=5;</a:t>
            </a:r>
          </a:p>
          <a:p>
            <a:pPr lvl="1"/>
            <a:r>
              <a:rPr lang="en-GB" dirty="0" smtClean="0"/>
              <a:t>y=++x; 	// x=6 and y=6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Increment and Decrement Operator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&gt;		greater than</a:t>
            </a:r>
          </a:p>
          <a:p>
            <a:r>
              <a:rPr lang="en-GB" dirty="0" smtClean="0"/>
              <a:t>&gt;=		greater than or equal to</a:t>
            </a:r>
          </a:p>
          <a:p>
            <a:r>
              <a:rPr lang="en-GB" dirty="0" smtClean="0"/>
              <a:t>&lt;		less than</a:t>
            </a:r>
          </a:p>
          <a:p>
            <a:r>
              <a:rPr lang="en-GB" dirty="0" smtClean="0"/>
              <a:t>&lt;=		less than or equal to</a:t>
            </a:r>
          </a:p>
          <a:p>
            <a:endParaRPr lang="en-GB" dirty="0" smtClean="0"/>
          </a:p>
          <a:p>
            <a:r>
              <a:rPr lang="en-GB" dirty="0" smtClean="0"/>
              <a:t>Equality operator</a:t>
            </a:r>
          </a:p>
          <a:p>
            <a:r>
              <a:rPr lang="en-GB" dirty="0" smtClean="0"/>
              <a:t>==		equal to</a:t>
            </a:r>
          </a:p>
          <a:p>
            <a:r>
              <a:rPr lang="en-GB" dirty="0" smtClean="0"/>
              <a:t>!=		not equal to</a:t>
            </a:r>
          </a:p>
          <a:p>
            <a:endParaRPr lang="en-GB" dirty="0" smtClean="0"/>
          </a:p>
          <a:p>
            <a:r>
              <a:rPr lang="en-GB" dirty="0" smtClean="0"/>
              <a:t>Lower precedence than arithmetic operator</a:t>
            </a:r>
          </a:p>
          <a:p>
            <a:r>
              <a:rPr lang="en-GB" dirty="0" smtClean="0"/>
              <a:t>They will form logical expression (true or false)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Example 3.16</a:t>
            </a:r>
          </a:p>
          <a:p>
            <a:r>
              <a:rPr lang="en-GB" dirty="0" smtClean="0"/>
              <a:t>All have left to right (L to R) </a:t>
            </a:r>
            <a:r>
              <a:rPr lang="en-GB" dirty="0" err="1" smtClean="0"/>
              <a:t>associativity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Operator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&amp;&amp;		Logical AND</a:t>
            </a:r>
          </a:p>
          <a:p>
            <a:r>
              <a:rPr lang="en-GB" dirty="0" smtClean="0"/>
              <a:t>||		Logical OR</a:t>
            </a:r>
          </a:p>
          <a:p>
            <a:endParaRPr lang="en-GB" dirty="0" smtClean="0"/>
          </a:p>
          <a:p>
            <a:r>
              <a:rPr lang="en-GB" dirty="0" smtClean="0"/>
              <a:t>Logical operator acts upon logical expression (expression formed by relational operators)</a:t>
            </a:r>
          </a:p>
          <a:p>
            <a:endParaRPr lang="en-GB" dirty="0" smtClean="0"/>
          </a:p>
          <a:p>
            <a:r>
              <a:rPr lang="en-GB" dirty="0" smtClean="0"/>
              <a:t>AND has higher precedence than OR</a:t>
            </a:r>
          </a:p>
          <a:p>
            <a:r>
              <a:rPr lang="en-GB" dirty="0" smtClean="0"/>
              <a:t>Logical operators have lower precedence than relational operator</a:t>
            </a:r>
          </a:p>
          <a:p>
            <a:endParaRPr lang="en-GB" dirty="0" smtClean="0"/>
          </a:p>
          <a:p>
            <a:r>
              <a:rPr lang="en-GB" dirty="0" err="1" smtClean="0"/>
              <a:t>i</a:t>
            </a:r>
            <a:r>
              <a:rPr lang="en-GB" dirty="0" smtClean="0"/>
              <a:t>&gt;=6 &amp;&amp; c==‘a’ || f&lt;10 &amp;&amp; </a:t>
            </a:r>
            <a:r>
              <a:rPr lang="en-GB" dirty="0" err="1" smtClean="0"/>
              <a:t>i</a:t>
            </a:r>
            <a:r>
              <a:rPr lang="en-GB" smtClean="0"/>
              <a:t>==5</a:t>
            </a:r>
            <a:endParaRPr lang="en-GB" dirty="0" smtClean="0"/>
          </a:p>
          <a:p>
            <a:pPr lvl="1"/>
            <a:r>
              <a:rPr lang="en-GB" dirty="0" smtClean="0"/>
              <a:t>(suppose     </a:t>
            </a:r>
            <a:r>
              <a:rPr lang="en-GB" dirty="0" err="1" smtClean="0"/>
              <a:t>i</a:t>
            </a:r>
            <a:r>
              <a:rPr lang="en-GB" dirty="0" smtClean="0"/>
              <a:t>=5, c=‘B’, f=9)</a:t>
            </a:r>
          </a:p>
          <a:p>
            <a:endParaRPr lang="en-GB" dirty="0" smtClean="0"/>
          </a:p>
          <a:p>
            <a:r>
              <a:rPr lang="en-GB" dirty="0" smtClean="0"/>
              <a:t> unary logical operator: Logical Negation (!) 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459</TotalTime>
  <Words>375</Words>
  <Application>Microsoft Office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Operators and Expressions in C</vt:lpstr>
      <vt:lpstr>Operators</vt:lpstr>
      <vt:lpstr>Arithmetic Operator</vt:lpstr>
      <vt:lpstr>Type casting</vt:lpstr>
      <vt:lpstr>Precedence</vt:lpstr>
      <vt:lpstr>Unary Operators</vt:lpstr>
      <vt:lpstr>Increment and Decrement Operator</vt:lpstr>
      <vt:lpstr>Relational Operator</vt:lpstr>
      <vt:lpstr>Logical Operator</vt:lpstr>
      <vt:lpstr>Other operators</vt:lpstr>
      <vt:lpstr>Common Library Functions</vt:lpstr>
      <vt:lpstr>Readings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Control Statements</dc:title>
  <dc:creator>HarrySeldon</dc:creator>
  <cp:lastModifiedBy>Tarek</cp:lastModifiedBy>
  <cp:revision>99</cp:revision>
  <dcterms:created xsi:type="dcterms:W3CDTF">2006-08-16T00:00:00Z</dcterms:created>
  <dcterms:modified xsi:type="dcterms:W3CDTF">2014-05-27T03:35:41Z</dcterms:modified>
</cp:coreProperties>
</file>