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6" r:id="rId4"/>
    <p:sldId id="267" r:id="rId5"/>
    <p:sldId id="268" r:id="rId6"/>
    <p:sldId id="269" r:id="rId7"/>
    <p:sldId id="272" r:id="rId8"/>
    <p:sldId id="273" r:id="rId9"/>
    <p:sldId id="274" r:id="rId10"/>
    <p:sldId id="275" r:id="rId11"/>
    <p:sldId id="276" r:id="rId12"/>
    <p:sldId id="277" r:id="rId13"/>
    <p:sldId id="280" r:id="rId14"/>
    <p:sldId id="279" r:id="rId15"/>
    <p:sldId id="278" r:id="rId16"/>
    <p:sldId id="281" r:id="rId17"/>
    <p:sldId id="265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02156-8C69-4972-A7D7-9C2CA359F838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E6AED-DF10-4B52-8D2F-B2AC2439E9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86985-6C38-4601-99E0-E986F3B72F82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E5AB8-A7E7-48BD-A2BE-5D576D27FF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131B78-99E7-4155-8D27-AB911D0BC600}" type="datetime1">
              <a:rPr lang="en-US" smtClean="0"/>
              <a:pPr/>
              <a:t>7/2/2014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3BF5B3-0FC8-44E4-957C-A0B62229439B}" type="datetime1">
              <a:rPr lang="en-US" smtClean="0"/>
              <a:pPr/>
              <a:t>7/2/2014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818958-37E7-436B-A1CB-F94AECB6F143}" type="datetime1">
              <a:rPr lang="en-US" smtClean="0"/>
              <a:pPr/>
              <a:t>7/2/2014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1AA5E-C514-45D0-81CC-78FAC138D063}" type="datetime1">
              <a:rPr lang="en-US" smtClean="0"/>
              <a:pPr/>
              <a:t>7/2/2014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86782-C8CA-4903-A1EE-32A689837139}" type="datetime1">
              <a:rPr lang="en-US" smtClean="0"/>
              <a:pPr/>
              <a:t>7/2/2014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BA8130-1E72-45B7-AEE1-F6FC27EEEAE3}" type="datetime1">
              <a:rPr lang="en-US" smtClean="0"/>
              <a:pPr/>
              <a:t>7/2/2014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C4AD47-F399-4027-AC05-E3E254FBB269}" type="datetime1">
              <a:rPr lang="en-US" smtClean="0"/>
              <a:pPr/>
              <a:t>7/2/2014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D18172-7D8F-41EE-831D-8B75ABA35A28}" type="datetime1">
              <a:rPr lang="en-US" smtClean="0"/>
              <a:pPr/>
              <a:t>7/2/2014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711CED-848C-405F-94AB-094F660DFEB5}" type="datetime1">
              <a:rPr lang="en-US" smtClean="0"/>
              <a:pPr/>
              <a:t>7/2/2014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1B49B2D-505A-43B7-ACE0-FA588146293C}" type="datetime1">
              <a:rPr lang="en-US" smtClean="0"/>
              <a:pPr/>
              <a:t>7/2/2014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3A6E9E-C1CC-47C0-BE44-A01DC4892CDD}" type="datetime1">
              <a:rPr lang="en-US" smtClean="0"/>
              <a:pPr/>
              <a:t>7/2/2014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51E86C-817F-4AA3-A898-110FD110845D}" type="datetime1">
              <a:rPr lang="en-US" smtClean="0"/>
              <a:pPr/>
              <a:t>7/2/2014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4F8F20E-181B-435F-8AB3-6A41C0F6751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752601"/>
            <a:ext cx="7029472" cy="1829761"/>
          </a:xfrm>
        </p:spPr>
        <p:txBody>
          <a:bodyPr/>
          <a:lstStyle/>
          <a:p>
            <a:r>
              <a:rPr lang="en-GB" smtClean="0"/>
              <a:t>Storage Class </a:t>
            </a:r>
            <a:r>
              <a:rPr lang="en-GB" dirty="0" smtClean="0"/>
              <a:t>and Multi-file programs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masudtarek@outlook.com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54356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 =100;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void func_1( )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{ 		x++;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err="1" smtClean="0">
                <a:solidFill>
                  <a:srgbClr val="0070C0"/>
                </a:solidFill>
              </a:rPr>
              <a:t>printf</a:t>
            </a:r>
            <a:r>
              <a:rPr lang="en-US" dirty="0" smtClean="0">
                <a:solidFill>
                  <a:srgbClr val="0070C0"/>
                </a:solidFill>
              </a:rPr>
              <a:t> (“func_1 function: x=%d\n”, x);}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void func_2( )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{ 	x++;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	</a:t>
            </a:r>
            <a:r>
              <a:rPr lang="en-US" dirty="0" err="1" smtClean="0">
                <a:solidFill>
                  <a:srgbClr val="00B050"/>
                </a:solidFill>
              </a:rPr>
              <a:t>printf</a:t>
            </a:r>
            <a:r>
              <a:rPr lang="en-US" dirty="0" smtClean="0">
                <a:solidFill>
                  <a:srgbClr val="00B050"/>
                </a:solidFill>
              </a:rPr>
              <a:t> (“func_2 function: x=%d\n”, x);}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 )</a:t>
            </a:r>
          </a:p>
          <a:p>
            <a:pPr>
              <a:buNone/>
            </a:pPr>
            <a:r>
              <a:rPr lang="en-US" dirty="0" smtClean="0"/>
              <a:t>{	</a:t>
            </a:r>
            <a:r>
              <a:rPr lang="en-US" dirty="0" err="1" smtClean="0"/>
              <a:t>printf</a:t>
            </a:r>
            <a:r>
              <a:rPr lang="en-US" dirty="0" smtClean="0"/>
              <a:t> (“main function: x=%d\n”, x);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func_1( 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funct_2( 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func_1( );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 funct_2( );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 (“main function: x=%d\n”, x);</a:t>
            </a:r>
          </a:p>
          <a:p>
            <a:pPr>
              <a:buNone/>
            </a:pPr>
            <a:r>
              <a:rPr lang="en-US" dirty="0" smtClean="0"/>
              <a:t>	return 0;}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Variables (single file)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3636" y="4214818"/>
            <a:ext cx="2255746" cy="1815882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Output:</a:t>
            </a:r>
          </a:p>
          <a:p>
            <a:endParaRPr lang="en-US" sz="1400" dirty="0" smtClean="0"/>
          </a:p>
          <a:p>
            <a:r>
              <a:rPr lang="en-US" sz="1400" dirty="0" smtClean="0"/>
              <a:t>main function: x=100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func_1 function: x=101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func_2 function: x=102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func_1 function: x=103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func_2 function: x=104</a:t>
            </a:r>
          </a:p>
          <a:p>
            <a:r>
              <a:rPr lang="en-US" sz="1400" dirty="0" smtClean="0"/>
              <a:t>main function: x=104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big program can be written in several files where each file may contain one or more complete functions</a:t>
            </a:r>
          </a:p>
          <a:p>
            <a:r>
              <a:rPr lang="en-US" dirty="0" smtClean="0"/>
              <a:t>Easy to manage and debug</a:t>
            </a:r>
          </a:p>
          <a:p>
            <a:r>
              <a:rPr lang="en-US" dirty="0" smtClean="0"/>
              <a:t>Storage class can be used for both variables and functions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Multi-file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file contains a calling function code (but not the function definition), there must be a function prototype (declaration of function) at the beginning of the file.</a:t>
            </a:r>
          </a:p>
          <a:p>
            <a:r>
              <a:rPr lang="en-US" dirty="0" smtClean="0"/>
              <a:t>Keyword “extern” should be used as the storage class of the function.</a:t>
            </a:r>
          </a:p>
          <a:p>
            <a:r>
              <a:rPr lang="en-US" dirty="0" smtClean="0"/>
              <a:t>If no storage class for a function is used, by default the function is “extern” class.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(multi-file)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1214422"/>
            <a:ext cx="4572032" cy="4525963"/>
          </a:xfr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baseline="30000" dirty="0" smtClean="0">
                <a:solidFill>
                  <a:srgbClr val="00B050"/>
                </a:solidFill>
              </a:rPr>
              <a:t>st</a:t>
            </a:r>
            <a:r>
              <a:rPr lang="en-US" dirty="0" smtClean="0">
                <a:solidFill>
                  <a:srgbClr val="00B050"/>
                </a:solidFill>
              </a:rPr>
              <a:t> file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// external function </a:t>
            </a:r>
            <a:r>
              <a:rPr lang="en-US" sz="2000" dirty="0" smtClean="0">
                <a:solidFill>
                  <a:schemeClr val="accent2"/>
                </a:solidFill>
              </a:rPr>
              <a:t>declaration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extern</a:t>
            </a:r>
            <a:r>
              <a:rPr lang="en-US" sz="2400" dirty="0" smtClean="0">
                <a:solidFill>
                  <a:srgbClr val="0070C0"/>
                </a:solidFill>
              </a:rPr>
              <a:t> void func_1()</a:t>
            </a:r>
            <a:r>
              <a:rPr lang="en-US" sz="2400" b="1" dirty="0" smtClean="0">
                <a:solidFill>
                  <a:srgbClr val="FF0000"/>
                </a:solidFill>
              </a:rPr>
              <a:t>;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 )</a:t>
            </a:r>
          </a:p>
          <a:p>
            <a:pPr lvl="1">
              <a:buNone/>
            </a:pPr>
            <a:r>
              <a:rPr lang="en-US" sz="2400" dirty="0" smtClean="0"/>
              <a:t>	{	... </a:t>
            </a:r>
          </a:p>
          <a:p>
            <a:pPr lvl="1"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B050"/>
                </a:solidFill>
              </a:rPr>
              <a:t>func_1();</a:t>
            </a:r>
          </a:p>
          <a:p>
            <a:pPr lvl="1">
              <a:buNone/>
            </a:pPr>
            <a:r>
              <a:rPr lang="en-US" sz="2400" dirty="0" smtClean="0"/>
              <a:t>		...</a:t>
            </a:r>
          </a:p>
          <a:p>
            <a:pPr lvl="1">
              <a:buNone/>
            </a:pPr>
            <a:r>
              <a:rPr lang="en-US" sz="2400" dirty="0" smtClean="0"/>
              <a:t>		return 0;</a:t>
            </a:r>
          </a:p>
          <a:p>
            <a:pPr lvl="1">
              <a:buNone/>
            </a:pPr>
            <a:r>
              <a:rPr lang="en-US" sz="2400" dirty="0" smtClean="0"/>
              <a:t>	}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 function (multi-file)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072034" y="1571612"/>
            <a:ext cx="4071966" cy="452596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perspectiveContrastingLeftFacing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7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nd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external function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extern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void func_1()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 	...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// function body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857620" y="2643182"/>
            <a:ext cx="2000264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“static” can be used for a function so that it can only be recognized within one file, not from other files.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(multi-file)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57686" y="1857364"/>
            <a:ext cx="4357718" cy="3571899"/>
          </a:xfrm>
          <a:ln>
            <a:noFill/>
            <a:prstDash val="dashDot"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2</a:t>
            </a:r>
            <a:r>
              <a:rPr lang="en-US" sz="2200" baseline="30000" dirty="0" smtClean="0">
                <a:solidFill>
                  <a:srgbClr val="00B050"/>
                </a:solidFill>
              </a:rPr>
              <a:t>nd</a:t>
            </a:r>
            <a:r>
              <a:rPr lang="en-US" sz="2200" dirty="0" smtClean="0">
                <a:solidFill>
                  <a:srgbClr val="00B050"/>
                </a:solidFill>
              </a:rPr>
              <a:t> file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extern void func_1(void)</a:t>
            </a:r>
          </a:p>
          <a:p>
            <a:pPr lvl="1">
              <a:buNone/>
            </a:pPr>
            <a:r>
              <a:rPr lang="en-US" sz="2200" dirty="0" smtClean="0"/>
              <a:t>	{ … // function body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  func_2( );</a:t>
            </a:r>
          </a:p>
          <a:p>
            <a:pPr lvl="1">
              <a:buNone/>
            </a:pPr>
            <a:r>
              <a:rPr lang="en-US" sz="2200" dirty="0" smtClean="0"/>
              <a:t>	}</a:t>
            </a:r>
          </a:p>
          <a:p>
            <a:pPr lvl="1">
              <a:buNone/>
            </a:pPr>
            <a:endParaRPr lang="en-US" sz="22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static</a:t>
            </a:r>
            <a:r>
              <a:rPr lang="en-US" sz="2200" dirty="0" smtClean="0">
                <a:solidFill>
                  <a:srgbClr val="0070C0"/>
                </a:solidFill>
              </a:rPr>
              <a:t> void func_2()</a:t>
            </a:r>
            <a:endParaRPr lang="en-US" sz="2200" dirty="0" smtClean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	{ … // function body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	}</a:t>
            </a:r>
            <a:endParaRPr lang="en-US" sz="2200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sz="2200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sz="2200" dirty="0" smtClean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 function (multi-file)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571612"/>
            <a:ext cx="3929090" cy="341632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1</a:t>
            </a:r>
            <a:r>
              <a:rPr lang="en-US" sz="2000" baseline="30000" dirty="0" smtClean="0">
                <a:solidFill>
                  <a:srgbClr val="00B050"/>
                </a:solidFill>
              </a:rPr>
              <a:t>st</a:t>
            </a:r>
            <a:r>
              <a:rPr lang="en-US" sz="2000" dirty="0" smtClean="0">
                <a:solidFill>
                  <a:srgbClr val="00B050"/>
                </a:solidFill>
              </a:rPr>
              <a:t> file</a:t>
            </a:r>
          </a:p>
          <a:p>
            <a:pPr lvl="1">
              <a:buNone/>
            </a:pPr>
            <a:r>
              <a:rPr lang="en-US" sz="2000" dirty="0" smtClean="0"/>
              <a:t>…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extern void func_1(void)</a:t>
            </a:r>
            <a:r>
              <a:rPr lang="en-US" sz="2000" b="1" dirty="0" smtClean="0">
                <a:solidFill>
                  <a:schemeClr val="accent2"/>
                </a:solidFill>
              </a:rPr>
              <a:t>;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 )</a:t>
            </a:r>
          </a:p>
          <a:p>
            <a:pPr lvl="1">
              <a:buNone/>
            </a:pPr>
            <a:r>
              <a:rPr lang="en-US" sz="2000" dirty="0" smtClean="0"/>
              <a:t>	{... </a:t>
            </a:r>
          </a:p>
          <a:p>
            <a:pPr lvl="1">
              <a:buNone/>
            </a:pPr>
            <a:r>
              <a:rPr lang="en-US" sz="2000" dirty="0" smtClean="0"/>
              <a:t>	func_1();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// we can not call func_2()</a:t>
            </a:r>
          </a:p>
          <a:p>
            <a:pPr lvl="1">
              <a:buNone/>
            </a:pPr>
            <a:r>
              <a:rPr lang="en-US" sz="2000" dirty="0" smtClean="0"/>
              <a:t>	return 0;</a:t>
            </a:r>
          </a:p>
          <a:p>
            <a:pPr lvl="1">
              <a:buNone/>
            </a:pPr>
            <a:r>
              <a:rPr lang="en-US" sz="2000" dirty="0" smtClean="0"/>
              <a:t>	}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7686" y="5357826"/>
            <a:ext cx="450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here static function can be accessed  only by 2</a:t>
            </a:r>
            <a:r>
              <a:rPr lang="en-US" baseline="30000" dirty="0" smtClean="0">
                <a:solidFill>
                  <a:srgbClr val="00B050"/>
                </a:solidFill>
              </a:rPr>
              <a:t>nd</a:t>
            </a:r>
            <a:r>
              <a:rPr lang="en-US" dirty="0" smtClean="0">
                <a:solidFill>
                  <a:srgbClr val="00B050"/>
                </a:solidFill>
              </a:rPr>
              <a:t> file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428860" y="2857496"/>
            <a:ext cx="2714644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620" y="3857628"/>
            <a:ext cx="1357322" cy="50006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6107917" y="3607595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“extern” can be used for a variable in each file to recognize that variable within that file as global variable</a:t>
            </a:r>
          </a:p>
          <a:p>
            <a:endParaRPr lang="en-US" dirty="0" smtClean="0"/>
          </a:p>
          <a:p>
            <a:r>
              <a:rPr lang="en-US" dirty="0" smtClean="0"/>
              <a:t>Keyword “static” can be used for a variable at the beginning of a file so that it will act as a global within that file but can not be accessed from other files.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(multi-file)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Chapter 8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variable can be characterized into 2 ways:</a:t>
            </a:r>
          </a:p>
          <a:p>
            <a:pPr lvl="1"/>
            <a:r>
              <a:rPr lang="en-GB" dirty="0" smtClean="0"/>
              <a:t>Data Types (</a:t>
            </a:r>
            <a:r>
              <a:rPr lang="en-GB" dirty="0" err="1" smtClean="0"/>
              <a:t>int</a:t>
            </a:r>
            <a:r>
              <a:rPr lang="en-GB" dirty="0" smtClean="0"/>
              <a:t>, float etc.)</a:t>
            </a:r>
          </a:p>
          <a:p>
            <a:pPr lvl="1"/>
            <a:r>
              <a:rPr lang="en-GB" dirty="0" smtClean="0"/>
              <a:t>Storage Class</a:t>
            </a:r>
          </a:p>
          <a:p>
            <a:pPr lvl="2"/>
            <a:r>
              <a:rPr lang="en-GB" dirty="0" smtClean="0"/>
              <a:t>It refers to the permanence of a variable</a:t>
            </a:r>
          </a:p>
          <a:p>
            <a:pPr lvl="2"/>
            <a:r>
              <a:rPr lang="en-GB" dirty="0" smtClean="0"/>
              <a:t>It refers to the </a:t>
            </a:r>
            <a:r>
              <a:rPr lang="en-GB" dirty="0" smtClean="0">
                <a:solidFill>
                  <a:srgbClr val="0070C0"/>
                </a:solidFill>
              </a:rPr>
              <a:t>scope </a:t>
            </a:r>
            <a:r>
              <a:rPr lang="en-GB" dirty="0" smtClean="0"/>
              <a:t>within the program (which part of the program will recognize it)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Classes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Automatic</a:t>
            </a:r>
          </a:p>
          <a:p>
            <a:r>
              <a:rPr lang="en-GB" dirty="0" smtClean="0"/>
              <a:t>External</a:t>
            </a:r>
          </a:p>
          <a:p>
            <a:r>
              <a:rPr lang="en-GB" dirty="0" smtClean="0"/>
              <a:t>Static</a:t>
            </a:r>
          </a:p>
          <a:p>
            <a:r>
              <a:rPr lang="en-GB" dirty="0" smtClean="0"/>
              <a:t>Register</a:t>
            </a:r>
          </a:p>
          <a:p>
            <a:endParaRPr lang="en-GB" dirty="0" smtClean="0"/>
          </a:p>
          <a:p>
            <a:r>
              <a:rPr lang="en-GB" dirty="0" smtClean="0"/>
              <a:t>Variable declaration</a:t>
            </a:r>
          </a:p>
          <a:p>
            <a:pPr lvl="1"/>
            <a:r>
              <a:rPr lang="en-GB" dirty="0" err="1" smtClean="0">
                <a:solidFill>
                  <a:srgbClr val="FF0000"/>
                </a:solidFill>
              </a:rPr>
              <a:t>Storage_class</a:t>
            </a:r>
            <a:r>
              <a:rPr lang="en-GB" dirty="0" smtClean="0"/>
              <a:t>  </a:t>
            </a:r>
            <a:r>
              <a:rPr lang="en-GB" dirty="0" err="1" smtClean="0">
                <a:solidFill>
                  <a:srgbClr val="0070C0"/>
                </a:solidFill>
              </a:rPr>
              <a:t>data_type</a:t>
            </a:r>
            <a:r>
              <a:rPr lang="en-GB" dirty="0" smtClean="0"/>
              <a:t>  </a:t>
            </a:r>
            <a:r>
              <a:rPr lang="en-GB" dirty="0" err="1" smtClean="0"/>
              <a:t>variable_name</a:t>
            </a:r>
            <a:r>
              <a:rPr lang="en-GB" dirty="0" smtClean="0"/>
              <a:t> = </a:t>
            </a:r>
            <a:r>
              <a:rPr lang="en-GB" dirty="0" err="1" smtClean="0">
                <a:solidFill>
                  <a:srgbClr val="00B050"/>
                </a:solidFill>
              </a:rPr>
              <a:t>initial_value</a:t>
            </a:r>
            <a:r>
              <a:rPr lang="en-GB" dirty="0" smtClean="0">
                <a:solidFill>
                  <a:srgbClr val="C00000"/>
                </a:solidFill>
              </a:rPr>
              <a:t>;</a:t>
            </a:r>
          </a:p>
          <a:p>
            <a:pPr lvl="1"/>
            <a:r>
              <a:rPr lang="en-GB" dirty="0" smtClean="0"/>
              <a:t>auto  </a:t>
            </a:r>
            <a:r>
              <a:rPr lang="en-GB" dirty="0" err="1" smtClean="0"/>
              <a:t>int</a:t>
            </a:r>
            <a:r>
              <a:rPr lang="en-GB" dirty="0" smtClean="0"/>
              <a:t> a=0;</a:t>
            </a:r>
          </a:p>
          <a:p>
            <a:pPr lvl="1"/>
            <a:r>
              <a:rPr lang="en-GB" dirty="0" smtClean="0"/>
              <a:t>extern  float b=2.5; // only </a:t>
            </a:r>
            <a:r>
              <a:rPr lang="en-GB" smtClean="0"/>
              <a:t>in multi-file </a:t>
            </a:r>
            <a:r>
              <a:rPr lang="en-GB" dirty="0" smtClean="0"/>
              <a:t>program</a:t>
            </a:r>
          </a:p>
          <a:p>
            <a:pPr lvl="1"/>
            <a:r>
              <a:rPr lang="en-GB" dirty="0" smtClean="0"/>
              <a:t>static 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=100;</a:t>
            </a:r>
          </a:p>
          <a:p>
            <a:pPr lvl="1"/>
            <a:r>
              <a:rPr lang="en-GB" dirty="0" smtClean="0"/>
              <a:t>register </a:t>
            </a:r>
            <a:r>
              <a:rPr lang="en-GB" dirty="0" err="1" smtClean="0"/>
              <a:t>int</a:t>
            </a:r>
            <a:r>
              <a:rPr lang="en-GB" dirty="0" smtClean="0"/>
              <a:t> count=0;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Classes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Must be declared </a:t>
            </a:r>
            <a:r>
              <a:rPr lang="en-US" dirty="0" smtClean="0">
                <a:solidFill>
                  <a:srgbClr val="C00000"/>
                </a:solidFill>
              </a:rPr>
              <a:t>within a function</a:t>
            </a:r>
          </a:p>
          <a:p>
            <a:r>
              <a:rPr lang="en-US" dirty="0" smtClean="0"/>
              <a:t>Local to the function </a:t>
            </a:r>
          </a:p>
          <a:p>
            <a:pPr lvl="1"/>
            <a:r>
              <a:rPr lang="en-US" dirty="0" smtClean="0"/>
              <a:t>scope of the variable confined to that function</a:t>
            </a:r>
          </a:p>
          <a:p>
            <a:pPr lvl="1"/>
            <a:r>
              <a:rPr lang="en-US" dirty="0" smtClean="0"/>
              <a:t>Even variables with </a:t>
            </a:r>
            <a:r>
              <a:rPr lang="en-US" dirty="0" smtClean="0">
                <a:solidFill>
                  <a:srgbClr val="0070C0"/>
                </a:solidFill>
              </a:rPr>
              <a:t>same name </a:t>
            </a:r>
            <a:r>
              <a:rPr lang="en-US" dirty="0" smtClean="0"/>
              <a:t>are used in different functions, they are </a:t>
            </a:r>
            <a:r>
              <a:rPr lang="en-US" dirty="0" smtClean="0">
                <a:solidFill>
                  <a:srgbClr val="FF0000"/>
                </a:solidFill>
              </a:rPr>
              <a:t>independent of each other</a:t>
            </a:r>
          </a:p>
          <a:p>
            <a:r>
              <a:rPr lang="en-US" dirty="0" smtClean="0"/>
              <a:t>A variable, defined in a function, is by default an automatic variable even if the keyword “</a:t>
            </a:r>
            <a:r>
              <a:rPr lang="en-US" dirty="0" smtClean="0">
                <a:solidFill>
                  <a:srgbClr val="FF0000"/>
                </a:solidFill>
              </a:rPr>
              <a:t>auto</a:t>
            </a:r>
            <a:r>
              <a:rPr lang="en-US" dirty="0" smtClean="0"/>
              <a:t>” is not mentioned </a:t>
            </a:r>
          </a:p>
          <a:p>
            <a:r>
              <a:rPr lang="en-US" dirty="0" smtClean="0"/>
              <a:t>The value of the automatic variable in a function does not retain (does not remember old value) even the function is called several times.</a:t>
            </a:r>
          </a:p>
          <a:p>
            <a:r>
              <a:rPr lang="en-US" dirty="0" smtClean="0"/>
              <a:t>If not initialized/assigned, it will contain </a:t>
            </a:r>
            <a:r>
              <a:rPr lang="en-US" dirty="0" smtClean="0">
                <a:solidFill>
                  <a:srgbClr val="FF0000"/>
                </a:solidFill>
              </a:rPr>
              <a:t>garbage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void func_1( )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{ 		auto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x=500;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x++;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err="1" smtClean="0">
                <a:solidFill>
                  <a:srgbClr val="0070C0"/>
                </a:solidFill>
              </a:rPr>
              <a:t>printf</a:t>
            </a:r>
            <a:r>
              <a:rPr lang="en-US" dirty="0" smtClean="0">
                <a:solidFill>
                  <a:srgbClr val="0070C0"/>
                </a:solidFill>
              </a:rPr>
              <a:t> (“func_1 function: x=%d\n”, x);}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void func_2( )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{ 	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x=20;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	x++;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	</a:t>
            </a:r>
            <a:r>
              <a:rPr lang="en-US" dirty="0" err="1" smtClean="0">
                <a:solidFill>
                  <a:srgbClr val="00B050"/>
                </a:solidFill>
              </a:rPr>
              <a:t>printf</a:t>
            </a:r>
            <a:r>
              <a:rPr lang="en-US" dirty="0" smtClean="0">
                <a:solidFill>
                  <a:srgbClr val="00B050"/>
                </a:solidFill>
              </a:rPr>
              <a:t> (“func_2 function: x=%d\n”, x);}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 )</a:t>
            </a:r>
          </a:p>
          <a:p>
            <a:pPr>
              <a:buNone/>
            </a:pPr>
            <a:r>
              <a:rPr lang="en-US" dirty="0" smtClean="0"/>
              <a:t>{	auto </a:t>
            </a:r>
            <a:r>
              <a:rPr lang="en-US" dirty="0" err="1" smtClean="0"/>
              <a:t>int</a:t>
            </a:r>
            <a:r>
              <a:rPr lang="en-US" dirty="0" smtClean="0"/>
              <a:t> x=100;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 (“main function: x=%d\n”, x);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func_1( 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funct_2( 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func_1( 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 (“main function: x=%d\n”, x);</a:t>
            </a:r>
          </a:p>
          <a:p>
            <a:pPr>
              <a:buNone/>
            </a:pPr>
            <a:r>
              <a:rPr lang="en-US" dirty="0" smtClean="0"/>
              <a:t>	return 0;}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Variables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86446" y="3929066"/>
            <a:ext cx="2857520" cy="1600438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Output:</a:t>
            </a:r>
          </a:p>
          <a:p>
            <a:endParaRPr lang="en-US" sz="1400" dirty="0" smtClean="0"/>
          </a:p>
          <a:p>
            <a:r>
              <a:rPr lang="en-US" sz="1400" dirty="0" smtClean="0"/>
              <a:t>main function: x=100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func_1 function: x=501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func_2 function: x=21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func_1 function: x=501</a:t>
            </a:r>
          </a:p>
          <a:p>
            <a:r>
              <a:rPr lang="en-US" sz="1400" dirty="0" smtClean="0"/>
              <a:t>main function: x=100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Must be declared </a:t>
            </a:r>
            <a:r>
              <a:rPr lang="en-US" dirty="0" smtClean="0">
                <a:solidFill>
                  <a:srgbClr val="C00000"/>
                </a:solidFill>
              </a:rPr>
              <a:t>within a function</a:t>
            </a:r>
          </a:p>
          <a:p>
            <a:r>
              <a:rPr lang="en-US" dirty="0" smtClean="0"/>
              <a:t>Local to the function </a:t>
            </a:r>
          </a:p>
          <a:p>
            <a:pPr lvl="1"/>
            <a:r>
              <a:rPr lang="en-US" dirty="0" smtClean="0"/>
              <a:t>scope of the variable confined to that function</a:t>
            </a:r>
          </a:p>
          <a:p>
            <a:pPr lvl="1"/>
            <a:r>
              <a:rPr lang="en-US" dirty="0" smtClean="0"/>
              <a:t>Even variables with </a:t>
            </a:r>
            <a:r>
              <a:rPr lang="en-US" dirty="0" smtClean="0">
                <a:solidFill>
                  <a:srgbClr val="0070C0"/>
                </a:solidFill>
              </a:rPr>
              <a:t>same name </a:t>
            </a:r>
            <a:r>
              <a:rPr lang="en-US" dirty="0" smtClean="0"/>
              <a:t>are used in different functions, they are </a:t>
            </a:r>
            <a:r>
              <a:rPr lang="en-US" dirty="0" smtClean="0">
                <a:solidFill>
                  <a:srgbClr val="FF0000"/>
                </a:solidFill>
              </a:rPr>
              <a:t>independent of each other</a:t>
            </a:r>
          </a:p>
          <a:p>
            <a:r>
              <a:rPr lang="en-US" dirty="0" smtClean="0"/>
              <a:t>The value of the static variable in a function does retain (</a:t>
            </a:r>
            <a:r>
              <a:rPr lang="en-US" dirty="0" smtClean="0">
                <a:solidFill>
                  <a:srgbClr val="FF0000"/>
                </a:solidFill>
              </a:rPr>
              <a:t>does remember old value</a:t>
            </a:r>
            <a:r>
              <a:rPr lang="en-US" dirty="0" smtClean="0"/>
              <a:t>) when the function is called several times.</a:t>
            </a:r>
          </a:p>
          <a:p>
            <a:r>
              <a:rPr lang="en-US" dirty="0" smtClean="0"/>
              <a:t>If a static variable is initialized during declaration, it initializes </a:t>
            </a:r>
            <a:r>
              <a:rPr lang="en-US" dirty="0" smtClean="0">
                <a:solidFill>
                  <a:srgbClr val="FF0000"/>
                </a:solidFill>
              </a:rPr>
              <a:t>only once </a:t>
            </a:r>
            <a:r>
              <a:rPr lang="en-US" dirty="0" smtClean="0"/>
              <a:t>during the program execution. If the function is called more than once, it always remembers the previous assigned/calculated value.</a:t>
            </a:r>
          </a:p>
          <a:p>
            <a:r>
              <a:rPr lang="en-US" dirty="0" smtClean="0"/>
              <a:t>If not initialized, variables will be automatically initialized:</a:t>
            </a:r>
          </a:p>
          <a:p>
            <a:pPr lvl="1"/>
            <a:r>
              <a:rPr lang="en-US" dirty="0" smtClean="0"/>
              <a:t>integer 0, float 0.0, char \0</a:t>
            </a:r>
          </a:p>
          <a:p>
            <a:r>
              <a:rPr lang="en-US" dirty="0" smtClean="0"/>
              <a:t>Initialization can not be done as expression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Variables (single file)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void func_1( )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{ 		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x=500;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x++;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err="1" smtClean="0">
                <a:solidFill>
                  <a:srgbClr val="0070C0"/>
                </a:solidFill>
              </a:rPr>
              <a:t>printf</a:t>
            </a:r>
            <a:r>
              <a:rPr lang="en-US" dirty="0" smtClean="0">
                <a:solidFill>
                  <a:srgbClr val="0070C0"/>
                </a:solidFill>
              </a:rPr>
              <a:t> (“func_1 function: x=%d\n”, x);}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void func_2( )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{ 	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 x=20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	x++;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	</a:t>
            </a:r>
            <a:r>
              <a:rPr lang="en-US" dirty="0" err="1" smtClean="0">
                <a:solidFill>
                  <a:srgbClr val="00B050"/>
                </a:solidFill>
              </a:rPr>
              <a:t>printf</a:t>
            </a:r>
            <a:r>
              <a:rPr lang="en-US" dirty="0" smtClean="0">
                <a:solidFill>
                  <a:srgbClr val="00B050"/>
                </a:solidFill>
              </a:rPr>
              <a:t> (“func_2 function: x=%d\n”, x);}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 )</a:t>
            </a:r>
          </a:p>
          <a:p>
            <a:pPr>
              <a:buNone/>
            </a:pPr>
            <a:r>
              <a:rPr lang="en-US" dirty="0" smtClean="0"/>
              <a:t>{	</a:t>
            </a:r>
            <a:r>
              <a:rPr lang="en-US" dirty="0" err="1" smtClean="0"/>
              <a:t>int</a:t>
            </a:r>
            <a:r>
              <a:rPr lang="en-US" dirty="0" smtClean="0"/>
              <a:t> x=100;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 (“main function: x=%d\n”, x);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func_1( 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funct_2( 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func_1( );</a:t>
            </a:r>
          </a:p>
          <a:p>
            <a:pPr>
              <a:buNone/>
            </a:pPr>
            <a:r>
              <a:rPr lang="en-US" smtClean="0">
                <a:solidFill>
                  <a:srgbClr val="0070C0"/>
                </a:solidFill>
              </a:rPr>
              <a:t>	</a:t>
            </a:r>
            <a:r>
              <a:rPr lang="en-US" smtClean="0">
                <a:solidFill>
                  <a:srgbClr val="00B050"/>
                </a:solidFill>
              </a:rPr>
              <a:t>funct_2</a:t>
            </a:r>
            <a:r>
              <a:rPr lang="en-US" dirty="0" smtClean="0">
                <a:solidFill>
                  <a:srgbClr val="00B050"/>
                </a:solidFill>
              </a:rPr>
              <a:t>( );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 (“main function: x=%d\n”, x);</a:t>
            </a:r>
          </a:p>
          <a:p>
            <a:pPr>
              <a:buNone/>
            </a:pPr>
            <a:r>
              <a:rPr lang="en-US" dirty="0" smtClean="0"/>
              <a:t>	return 0;}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Variables (single file)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3636" y="4214818"/>
            <a:ext cx="2255746" cy="1815882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Output:</a:t>
            </a:r>
          </a:p>
          <a:p>
            <a:endParaRPr lang="en-US" sz="1400" dirty="0" smtClean="0"/>
          </a:p>
          <a:p>
            <a:r>
              <a:rPr lang="en-US" sz="1400" dirty="0" smtClean="0"/>
              <a:t>main function: x=100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func_1 function: x=</a:t>
            </a:r>
            <a:r>
              <a:rPr lang="en-US" sz="1400" dirty="0" smtClean="0">
                <a:solidFill>
                  <a:srgbClr val="FF0000"/>
                </a:solidFill>
              </a:rPr>
              <a:t>501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func_2 function: x=21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func_1 function: x=</a:t>
            </a:r>
            <a:r>
              <a:rPr lang="en-US" sz="1400" dirty="0" smtClean="0">
                <a:solidFill>
                  <a:srgbClr val="FF0000"/>
                </a:solidFill>
              </a:rPr>
              <a:t>502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func_2 function: x=22</a:t>
            </a:r>
          </a:p>
          <a:p>
            <a:r>
              <a:rPr lang="en-US" sz="1400" dirty="0" smtClean="0"/>
              <a:t>main function: x=100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Same functionality and scope as </a:t>
            </a:r>
            <a:r>
              <a:rPr lang="en-US" dirty="0" smtClean="0">
                <a:solidFill>
                  <a:srgbClr val="0070C0"/>
                </a:solidFill>
              </a:rPr>
              <a:t>automatic</a:t>
            </a:r>
            <a:r>
              <a:rPr lang="en-US" dirty="0" smtClean="0"/>
              <a:t> variable</a:t>
            </a:r>
          </a:p>
          <a:p>
            <a:r>
              <a:rPr lang="en-US" dirty="0" smtClean="0"/>
              <a:t>Microprocessors have special storage area named register for </a:t>
            </a:r>
            <a:r>
              <a:rPr lang="en-US" dirty="0" smtClean="0">
                <a:solidFill>
                  <a:srgbClr val="0070C0"/>
                </a:solidFill>
              </a:rPr>
              <a:t>speedy</a:t>
            </a:r>
            <a:r>
              <a:rPr lang="en-US" dirty="0" smtClean="0"/>
              <a:t> calculation</a:t>
            </a:r>
          </a:p>
          <a:p>
            <a:r>
              <a:rPr lang="en-US" dirty="0" smtClean="0"/>
              <a:t>Every processor has limited number of register. So even if a variable is declared as register it may not be treated as register variable. In that case, it will be treated as automatic variable</a:t>
            </a:r>
          </a:p>
          <a:p>
            <a:r>
              <a:rPr lang="en-US" dirty="0" smtClean="0"/>
              <a:t>Normally, the variables which value will be </a:t>
            </a:r>
            <a:r>
              <a:rPr lang="en-US" dirty="0" smtClean="0">
                <a:solidFill>
                  <a:srgbClr val="0070C0"/>
                </a:solidFill>
              </a:rPr>
              <a:t>changed frequently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smaller in size </a:t>
            </a:r>
            <a:r>
              <a:rPr lang="en-US" dirty="0" smtClean="0"/>
              <a:t>should be used as register variable to improve program efficiency.</a:t>
            </a:r>
          </a:p>
          <a:p>
            <a:pPr lvl="1"/>
            <a:r>
              <a:rPr lang="en-US" dirty="0" smtClean="0"/>
              <a:t>Example: Iterative variable for loop or array index variable</a:t>
            </a:r>
          </a:p>
          <a:p>
            <a:pPr lvl="1">
              <a:buNone/>
            </a:pPr>
            <a:r>
              <a:rPr lang="en-US" dirty="0" smtClean="0"/>
              <a:t>	…	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	register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</a:t>
            </a:r>
          </a:p>
          <a:p>
            <a:pPr lvl="1">
              <a:buNone/>
            </a:pPr>
            <a:r>
              <a:rPr lang="en-US" dirty="0" smtClean="0"/>
              <a:t>		for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pPr lvl="1">
              <a:buNone/>
            </a:pPr>
            <a:r>
              <a:rPr lang="en-US" dirty="0" smtClean="0"/>
              <a:t>		{ ... array[</a:t>
            </a:r>
            <a:r>
              <a:rPr lang="en-US" dirty="0" err="1" smtClean="0"/>
              <a:t>i</a:t>
            </a:r>
            <a:r>
              <a:rPr lang="en-US" dirty="0" smtClean="0"/>
              <a:t>]=…} 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Also known as global variable</a:t>
            </a:r>
          </a:p>
          <a:p>
            <a:r>
              <a:rPr lang="en-US" dirty="0" smtClean="0"/>
              <a:t>Must be declared </a:t>
            </a:r>
            <a:r>
              <a:rPr lang="en-US" dirty="0" smtClean="0">
                <a:solidFill>
                  <a:srgbClr val="C00000"/>
                </a:solidFill>
              </a:rPr>
              <a:t> outside of all functions</a:t>
            </a:r>
          </a:p>
          <a:p>
            <a:r>
              <a:rPr lang="en-US" dirty="0" smtClean="0"/>
              <a:t>Scope of a global variable is entire program (beginning from the location it is defined)</a:t>
            </a:r>
          </a:p>
          <a:p>
            <a:r>
              <a:rPr lang="en-US" dirty="0" smtClean="0"/>
              <a:t>The variable can be accessed /changed from any function.</a:t>
            </a:r>
          </a:p>
          <a:p>
            <a:r>
              <a:rPr lang="en-US" dirty="0" smtClean="0"/>
              <a:t>If not initialized, variables will be automatically initialized:</a:t>
            </a:r>
          </a:p>
          <a:p>
            <a:pPr lvl="1"/>
            <a:r>
              <a:rPr lang="en-US" dirty="0" smtClean="0"/>
              <a:t>integer 0, float 0.0, char \0</a:t>
            </a:r>
          </a:p>
          <a:p>
            <a:r>
              <a:rPr lang="en-US" dirty="0" smtClean="0"/>
              <a:t>Initialization can not be done as expression</a:t>
            </a:r>
          </a:p>
          <a:p>
            <a:r>
              <a:rPr lang="en-US" dirty="0" smtClean="0"/>
              <a:t>Should use external (global) variables</a:t>
            </a:r>
            <a:r>
              <a:rPr lang="en-US" dirty="0" smtClean="0">
                <a:solidFill>
                  <a:srgbClr val="0070C0"/>
                </a:solidFill>
              </a:rPr>
              <a:t> carefully </a:t>
            </a:r>
            <a:r>
              <a:rPr lang="en-US" dirty="0" smtClean="0"/>
              <a:t>as for big programs with many function it may be difficult to monitor/manage the latest value of the variable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Structured Programming Language     M. Masud Tarek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F20E-181B-435F-8AB3-6A41C0F6751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Variables (single file)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1149</TotalTime>
  <Words>1016</Words>
  <Application>Microsoft Office PowerPoint</Application>
  <PresentationFormat>On-screen Show (4:3)</PresentationFormat>
  <Paragraphs>226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Storage Class and Multi-file programs</vt:lpstr>
      <vt:lpstr>Storage Classes</vt:lpstr>
      <vt:lpstr>Storage Classes</vt:lpstr>
      <vt:lpstr>Automatic Variables</vt:lpstr>
      <vt:lpstr>Automatic Variables</vt:lpstr>
      <vt:lpstr>Static Variables (single file)</vt:lpstr>
      <vt:lpstr>Static Variables (single file)</vt:lpstr>
      <vt:lpstr>Register Variables</vt:lpstr>
      <vt:lpstr>External Variables (single file)</vt:lpstr>
      <vt:lpstr>External Variables (single file)</vt:lpstr>
      <vt:lpstr>Multi-file Program</vt:lpstr>
      <vt:lpstr>Functions (multi-file)</vt:lpstr>
      <vt:lpstr>Extern function (multi-file)</vt:lpstr>
      <vt:lpstr>Functions (multi-file)</vt:lpstr>
      <vt:lpstr>Extern function (multi-file)</vt:lpstr>
      <vt:lpstr>Variables (multi-file)</vt:lpstr>
      <vt:lpstr>Reading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Data Types and Variables</dc:title>
  <dc:creator>Guest</dc:creator>
  <cp:lastModifiedBy>Tarek</cp:lastModifiedBy>
  <cp:revision>193</cp:revision>
  <dcterms:created xsi:type="dcterms:W3CDTF">2012-09-23T15:38:42Z</dcterms:created>
  <dcterms:modified xsi:type="dcterms:W3CDTF">2014-07-02T03:59:38Z</dcterms:modified>
</cp:coreProperties>
</file>