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65" r:id="rId1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08" y="-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02156-8C69-4972-A7D7-9C2CA359F838}" type="datetimeFigureOut">
              <a:rPr lang="en-US" smtClean="0"/>
              <a:pPr/>
              <a:t>4/2/2014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0E6AED-DF10-4B52-8D2F-B2AC2439E9F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E86985-6C38-4601-99E0-E986F3B72F82}" type="datetimeFigureOut">
              <a:rPr lang="en-US" smtClean="0"/>
              <a:pPr/>
              <a:t>4/2/2014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EE5AB8-A7E7-48BD-A2BE-5D576D27FFD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B131B78-99E7-4155-8D27-AB911D0BC600}" type="datetime1">
              <a:rPr lang="en-US" smtClean="0"/>
              <a:pPr/>
              <a:t>4/2/2014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mtClean="0"/>
              <a:t>Structured Programming Language     M. Masud Tarek</a:t>
            </a:r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4F8F20E-181B-435F-8AB3-6A41C0F6751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3BF5B3-0FC8-44E4-957C-A0B62229439B}" type="datetime1">
              <a:rPr lang="en-US" smtClean="0"/>
              <a:pPr/>
              <a:t>4/2/2014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Structured Programming Language     M. Masud Tarek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F8F20E-181B-435F-8AB3-6A41C0F6751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818958-37E7-436B-A1CB-F94AECB6F143}" type="datetime1">
              <a:rPr lang="en-US" smtClean="0"/>
              <a:pPr/>
              <a:t>4/2/2014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Structured Programming Language     M. Masud Tarek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F8F20E-181B-435F-8AB3-6A41C0F6751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31AA5E-C514-45D0-81CC-78FAC138D063}" type="datetime1">
              <a:rPr lang="en-US" smtClean="0"/>
              <a:pPr/>
              <a:t>4/2/2014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Structured Programming Language     M. Masud Tarek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F8F20E-181B-435F-8AB3-6A41C0F6751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386782-C8CA-4903-A1EE-32A689837139}" type="datetime1">
              <a:rPr lang="en-US" smtClean="0"/>
              <a:pPr/>
              <a:t>4/2/2014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Structured Programming Language     M. Masud Tarek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F8F20E-181B-435F-8AB3-6A41C0F6751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BA8130-1E72-45B7-AEE1-F6FC27EEEAE3}" type="datetime1">
              <a:rPr lang="en-US" smtClean="0"/>
              <a:pPr/>
              <a:t>4/2/2014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Structured Programming Language     M. Masud Tarek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F8F20E-181B-435F-8AB3-6A41C0F6751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C4AD47-F399-4027-AC05-E3E254FBB269}" type="datetime1">
              <a:rPr lang="en-US" smtClean="0"/>
              <a:pPr/>
              <a:t>4/2/2014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Structured Programming Language     M. Masud Tarek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F8F20E-181B-435F-8AB3-6A41C0F6751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D18172-7D8F-41EE-831D-8B75ABA35A28}" type="datetime1">
              <a:rPr lang="en-US" smtClean="0"/>
              <a:pPr/>
              <a:t>4/2/2014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Structured Programming Language     M. Masud Tarek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F8F20E-181B-435F-8AB3-6A41C0F6751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711CED-848C-405F-94AB-094F660DFEB5}" type="datetime1">
              <a:rPr lang="en-US" smtClean="0"/>
              <a:pPr/>
              <a:t>4/2/2014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Structured Programming Language     M. Masud Tarek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F8F20E-181B-435F-8AB3-6A41C0F6751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1B49B2D-505A-43B7-ACE0-FA588146293C}" type="datetime1">
              <a:rPr lang="en-US" smtClean="0"/>
              <a:pPr/>
              <a:t>4/2/2014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Structured Programming Language     M. Masud Tarek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F8F20E-181B-435F-8AB3-6A41C0F6751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A3A6E9E-C1CC-47C0-BE44-A01DC4892CDD}" type="datetime1">
              <a:rPr lang="en-US" smtClean="0"/>
              <a:pPr/>
              <a:t>4/2/2014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Structured Programming Language     M. Masud Tarek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4F8F20E-181B-435F-8AB3-6A41C0F6751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C51E86C-817F-4AA3-A898-110FD110845D}" type="datetime1">
              <a:rPr lang="en-US" smtClean="0"/>
              <a:pPr/>
              <a:t>4/2/2014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Structured Programming Language     M. Masud Tarek</a:t>
            </a:r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4F8F20E-181B-435F-8AB3-6A41C0F67515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ransition>
    <p:wipe dir="r"/>
  </p:transition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Arrays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masudtarek@outlook.com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Multiple data items with </a:t>
            </a:r>
            <a:r>
              <a:rPr lang="en-GB" dirty="0" smtClean="0">
                <a:solidFill>
                  <a:srgbClr val="0070C0"/>
                </a:solidFill>
              </a:rPr>
              <a:t>same data type </a:t>
            </a:r>
            <a:r>
              <a:rPr lang="en-GB" dirty="0" smtClean="0"/>
              <a:t>can be easily managed if they have same name with different </a:t>
            </a:r>
            <a:r>
              <a:rPr lang="en-GB" dirty="0" smtClean="0">
                <a:solidFill>
                  <a:srgbClr val="0070C0"/>
                </a:solidFill>
              </a:rPr>
              <a:t>subscripts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Subscripts must be </a:t>
            </a:r>
            <a:r>
              <a:rPr lang="en-GB" dirty="0" smtClean="0">
                <a:solidFill>
                  <a:srgbClr val="00B050"/>
                </a:solidFill>
              </a:rPr>
              <a:t>positive integer</a:t>
            </a:r>
          </a:p>
          <a:p>
            <a:pPr lvl="1"/>
            <a:r>
              <a:rPr lang="en-GB" dirty="0" smtClean="0"/>
              <a:t>Number of subscripts determines the dimensionality of the array.</a:t>
            </a:r>
          </a:p>
          <a:p>
            <a:pPr lvl="2"/>
            <a:r>
              <a:rPr lang="en-GB" dirty="0" smtClean="0"/>
              <a:t>X[</a:t>
            </a:r>
            <a:r>
              <a:rPr lang="en-GB" dirty="0" err="1" smtClean="0"/>
              <a:t>i</a:t>
            </a:r>
            <a:r>
              <a:rPr lang="en-GB" dirty="0" smtClean="0"/>
              <a:t>]: X is a one dimensional array</a:t>
            </a:r>
          </a:p>
          <a:p>
            <a:pPr lvl="2"/>
            <a:r>
              <a:rPr lang="en-GB" dirty="0" smtClean="0"/>
              <a:t>Y[</a:t>
            </a:r>
            <a:r>
              <a:rPr lang="en-GB" dirty="0" err="1" smtClean="0"/>
              <a:t>i</a:t>
            </a:r>
            <a:r>
              <a:rPr lang="en-GB" dirty="0" smtClean="0"/>
              <a:t>][j]: Y is a 2 dimensional array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Arrays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F20E-181B-435F-8AB3-6A41C0F67515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Structured Programming Language     M. Masud Tarek</a:t>
            </a:r>
            <a:endParaRPr lang="en-GB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err="1" smtClean="0"/>
              <a:t>storage_class</a:t>
            </a:r>
            <a:r>
              <a:rPr lang="en-GB" dirty="0" smtClean="0"/>
              <a:t>  </a:t>
            </a:r>
            <a:r>
              <a:rPr lang="en-GB" dirty="0" err="1" smtClean="0"/>
              <a:t>data_type</a:t>
            </a:r>
            <a:r>
              <a:rPr lang="en-GB" dirty="0" smtClean="0"/>
              <a:t>  array[expression];</a:t>
            </a:r>
          </a:p>
          <a:p>
            <a:pPr lvl="1"/>
            <a:r>
              <a:rPr lang="en-GB" dirty="0" smtClean="0"/>
              <a:t>static  </a:t>
            </a:r>
            <a:r>
              <a:rPr lang="en-GB" dirty="0" err="1" smtClean="0"/>
              <a:t>int</a:t>
            </a:r>
            <a:r>
              <a:rPr lang="en-GB" dirty="0" smtClean="0"/>
              <a:t>  </a:t>
            </a:r>
            <a:r>
              <a:rPr lang="en-GB" dirty="0" err="1" smtClean="0"/>
              <a:t>myArray</a:t>
            </a:r>
            <a:r>
              <a:rPr lang="en-GB" dirty="0" smtClean="0"/>
              <a:t>[25];</a:t>
            </a:r>
          </a:p>
          <a:p>
            <a:r>
              <a:rPr lang="en-GB" dirty="0" smtClean="0"/>
              <a:t>Initializing:</a:t>
            </a:r>
          </a:p>
          <a:p>
            <a:pPr lvl="1"/>
            <a:r>
              <a:rPr lang="en-GB" dirty="0" smtClean="0"/>
              <a:t>static </a:t>
            </a:r>
            <a:r>
              <a:rPr lang="en-GB" dirty="0" err="1" smtClean="0"/>
              <a:t>int</a:t>
            </a:r>
            <a:r>
              <a:rPr lang="en-GB" dirty="0" smtClean="0"/>
              <a:t> </a:t>
            </a:r>
            <a:r>
              <a:rPr lang="en-GB" dirty="0" err="1" smtClean="0"/>
              <a:t>myArray</a:t>
            </a:r>
            <a:r>
              <a:rPr lang="en-GB" dirty="0" smtClean="0"/>
              <a:t>[</a:t>
            </a:r>
            <a:r>
              <a:rPr lang="en-GB" dirty="0" smtClean="0">
                <a:solidFill>
                  <a:srgbClr val="FF0000"/>
                </a:solidFill>
              </a:rPr>
              <a:t>5</a:t>
            </a:r>
            <a:r>
              <a:rPr lang="en-GB" dirty="0" smtClean="0"/>
              <a:t>]={100,24,50,70,200};</a:t>
            </a:r>
          </a:p>
          <a:p>
            <a:pPr lvl="1"/>
            <a:r>
              <a:rPr lang="en-GB" dirty="0" smtClean="0"/>
              <a:t>static </a:t>
            </a:r>
            <a:r>
              <a:rPr lang="en-GB" dirty="0" err="1" smtClean="0"/>
              <a:t>int</a:t>
            </a:r>
            <a:r>
              <a:rPr lang="en-GB" dirty="0" smtClean="0"/>
              <a:t> </a:t>
            </a:r>
            <a:r>
              <a:rPr lang="en-GB" dirty="0" err="1" smtClean="0"/>
              <a:t>myArray</a:t>
            </a:r>
            <a:r>
              <a:rPr lang="en-GB" dirty="0" smtClean="0">
                <a:solidFill>
                  <a:srgbClr val="FF0000"/>
                </a:solidFill>
              </a:rPr>
              <a:t>[]</a:t>
            </a:r>
            <a:r>
              <a:rPr lang="en-GB" dirty="0" smtClean="0"/>
              <a:t>={10, 25, 20}; </a:t>
            </a:r>
            <a:r>
              <a:rPr lang="en-GB" sz="1600" dirty="0" smtClean="0"/>
              <a:t>// array with 3 elements</a:t>
            </a:r>
          </a:p>
          <a:p>
            <a:pPr lvl="1"/>
            <a:r>
              <a:rPr lang="en-GB" dirty="0" err="1" smtClean="0"/>
              <a:t>int</a:t>
            </a:r>
            <a:r>
              <a:rPr lang="en-GB" dirty="0" smtClean="0"/>
              <a:t> </a:t>
            </a:r>
            <a:r>
              <a:rPr lang="en-GB" dirty="0" err="1" smtClean="0"/>
              <a:t>yourArray</a:t>
            </a:r>
            <a:r>
              <a:rPr lang="en-GB" dirty="0" smtClean="0"/>
              <a:t>[5]={20,10}; </a:t>
            </a:r>
            <a:r>
              <a:rPr lang="en-GB" sz="2000" dirty="0" smtClean="0">
                <a:solidFill>
                  <a:srgbClr val="FF0000"/>
                </a:solidFill>
              </a:rPr>
              <a:t>//other values will be 0</a:t>
            </a:r>
          </a:p>
          <a:p>
            <a:r>
              <a:rPr lang="en-GB" dirty="0" smtClean="0"/>
              <a:t>Good programming practice- declare arrays as global or static</a:t>
            </a:r>
          </a:p>
          <a:p>
            <a:pPr lvl="1"/>
            <a:r>
              <a:rPr lang="en-GB" dirty="0" smtClean="0"/>
              <a:t>Automatically initialized to 0 or null</a:t>
            </a:r>
          </a:p>
          <a:p>
            <a:pPr lvl="1"/>
            <a:r>
              <a:rPr lang="en-GB" dirty="0" smtClean="0"/>
              <a:t>Easy to use among different functions</a:t>
            </a:r>
          </a:p>
          <a:p>
            <a:endParaRPr lang="en-GB" dirty="0" smtClean="0"/>
          </a:p>
          <a:p>
            <a:r>
              <a:rPr lang="en-GB" dirty="0" err="1" smtClean="0"/>
              <a:t>Array_Name</a:t>
            </a:r>
            <a:r>
              <a:rPr lang="en-GB" dirty="0" smtClean="0"/>
              <a:t>= address of 1</a:t>
            </a:r>
            <a:r>
              <a:rPr lang="en-GB" baseline="30000" dirty="0" smtClean="0"/>
              <a:t>st</a:t>
            </a:r>
            <a:r>
              <a:rPr lang="en-GB" dirty="0" smtClean="0"/>
              <a:t> element of the array ( &amp;</a:t>
            </a:r>
            <a:r>
              <a:rPr lang="en-GB" dirty="0" err="1" smtClean="0"/>
              <a:t>myArray</a:t>
            </a:r>
            <a:r>
              <a:rPr lang="en-GB" dirty="0" smtClean="0"/>
              <a:t>[0])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Defining Arrays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F20E-181B-435F-8AB3-6A41C0F67515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Structured Programming Language     M. Masud Tarek</a:t>
            </a:r>
            <a:endParaRPr lang="en-GB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7329510" cy="1590482"/>
          </a:xfrm>
        </p:spPr>
        <p:txBody>
          <a:bodyPr/>
          <a:lstStyle/>
          <a:p>
            <a:r>
              <a:rPr lang="en-GB" dirty="0" smtClean="0"/>
              <a:t>What will be </a:t>
            </a:r>
            <a:r>
              <a:rPr lang="en-GB" dirty="0" smtClean="0"/>
              <a:t>differences?</a:t>
            </a:r>
            <a:endParaRPr lang="en-GB" dirty="0" smtClean="0"/>
          </a:p>
          <a:p>
            <a:r>
              <a:rPr lang="en-GB" dirty="0" smtClean="0"/>
              <a:t>char </a:t>
            </a:r>
            <a:r>
              <a:rPr lang="en-GB" dirty="0" err="1" smtClean="0"/>
              <a:t>color</a:t>
            </a:r>
            <a:r>
              <a:rPr lang="en-GB" dirty="0" smtClean="0"/>
              <a:t>[3]=“RED”;  </a:t>
            </a:r>
          </a:p>
          <a:p>
            <a:r>
              <a:rPr lang="en-GB" dirty="0" smtClean="0"/>
              <a:t>char </a:t>
            </a:r>
            <a:r>
              <a:rPr lang="en-GB" dirty="0" err="1" smtClean="0"/>
              <a:t>color</a:t>
            </a:r>
            <a:r>
              <a:rPr lang="en-GB" dirty="0" smtClean="0"/>
              <a:t>[]=“RED”;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Initializing Arrays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F20E-181B-435F-8AB3-6A41C0F67515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Structured Programming Language     M. Masud Tarek</a:t>
            </a:r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2500298" y="3429000"/>
            <a:ext cx="5694188" cy="2308324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lvl="1"/>
            <a:r>
              <a:rPr lang="en-GB" sz="2400" dirty="0" err="1" smtClean="0"/>
              <a:t>color</a:t>
            </a:r>
            <a:r>
              <a:rPr lang="en-GB" sz="2400" dirty="0" smtClean="0"/>
              <a:t>[0]=‘R’</a:t>
            </a:r>
          </a:p>
          <a:p>
            <a:pPr lvl="1"/>
            <a:r>
              <a:rPr lang="en-GB" sz="2400" dirty="0" err="1" smtClean="0"/>
              <a:t>color</a:t>
            </a:r>
            <a:r>
              <a:rPr lang="en-GB" sz="2400" dirty="0" smtClean="0"/>
              <a:t>[1]=‘E’</a:t>
            </a:r>
          </a:p>
          <a:p>
            <a:pPr lvl="1"/>
            <a:r>
              <a:rPr lang="en-GB" sz="2400" dirty="0" err="1" smtClean="0"/>
              <a:t>color</a:t>
            </a:r>
            <a:r>
              <a:rPr lang="en-GB" sz="2400" dirty="0" smtClean="0"/>
              <a:t>[2]=‘D’</a:t>
            </a:r>
          </a:p>
          <a:p>
            <a:pPr lvl="1"/>
            <a:r>
              <a:rPr lang="en-GB" sz="2400" dirty="0" smtClean="0"/>
              <a:t>	extra element in 2</a:t>
            </a:r>
            <a:r>
              <a:rPr lang="en-GB" sz="2400" baseline="30000" dirty="0" smtClean="0"/>
              <a:t>nd</a:t>
            </a:r>
            <a:r>
              <a:rPr lang="en-GB" sz="2400" dirty="0" smtClean="0"/>
              <a:t> statement</a:t>
            </a:r>
          </a:p>
          <a:p>
            <a:pPr lvl="1"/>
            <a:r>
              <a:rPr lang="en-GB" sz="2400" dirty="0" smtClean="0"/>
              <a:t>	</a:t>
            </a:r>
            <a:r>
              <a:rPr lang="en-GB" sz="2400" dirty="0" smtClean="0"/>
              <a:t>to indicate end of string</a:t>
            </a:r>
            <a:endParaRPr lang="en-GB" sz="2400" dirty="0" smtClean="0"/>
          </a:p>
          <a:p>
            <a:pPr lvl="1"/>
            <a:r>
              <a:rPr lang="en-GB" sz="2400" dirty="0" err="1" smtClean="0"/>
              <a:t>color</a:t>
            </a:r>
            <a:r>
              <a:rPr lang="en-GB" sz="2400" dirty="0" smtClean="0"/>
              <a:t>[3]=‘\0’   // null character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14876" y="2071678"/>
            <a:ext cx="354456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statement has 3 elements</a:t>
            </a:r>
          </a:p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statement has 4 elements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2844" y="1928802"/>
            <a:ext cx="3971924" cy="371477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GB" sz="2000" dirty="0" smtClean="0"/>
              <a:t>...</a:t>
            </a:r>
          </a:p>
          <a:p>
            <a:pPr>
              <a:buNone/>
            </a:pPr>
            <a:endParaRPr lang="en-GB" sz="2000" dirty="0" smtClean="0"/>
          </a:p>
          <a:p>
            <a:pPr>
              <a:buNone/>
            </a:pPr>
            <a:r>
              <a:rPr lang="en-GB" sz="2000" dirty="0" err="1" smtClean="0"/>
              <a:t>int</a:t>
            </a:r>
            <a:r>
              <a:rPr lang="en-GB" sz="2000" dirty="0" smtClean="0"/>
              <a:t> main()</a:t>
            </a:r>
          </a:p>
          <a:p>
            <a:pPr>
              <a:buNone/>
            </a:pPr>
            <a:r>
              <a:rPr lang="en-GB" sz="2000" dirty="0" smtClean="0"/>
              <a:t>{	</a:t>
            </a:r>
            <a:r>
              <a:rPr lang="en-GB" sz="2000" dirty="0" err="1" smtClean="0"/>
              <a:t>int</a:t>
            </a:r>
            <a:r>
              <a:rPr lang="en-GB" sz="2000" dirty="0" smtClean="0"/>
              <a:t>   </a:t>
            </a:r>
            <a:r>
              <a:rPr lang="en-GB" sz="2000" dirty="0" smtClean="0"/>
              <a:t>N;</a:t>
            </a:r>
            <a:endParaRPr lang="en-GB" sz="2000" dirty="0" smtClean="0"/>
          </a:p>
          <a:p>
            <a:pPr>
              <a:buNone/>
            </a:pPr>
            <a:r>
              <a:rPr lang="en-GB" sz="2000" dirty="0" smtClean="0"/>
              <a:t> 	</a:t>
            </a:r>
          </a:p>
          <a:p>
            <a:pPr>
              <a:buNone/>
            </a:pPr>
            <a:r>
              <a:rPr lang="en-GB" sz="2000" dirty="0" smtClean="0"/>
              <a:t>	float </a:t>
            </a:r>
            <a:r>
              <a:rPr lang="en-GB" sz="2000" dirty="0" err="1" smtClean="0"/>
              <a:t>Avg</a:t>
            </a:r>
            <a:r>
              <a:rPr lang="en-GB" sz="2000" dirty="0" smtClean="0"/>
              <a:t>, </a:t>
            </a:r>
            <a:r>
              <a:rPr lang="en-GB" sz="2000" dirty="0" err="1" smtClean="0"/>
              <a:t>myArray</a:t>
            </a:r>
            <a:r>
              <a:rPr lang="en-GB" sz="2000" dirty="0" smtClean="0"/>
              <a:t>[20];</a:t>
            </a:r>
            <a:endParaRPr lang="en-GB" sz="2000" dirty="0" smtClean="0"/>
          </a:p>
          <a:p>
            <a:pPr>
              <a:buNone/>
            </a:pPr>
            <a:r>
              <a:rPr lang="en-GB" sz="2000" dirty="0" smtClean="0"/>
              <a:t>....</a:t>
            </a:r>
          </a:p>
          <a:p>
            <a:pPr>
              <a:buNone/>
            </a:pPr>
            <a:r>
              <a:rPr lang="en-GB" sz="2000" dirty="0" smtClean="0"/>
              <a:t>	</a:t>
            </a:r>
            <a:r>
              <a:rPr lang="en-GB" sz="2000" dirty="0" err="1" smtClean="0"/>
              <a:t>Avg</a:t>
            </a:r>
            <a:r>
              <a:rPr lang="en-GB" sz="2000" dirty="0" smtClean="0"/>
              <a:t>=average(N, </a:t>
            </a:r>
            <a:r>
              <a:rPr lang="en-GB" sz="2000" dirty="0" err="1" smtClean="0">
                <a:solidFill>
                  <a:srgbClr val="FF0000"/>
                </a:solidFill>
              </a:rPr>
              <a:t>myArray</a:t>
            </a:r>
            <a:r>
              <a:rPr lang="en-GB" sz="2000" dirty="0" smtClean="0"/>
              <a:t>);</a:t>
            </a:r>
          </a:p>
          <a:p>
            <a:pPr>
              <a:buNone/>
            </a:pPr>
            <a:r>
              <a:rPr lang="en-GB" sz="2000" dirty="0" smtClean="0"/>
              <a:t>....</a:t>
            </a:r>
          </a:p>
          <a:p>
            <a:pPr>
              <a:buNone/>
            </a:pPr>
            <a:r>
              <a:rPr lang="en-GB" sz="2000" dirty="0" smtClean="0"/>
              <a:t>return 0;}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Passing arrays to functions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F20E-181B-435F-8AB3-6A41C0F67515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Structured Programming Language     M. Masud Tarek</a:t>
            </a:r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3786182" y="2141703"/>
            <a:ext cx="4857784" cy="2215991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GB" sz="2000" dirty="0" smtClean="0"/>
              <a:t>float   average(</a:t>
            </a:r>
            <a:r>
              <a:rPr lang="en-GB" sz="2000" dirty="0" err="1" smtClean="0"/>
              <a:t>int</a:t>
            </a:r>
            <a:r>
              <a:rPr lang="en-GB" sz="2000" dirty="0" smtClean="0"/>
              <a:t> N, float </a:t>
            </a:r>
            <a:r>
              <a:rPr lang="en-GB" sz="2000" dirty="0" err="1" smtClean="0"/>
              <a:t>myArray</a:t>
            </a:r>
            <a:r>
              <a:rPr lang="en-GB" sz="2000" dirty="0" smtClean="0">
                <a:solidFill>
                  <a:srgbClr val="FF0000"/>
                </a:solidFill>
              </a:rPr>
              <a:t>[]</a:t>
            </a:r>
            <a:r>
              <a:rPr lang="en-GB" sz="2000" dirty="0" smtClean="0"/>
              <a:t>)</a:t>
            </a:r>
          </a:p>
          <a:p>
            <a:pPr>
              <a:buNone/>
            </a:pPr>
            <a:r>
              <a:rPr lang="en-GB" sz="2000" dirty="0" smtClean="0"/>
              <a:t>	{ float A, sum=0.0;</a:t>
            </a:r>
          </a:p>
          <a:p>
            <a:pPr>
              <a:buNone/>
            </a:pPr>
            <a:r>
              <a:rPr lang="en-GB" sz="2000" dirty="0" smtClean="0"/>
              <a:t>	....</a:t>
            </a:r>
          </a:p>
          <a:p>
            <a:pPr>
              <a:buNone/>
            </a:pPr>
            <a:r>
              <a:rPr lang="en-GB" sz="2000" dirty="0" smtClean="0"/>
              <a:t>	A= sum/N;</a:t>
            </a:r>
          </a:p>
          <a:p>
            <a:pPr>
              <a:buNone/>
            </a:pPr>
            <a:r>
              <a:rPr lang="en-GB" sz="2000" dirty="0" smtClean="0"/>
              <a:t> 	return A;</a:t>
            </a:r>
          </a:p>
          <a:p>
            <a:pPr>
              <a:buNone/>
            </a:pPr>
            <a:r>
              <a:rPr lang="en-GB" sz="2000" dirty="0" smtClean="0"/>
              <a:t>	}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71604" y="5715016"/>
            <a:ext cx="70723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Any change in the array at function also will be affected in the main </a:t>
            </a:r>
            <a:r>
              <a:rPr lang="en-GB" dirty="0" smtClean="0"/>
              <a:t>function – pass by reference</a:t>
            </a:r>
            <a:endParaRPr lang="en-GB" dirty="0" smtClean="0"/>
          </a:p>
          <a:p>
            <a:endParaRPr lang="en-US" dirty="0"/>
          </a:p>
        </p:txBody>
      </p:sp>
      <p:cxnSp>
        <p:nvCxnSpPr>
          <p:cNvPr id="9" name="Elbow Connector 8"/>
          <p:cNvCxnSpPr/>
          <p:nvPr/>
        </p:nvCxnSpPr>
        <p:spPr>
          <a:xfrm flipV="1">
            <a:off x="3357554" y="2357430"/>
            <a:ext cx="4929222" cy="2428892"/>
          </a:xfrm>
          <a:prstGeom prst="bentConnector3">
            <a:avLst>
              <a:gd name="adj1" fmla="val 100030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float  </a:t>
            </a:r>
            <a:r>
              <a:rPr lang="en-US" dirty="0" err="1" smtClean="0"/>
              <a:t>myData</a:t>
            </a:r>
            <a:r>
              <a:rPr lang="en-US" dirty="0" smtClean="0"/>
              <a:t>[5][6]; // 2 dimensional array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yourData</a:t>
            </a:r>
            <a:r>
              <a:rPr lang="en-US" dirty="0" smtClean="0"/>
              <a:t>[3][2]={1,2,3,4,5,6};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anyData</a:t>
            </a:r>
            <a:r>
              <a:rPr lang="en-US" dirty="0" smtClean="0"/>
              <a:t>[3][2]={ {1,2}, {3,4}, {5,6</a:t>
            </a:r>
            <a:r>
              <a:rPr lang="en-US" dirty="0" smtClean="0"/>
              <a:t>}};</a:t>
            </a:r>
          </a:p>
          <a:p>
            <a:pPr lvl="1"/>
            <a:r>
              <a:rPr lang="en-US" dirty="0" smtClean="0"/>
              <a:t>3 rows, 2 columns</a:t>
            </a:r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 </a:t>
            </a:r>
            <a:r>
              <a:rPr lang="en-US" dirty="0" err="1" smtClean="0"/>
              <a:t>exampleArray</a:t>
            </a:r>
            <a:r>
              <a:rPr lang="en-US" dirty="0" smtClean="0"/>
              <a:t>[2][3][4]; </a:t>
            </a:r>
            <a:r>
              <a:rPr lang="en-US" sz="1800" dirty="0" smtClean="0"/>
              <a:t>// 3 dimensional </a:t>
            </a:r>
            <a:r>
              <a:rPr lang="en-US" sz="1800" dirty="0" smtClean="0"/>
              <a:t>array</a:t>
            </a:r>
            <a:endParaRPr lang="en-US" sz="1800" dirty="0" smtClean="0"/>
          </a:p>
          <a:p>
            <a:r>
              <a:rPr lang="en-US" dirty="0" smtClean="0"/>
              <a:t>Size of an array?</a:t>
            </a:r>
          </a:p>
          <a:p>
            <a:pPr lvl="1">
              <a:buNone/>
            </a:pPr>
            <a:r>
              <a:rPr lang="en-US" sz="2700" dirty="0" err="1" smtClean="0">
                <a:solidFill>
                  <a:srgbClr val="FF0000"/>
                </a:solidFill>
              </a:rPr>
              <a:t>sizeof</a:t>
            </a:r>
            <a:r>
              <a:rPr lang="en-US" sz="2700" dirty="0" smtClean="0"/>
              <a:t>(</a:t>
            </a:r>
            <a:r>
              <a:rPr lang="en-US" sz="2700" dirty="0" err="1" smtClean="0"/>
              <a:t>exampleArray</a:t>
            </a:r>
            <a:r>
              <a:rPr lang="en-US" sz="2700" dirty="0" smtClean="0"/>
              <a:t>)=? </a:t>
            </a:r>
            <a:r>
              <a:rPr lang="en-US" sz="2700" dirty="0" smtClean="0"/>
              <a:t>Bytes</a:t>
            </a:r>
          </a:p>
          <a:p>
            <a:pPr lvl="1">
              <a:buNone/>
            </a:pPr>
            <a:r>
              <a:rPr lang="en-US" sz="2700" dirty="0" smtClean="0"/>
              <a:t>	</a:t>
            </a:r>
            <a:r>
              <a:rPr lang="en-US" sz="2700" dirty="0" smtClean="0"/>
              <a:t>	= </a:t>
            </a:r>
            <a:r>
              <a:rPr lang="en-US" sz="2700" dirty="0" err="1" smtClean="0"/>
              <a:t>sizeof</a:t>
            </a:r>
            <a:r>
              <a:rPr lang="en-US" sz="2700" dirty="0" smtClean="0"/>
              <a:t>(</a:t>
            </a:r>
            <a:r>
              <a:rPr lang="en-US" sz="2700" dirty="0" err="1" smtClean="0"/>
              <a:t>dataType</a:t>
            </a:r>
            <a:r>
              <a:rPr lang="en-US" sz="2700" dirty="0" smtClean="0"/>
              <a:t>) </a:t>
            </a:r>
            <a:r>
              <a:rPr lang="en-US" sz="2700" dirty="0" smtClean="0">
                <a:solidFill>
                  <a:srgbClr val="FF0000"/>
                </a:solidFill>
              </a:rPr>
              <a:t>x</a:t>
            </a:r>
            <a:r>
              <a:rPr lang="en-US" sz="2700" dirty="0" smtClean="0"/>
              <a:t> </a:t>
            </a:r>
            <a:r>
              <a:rPr lang="en-US" sz="2700" dirty="0" err="1" smtClean="0"/>
              <a:t>number_of_elements</a:t>
            </a:r>
            <a:endParaRPr lang="en-US" sz="2700" dirty="0" smtClean="0"/>
          </a:p>
          <a:p>
            <a:pPr lvl="1">
              <a:buNone/>
            </a:pPr>
            <a:r>
              <a:rPr lang="en-US" sz="2700" dirty="0" smtClean="0"/>
              <a:t>	</a:t>
            </a:r>
            <a:r>
              <a:rPr lang="en-US" sz="2700" dirty="0" smtClean="0"/>
              <a:t>	= 4 x ( 2 x 3 x 4) = 96 Bytes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Structured Programming Language     M. Masud Tarek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F20E-181B-435F-8AB3-6A41C0F67515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Multidimensional Array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3543296" cy="316211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>
              <a:buNone/>
            </a:pPr>
            <a:endParaRPr lang="en-GB" sz="2000" dirty="0" smtClean="0"/>
          </a:p>
          <a:p>
            <a:pPr>
              <a:buNone/>
            </a:pPr>
            <a:r>
              <a:rPr lang="en-GB" sz="2000" dirty="0" smtClean="0"/>
              <a:t>...</a:t>
            </a:r>
          </a:p>
          <a:p>
            <a:pPr>
              <a:buNone/>
            </a:pPr>
            <a:r>
              <a:rPr lang="en-GB" sz="2000" dirty="0" err="1" smtClean="0"/>
              <a:t>int</a:t>
            </a:r>
            <a:r>
              <a:rPr lang="en-GB" sz="2000" dirty="0" smtClean="0"/>
              <a:t> main()</a:t>
            </a:r>
          </a:p>
          <a:p>
            <a:pPr>
              <a:buNone/>
            </a:pPr>
            <a:r>
              <a:rPr lang="en-GB" sz="2000" dirty="0" smtClean="0"/>
              <a:t>{	</a:t>
            </a:r>
            <a:r>
              <a:rPr lang="en-GB" sz="2000" dirty="0" err="1" smtClean="0"/>
              <a:t>int</a:t>
            </a:r>
            <a:r>
              <a:rPr lang="en-GB" sz="2000" dirty="0" smtClean="0"/>
              <a:t> </a:t>
            </a:r>
            <a:r>
              <a:rPr lang="en-GB" sz="2000" dirty="0" smtClean="0"/>
              <a:t>N;</a:t>
            </a:r>
            <a:endParaRPr lang="en-GB" sz="2000" dirty="0" smtClean="0"/>
          </a:p>
          <a:p>
            <a:pPr>
              <a:buNone/>
            </a:pPr>
            <a:r>
              <a:rPr lang="en-GB" sz="2000" dirty="0" smtClean="0"/>
              <a:t> 	float </a:t>
            </a:r>
            <a:r>
              <a:rPr lang="en-GB" sz="2000" dirty="0" err="1" smtClean="0"/>
              <a:t>Avg</a:t>
            </a:r>
            <a:r>
              <a:rPr lang="en-GB" sz="2000" dirty="0" smtClean="0"/>
              <a:t>, </a:t>
            </a:r>
            <a:r>
              <a:rPr lang="en-GB" sz="2000" dirty="0" smtClean="0">
                <a:solidFill>
                  <a:srgbClr val="0070C0"/>
                </a:solidFill>
              </a:rPr>
              <a:t>Array[7][5]</a:t>
            </a:r>
            <a:r>
              <a:rPr lang="en-GB" sz="2000" dirty="0" smtClean="0"/>
              <a:t>;</a:t>
            </a:r>
            <a:endParaRPr lang="en-GB" sz="2000" dirty="0" smtClean="0"/>
          </a:p>
          <a:p>
            <a:pPr>
              <a:buNone/>
            </a:pPr>
            <a:r>
              <a:rPr lang="en-GB" sz="2000" dirty="0" smtClean="0"/>
              <a:t>....</a:t>
            </a:r>
          </a:p>
          <a:p>
            <a:pPr>
              <a:buNone/>
            </a:pPr>
            <a:r>
              <a:rPr lang="en-GB" sz="2000" dirty="0" smtClean="0"/>
              <a:t>	</a:t>
            </a:r>
            <a:r>
              <a:rPr lang="en-GB" sz="2000" dirty="0" err="1" smtClean="0"/>
              <a:t>Avg</a:t>
            </a:r>
            <a:r>
              <a:rPr lang="en-GB" sz="2000" dirty="0" smtClean="0"/>
              <a:t>=average(N, </a:t>
            </a:r>
            <a:r>
              <a:rPr lang="en-GB" sz="2000" dirty="0" smtClean="0">
                <a:solidFill>
                  <a:srgbClr val="FF0000"/>
                </a:solidFill>
              </a:rPr>
              <a:t>Array</a:t>
            </a:r>
            <a:r>
              <a:rPr lang="en-GB" sz="2000" dirty="0" smtClean="0"/>
              <a:t>);</a:t>
            </a:r>
          </a:p>
          <a:p>
            <a:pPr>
              <a:buNone/>
            </a:pPr>
            <a:r>
              <a:rPr lang="en-GB" sz="2000" dirty="0" smtClean="0"/>
              <a:t>....</a:t>
            </a:r>
          </a:p>
          <a:p>
            <a:pPr>
              <a:buNone/>
            </a:pPr>
            <a:r>
              <a:rPr lang="en-GB" sz="2000" dirty="0" smtClean="0"/>
              <a:t>return 0;}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Passing multidimensional array to functions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F20E-181B-435F-8AB3-6A41C0F67515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Structured Programming Language     M. Masud Tarek</a:t>
            </a:r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4000496" y="3214686"/>
            <a:ext cx="4643471" cy="2831544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endParaRPr lang="en-GB" sz="2000" dirty="0" smtClean="0"/>
          </a:p>
          <a:p>
            <a:pPr>
              <a:buNone/>
            </a:pPr>
            <a:r>
              <a:rPr lang="en-GB" sz="2000" dirty="0" smtClean="0"/>
              <a:t>float   average(</a:t>
            </a:r>
            <a:r>
              <a:rPr lang="en-GB" sz="2000" dirty="0" err="1" smtClean="0"/>
              <a:t>int</a:t>
            </a:r>
            <a:r>
              <a:rPr lang="en-GB" sz="2000" dirty="0" smtClean="0"/>
              <a:t> N, float Array</a:t>
            </a:r>
            <a:r>
              <a:rPr lang="en-GB" sz="2000" dirty="0" smtClean="0">
                <a:solidFill>
                  <a:srgbClr val="FF0000"/>
                </a:solidFill>
              </a:rPr>
              <a:t>[][5]</a:t>
            </a:r>
            <a:r>
              <a:rPr lang="en-GB" sz="2000" dirty="0" smtClean="0"/>
              <a:t>)</a:t>
            </a:r>
            <a:endParaRPr lang="en-GB" sz="2000" dirty="0" smtClean="0"/>
          </a:p>
          <a:p>
            <a:pPr>
              <a:buNone/>
            </a:pPr>
            <a:r>
              <a:rPr lang="en-GB" sz="2000" dirty="0" smtClean="0"/>
              <a:t>{ 	float A, sum=0.0;</a:t>
            </a:r>
          </a:p>
          <a:p>
            <a:pPr>
              <a:buNone/>
            </a:pPr>
            <a:r>
              <a:rPr lang="en-GB" sz="2000" dirty="0" smtClean="0"/>
              <a:t>....</a:t>
            </a:r>
          </a:p>
          <a:p>
            <a:pPr>
              <a:buNone/>
            </a:pPr>
            <a:r>
              <a:rPr lang="en-GB" sz="2000" dirty="0" smtClean="0"/>
              <a:t>	A= sum/N;</a:t>
            </a:r>
          </a:p>
          <a:p>
            <a:pPr>
              <a:buNone/>
            </a:pPr>
            <a:r>
              <a:rPr lang="en-GB" sz="2000" dirty="0" smtClean="0"/>
              <a:t>....</a:t>
            </a:r>
          </a:p>
          <a:p>
            <a:pPr>
              <a:buNone/>
            </a:pPr>
            <a:r>
              <a:rPr lang="en-GB" sz="2000" dirty="0" smtClean="0"/>
              <a:t> 	return A;</a:t>
            </a:r>
          </a:p>
          <a:p>
            <a:pPr>
              <a:buNone/>
            </a:pPr>
            <a:r>
              <a:rPr lang="en-GB" sz="2000" dirty="0" smtClean="0"/>
              <a:t>}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29124" y="1571612"/>
            <a:ext cx="4000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 function definition all the subscript size except 1</a:t>
            </a:r>
            <a:r>
              <a:rPr lang="en-GB" baseline="30000" dirty="0" smtClean="0"/>
              <a:t>st</a:t>
            </a:r>
            <a:r>
              <a:rPr lang="en-GB" dirty="0" smtClean="0"/>
              <a:t> subscript has to be mentioned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214546" y="3786190"/>
            <a:ext cx="2428892" cy="714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000892" y="2285992"/>
            <a:ext cx="1143008" cy="10001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Sorting an array</a:t>
            </a:r>
          </a:p>
          <a:p>
            <a:r>
              <a:rPr lang="en-US" dirty="0" smtClean="0"/>
              <a:t>String manipulation (example: </a:t>
            </a:r>
            <a:r>
              <a:rPr lang="en-US" dirty="0" err="1" smtClean="0"/>
              <a:t>piglatin</a:t>
            </a:r>
            <a:r>
              <a:rPr lang="en-US" dirty="0" smtClean="0"/>
              <a:t>)</a:t>
            </a:r>
          </a:p>
          <a:p>
            <a:r>
              <a:rPr lang="en-US" dirty="0" smtClean="0"/>
              <a:t>Average of an array</a:t>
            </a:r>
          </a:p>
          <a:p>
            <a:r>
              <a:rPr lang="en-US" dirty="0" smtClean="0"/>
              <a:t>Matrix Addition and multiplication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Structured Programming Language     M. Masud Tarek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F20E-181B-435F-8AB3-6A41C0F67515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related programs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Chapter 9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Reading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F20E-181B-435F-8AB3-6A41C0F67515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Structured Programming Language     M. Masud Tarek</a:t>
            </a:r>
            <a:endParaRPr lang="en-GB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1276</TotalTime>
  <Words>386</Words>
  <Application>Microsoft Office PowerPoint</Application>
  <PresentationFormat>On-screen Show (4:3)</PresentationFormat>
  <Paragraphs>102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Concourse</vt:lpstr>
      <vt:lpstr>Arrays</vt:lpstr>
      <vt:lpstr>Arrays</vt:lpstr>
      <vt:lpstr>Defining Arrays</vt:lpstr>
      <vt:lpstr>Initializing Arrays</vt:lpstr>
      <vt:lpstr>Passing arrays to functions</vt:lpstr>
      <vt:lpstr>Multidimensional Array</vt:lpstr>
      <vt:lpstr>Passing multidimensional array to functions</vt:lpstr>
      <vt:lpstr>Array related programs</vt:lpstr>
      <vt:lpstr>Reading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Data Types and Variables</dc:title>
  <dc:creator>Guest</dc:creator>
  <cp:lastModifiedBy>Administrator</cp:lastModifiedBy>
  <cp:revision>233</cp:revision>
  <dcterms:created xsi:type="dcterms:W3CDTF">2012-09-23T15:38:42Z</dcterms:created>
  <dcterms:modified xsi:type="dcterms:W3CDTF">2014-04-02T06:09:37Z</dcterms:modified>
</cp:coreProperties>
</file>