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36BD-235F-4A02-9E3E-EA699F7196E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AEF44-5F91-44ED-A926-C3BF18AEBD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6985-6C38-4601-99E0-E986F3B72F82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5AB8-A7E7-48BD-A2BE-5D576D27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131B78-99E7-4155-8D27-AB911D0BC600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BF5B3-0FC8-44E4-957C-A0B62229439B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18958-37E7-436B-A1CB-F94AECB6F143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1AA5E-C514-45D0-81CC-78FAC138D063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86782-C8CA-4903-A1EE-32A689837139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A8130-1E72-45B7-AEE1-F6FC27EEEAE3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C4AD47-F399-4027-AC05-E3E254FBB269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D18172-7D8F-41EE-831D-8B75ABA35A28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1CED-848C-405F-94AB-094F660DFEB5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B49B2D-505A-43B7-ACE0-FA588146293C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3A6E9E-C1CC-47C0-BE44-A01DC4892CDD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51E86C-817F-4AA3-A898-110FD110845D}" type="datetime1">
              <a:rPr lang="en-US" smtClean="0"/>
              <a:pPr/>
              <a:t>7/8/2014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masudtarek@outlook.com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read/write a block of data in a single statement</a:t>
            </a:r>
          </a:p>
          <a:p>
            <a:pPr lvl="1"/>
            <a:r>
              <a:rPr lang="en-US" dirty="0" smtClean="0"/>
              <a:t>Each block consists of a fixed number of contiguous bytes</a:t>
            </a:r>
          </a:p>
          <a:p>
            <a:pPr lvl="1"/>
            <a:r>
              <a:rPr lang="en-US" dirty="0" smtClean="0"/>
              <a:t>Example: an array, structure, union etc.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Syntax of </a:t>
            </a:r>
            <a:r>
              <a:rPr lang="en-US" dirty="0" err="1" smtClean="0">
                <a:solidFill>
                  <a:srgbClr val="FF0000"/>
                </a:solidFill>
              </a:rPr>
              <a:t>fread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fread</a:t>
            </a:r>
            <a:r>
              <a:rPr lang="en-US" sz="1600" dirty="0" smtClean="0"/>
              <a:t>( </a:t>
            </a:r>
            <a:r>
              <a:rPr lang="en-US" sz="1600" dirty="0" err="1" smtClean="0"/>
              <a:t>BlockStartAddress</a:t>
            </a:r>
            <a:r>
              <a:rPr lang="en-US" sz="1600" dirty="0" smtClean="0"/>
              <a:t>, </a:t>
            </a:r>
            <a:r>
              <a:rPr lang="en-US" sz="1600" dirty="0" err="1" smtClean="0"/>
              <a:t>BlockSize</a:t>
            </a:r>
            <a:r>
              <a:rPr lang="en-US" sz="1600" dirty="0" smtClean="0"/>
              <a:t>, </a:t>
            </a:r>
            <a:r>
              <a:rPr lang="en-US" sz="1600" dirty="0" err="1" smtClean="0"/>
              <a:t>NumOfBlock</a:t>
            </a:r>
            <a:r>
              <a:rPr lang="en-US" sz="1600" dirty="0" smtClean="0"/>
              <a:t>, </a:t>
            </a:r>
            <a:r>
              <a:rPr lang="en-US" sz="1600" dirty="0" err="1" smtClean="0"/>
              <a:t>FilePointer</a:t>
            </a:r>
            <a:r>
              <a:rPr lang="en-US" sz="1600" dirty="0" smtClean="0"/>
              <a:t>) ;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Syntax of </a:t>
            </a:r>
            <a:r>
              <a:rPr lang="en-US" dirty="0" err="1" smtClean="0">
                <a:solidFill>
                  <a:srgbClr val="FF0000"/>
                </a:solidFill>
              </a:rPr>
              <a:t>fwrite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fwrite</a:t>
            </a:r>
            <a:r>
              <a:rPr lang="en-US" sz="1600" dirty="0" smtClean="0"/>
              <a:t>( </a:t>
            </a:r>
            <a:r>
              <a:rPr lang="en-US" sz="1600" dirty="0" err="1" smtClean="0"/>
              <a:t>BlockStartAddress</a:t>
            </a:r>
            <a:r>
              <a:rPr lang="en-US" sz="1600" dirty="0" smtClean="0"/>
              <a:t>, </a:t>
            </a:r>
            <a:r>
              <a:rPr lang="en-US" sz="1600" dirty="0" err="1" smtClean="0"/>
              <a:t>BlockSize</a:t>
            </a:r>
            <a:r>
              <a:rPr lang="en-US" sz="1600" dirty="0" smtClean="0"/>
              <a:t>, </a:t>
            </a:r>
            <a:r>
              <a:rPr lang="en-US" sz="1600" dirty="0" err="1" smtClean="0"/>
              <a:t>NumOfBlock</a:t>
            </a:r>
            <a:r>
              <a:rPr lang="en-US" sz="1600" dirty="0" smtClean="0"/>
              <a:t>, </a:t>
            </a:r>
            <a:r>
              <a:rPr lang="en-US" sz="1600" dirty="0" err="1" smtClean="0"/>
              <a:t>FilePointer</a:t>
            </a:r>
            <a:r>
              <a:rPr lang="en-US" sz="1600" dirty="0" smtClean="0"/>
              <a:t>) ;</a:t>
            </a:r>
          </a:p>
          <a:p>
            <a:pPr lvl="1">
              <a:buNone/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Unformatted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142984"/>
            <a:ext cx="3929090" cy="44291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 main() {</a:t>
            </a:r>
          </a:p>
          <a:p>
            <a:pPr marL="0" indent="0">
              <a:buNone/>
            </a:pPr>
            <a:r>
              <a:rPr lang="en-US" sz="2000" dirty="0" smtClean="0"/>
              <a:t>FILE  </a:t>
            </a:r>
            <a:r>
              <a:rPr lang="en-US" sz="2000" dirty="0" smtClean="0">
                <a:solidFill>
                  <a:srgbClr val="00B050"/>
                </a:solidFill>
              </a:rPr>
              <a:t>*</a:t>
            </a:r>
            <a:r>
              <a:rPr lang="en-US" sz="2000" dirty="0" err="1" smtClean="0">
                <a:solidFill>
                  <a:srgbClr val="00B050"/>
                </a:solidFill>
              </a:rPr>
              <a:t>fpIN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smtClean="0"/>
              <a:t>*</a:t>
            </a:r>
            <a:r>
              <a:rPr lang="en-US" sz="2000" dirty="0" err="1" smtClean="0">
                <a:solidFill>
                  <a:srgbClr val="0070C0"/>
                </a:solidFill>
              </a:rPr>
              <a:t>fpOUT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… </a:t>
            </a:r>
          </a:p>
          <a:p>
            <a:pPr lvl="1">
              <a:buNone/>
            </a:pPr>
            <a:r>
              <a:rPr lang="en-US" sz="2000" dirty="0" smtClean="0"/>
              <a:t>		</a:t>
            </a:r>
          </a:p>
          <a:p>
            <a:pPr marL="0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  </a:t>
            </a:r>
            <a:r>
              <a:rPr lang="en-US" sz="2000" dirty="0" err="1" smtClean="0"/>
              <a:t>Arr</a:t>
            </a:r>
            <a:r>
              <a:rPr lang="en-US" sz="2000" dirty="0" smtClean="0"/>
              <a:t>[10];</a:t>
            </a:r>
          </a:p>
          <a:p>
            <a:pPr lvl="1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50"/>
                </a:solidFill>
              </a:rPr>
              <a:t>fpIN</a:t>
            </a:r>
            <a:r>
              <a:rPr lang="en-US" sz="2000" dirty="0" smtClean="0"/>
              <a:t>=</a:t>
            </a:r>
            <a:r>
              <a:rPr lang="en-US" sz="2000" dirty="0" err="1" smtClean="0"/>
              <a:t>fopen</a:t>
            </a:r>
            <a:r>
              <a:rPr lang="en-US" sz="2000" dirty="0" smtClean="0"/>
              <a:t>(“in.txt”, “</a:t>
            </a:r>
            <a:r>
              <a:rPr lang="en-US" sz="2000" dirty="0" smtClean="0">
                <a:solidFill>
                  <a:srgbClr val="00B050"/>
                </a:solidFill>
              </a:rPr>
              <a:t>r+</a:t>
            </a:r>
            <a:r>
              <a:rPr lang="en-US" sz="2000" dirty="0" smtClean="0"/>
              <a:t>”);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fpOUT</a:t>
            </a:r>
            <a:r>
              <a:rPr lang="en-US" sz="2000" dirty="0" smtClean="0"/>
              <a:t>=</a:t>
            </a:r>
            <a:r>
              <a:rPr lang="en-US" sz="2000" dirty="0" err="1" smtClean="0"/>
              <a:t>fopen</a:t>
            </a:r>
            <a:r>
              <a:rPr lang="en-US" sz="2000" dirty="0" smtClean="0"/>
              <a:t>(“out.txt”, “</a:t>
            </a:r>
            <a:r>
              <a:rPr lang="en-US" sz="2000" dirty="0" smtClean="0">
                <a:solidFill>
                  <a:srgbClr val="0070C0"/>
                </a:solidFill>
              </a:rPr>
              <a:t>w+</a:t>
            </a:r>
            <a:r>
              <a:rPr lang="en-US" sz="2000" dirty="0" smtClean="0"/>
              <a:t>”);</a:t>
            </a:r>
          </a:p>
          <a:p>
            <a:pPr lvl="1">
              <a:buNone/>
            </a:pPr>
            <a:r>
              <a:rPr lang="en-US" sz="2000" dirty="0" smtClean="0"/>
              <a:t>…</a:t>
            </a:r>
          </a:p>
          <a:p>
            <a:pPr marL="0" lvl="1" indent="0">
              <a:buNone/>
            </a:pPr>
            <a:r>
              <a:rPr lang="en-US" sz="2000" dirty="0" smtClean="0"/>
              <a:t>		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Reading/Writing an Array Data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286248" y="1571612"/>
            <a:ext cx="4572032" cy="4572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reading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array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1,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writing the whole array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Fwrite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1,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fclose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fclose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0;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071546"/>
            <a:ext cx="3357586" cy="48577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 main() {</a:t>
            </a:r>
          </a:p>
          <a:p>
            <a:pPr>
              <a:buNone/>
            </a:pPr>
            <a:r>
              <a:rPr lang="en-US" sz="2000" dirty="0" smtClean="0"/>
              <a:t>	FILE  </a:t>
            </a:r>
            <a:r>
              <a:rPr lang="en-US" sz="2000" dirty="0" smtClean="0">
                <a:solidFill>
                  <a:srgbClr val="00B050"/>
                </a:solidFill>
              </a:rPr>
              <a:t>*</a:t>
            </a:r>
            <a:r>
              <a:rPr lang="en-US" sz="2000" dirty="0" err="1" smtClean="0">
                <a:solidFill>
                  <a:srgbClr val="00B050"/>
                </a:solidFill>
              </a:rPr>
              <a:t>fpIN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smtClean="0"/>
              <a:t>*</a:t>
            </a:r>
            <a:r>
              <a:rPr lang="en-US" sz="2000" dirty="0" err="1" smtClean="0">
                <a:solidFill>
                  <a:srgbClr val="0070C0"/>
                </a:solidFill>
              </a:rPr>
              <a:t>fpOUT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… </a:t>
            </a:r>
          </a:p>
          <a:p>
            <a:pPr lvl="1">
              <a:buNone/>
            </a:pPr>
            <a:r>
              <a:rPr lang="en-US" sz="2000" dirty="0" smtClean="0"/>
              <a:t>		</a:t>
            </a:r>
          </a:p>
          <a:p>
            <a:pPr lvl="1">
              <a:buNone/>
            </a:pPr>
            <a:r>
              <a:rPr lang="en-US" sz="2000" dirty="0" err="1" smtClean="0"/>
              <a:t>typedef</a:t>
            </a:r>
            <a:r>
              <a:rPr lang="en-US" sz="2000" dirty="0" smtClean="0"/>
              <a:t>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{</a:t>
            </a:r>
          </a:p>
          <a:p>
            <a:pPr lvl="1">
              <a:buNone/>
            </a:pPr>
            <a:r>
              <a:rPr lang="en-US" sz="2000" dirty="0" smtClean="0"/>
              <a:t>		char  name[80];</a:t>
            </a:r>
          </a:p>
          <a:p>
            <a:pPr lvl="1">
              <a:buNone/>
            </a:pPr>
            <a:r>
              <a:rPr lang="en-US" sz="2000" dirty="0" smtClean="0"/>
              <a:t>		long  id;</a:t>
            </a:r>
          </a:p>
          <a:p>
            <a:pPr lvl="1">
              <a:buNone/>
            </a:pPr>
            <a:r>
              <a:rPr lang="en-US" sz="2000" dirty="0" smtClean="0"/>
              <a:t>		float  marks;</a:t>
            </a:r>
          </a:p>
          <a:p>
            <a:pPr lvl="1">
              <a:buNone/>
            </a:pPr>
            <a:r>
              <a:rPr lang="en-US" sz="2000" dirty="0" smtClean="0"/>
              <a:t>		} record;</a:t>
            </a:r>
          </a:p>
          <a:p>
            <a:pPr lvl="1">
              <a:buNone/>
            </a:pPr>
            <a:r>
              <a:rPr lang="en-US" sz="2000" dirty="0" smtClean="0"/>
              <a:t>record  std[10];</a:t>
            </a:r>
          </a:p>
          <a:p>
            <a:pPr lvl="1">
              <a:buNone/>
            </a:pP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Read/write an structure data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714744" y="1214422"/>
            <a:ext cx="5214974" cy="4929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fopen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(“input.txt”, “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fopen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(“output.txt”, “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reading a block of data into structure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fread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(&amp;std,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(record), 10,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writing the whole structure into a file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fwrite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std,sizeof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(record),10,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fclose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fclose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0;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fseek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, offset, </a:t>
            </a:r>
            <a:r>
              <a:rPr lang="en-US" dirty="0" err="1" smtClean="0"/>
              <a:t>fromPosition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rewind(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fgetpos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, …), </a:t>
            </a:r>
            <a:r>
              <a:rPr lang="en-US" dirty="0" err="1" smtClean="0"/>
              <a:t>fsetpos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, …)</a:t>
            </a:r>
          </a:p>
          <a:p>
            <a:endParaRPr lang="en-US" dirty="0" smtClean="0"/>
          </a:p>
          <a:p>
            <a:r>
              <a:rPr lang="en-US" dirty="0" err="1" smtClean="0"/>
              <a:t>fgetc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fgets</a:t>
            </a:r>
            <a:r>
              <a:rPr lang="en-US" dirty="0" smtClean="0"/>
              <a:t>(s,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fp</a:t>
            </a:r>
            <a:r>
              <a:rPr lang="en-US" dirty="0" smtClean="0"/>
              <a:t>) // </a:t>
            </a:r>
            <a:r>
              <a:rPr lang="en-US" dirty="0" err="1" smtClean="0"/>
              <a:t>i</a:t>
            </a:r>
            <a:r>
              <a:rPr lang="en-US" dirty="0" smtClean="0"/>
              <a:t>=no. of char.</a:t>
            </a:r>
          </a:p>
          <a:p>
            <a:r>
              <a:rPr lang="en-US" dirty="0" err="1" smtClean="0"/>
              <a:t>fputc</a:t>
            </a:r>
            <a:r>
              <a:rPr lang="en-US" dirty="0" smtClean="0"/>
              <a:t>(c, 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fputs</a:t>
            </a:r>
            <a:r>
              <a:rPr lang="en-US" dirty="0" smtClean="0"/>
              <a:t>(</a:t>
            </a:r>
            <a:r>
              <a:rPr lang="en-US" dirty="0" err="1" smtClean="0"/>
              <a:t>s,f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common file handling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applications, data can be permanently stored in secondary memory devices as a form of data files</a:t>
            </a:r>
          </a:p>
          <a:p>
            <a:r>
              <a:rPr lang="en-US" dirty="0" smtClean="0"/>
              <a:t>2 types of data files</a:t>
            </a:r>
          </a:p>
          <a:p>
            <a:pPr lvl="1"/>
            <a:r>
              <a:rPr lang="en-US" dirty="0" smtClean="0"/>
              <a:t>System Oriented (low level)</a:t>
            </a:r>
          </a:p>
          <a:p>
            <a:pPr lvl="1"/>
            <a:r>
              <a:rPr lang="en-US" dirty="0" smtClean="0"/>
              <a:t>Stream Oriented (standard, text files)</a:t>
            </a:r>
          </a:p>
          <a:p>
            <a:pPr lvl="2"/>
            <a:r>
              <a:rPr lang="en-US" dirty="0" smtClean="0"/>
              <a:t>Formatted</a:t>
            </a:r>
          </a:p>
          <a:p>
            <a:pPr lvl="3"/>
            <a:r>
              <a:rPr lang="en-US" dirty="0" err="1" smtClean="0"/>
              <a:t>fscanf</a:t>
            </a:r>
            <a:r>
              <a:rPr lang="en-US" dirty="0" smtClean="0"/>
              <a:t>(), </a:t>
            </a:r>
            <a:r>
              <a:rPr lang="en-US" dirty="0" err="1" smtClean="0"/>
              <a:t>fprintf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Unformatted</a:t>
            </a:r>
          </a:p>
          <a:p>
            <a:pPr lvl="3"/>
            <a:r>
              <a:rPr lang="en-US" dirty="0" err="1" smtClean="0"/>
              <a:t>fread</a:t>
            </a:r>
            <a:r>
              <a:rPr lang="en-US" dirty="0" smtClean="0"/>
              <a:t>(), </a:t>
            </a:r>
            <a:r>
              <a:rPr lang="en-US" dirty="0" err="1" smtClean="0"/>
              <a:t>fwrite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area</a:t>
            </a:r>
          </a:p>
          <a:p>
            <a:pPr lvl="1"/>
            <a:r>
              <a:rPr lang="en-US" dirty="0" smtClean="0"/>
              <a:t>To read/write data quickly, a buffer area for </a:t>
            </a:r>
            <a:r>
              <a:rPr lang="en-US" dirty="0" smtClean="0">
                <a:solidFill>
                  <a:srgbClr val="0070C0"/>
                </a:solidFill>
              </a:rPr>
              <a:t>each file </a:t>
            </a:r>
            <a:r>
              <a:rPr lang="en-US" dirty="0" smtClean="0"/>
              <a:t>has to be created</a:t>
            </a:r>
          </a:p>
          <a:p>
            <a:pPr lvl="2">
              <a:buNone/>
            </a:pPr>
            <a:r>
              <a:rPr lang="en-US" dirty="0" smtClean="0"/>
              <a:t>This buffer area is called “file pointer” / “stream pointer”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FILE  *</a:t>
            </a:r>
            <a:r>
              <a:rPr lang="en-US" b="1" dirty="0" err="1" smtClean="0">
                <a:solidFill>
                  <a:srgbClr val="FF0000"/>
                </a:solidFill>
              </a:rPr>
              <a:t>fp</a:t>
            </a:r>
            <a:r>
              <a:rPr lang="en-US" b="1" dirty="0" smtClean="0">
                <a:solidFill>
                  <a:srgbClr val="FF0000"/>
                </a:solidFill>
              </a:rPr>
              <a:t> ;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	Here </a:t>
            </a:r>
            <a:r>
              <a:rPr lang="en-US" dirty="0" smtClean="0">
                <a:solidFill>
                  <a:srgbClr val="0070C0"/>
                </a:solidFill>
              </a:rPr>
              <a:t>FILE </a:t>
            </a:r>
            <a:r>
              <a:rPr lang="en-US" dirty="0" smtClean="0"/>
              <a:t>(all upper case) is a structure that is used to create the buffer area</a:t>
            </a:r>
          </a:p>
          <a:p>
            <a:pPr lvl="2">
              <a:buNone/>
            </a:pPr>
            <a:r>
              <a:rPr lang="en-US" dirty="0" smtClean="0"/>
              <a:t>	here, 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a file pointer (buffer area)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data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fopen</a:t>
            </a:r>
            <a:r>
              <a:rPr lang="en-US" dirty="0" smtClean="0"/>
              <a:t>():</a:t>
            </a:r>
          </a:p>
          <a:p>
            <a:pPr lvl="2">
              <a:buNone/>
            </a:pPr>
            <a:r>
              <a:rPr lang="en-US" dirty="0" err="1" smtClean="0"/>
              <a:t>fp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, </a:t>
            </a:r>
            <a:r>
              <a:rPr lang="en-US" dirty="0" err="1" smtClean="0"/>
              <a:t>fileType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2">
              <a:buNone/>
            </a:pPr>
            <a:r>
              <a:rPr lang="en-US" dirty="0" smtClean="0"/>
              <a:t>here,	</a:t>
            </a:r>
            <a:r>
              <a:rPr lang="en-US" dirty="0" err="1" smtClean="0"/>
              <a:t>fp</a:t>
            </a:r>
            <a:r>
              <a:rPr lang="en-US" dirty="0" smtClean="0"/>
              <a:t>= file pointer</a:t>
            </a:r>
          </a:p>
          <a:p>
            <a:pPr lvl="2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fileName</a:t>
            </a:r>
            <a:r>
              <a:rPr lang="en-US" dirty="0" smtClean="0"/>
              <a:t>= a string (example: “input.txt”)</a:t>
            </a:r>
          </a:p>
          <a:p>
            <a:pPr lvl="2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fileType</a:t>
            </a:r>
            <a:r>
              <a:rPr lang="en-US" dirty="0" smtClean="0"/>
              <a:t>=a string (example: “w+”)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If any error occurs while opening a file, </a:t>
            </a:r>
            <a:r>
              <a:rPr lang="en-US" dirty="0" err="1" smtClean="0"/>
              <a:t>fp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data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new file </a:t>
            </a:r>
            <a:r>
              <a:rPr lang="en-US" dirty="0" smtClean="0"/>
              <a:t>(old file will be deleted)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“w” </a:t>
            </a:r>
            <a:r>
              <a:rPr lang="en-US" dirty="0" smtClean="0"/>
              <a:t>	= write only.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“w+” </a:t>
            </a:r>
            <a:r>
              <a:rPr lang="en-US" dirty="0" smtClean="0"/>
              <a:t>	= read and write</a:t>
            </a:r>
          </a:p>
          <a:p>
            <a:r>
              <a:rPr lang="en-US" dirty="0" smtClean="0"/>
              <a:t>Existing </a:t>
            </a:r>
            <a:r>
              <a:rPr lang="en-US" dirty="0" smtClean="0">
                <a:solidFill>
                  <a:srgbClr val="FF0000"/>
                </a:solidFill>
              </a:rPr>
              <a:t>old file </a:t>
            </a:r>
            <a:r>
              <a:rPr lang="en-US" dirty="0" smtClean="0"/>
              <a:t>(if no file exists, there will be an error. </a:t>
            </a:r>
            <a:r>
              <a:rPr lang="en-US" dirty="0" err="1" smtClean="0"/>
              <a:t>FilePointer</a:t>
            </a:r>
            <a:r>
              <a:rPr lang="en-US" dirty="0" smtClean="0"/>
              <a:t>=0)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“r”</a:t>
            </a:r>
            <a:r>
              <a:rPr lang="en-US" dirty="0" smtClean="0"/>
              <a:t>	= read only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“r+”</a:t>
            </a:r>
            <a:r>
              <a:rPr lang="en-US" dirty="0" smtClean="0"/>
              <a:t>	= read and write</a:t>
            </a:r>
          </a:p>
          <a:p>
            <a:r>
              <a:rPr lang="en-US" dirty="0" smtClean="0"/>
              <a:t>Appending data in existing </a:t>
            </a:r>
            <a:r>
              <a:rPr lang="en-US" dirty="0" smtClean="0">
                <a:solidFill>
                  <a:srgbClr val="FF0000"/>
                </a:solidFill>
              </a:rPr>
              <a:t>old file </a:t>
            </a:r>
            <a:r>
              <a:rPr lang="en-US" dirty="0" smtClean="0"/>
              <a:t>(if no file exists, </a:t>
            </a:r>
            <a:r>
              <a:rPr lang="en-US" dirty="0" smtClean="0">
                <a:solidFill>
                  <a:srgbClr val="FF0000"/>
                </a:solidFill>
              </a:rPr>
              <a:t>new file </a:t>
            </a:r>
            <a:r>
              <a:rPr lang="en-US" dirty="0" smtClean="0"/>
              <a:t>will be created)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“a”</a:t>
            </a:r>
            <a:r>
              <a:rPr lang="en-US" dirty="0" smtClean="0"/>
              <a:t>	= append only (add data at the end of file)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“a+”</a:t>
            </a:r>
            <a:r>
              <a:rPr lang="en-US" dirty="0" smtClean="0"/>
              <a:t>	= read and append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types may be written as “</a:t>
            </a:r>
            <a:r>
              <a:rPr lang="en-US" dirty="0" err="1" smtClean="0"/>
              <a:t>wb</a:t>
            </a:r>
            <a:r>
              <a:rPr lang="en-US" dirty="0" smtClean="0"/>
              <a:t>”, “</a:t>
            </a:r>
            <a:r>
              <a:rPr lang="en-US" dirty="0" err="1" smtClean="0"/>
              <a:t>wb</a:t>
            </a:r>
            <a:r>
              <a:rPr lang="en-US" dirty="0" smtClean="0"/>
              <a:t>+”, “</a:t>
            </a:r>
            <a:r>
              <a:rPr lang="en-US" dirty="0" err="1" smtClean="0"/>
              <a:t>rb</a:t>
            </a:r>
            <a:r>
              <a:rPr lang="en-US" dirty="0" smtClean="0"/>
              <a:t>”, “</a:t>
            </a:r>
            <a:r>
              <a:rPr lang="en-US" dirty="0" err="1" smtClean="0"/>
              <a:t>rb</a:t>
            </a:r>
            <a:r>
              <a:rPr lang="en-US" dirty="0" smtClean="0"/>
              <a:t>+” etc. The character 'b‘ has no effect, but is allowed for ISO C standard conformance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type specifications in </a:t>
            </a:r>
            <a:r>
              <a:rPr lang="en-US" dirty="0" err="1" smtClean="0"/>
              <a:t>fopen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new file always use “w” or “w+”</a:t>
            </a:r>
          </a:p>
          <a:p>
            <a:pPr lvl="1"/>
            <a:r>
              <a:rPr lang="en-US" dirty="0" smtClean="0"/>
              <a:t>“w+” recommended</a:t>
            </a:r>
          </a:p>
          <a:p>
            <a:r>
              <a:rPr lang="en-US" dirty="0" smtClean="0"/>
              <a:t>For existing files, “r+” or “a+” are </a:t>
            </a:r>
            <a:r>
              <a:rPr lang="en-US" dirty="0" err="1" smtClean="0"/>
              <a:t>preffered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file type you would use?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Each</a:t>
            </a:r>
            <a:r>
              <a:rPr lang="en-US" dirty="0" smtClean="0"/>
              <a:t> opened file must be closed at the end of the program (before </a:t>
            </a: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statement)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fclose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fp</a:t>
            </a:r>
            <a:r>
              <a:rPr lang="en-US" b="1" dirty="0" smtClean="0">
                <a:solidFill>
                  <a:srgbClr val="FF0000"/>
                </a:solidFill>
              </a:rPr>
              <a:t>)  ;</a:t>
            </a:r>
            <a:r>
              <a:rPr lang="en-US" dirty="0" smtClean="0"/>
              <a:t>	//here, </a:t>
            </a:r>
            <a:r>
              <a:rPr lang="en-US" dirty="0" err="1" smtClean="0"/>
              <a:t>fp</a:t>
            </a:r>
            <a:r>
              <a:rPr lang="en-US" dirty="0" smtClean="0"/>
              <a:t>=file pointer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928694"/>
          </a:xfrm>
        </p:spPr>
        <p:txBody>
          <a:bodyPr>
            <a:normAutofit/>
          </a:bodyPr>
          <a:lstStyle/>
          <a:p>
            <a:r>
              <a:rPr lang="en-US" dirty="0" smtClean="0"/>
              <a:t>Syntax of </a:t>
            </a:r>
            <a:r>
              <a:rPr lang="en-US" dirty="0" err="1" smtClean="0">
                <a:solidFill>
                  <a:srgbClr val="FF0000"/>
                </a:solidFill>
              </a:rPr>
              <a:t>fscanf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fscanf</a:t>
            </a:r>
            <a:r>
              <a:rPr lang="en-US" dirty="0" smtClean="0"/>
              <a:t> (</a:t>
            </a:r>
            <a:r>
              <a:rPr lang="en-US" dirty="0" err="1" smtClean="0"/>
              <a:t>filePointer</a:t>
            </a:r>
            <a:r>
              <a:rPr lang="en-US" dirty="0" smtClean="0"/>
              <a:t>, </a:t>
            </a:r>
            <a:r>
              <a:rPr lang="en-US" dirty="0" err="1" smtClean="0"/>
              <a:t>controlString</a:t>
            </a:r>
            <a:r>
              <a:rPr lang="en-US" dirty="0" smtClean="0"/>
              <a:t>, var1, var2,…) 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57950" y="6215082"/>
            <a:ext cx="2350681" cy="365125"/>
          </a:xfrm>
        </p:spPr>
        <p:txBody>
          <a:bodyPr/>
          <a:lstStyle/>
          <a:p>
            <a:r>
              <a:rPr lang="en-US" dirty="0" smtClean="0"/>
              <a:t>Structured Programming Language     M.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formatted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2333685"/>
            <a:ext cx="500066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mtClean="0"/>
              <a:t>…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main() {</a:t>
            </a:r>
          </a:p>
          <a:p>
            <a:pPr>
              <a:buNone/>
            </a:pPr>
            <a:r>
              <a:rPr lang="en-US" dirty="0" smtClean="0"/>
              <a:t>FILE *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… </a:t>
            </a:r>
          </a:p>
          <a:p>
            <a:pPr lvl="1">
              <a:buNone/>
            </a:pPr>
            <a:r>
              <a:rPr lang="en-US" dirty="0" smtClean="0"/>
              <a:t>char  name[80];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float  a;</a:t>
            </a: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(“input.txt”, “r+”);  </a:t>
            </a:r>
            <a:r>
              <a:rPr lang="en-US" dirty="0" smtClean="0">
                <a:solidFill>
                  <a:srgbClr val="FF0000"/>
                </a:solidFill>
              </a:rPr>
              <a:t>// not “w+”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, “%[^\n]”, name) ;</a:t>
            </a:r>
          </a:p>
          <a:p>
            <a:pPr lvl="1">
              <a:buNone/>
            </a:pP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, “%d %d %f”, x, y, a) 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); </a:t>
            </a:r>
          </a:p>
          <a:p>
            <a:pPr lvl="1">
              <a:buNone/>
            </a:pPr>
            <a:r>
              <a:rPr lang="en-US" dirty="0" smtClean="0"/>
              <a:t> return 0 ; 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1000132"/>
          </a:xfrm>
        </p:spPr>
        <p:txBody>
          <a:bodyPr>
            <a:normAutofit/>
          </a:bodyPr>
          <a:lstStyle/>
          <a:p>
            <a:r>
              <a:rPr lang="en-US" dirty="0" smtClean="0"/>
              <a:t>Syntax of </a:t>
            </a:r>
            <a:r>
              <a:rPr lang="en-US" dirty="0" err="1" smtClean="0">
                <a:solidFill>
                  <a:srgbClr val="FF0000"/>
                </a:solidFill>
              </a:rPr>
              <a:t>fprintf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fprintf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filePointer</a:t>
            </a:r>
            <a:r>
              <a:rPr lang="en-US" dirty="0" smtClean="0"/>
              <a:t>, </a:t>
            </a:r>
            <a:r>
              <a:rPr lang="en-US" dirty="0" err="1" smtClean="0"/>
              <a:t>controlString</a:t>
            </a:r>
            <a:r>
              <a:rPr lang="en-US" dirty="0" smtClean="0"/>
              <a:t>, var1, var2,…) 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43636" y="6286520"/>
            <a:ext cx="2350681" cy="365125"/>
          </a:xfrm>
        </p:spPr>
        <p:txBody>
          <a:bodyPr/>
          <a:lstStyle/>
          <a:p>
            <a:r>
              <a:rPr lang="en-US" dirty="0" smtClean="0"/>
              <a:t>Structured Programming Language     M.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formatted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428868"/>
            <a:ext cx="4572032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main() {</a:t>
            </a:r>
          </a:p>
          <a:p>
            <a:pPr>
              <a:buNone/>
            </a:pPr>
            <a:r>
              <a:rPr lang="en-US" dirty="0" smtClean="0"/>
              <a:t>FILE  *</a:t>
            </a: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… </a:t>
            </a:r>
          </a:p>
          <a:p>
            <a:pPr lvl="1">
              <a:buNone/>
            </a:pPr>
            <a:r>
              <a:rPr lang="en-US" dirty="0" smtClean="0"/>
              <a:t>char name[ ] =“Hello world”;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x=100,y=500;</a:t>
            </a:r>
          </a:p>
          <a:p>
            <a:pPr lvl="1">
              <a:buNone/>
            </a:pPr>
            <a:r>
              <a:rPr lang="en-US" dirty="0" smtClean="0"/>
              <a:t>float a=10.234;</a:t>
            </a: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(“output.txt”, “w+”);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, “%s \n”, name) ;</a:t>
            </a:r>
          </a:p>
          <a:p>
            <a:pPr lvl="1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, “%d  %d  %f”, x, y, a) 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	return 0;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1484</TotalTime>
  <Words>597</Words>
  <Application>Microsoft Office PowerPoint</Application>
  <PresentationFormat>On-screen Show (4:3)</PresentationFormat>
  <Paragraphs>177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Data Files</vt:lpstr>
      <vt:lpstr>Data Files</vt:lpstr>
      <vt:lpstr>Opening a data file</vt:lpstr>
      <vt:lpstr>Opening a data file</vt:lpstr>
      <vt:lpstr>File type specifications in fopen()</vt:lpstr>
      <vt:lpstr>Which file type you would use?</vt:lpstr>
      <vt:lpstr>Closing a file</vt:lpstr>
      <vt:lpstr>Reading formatted data</vt:lpstr>
      <vt:lpstr>Writing formatted data</vt:lpstr>
      <vt:lpstr>Unformatted data</vt:lpstr>
      <vt:lpstr>Reading/Writing an Array Data</vt:lpstr>
      <vt:lpstr>Read/write an structure data</vt:lpstr>
      <vt:lpstr>More common file handling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Types and Variables</dc:title>
  <dc:creator>Guest</dc:creator>
  <cp:lastModifiedBy>Tarek</cp:lastModifiedBy>
  <cp:revision>234</cp:revision>
  <dcterms:created xsi:type="dcterms:W3CDTF">2012-09-23T15:38:42Z</dcterms:created>
  <dcterms:modified xsi:type="dcterms:W3CDTF">2014-07-08T04:02:54Z</dcterms:modified>
</cp:coreProperties>
</file>