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FE9F2-64A3-4A90-A31A-B2A04EFDFC30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8BE2-1705-440F-9E68-1137C93F95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6AC6-60AD-49F2-949B-34CCD2732EEF}" type="datetime1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B3F-5393-48DD-A2C4-C97FD4B2D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ED49-D07F-4DBC-BC5F-8E3D4906A27E}" type="datetime1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B3F-5393-48DD-A2C4-C97FD4B2D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66D6-ABC8-4492-93EB-D623178D4F2A}" type="datetime1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B3F-5393-48DD-A2C4-C97FD4B2D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FFFC-5328-44C0-A6A2-33F027834374}" type="datetime1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B3F-5393-48DD-A2C4-C97FD4B2D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D08E-E2AB-44CE-9FC1-A55876C2281B}" type="datetime1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B3F-5393-48DD-A2C4-C97FD4B2D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917B-0B41-466F-80AD-D9B0459953B4}" type="datetime1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Masud Tarek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B3F-5393-48DD-A2C4-C97FD4B2D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D868-F788-44FA-9894-D7E23FB0459A}" type="datetime1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Masud Tarek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B3F-5393-48DD-A2C4-C97FD4B2D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D8BE-52F3-498C-9FAF-0C557D0BA58C}" type="datetime1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Masud Tarek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B3F-5393-48DD-A2C4-C97FD4B2D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B39A-9EE3-4B1F-B174-16F5C126F8BF}" type="datetime1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Masud Tarek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B3F-5393-48DD-A2C4-C97FD4B2D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D697-BF39-4752-AE1F-83888D566C94}" type="datetime1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Masud Tarek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B3F-5393-48DD-A2C4-C97FD4B2D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BDF1-D785-4614-8D56-CEEA21C7EE8A}" type="datetime1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 Masud Tarek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3B3F-5393-48DD-A2C4-C97FD4B2D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FFEC-598E-4848-B7D5-3E42C51D6033}" type="datetime1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 Masud Tarek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3B3F-5393-48DD-A2C4-C97FD4B2D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r"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and Union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 smtClean="0"/>
          </a:p>
          <a:p>
            <a:r>
              <a:rPr lang="en-US" dirty="0" smtClean="0"/>
              <a:t>masudtarek@outlook.com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defined data type: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3048000" cy="2743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t</a:t>
            </a:r>
            <a:r>
              <a:rPr lang="en-US" sz="2400" dirty="0" err="1" smtClean="0">
                <a:solidFill>
                  <a:srgbClr val="C00000"/>
                </a:solidFill>
              </a:rPr>
              <a:t>ypedef</a:t>
            </a:r>
            <a:r>
              <a:rPr lang="en-US" sz="2400" dirty="0" smtClean="0"/>
              <a:t>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 </a:t>
            </a:r>
            <a:r>
              <a:rPr lang="en-US" sz="2400" strike="sngStrike" dirty="0" smtClean="0">
                <a:solidFill>
                  <a:srgbClr val="FF0000"/>
                </a:solidFill>
              </a:rPr>
              <a:t>Books </a:t>
            </a:r>
          </a:p>
          <a:p>
            <a:pPr marL="0" indent="0">
              <a:buNone/>
            </a:pPr>
            <a:r>
              <a:rPr lang="en-US" sz="2400" dirty="0" smtClean="0"/>
              <a:t>{ char   title[50]; </a:t>
            </a:r>
          </a:p>
          <a:p>
            <a:pPr marL="0" indent="0">
              <a:buNone/>
            </a:pPr>
            <a:r>
              <a:rPr lang="en-US" sz="2400" dirty="0" smtClean="0"/>
              <a:t>  char   author[50]; </a:t>
            </a:r>
          </a:p>
          <a:p>
            <a:pPr marL="0" indent="0">
              <a:buNone/>
            </a:pPr>
            <a:r>
              <a:rPr lang="en-US" sz="2400" dirty="0" smtClean="0"/>
              <a:t>  float   price; 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; </a:t>
            </a:r>
          </a:p>
          <a:p>
            <a:pPr marL="0" indent="0">
              <a:buNone/>
            </a:pPr>
            <a:r>
              <a:rPr lang="en-US" sz="2400" dirty="0" smtClean="0"/>
              <a:t>} </a:t>
            </a:r>
            <a:r>
              <a:rPr lang="en-US" sz="2400" dirty="0" smtClean="0">
                <a:solidFill>
                  <a:srgbClr val="00B050"/>
                </a:solidFill>
              </a:rPr>
              <a:t>Books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24200" y="2133600"/>
            <a:ext cx="5257800" cy="449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strike="sngStrike" dirty="0" err="1" smtClean="0"/>
              <a:t>struct</a:t>
            </a:r>
            <a:r>
              <a:rPr lang="en-US" sz="2200" dirty="0" smtClean="0"/>
              <a:t>   Books   a, 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/>
              <a:t>g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a.title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/>
              <a:t>g</a:t>
            </a:r>
            <a:r>
              <a:rPr lang="en-US" sz="2200" dirty="0" smtClean="0"/>
              <a:t>ets(</a:t>
            </a:r>
            <a:r>
              <a:rPr lang="en-US" sz="2200" dirty="0" err="1" smtClean="0"/>
              <a:t>a.author</a:t>
            </a:r>
            <a:r>
              <a:rPr lang="en-US" sz="2200" dirty="0" smtClean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/>
              <a:t>s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(“%f”,   &amp;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a.price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/>
              <a:t>s</a:t>
            </a:r>
            <a:r>
              <a:rPr lang="en-US" sz="2200" dirty="0" err="1" smtClean="0"/>
              <a:t>canf</a:t>
            </a:r>
            <a:r>
              <a:rPr lang="en-US" sz="2200" dirty="0" smtClean="0"/>
              <a:t>(“%d”,   &amp;</a:t>
            </a:r>
            <a:r>
              <a:rPr lang="en-US" sz="2200" dirty="0" err="1" smtClean="0"/>
              <a:t>a.book_id</a:t>
            </a:r>
            <a:r>
              <a:rPr lang="en-US" sz="2200" dirty="0" smtClean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/>
              <a:t>p</a:t>
            </a:r>
            <a:r>
              <a:rPr lang="en-US" sz="2200" dirty="0" err="1" smtClean="0"/>
              <a:t>rintf</a:t>
            </a:r>
            <a:r>
              <a:rPr lang="en-US" sz="2200" dirty="0" smtClean="0"/>
              <a:t>(“Book title is %s”,   </a:t>
            </a:r>
            <a:r>
              <a:rPr lang="en-US" sz="2200" dirty="0" err="1" smtClean="0"/>
              <a:t>a.title</a:t>
            </a:r>
            <a:r>
              <a:rPr lang="en-US" sz="2200" dirty="0" smtClean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/>
              <a:t>p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rintf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(“cost is %f”,  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a.price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733800" cy="3505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// defining a union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union </a:t>
            </a:r>
            <a:r>
              <a:rPr lang="en-US" sz="2400" dirty="0" smtClean="0"/>
              <a:t>  </a:t>
            </a:r>
            <a:r>
              <a:rPr lang="en-US" sz="2400" dirty="0" err="1" smtClean="0">
                <a:solidFill>
                  <a:srgbClr val="00B050"/>
                </a:solidFill>
              </a:rPr>
              <a:t>tag_name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{  </a:t>
            </a:r>
            <a:r>
              <a:rPr lang="en-US" sz="2400" dirty="0" err="1" smtClean="0"/>
              <a:t>data_type</a:t>
            </a:r>
            <a:r>
              <a:rPr lang="en-US" sz="2400" dirty="0" smtClean="0"/>
              <a:t>   member_1;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data_type</a:t>
            </a:r>
            <a:r>
              <a:rPr lang="en-US" sz="2400" dirty="0" smtClean="0"/>
              <a:t>   member_2;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// more if needed</a:t>
            </a:r>
          </a:p>
          <a:p>
            <a:pPr marL="0" indent="0">
              <a:buNone/>
            </a:pPr>
            <a:r>
              <a:rPr lang="en-US" sz="2400" dirty="0" smtClean="0"/>
              <a:t>} </a:t>
            </a:r>
            <a:r>
              <a:rPr lang="en-US" sz="2400" dirty="0" smtClean="0">
                <a:solidFill>
                  <a:srgbClr val="C00000"/>
                </a:solidFill>
              </a:rPr>
              <a:t>;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4267200"/>
            <a:ext cx="4114800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Declaring union type variables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tag_name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baseline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4495800"/>
            <a:ext cx="4038600" cy="2133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X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member_1 =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strike="sngStrike" dirty="0" smtClean="0"/>
              <a:t>	X</a:t>
            </a:r>
            <a:r>
              <a:rPr lang="en-US" sz="2400" strike="sngStrike" dirty="0" smtClean="0">
                <a:solidFill>
                  <a:srgbClr val="C00000"/>
                </a:solidFill>
              </a:rPr>
              <a:t>.</a:t>
            </a:r>
            <a:r>
              <a:rPr lang="en-US" sz="2400" strike="sngStrike" dirty="0" smtClean="0"/>
              <a:t>member_2 =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strike="sngStrike" dirty="0" smtClean="0"/>
              <a:t>	Y</a:t>
            </a:r>
            <a:r>
              <a:rPr lang="en-US" sz="2400" strike="sngStrike" dirty="0" smtClean="0">
                <a:solidFill>
                  <a:srgbClr val="C00000"/>
                </a:solidFill>
              </a:rPr>
              <a:t>.</a:t>
            </a:r>
            <a:r>
              <a:rPr lang="en-US" sz="2400" strike="sngStrike" dirty="0" smtClean="0"/>
              <a:t>member_1 = …</a:t>
            </a:r>
            <a:endParaRPr lang="en-US" sz="2400" strike="sngStrike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	Y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  <a:r>
              <a:rPr lang="en-US" sz="2400" dirty="0" smtClean="0"/>
              <a:t>member_2 = …</a:t>
            </a:r>
            <a:endParaRPr lang="en-US" sz="2400" baseline="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3733800"/>
            <a:ext cx="2869183" cy="101566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Only one member can be </a:t>
            </a:r>
          </a:p>
          <a:p>
            <a:r>
              <a:rPr lang="en-US" sz="2000" dirty="0" smtClean="0"/>
              <a:t>accessed by a variable.</a:t>
            </a:r>
          </a:p>
          <a:p>
            <a:r>
              <a:rPr lang="en-US" sz="2000" dirty="0" smtClean="0"/>
              <a:t>Otherwise garbage value</a:t>
            </a: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90800" cy="2743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union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xyz </a:t>
            </a:r>
          </a:p>
          <a:p>
            <a:pPr marL="0" indent="0">
              <a:buNone/>
            </a:pPr>
            <a:r>
              <a:rPr lang="en-US" sz="2400" dirty="0" smtClean="0"/>
              <a:t>{ char   result[3];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double   </a:t>
            </a:r>
            <a:r>
              <a:rPr lang="en-US" sz="2400" dirty="0" err="1" smtClean="0"/>
              <a:t>cgpa</a:t>
            </a:r>
            <a:r>
              <a:rPr lang="en-US" sz="2400" dirty="0" smtClean="0"/>
              <a:t>; 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19400" y="2895600"/>
            <a:ext cx="5257800" cy="3733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/>
              <a:t>union  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xyz</a:t>
            </a:r>
            <a:r>
              <a:rPr lang="en-US" sz="2200" dirty="0" smtClean="0"/>
              <a:t>   </a:t>
            </a:r>
            <a:r>
              <a:rPr lang="en-US" sz="2200" dirty="0" err="1" smtClean="0"/>
              <a:t>oldStudent</a:t>
            </a:r>
            <a:r>
              <a:rPr lang="en-US" sz="2200" dirty="0" smtClean="0"/>
              <a:t>, </a:t>
            </a:r>
            <a:r>
              <a:rPr lang="en-US" sz="2200" dirty="0" err="1" smtClean="0"/>
              <a:t>newStudent</a:t>
            </a:r>
            <a:r>
              <a:rPr lang="en-US" sz="2200" dirty="0" smtClean="0"/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 smtClean="0"/>
              <a:t>newStudent.cgpa</a:t>
            </a:r>
            <a:r>
              <a:rPr lang="en-US" sz="2200" dirty="0" smtClean="0"/>
              <a:t>=3.9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now </a:t>
            </a:r>
            <a:r>
              <a:rPr kumimoji="0" lang="en-US" sz="2200" b="0" i="0" u="none" strike="sng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newStudent.result</a:t>
            </a:r>
            <a:r>
              <a:rPr kumimoji="0" lang="en-US" sz="2200" b="0" i="0" u="none" strike="sng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garbage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/>
              <a:t>o</a:t>
            </a:r>
            <a:r>
              <a:rPr lang="en-US" sz="2200" baseline="0" dirty="0" err="1" smtClean="0"/>
              <a:t>ldstudent.result</a:t>
            </a:r>
            <a:r>
              <a:rPr lang="en-US" sz="2200" baseline="0" dirty="0" smtClean="0"/>
              <a:t>=“1st“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200" b="0" i="0" u="none" strike="sng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oldstudent.cgpa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garbage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1295400"/>
            <a:ext cx="4343400" cy="1200329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Memory needed for each xyz </a:t>
            </a:r>
          </a:p>
          <a:p>
            <a:r>
              <a:rPr lang="en-US" sz="2400" dirty="0" smtClean="0"/>
              <a:t>=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(xyz)</a:t>
            </a:r>
          </a:p>
          <a:p>
            <a:r>
              <a:rPr lang="en-US" sz="2400" dirty="0" smtClean="0"/>
              <a:t>= max(elements)= 8 Bytes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In an array, elements are of </a:t>
            </a:r>
            <a:r>
              <a:rPr lang="en-US" dirty="0" smtClean="0">
                <a:solidFill>
                  <a:srgbClr val="002060"/>
                </a:solidFill>
              </a:rPr>
              <a:t>same data type,</a:t>
            </a:r>
          </a:p>
          <a:p>
            <a:pPr algn="ctr">
              <a:buNone/>
            </a:pPr>
            <a:r>
              <a:rPr lang="en-US" dirty="0" smtClean="0"/>
              <a:t>But,</a:t>
            </a:r>
          </a:p>
          <a:p>
            <a:pPr marL="0" indent="0">
              <a:buNone/>
            </a:pPr>
            <a:r>
              <a:rPr lang="en-US" dirty="0" smtClean="0"/>
              <a:t>In a structure, elements may have </a:t>
            </a:r>
            <a:r>
              <a:rPr lang="en-US" dirty="0" smtClean="0">
                <a:solidFill>
                  <a:srgbClr val="002060"/>
                </a:solidFill>
              </a:rPr>
              <a:t>different types of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Structure is used to handle  a group of logically related data items more efficiently.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Elements of a structures are known as </a:t>
            </a:r>
            <a:r>
              <a:rPr lang="en-US" dirty="0" smtClean="0">
                <a:solidFill>
                  <a:srgbClr val="C00000"/>
                </a:solidFill>
              </a:rPr>
              <a:t>members </a:t>
            </a:r>
            <a:r>
              <a:rPr lang="en-US" dirty="0" smtClean="0"/>
              <a:t>of that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3962400" cy="5105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// defining a structure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outside of a function- global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Inside of a function- local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struct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  </a:t>
            </a:r>
            <a:r>
              <a:rPr lang="en-US" sz="2400" dirty="0" err="1" smtClean="0">
                <a:solidFill>
                  <a:srgbClr val="00B050"/>
                </a:solidFill>
              </a:rPr>
              <a:t>tag_name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{  </a:t>
            </a:r>
            <a:r>
              <a:rPr lang="en-US" sz="2400" dirty="0" err="1" smtClean="0"/>
              <a:t>data_type</a:t>
            </a:r>
            <a:r>
              <a:rPr lang="en-US" sz="2400" dirty="0" smtClean="0"/>
              <a:t>   member_1;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data_type</a:t>
            </a:r>
            <a:r>
              <a:rPr lang="en-US" sz="2400" dirty="0" smtClean="0"/>
              <a:t>   member_2;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// more if needed</a:t>
            </a:r>
          </a:p>
          <a:p>
            <a:pPr marL="0" indent="0">
              <a:buNone/>
            </a:pPr>
            <a:r>
              <a:rPr lang="en-US" sz="2400" dirty="0" smtClean="0"/>
              <a:t>} </a:t>
            </a:r>
            <a:r>
              <a:rPr lang="en-US" sz="2400" dirty="0" smtClean="0">
                <a:solidFill>
                  <a:srgbClr val="C00000"/>
                </a:solidFill>
              </a:rPr>
              <a:t>;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05200" y="2286000"/>
            <a:ext cx="4114800" cy="190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Declaring structure type variables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tag_name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baseline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62400" y="4038600"/>
            <a:ext cx="40386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Members can be accessed as normal variable using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period (.)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member_1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X</a:t>
            </a:r>
            <a:r>
              <a:rPr lang="en-US" sz="2800" dirty="0" smtClean="0">
                <a:solidFill>
                  <a:srgbClr val="C00000"/>
                </a:solidFill>
              </a:rPr>
              <a:t>.</a:t>
            </a:r>
            <a:r>
              <a:rPr lang="en-US" sz="2800" dirty="0" smtClean="0"/>
              <a:t>member_2 =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Y</a:t>
            </a:r>
            <a:r>
              <a:rPr lang="en-US" sz="2800" dirty="0" smtClean="0">
                <a:solidFill>
                  <a:srgbClr val="C00000"/>
                </a:solidFill>
              </a:rPr>
              <a:t>.</a:t>
            </a:r>
            <a:r>
              <a:rPr lang="en-US" sz="2800" dirty="0" smtClean="0"/>
              <a:t>member_1 = …</a:t>
            </a: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Y</a:t>
            </a:r>
            <a:r>
              <a:rPr lang="en-US" sz="2800" dirty="0" smtClean="0">
                <a:solidFill>
                  <a:srgbClr val="C00000"/>
                </a:solidFill>
              </a:rPr>
              <a:t>.</a:t>
            </a:r>
            <a:r>
              <a:rPr lang="en-US" sz="2800" dirty="0" smtClean="0"/>
              <a:t>member_2 = …</a:t>
            </a:r>
            <a:endParaRPr lang="en-US" sz="2800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90800" cy="2743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 Books </a:t>
            </a:r>
          </a:p>
          <a:p>
            <a:pPr marL="0" indent="0">
              <a:buNone/>
            </a:pPr>
            <a:r>
              <a:rPr lang="en-US" sz="2400" dirty="0" smtClean="0"/>
              <a:t>{ char   title[50]; </a:t>
            </a:r>
          </a:p>
          <a:p>
            <a:pPr marL="0" indent="0">
              <a:buNone/>
            </a:pPr>
            <a:r>
              <a:rPr lang="en-US" sz="2400" dirty="0" smtClean="0"/>
              <a:t>  char   author[50]; </a:t>
            </a:r>
          </a:p>
          <a:p>
            <a:pPr marL="0" indent="0">
              <a:buNone/>
            </a:pPr>
            <a:r>
              <a:rPr lang="en-US" sz="2400" dirty="0" smtClean="0"/>
              <a:t>  float   price; 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; 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0" y="1905000"/>
            <a:ext cx="5257800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 smtClean="0"/>
              <a:t>struct</a:t>
            </a:r>
            <a:r>
              <a:rPr lang="en-US" sz="2200" dirty="0" smtClean="0"/>
              <a:t>   Books   a, 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/>
              <a:t>g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a.title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/>
              <a:t>g</a:t>
            </a:r>
            <a:r>
              <a:rPr lang="en-US" sz="2200" dirty="0" smtClean="0"/>
              <a:t>ets(</a:t>
            </a:r>
            <a:r>
              <a:rPr lang="en-US" sz="2200" dirty="0" err="1" smtClean="0"/>
              <a:t>a.author</a:t>
            </a:r>
            <a:r>
              <a:rPr lang="en-US" sz="2200" dirty="0" smtClean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/>
              <a:t>s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(“%f”,   &amp;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a.price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/>
              <a:t>s</a:t>
            </a:r>
            <a:r>
              <a:rPr lang="en-US" sz="2200" dirty="0" err="1" smtClean="0"/>
              <a:t>canf</a:t>
            </a:r>
            <a:r>
              <a:rPr lang="en-US" sz="2200" dirty="0" smtClean="0"/>
              <a:t>(“%d”,   &amp;</a:t>
            </a:r>
            <a:r>
              <a:rPr lang="en-US" sz="2200" dirty="0" err="1" smtClean="0"/>
              <a:t>a.book_id</a:t>
            </a:r>
            <a:r>
              <a:rPr lang="en-US" sz="2200" dirty="0" smtClean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/>
              <a:t>p</a:t>
            </a:r>
            <a:r>
              <a:rPr lang="en-US" sz="2200" dirty="0" err="1" smtClean="0"/>
              <a:t>rintf</a:t>
            </a:r>
            <a:r>
              <a:rPr lang="en-US" sz="2200" dirty="0" smtClean="0"/>
              <a:t>(“Book title is %s”,   </a:t>
            </a:r>
            <a:r>
              <a:rPr lang="en-US" sz="2200" dirty="0" err="1" smtClean="0"/>
              <a:t>a.title</a:t>
            </a:r>
            <a:r>
              <a:rPr lang="en-US" sz="2200" dirty="0" smtClean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/>
              <a:t>p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rintf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(“cost is %f”,  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a.price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Structure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90800" cy="2743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 Books </a:t>
            </a:r>
          </a:p>
          <a:p>
            <a:pPr marL="0" indent="0">
              <a:buNone/>
            </a:pPr>
            <a:r>
              <a:rPr lang="en-US" sz="2400" dirty="0" smtClean="0"/>
              <a:t>{ char   title[50]; </a:t>
            </a:r>
          </a:p>
          <a:p>
            <a:pPr marL="0" indent="0">
              <a:buNone/>
            </a:pPr>
            <a:r>
              <a:rPr lang="en-US" sz="2400" dirty="0" smtClean="0"/>
              <a:t>  char   author[50]; </a:t>
            </a:r>
          </a:p>
          <a:p>
            <a:pPr marL="0" indent="0">
              <a:buNone/>
            </a:pPr>
            <a:r>
              <a:rPr lang="en-US" sz="2400" dirty="0" smtClean="0"/>
              <a:t>  float   price; 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; 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0" y="1981200"/>
            <a:ext cx="6019800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 smtClean="0"/>
              <a:t>struct</a:t>
            </a:r>
            <a:r>
              <a:rPr lang="en-US" sz="2200" dirty="0" smtClean="0"/>
              <a:t>   Books   a={“Introduction to C”, “John”,  			    570.25, 1234};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/>
              <a:t>p</a:t>
            </a:r>
            <a:r>
              <a:rPr lang="en-US" sz="2200" dirty="0" err="1" smtClean="0"/>
              <a:t>rintf</a:t>
            </a:r>
            <a:r>
              <a:rPr lang="en-US" sz="2200" dirty="0" smtClean="0"/>
              <a:t>(“Book title is %s”,   </a:t>
            </a:r>
            <a:r>
              <a:rPr lang="en-US" sz="2200" dirty="0" err="1" smtClean="0"/>
              <a:t>a.title</a:t>
            </a:r>
            <a:r>
              <a:rPr lang="en-US" sz="2200" dirty="0" smtClean="0"/>
              <a:t>);</a:t>
            </a:r>
          </a:p>
          <a:p>
            <a:pPr>
              <a:spcBef>
                <a:spcPct val="20000"/>
              </a:spcBef>
            </a:pPr>
            <a:r>
              <a:rPr lang="en-US" sz="2200" dirty="0" err="1" smtClean="0"/>
              <a:t>printf</a:t>
            </a:r>
            <a:r>
              <a:rPr lang="en-US" sz="2200" dirty="0" smtClean="0"/>
              <a:t>(“Writer %s”,   </a:t>
            </a:r>
            <a:r>
              <a:rPr lang="en-US" sz="2200" dirty="0" err="1" smtClean="0"/>
              <a:t>a.author</a:t>
            </a:r>
            <a:r>
              <a:rPr lang="en-US" sz="2200" dirty="0" smtClean="0"/>
              <a:t>);</a:t>
            </a:r>
          </a:p>
          <a:p>
            <a:pPr lvl="0">
              <a:spcBef>
                <a:spcPct val="20000"/>
              </a:spcBef>
            </a:pPr>
            <a:r>
              <a:rPr lang="en-US" sz="2200" dirty="0" err="1" smtClean="0"/>
              <a:t>p</a:t>
            </a:r>
            <a:r>
              <a:rPr lang="en-US" sz="2200" dirty="0" err="1"/>
              <a:t>rintf</a:t>
            </a:r>
            <a:r>
              <a:rPr lang="en-US" sz="2200" dirty="0"/>
              <a:t>(“cost is %f”,   </a:t>
            </a:r>
            <a:r>
              <a:rPr lang="en-US" sz="2200" dirty="0" err="1"/>
              <a:t>a.price</a:t>
            </a:r>
            <a:r>
              <a:rPr lang="en-US" sz="2200" dirty="0"/>
              <a:t>);</a:t>
            </a:r>
          </a:p>
          <a:p>
            <a:pPr lvl="0">
              <a:spcBef>
                <a:spcPct val="20000"/>
              </a:spcBef>
            </a:pPr>
            <a:r>
              <a:rPr lang="en-US" sz="2200" dirty="0" err="1" smtClean="0"/>
              <a:t>printf</a:t>
            </a:r>
            <a:r>
              <a:rPr lang="en-US" sz="2200" dirty="0" smtClean="0"/>
              <a:t>(“Book id %d”,   </a:t>
            </a:r>
            <a:r>
              <a:rPr lang="en-US" sz="2200" dirty="0" err="1" smtClean="0"/>
              <a:t>a.book_id</a:t>
            </a:r>
            <a:r>
              <a:rPr lang="en-US" sz="2200" dirty="0" smtClean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90800" cy="2743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xyz </a:t>
            </a:r>
          </a:p>
          <a:p>
            <a:pPr marL="0" indent="0">
              <a:buNone/>
            </a:pPr>
            <a:r>
              <a:rPr lang="en-US" sz="2400" dirty="0" smtClean="0"/>
              <a:t>{ char   name[50]; </a:t>
            </a:r>
          </a:p>
          <a:p>
            <a:pPr marL="0" indent="0">
              <a:buNone/>
            </a:pPr>
            <a:r>
              <a:rPr lang="en-US" sz="2400" dirty="0" smtClean="0"/>
              <a:t>  char   id[14]; </a:t>
            </a:r>
          </a:p>
          <a:p>
            <a:pPr marL="0" indent="0">
              <a:buNone/>
            </a:pPr>
            <a:r>
              <a:rPr lang="en-US" sz="2400" dirty="0" smtClean="0"/>
              <a:t>  float   </a:t>
            </a:r>
            <a:r>
              <a:rPr lang="en-US" sz="2400" dirty="0" err="1" smtClean="0"/>
              <a:t>cgpa</a:t>
            </a:r>
            <a:r>
              <a:rPr lang="en-US" sz="2400" dirty="0" smtClean="0"/>
              <a:t>; 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0" y="2895600"/>
            <a:ext cx="5257800" cy="3733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 smtClean="0"/>
              <a:t>struct</a:t>
            </a:r>
            <a:r>
              <a:rPr lang="en-US" sz="2200" dirty="0" smtClean="0"/>
              <a:t>  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xyz</a:t>
            </a:r>
            <a:r>
              <a:rPr lang="en-US" sz="2200" dirty="0" smtClean="0"/>
              <a:t>   student</a:t>
            </a:r>
            <a:r>
              <a:rPr lang="en-US" sz="2200" dirty="0" smtClean="0">
                <a:solidFill>
                  <a:srgbClr val="C00000"/>
                </a:solidFill>
              </a:rPr>
              <a:t>[10]</a:t>
            </a:r>
            <a:r>
              <a:rPr lang="en-US" sz="2200" dirty="0" smtClean="0"/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/>
              <a:t>f</a:t>
            </a:r>
            <a:r>
              <a:rPr lang="en-US" sz="2200" dirty="0" smtClean="0"/>
              <a:t>or (</a:t>
            </a:r>
            <a:r>
              <a:rPr lang="en-US" sz="2200" dirty="0" err="1" smtClean="0"/>
              <a:t>i</a:t>
            </a:r>
            <a:r>
              <a:rPr lang="en-US" sz="2200" dirty="0" smtClean="0"/>
              <a:t>=0; </a:t>
            </a:r>
            <a:r>
              <a:rPr lang="en-US" sz="2200" dirty="0" err="1" smtClean="0"/>
              <a:t>i</a:t>
            </a:r>
            <a:r>
              <a:rPr lang="en-US" sz="2200" dirty="0" smtClean="0"/>
              <a:t>&lt;10; </a:t>
            </a:r>
            <a:r>
              <a:rPr lang="en-US" sz="2200" dirty="0" err="1" smtClean="0"/>
              <a:t>i</a:t>
            </a:r>
            <a:r>
              <a:rPr lang="en-US" sz="2200" dirty="0" smtClean="0"/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/>
              <a:t>	</a:t>
            </a:r>
            <a:r>
              <a:rPr lang="en-US" sz="2200" dirty="0" err="1" smtClean="0"/>
              <a:t>scanf</a:t>
            </a:r>
            <a:r>
              <a:rPr lang="en-US" sz="2200" dirty="0" smtClean="0"/>
              <a:t>(“ %[^\n]”,   student</a:t>
            </a:r>
            <a:r>
              <a:rPr lang="en-US" sz="2200" dirty="0" smtClean="0">
                <a:solidFill>
                  <a:srgbClr val="C00000"/>
                </a:solidFill>
              </a:rPr>
              <a:t>[</a:t>
            </a:r>
            <a:r>
              <a:rPr lang="en-US" sz="2200" dirty="0" err="1" smtClean="0">
                <a:solidFill>
                  <a:srgbClr val="C00000"/>
                </a:solidFill>
              </a:rPr>
              <a:t>i</a:t>
            </a:r>
            <a:r>
              <a:rPr lang="en-US" sz="2200" dirty="0" smtClean="0">
                <a:solidFill>
                  <a:srgbClr val="C00000"/>
                </a:solidFill>
              </a:rPr>
              <a:t>]</a:t>
            </a:r>
            <a:r>
              <a:rPr lang="en-US" sz="2200" dirty="0" smtClean="0"/>
              <a:t>.name);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/>
              <a:t>	</a:t>
            </a:r>
            <a:r>
              <a:rPr lang="en-US" sz="2200" dirty="0" err="1" smtClean="0"/>
              <a:t>scanf</a:t>
            </a:r>
            <a:r>
              <a:rPr lang="en-US" sz="2200" dirty="0" smtClean="0"/>
              <a:t>(“ %d”,   </a:t>
            </a:r>
            <a:r>
              <a:rPr lang="en-US" sz="2200" dirty="0" smtClean="0">
                <a:solidFill>
                  <a:srgbClr val="C00000"/>
                </a:solidFill>
              </a:rPr>
              <a:t>&amp;</a:t>
            </a:r>
            <a:r>
              <a:rPr lang="en-US" sz="2200" dirty="0" smtClean="0"/>
              <a:t>student</a:t>
            </a:r>
            <a:r>
              <a:rPr lang="en-US" sz="2200" dirty="0" smtClean="0">
                <a:solidFill>
                  <a:srgbClr val="C00000"/>
                </a:solidFill>
              </a:rPr>
              <a:t>[</a:t>
            </a:r>
            <a:r>
              <a:rPr lang="en-US" sz="2200" dirty="0" err="1" smtClean="0">
                <a:solidFill>
                  <a:srgbClr val="C00000"/>
                </a:solidFill>
              </a:rPr>
              <a:t>i</a:t>
            </a:r>
            <a:r>
              <a:rPr lang="en-US" sz="2200" dirty="0" smtClean="0">
                <a:solidFill>
                  <a:srgbClr val="C00000"/>
                </a:solidFill>
              </a:rPr>
              <a:t>]</a:t>
            </a:r>
            <a:r>
              <a:rPr lang="en-US" sz="2200" dirty="0" smtClean="0"/>
              <a:t>.id);</a:t>
            </a:r>
          </a:p>
          <a:p>
            <a:pPr lvl="0">
              <a:spcBef>
                <a:spcPct val="20000"/>
              </a:spcBef>
            </a:pPr>
            <a:r>
              <a:rPr lang="en-US" sz="2200" dirty="0"/>
              <a:t>	</a:t>
            </a:r>
            <a:r>
              <a:rPr lang="en-US" sz="2200" dirty="0" err="1" smtClean="0"/>
              <a:t>scanf</a:t>
            </a:r>
            <a:r>
              <a:rPr lang="en-US" sz="2200" dirty="0" smtClean="0"/>
              <a:t>(“ %f”,   </a:t>
            </a:r>
            <a:r>
              <a:rPr lang="en-US" sz="2200" dirty="0" smtClean="0">
                <a:solidFill>
                  <a:srgbClr val="C00000"/>
                </a:solidFill>
              </a:rPr>
              <a:t>&amp;</a:t>
            </a:r>
            <a:r>
              <a:rPr lang="en-US" sz="2200" dirty="0" smtClean="0"/>
              <a:t>student</a:t>
            </a:r>
            <a:r>
              <a:rPr lang="en-US" sz="2200" dirty="0" smtClean="0">
                <a:solidFill>
                  <a:srgbClr val="C00000"/>
                </a:solidFill>
              </a:rPr>
              <a:t>[</a:t>
            </a:r>
            <a:r>
              <a:rPr lang="en-US" sz="2200" dirty="0" err="1" smtClean="0">
                <a:solidFill>
                  <a:srgbClr val="C00000"/>
                </a:solidFill>
              </a:rPr>
              <a:t>i</a:t>
            </a:r>
            <a:r>
              <a:rPr lang="en-US" sz="2200" dirty="0" smtClean="0">
                <a:solidFill>
                  <a:srgbClr val="C00000"/>
                </a:solidFill>
              </a:rPr>
              <a:t>]</a:t>
            </a:r>
            <a:r>
              <a:rPr lang="en-US" sz="2200" dirty="0" smtClean="0"/>
              <a:t>.</a:t>
            </a:r>
            <a:r>
              <a:rPr lang="en-US" sz="2200" dirty="0" err="1" smtClean="0"/>
              <a:t>cgpa</a:t>
            </a:r>
            <a:r>
              <a:rPr lang="en-US" sz="2200" dirty="0" smtClean="0"/>
              <a:t>); </a:t>
            </a:r>
          </a:p>
          <a:p>
            <a:pPr lvl="0">
              <a:spcBef>
                <a:spcPct val="20000"/>
              </a:spcBef>
            </a:pPr>
            <a:r>
              <a:rPr lang="en-US" sz="2200" dirty="0"/>
              <a:t>	</a:t>
            </a:r>
            <a:r>
              <a:rPr lang="en-US" sz="2200" dirty="0" smtClean="0"/>
              <a:t>}</a:t>
            </a:r>
            <a:endParaRPr lang="en-US" sz="2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1295400"/>
            <a:ext cx="4953000" cy="101566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Memory needed for each xyz </a:t>
            </a:r>
          </a:p>
          <a:p>
            <a:r>
              <a:rPr lang="en-US" sz="2000" dirty="0" smtClean="0"/>
              <a:t>=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(xyz)</a:t>
            </a:r>
          </a:p>
          <a:p>
            <a:r>
              <a:rPr lang="en-US" sz="2000" dirty="0" smtClean="0"/>
              <a:t>= 50 + 14 + 4 = 68 Bytes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3124200" cy="1323439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Total Memory needed</a:t>
            </a:r>
          </a:p>
          <a:p>
            <a:r>
              <a:rPr lang="en-US" sz="2000" dirty="0" smtClean="0"/>
              <a:t>for 10 students </a:t>
            </a:r>
          </a:p>
          <a:p>
            <a:r>
              <a:rPr lang="en-US" sz="2000" dirty="0" smtClean="0"/>
              <a:t>=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(xyz) * 10</a:t>
            </a:r>
          </a:p>
          <a:p>
            <a:r>
              <a:rPr lang="en-US" sz="2000" dirty="0" smtClean="0"/>
              <a:t>= 680 Bytes</a:t>
            </a: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Structure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90800" cy="2743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xyz </a:t>
            </a:r>
          </a:p>
          <a:p>
            <a:pPr marL="0" indent="0">
              <a:buNone/>
            </a:pPr>
            <a:r>
              <a:rPr lang="en-US" sz="2400" dirty="0" smtClean="0"/>
              <a:t>{ char   name[50]; </a:t>
            </a:r>
          </a:p>
          <a:p>
            <a:pPr marL="0" indent="0">
              <a:buNone/>
            </a:pPr>
            <a:r>
              <a:rPr lang="en-US" sz="2400" dirty="0" smtClean="0"/>
              <a:t>  char   id[14]; </a:t>
            </a:r>
          </a:p>
          <a:p>
            <a:pPr marL="0" indent="0">
              <a:buNone/>
            </a:pPr>
            <a:r>
              <a:rPr lang="en-US" sz="2400" dirty="0" smtClean="0"/>
              <a:t>  float   </a:t>
            </a:r>
            <a:r>
              <a:rPr lang="en-US" sz="2400" dirty="0" err="1" smtClean="0"/>
              <a:t>cgpa</a:t>
            </a:r>
            <a:r>
              <a:rPr lang="en-US" sz="2400" dirty="0" smtClean="0"/>
              <a:t>; 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38400" y="2819400"/>
            <a:ext cx="5715000" cy="3733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 smtClean="0"/>
              <a:t>struct</a:t>
            </a:r>
            <a:r>
              <a:rPr lang="en-US" sz="2200" dirty="0" smtClean="0"/>
              <a:t>  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xyz</a:t>
            </a:r>
            <a:r>
              <a:rPr lang="en-US" sz="2200" dirty="0" smtClean="0"/>
              <a:t>   student</a:t>
            </a:r>
            <a:r>
              <a:rPr lang="en-US" sz="2200" dirty="0" smtClean="0">
                <a:solidFill>
                  <a:srgbClr val="C00000"/>
                </a:solidFill>
              </a:rPr>
              <a:t>[] = { {“John”, “ug-012”, 2.4},</a:t>
            </a:r>
          </a:p>
          <a:p>
            <a:pPr lvl="0">
              <a:spcBef>
                <a:spcPct val="20000"/>
              </a:spcBef>
            </a:pPr>
            <a:r>
              <a:rPr lang="en-US" sz="2200" dirty="0" smtClean="0">
                <a:solidFill>
                  <a:srgbClr val="C00000"/>
                </a:solidFill>
              </a:rPr>
              <a:t>		{“Maria”, “ug-030”, 3.9}, </a:t>
            </a:r>
          </a:p>
          <a:p>
            <a:pPr lvl="0">
              <a:spcBef>
                <a:spcPct val="20000"/>
              </a:spcBef>
            </a:pPr>
            <a:r>
              <a:rPr lang="en-US" sz="2200" dirty="0" smtClean="0">
                <a:solidFill>
                  <a:srgbClr val="C00000"/>
                </a:solidFill>
              </a:rPr>
              <a:t>		{“</a:t>
            </a:r>
            <a:r>
              <a:rPr lang="en-US" sz="2200" dirty="0" err="1" smtClean="0">
                <a:solidFill>
                  <a:srgbClr val="C00000"/>
                </a:solidFill>
              </a:rPr>
              <a:t>Tamim</a:t>
            </a:r>
            <a:r>
              <a:rPr lang="en-US" sz="2200" dirty="0" smtClean="0">
                <a:solidFill>
                  <a:srgbClr val="C00000"/>
                </a:solidFill>
              </a:rPr>
              <a:t>”, “ug-031”, 3.5} }</a:t>
            </a:r>
            <a:r>
              <a:rPr lang="en-US" sz="2200" dirty="0" smtClean="0"/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Period(.) </a:t>
            </a:r>
            <a:r>
              <a:rPr lang="en-US" dirty="0" err="1" smtClean="0"/>
              <a:t>vs</a:t>
            </a:r>
            <a:r>
              <a:rPr lang="en-US" dirty="0" smtClean="0"/>
              <a:t> Arrow( -&gt; 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2590800" cy="2743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 Books </a:t>
            </a:r>
          </a:p>
          <a:p>
            <a:pPr marL="0" indent="0">
              <a:buNone/>
            </a:pPr>
            <a:r>
              <a:rPr lang="en-US" sz="2400" dirty="0" smtClean="0"/>
              <a:t>{ char   title[50]; </a:t>
            </a:r>
          </a:p>
          <a:p>
            <a:pPr marL="0" indent="0">
              <a:buNone/>
            </a:pPr>
            <a:r>
              <a:rPr lang="en-US" sz="2400" dirty="0" smtClean="0"/>
              <a:t>  char   author[50]; </a:t>
            </a:r>
          </a:p>
          <a:p>
            <a:pPr marL="0" indent="0">
              <a:buNone/>
            </a:pPr>
            <a:r>
              <a:rPr lang="en-US" sz="2400" dirty="0" smtClean="0"/>
              <a:t>  float   price; 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</a:t>
            </a:r>
            <a:r>
              <a:rPr lang="en-US" sz="2400" dirty="0" err="1" smtClean="0"/>
              <a:t>book_id</a:t>
            </a:r>
            <a:r>
              <a:rPr lang="en-US" sz="2400" dirty="0" smtClean="0"/>
              <a:t>; </a:t>
            </a:r>
          </a:p>
          <a:p>
            <a:pPr marL="0" indent="0">
              <a:buNone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0800" y="1600200"/>
            <a:ext cx="5791200" cy="495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 smtClean="0"/>
              <a:t>struct</a:t>
            </a:r>
            <a:r>
              <a:rPr lang="en-US" sz="2200" dirty="0" smtClean="0"/>
              <a:t>   Books   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/>
              <a:t>s</a:t>
            </a:r>
            <a:r>
              <a:rPr lang="en-US" sz="2200" dirty="0" err="1" smtClean="0"/>
              <a:t>truct</a:t>
            </a:r>
            <a:r>
              <a:rPr lang="en-US" sz="2200" dirty="0" smtClean="0"/>
              <a:t>   Books   </a:t>
            </a:r>
            <a:r>
              <a:rPr lang="en-US" sz="2200" dirty="0" smtClean="0">
                <a:solidFill>
                  <a:srgbClr val="C00000"/>
                </a:solidFill>
              </a:rPr>
              <a:t>*p</a:t>
            </a:r>
            <a:r>
              <a:rPr lang="en-US" sz="2200" dirty="0" smtClean="0"/>
              <a:t>;</a:t>
            </a:r>
          </a:p>
          <a:p>
            <a:pPr>
              <a:spcBef>
                <a:spcPct val="20000"/>
              </a:spcBef>
            </a:pPr>
            <a:r>
              <a:rPr lang="en-US" sz="2200" dirty="0" smtClean="0">
                <a:solidFill>
                  <a:srgbClr val="C00000"/>
                </a:solidFill>
              </a:rPr>
              <a:t>p= &amp;a;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/>
              <a:t>g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a.title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/>
              <a:t>g</a:t>
            </a:r>
            <a:r>
              <a:rPr lang="en-US" sz="2200" dirty="0" smtClean="0"/>
              <a:t>ets(</a:t>
            </a:r>
            <a:r>
              <a:rPr lang="en-US" sz="2200" dirty="0" err="1" smtClean="0"/>
              <a:t>a.author</a:t>
            </a:r>
            <a:r>
              <a:rPr lang="en-US" sz="2200" dirty="0" smtClean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/>
              <a:t>s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(“%f”,   &amp;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a.price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err="1"/>
              <a:t>s</a:t>
            </a:r>
            <a:r>
              <a:rPr lang="en-US" sz="2200" dirty="0" err="1" smtClean="0"/>
              <a:t>canf</a:t>
            </a:r>
            <a:r>
              <a:rPr lang="en-US" sz="2200" dirty="0" smtClean="0"/>
              <a:t>(“%d”,   &amp;p-&gt;</a:t>
            </a:r>
            <a:r>
              <a:rPr lang="en-US" sz="2200" dirty="0" err="1" smtClean="0"/>
              <a:t>book_id</a:t>
            </a:r>
            <a:r>
              <a:rPr lang="en-US" sz="2200" dirty="0" smtClean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/>
              <a:t>	…</a:t>
            </a:r>
            <a:endParaRPr lang="en-US" sz="2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/>
              <a:t>	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(“Book title is %s”,   </a:t>
            </a:r>
            <a:r>
              <a:rPr lang="en-US" sz="2200" dirty="0" err="1" smtClean="0"/>
              <a:t>a</a:t>
            </a:r>
            <a:r>
              <a:rPr lang="en-US" sz="2200" dirty="0" err="1" smtClean="0">
                <a:solidFill>
                  <a:srgbClr val="C00000"/>
                </a:solidFill>
              </a:rPr>
              <a:t>.</a:t>
            </a:r>
            <a:r>
              <a:rPr lang="en-US" sz="2200" dirty="0" err="1" smtClean="0"/>
              <a:t>title</a:t>
            </a:r>
            <a:r>
              <a:rPr lang="en-US" sz="2200" dirty="0" smtClean="0"/>
              <a:t>);</a:t>
            </a:r>
          </a:p>
          <a:p>
            <a:pPr>
              <a:spcBef>
                <a:spcPct val="20000"/>
              </a:spcBef>
            </a:pPr>
            <a:r>
              <a:rPr lang="en-US" sz="2200" dirty="0" smtClean="0"/>
              <a:t>	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(“Book title is %s”,   </a:t>
            </a:r>
            <a:r>
              <a:rPr lang="en-US" sz="2200" dirty="0" smtClean="0">
                <a:solidFill>
                  <a:schemeClr val="tx1"/>
                </a:solidFill>
              </a:rPr>
              <a:t>p</a:t>
            </a:r>
            <a:r>
              <a:rPr lang="en-US" sz="2200" dirty="0" smtClean="0">
                <a:solidFill>
                  <a:srgbClr val="C00000"/>
                </a:solidFill>
              </a:rPr>
              <a:t>-&gt;</a:t>
            </a:r>
            <a:r>
              <a:rPr lang="en-US" sz="2200" dirty="0" smtClean="0">
                <a:solidFill>
                  <a:schemeClr val="tx1"/>
                </a:solidFill>
              </a:rPr>
              <a:t>title</a:t>
            </a:r>
            <a:r>
              <a:rPr lang="en-US" sz="2200" dirty="0" smtClean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257800"/>
            <a:ext cx="3124200" cy="1323439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Members of </a:t>
            </a:r>
            <a:r>
              <a:rPr lang="en-US" sz="2000" dirty="0" smtClean="0"/>
              <a:t>pointer type structure </a:t>
            </a:r>
            <a:r>
              <a:rPr lang="en-US" sz="2000" dirty="0" smtClean="0"/>
              <a:t>can be accessed </a:t>
            </a:r>
            <a:r>
              <a:rPr lang="en-US" sz="2000" dirty="0" smtClean="0"/>
              <a:t>using </a:t>
            </a:r>
            <a:r>
              <a:rPr lang="en-US" sz="2000" dirty="0" smtClean="0"/>
              <a:t>arrow operator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819400"/>
            <a:ext cx="3200400" cy="1323439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Members of normal</a:t>
            </a:r>
          </a:p>
          <a:p>
            <a:r>
              <a:rPr lang="en-US" sz="2000" dirty="0" smtClean="0"/>
              <a:t>structure can </a:t>
            </a:r>
            <a:r>
              <a:rPr lang="en-US" sz="2000" dirty="0" smtClean="0"/>
              <a:t>be accessed using </a:t>
            </a:r>
            <a:r>
              <a:rPr lang="en-US" sz="2000" dirty="0" smtClean="0"/>
              <a:t>period(.) operator</a:t>
            </a: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Programmers can use user defined data types to manage their code easily</a:t>
            </a:r>
          </a:p>
          <a:p>
            <a:pPr lvl="1"/>
            <a:r>
              <a:rPr lang="en-US" sz="2400" dirty="0" smtClean="0"/>
              <a:t>User defined data types are equivalent to existing data types (</a:t>
            </a:r>
            <a:r>
              <a:rPr lang="en-US" sz="2400" dirty="0" err="1" smtClean="0"/>
              <a:t>int</a:t>
            </a:r>
            <a:r>
              <a:rPr lang="en-US" sz="2400" dirty="0" smtClean="0"/>
              <a:t>, float etc.)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429000"/>
            <a:ext cx="3752566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  </a:t>
            </a:r>
            <a:r>
              <a:rPr lang="en-US" sz="2400" dirty="0" err="1" smtClean="0"/>
              <a:t>bangla_marks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  </a:t>
            </a:r>
            <a:r>
              <a:rPr lang="en-US" sz="2400" dirty="0" err="1" smtClean="0"/>
              <a:t>english_marks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  </a:t>
            </a:r>
            <a:r>
              <a:rPr lang="en-US" sz="2400" dirty="0" err="1" smtClean="0"/>
              <a:t>total_marks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4343400"/>
            <a:ext cx="35814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typedef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  M;</a:t>
            </a:r>
          </a:p>
          <a:p>
            <a:r>
              <a:rPr lang="en-US" sz="2400" dirty="0" smtClean="0"/>
              <a:t>	M   </a:t>
            </a:r>
            <a:r>
              <a:rPr lang="en-US" sz="2400" dirty="0" err="1" smtClean="0"/>
              <a:t>bangla_marks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…</a:t>
            </a:r>
          </a:p>
          <a:p>
            <a:r>
              <a:rPr lang="en-US" sz="2400" dirty="0" smtClean="0"/>
              <a:t>	M   </a:t>
            </a:r>
            <a:r>
              <a:rPr lang="en-US" sz="2400" dirty="0" err="1" smtClean="0"/>
              <a:t>english_marks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…</a:t>
            </a:r>
          </a:p>
          <a:p>
            <a:r>
              <a:rPr lang="en-US" sz="2400" dirty="0" smtClean="0"/>
              <a:t>	M   </a:t>
            </a:r>
            <a:r>
              <a:rPr lang="en-US" sz="2400" dirty="0" err="1" smtClean="0"/>
              <a:t>total_marks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5638800"/>
            <a:ext cx="4934428" cy="70788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Solution: </a:t>
            </a:r>
            <a:r>
              <a:rPr lang="en-US" sz="2000" dirty="0" smtClean="0"/>
              <a:t>define a new data type (example M)</a:t>
            </a:r>
          </a:p>
          <a:p>
            <a:r>
              <a:rPr lang="en-US" sz="2000" dirty="0" smtClean="0"/>
              <a:t>Declare all the marks as M type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2895600"/>
            <a:ext cx="3886200" cy="1323439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If it is big program and </a:t>
            </a:r>
          </a:p>
          <a:p>
            <a:r>
              <a:rPr lang="en-US" sz="2000" dirty="0" smtClean="0"/>
              <a:t>if in future all types of marks </a:t>
            </a:r>
          </a:p>
          <a:p>
            <a:r>
              <a:rPr lang="en-US" sz="2000" dirty="0" smtClean="0"/>
              <a:t>have to be changed to </a:t>
            </a:r>
            <a:r>
              <a:rPr lang="en-US" sz="2000" dirty="0" smtClean="0">
                <a:solidFill>
                  <a:srgbClr val="C00000"/>
                </a:solidFill>
              </a:rPr>
              <a:t>float</a:t>
            </a:r>
            <a:r>
              <a:rPr lang="en-US" sz="2000" dirty="0" smtClean="0"/>
              <a:t>, </a:t>
            </a:r>
          </a:p>
          <a:p>
            <a:r>
              <a:rPr lang="en-US" sz="2000" dirty="0" smtClean="0"/>
              <a:t>it would be very difficult</a:t>
            </a:r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712</Words>
  <Application>Microsoft Office PowerPoint</Application>
  <PresentationFormat>On-screen Show (4:3)</PresentationFormat>
  <Paragraphs>209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Structure and Union in C</vt:lpstr>
      <vt:lpstr>Structure</vt:lpstr>
      <vt:lpstr>Using Structure</vt:lpstr>
      <vt:lpstr>Example: Structure</vt:lpstr>
      <vt:lpstr>Example: Structure Initialization</vt:lpstr>
      <vt:lpstr>Example: Structure</vt:lpstr>
      <vt:lpstr>Example: Structure Initialization</vt:lpstr>
      <vt:lpstr>Period(.) vs Arrow( -&gt; ) operator</vt:lpstr>
      <vt:lpstr>User Defined Data type</vt:lpstr>
      <vt:lpstr>User defined data type: Structure</vt:lpstr>
      <vt:lpstr>Union</vt:lpstr>
      <vt:lpstr>Example: union</vt:lpstr>
    </vt:vector>
  </TitlesOfParts>
  <Company>sub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32</cp:revision>
  <dcterms:created xsi:type="dcterms:W3CDTF">2014-04-17T04:29:43Z</dcterms:created>
  <dcterms:modified xsi:type="dcterms:W3CDTF">2014-04-17T08:57:58Z</dcterms:modified>
</cp:coreProperties>
</file>