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81" r:id="rId3"/>
    <p:sldId id="270" r:id="rId4"/>
    <p:sldId id="272" r:id="rId5"/>
    <p:sldId id="273" r:id="rId6"/>
    <p:sldId id="275" r:id="rId7"/>
    <p:sldId id="276" r:id="rId8"/>
    <p:sldId id="277" r:id="rId9"/>
    <p:sldId id="278" r:id="rId10"/>
    <p:sldId id="282"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93C745A-0392-430F-9DD6-9DCDEBE28149}" type="datetimeFigureOut">
              <a:rPr lang="en-US" smtClean="0"/>
              <a:pPr/>
              <a:t>9/29/2014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AF16558-E9B3-4132-BF1B-1A9AAB2829EF}"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3C745A-0392-430F-9DD6-9DCDEBE2814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16558-E9B3-4132-BF1B-1A9AAB2829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3C745A-0392-430F-9DD6-9DCDEBE2814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16558-E9B3-4132-BF1B-1A9AAB2829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3C745A-0392-430F-9DD6-9DCDEBE2814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16558-E9B3-4132-BF1B-1A9AAB2829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3C745A-0392-430F-9DD6-9DCDEBE2814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AF16558-E9B3-4132-BF1B-1A9AAB2829E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3C745A-0392-430F-9DD6-9DCDEBE28149}"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F16558-E9B3-4132-BF1B-1A9AAB2829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3C745A-0392-430F-9DD6-9DCDEBE28149}" type="datetimeFigureOut">
              <a:rPr lang="en-US" smtClean="0"/>
              <a:pPr/>
              <a:t>9/29/2014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F16558-E9B3-4132-BF1B-1A9AAB2829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3C745A-0392-430F-9DD6-9DCDEBE28149}" type="datetimeFigureOut">
              <a:rPr lang="en-US" smtClean="0"/>
              <a:pPr/>
              <a:t>9/29/2014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F16558-E9B3-4132-BF1B-1A9AAB2829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C745A-0392-430F-9DD6-9DCDEBE28149}" type="datetimeFigureOut">
              <a:rPr lang="en-US" smtClean="0"/>
              <a:pPr/>
              <a:t>9/29/2014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F16558-E9B3-4132-BF1B-1A9AAB2829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3C745A-0392-430F-9DD6-9DCDEBE28149}"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F16558-E9B3-4132-BF1B-1A9AAB2829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3C745A-0392-430F-9DD6-9DCDEBE28149}"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F16558-E9B3-4132-BF1B-1A9AAB2829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93C745A-0392-430F-9DD6-9DCDEBE28149}" type="datetimeFigureOut">
              <a:rPr lang="en-US" smtClean="0"/>
              <a:pPr/>
              <a:t>9/29/2014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AF16558-E9B3-4132-BF1B-1A9AAB2829E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2"/>
                </a:solidFill>
              </a:rPr>
              <a:t>Matrix </a:t>
            </a:r>
            <a:r>
              <a:rPr lang="en-US" dirty="0" smtClean="0">
                <a:solidFill>
                  <a:schemeClr val="tx2"/>
                </a:solidFill>
              </a:rPr>
              <a:t>Operation</a:t>
            </a:r>
            <a:br>
              <a:rPr lang="en-US" dirty="0" smtClean="0">
                <a:solidFill>
                  <a:schemeClr val="tx2"/>
                </a:solidFill>
              </a:rPr>
            </a:br>
            <a:r>
              <a:rPr lang="en-US" dirty="0" smtClean="0">
                <a:solidFill>
                  <a:schemeClr val="tx2"/>
                </a:solidFill>
              </a:rPr>
              <a:t>with C language</a:t>
            </a:r>
            <a:endParaRPr lang="en-US" dirty="0">
              <a:solidFill>
                <a:schemeClr val="tx2"/>
              </a:solidFill>
            </a:endParaRPr>
          </a:p>
        </p:txBody>
      </p:sp>
      <p:sp>
        <p:nvSpPr>
          <p:cNvPr id="3" name="Subtitle 2"/>
          <p:cNvSpPr>
            <a:spLocks noGrp="1"/>
          </p:cNvSpPr>
          <p:nvPr>
            <p:ph type="subTitle" idx="1"/>
          </p:nvPr>
        </p:nvSpPr>
        <p:spPr/>
        <p:txBody>
          <a:bodyPr>
            <a:normAutofit/>
          </a:bodyPr>
          <a:lstStyle/>
          <a:p>
            <a:r>
              <a:rPr lang="en-US" sz="5400" dirty="0" smtClean="0">
                <a:solidFill>
                  <a:schemeClr val="tx1"/>
                </a:solidFill>
              </a:rPr>
              <a:t> </a:t>
            </a:r>
            <a:endParaRPr lang="en-US" sz="9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5.Matrix Inverse</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r>
              <a:rPr lang="en-US" sz="2400" dirty="0" smtClean="0">
                <a:latin typeface="Times New Roman" panose="02020603050405020304" pitchFamily="18" charset="0"/>
                <a:cs typeface="Times New Roman" panose="02020603050405020304" pitchFamily="18" charset="0"/>
              </a:rPr>
              <a:t>Algorithm:</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Step </a:t>
            </a:r>
            <a:r>
              <a:rPr lang="en-US" sz="2400" dirty="0">
                <a:latin typeface="Times New Roman" panose="02020603050405020304" pitchFamily="18" charset="0"/>
                <a:cs typeface="Times New Roman" panose="02020603050405020304" pitchFamily="18" charset="0"/>
              </a:rPr>
              <a:t>1: Start</a:t>
            </a:r>
          </a:p>
          <a:p>
            <a:pPr marL="0" indent="0">
              <a:buNone/>
            </a:pPr>
            <a:r>
              <a:rPr lang="en-US" sz="2400" dirty="0" smtClean="0">
                <a:latin typeface="Times New Roman" panose="02020603050405020304" pitchFamily="18" charset="0"/>
                <a:cs typeface="Times New Roman" panose="02020603050405020304" pitchFamily="18" charset="0"/>
              </a:rPr>
              <a:t> Step </a:t>
            </a:r>
            <a:r>
              <a:rPr lang="en-US" sz="2400" dirty="0">
                <a:latin typeface="Times New Roman" panose="02020603050405020304" pitchFamily="18" charset="0"/>
                <a:cs typeface="Times New Roman" panose="02020603050405020304" pitchFamily="18" charset="0"/>
              </a:rPr>
              <a:t>2: read the size of matrix A</a:t>
            </a:r>
          </a:p>
          <a:p>
            <a:pPr marL="0" indent="0">
              <a:buNone/>
            </a:pPr>
            <a:r>
              <a:rPr lang="en-US" sz="2400" dirty="0">
                <a:latin typeface="Times New Roman" panose="02020603050405020304" pitchFamily="18" charset="0"/>
                <a:cs typeface="Times New Roman" panose="02020603050405020304" pitchFamily="18" charset="0"/>
              </a:rPr>
              <a:t> Step 3: read the elements of matrix A</a:t>
            </a:r>
          </a:p>
          <a:p>
            <a:pPr marL="0" indent="0" algn="ctr">
              <a:buNone/>
            </a:pPr>
            <a:r>
              <a:rPr lang="en-US" sz="2400" dirty="0">
                <a:latin typeface="Times New Roman" panose="02020603050405020304" pitchFamily="18" charset="0"/>
                <a:cs typeface="Times New Roman" panose="02020603050405020304" pitchFamily="18" charset="0"/>
              </a:rPr>
              <a:t>Step 4: perform the transpose operation by interchanging the row and column values, the order of the resultant matrix number of rows in transpose matrix=number of columns in the given matrix number of columns in transpose matrix=number of rows in the given matrix </a:t>
            </a:r>
          </a:p>
          <a:p>
            <a:pPr marL="0" indent="0">
              <a:buNone/>
            </a:pPr>
            <a:r>
              <a:rPr lang="en-US" sz="2400" dirty="0" smtClean="0">
                <a:latin typeface="Times New Roman" panose="02020603050405020304" pitchFamily="18" charset="0"/>
                <a:cs typeface="Times New Roman" panose="02020603050405020304" pitchFamily="18" charset="0"/>
              </a:rPr>
              <a:t>  Step </a:t>
            </a:r>
            <a:r>
              <a:rPr lang="en-US" sz="2400" dirty="0">
                <a:latin typeface="Times New Roman" panose="02020603050405020304" pitchFamily="18" charset="0"/>
                <a:cs typeface="Times New Roman" panose="02020603050405020304" pitchFamily="18" charset="0"/>
              </a:rPr>
              <a:t>5: Transpose is obtained through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][j]=a[</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a:t>
            </a:r>
          </a:p>
          <a:p>
            <a:pPr marL="0" indent="0">
              <a:buNone/>
            </a:pPr>
            <a:r>
              <a:rPr lang="en-US" sz="2400" dirty="0" smtClean="0">
                <a:latin typeface="Times New Roman" panose="02020603050405020304" pitchFamily="18" charset="0"/>
                <a:cs typeface="Times New Roman" panose="02020603050405020304" pitchFamily="18" charset="0"/>
              </a:rPr>
              <a:t>  Step </a:t>
            </a:r>
            <a:r>
              <a:rPr lang="en-US" sz="2400" dirty="0">
                <a:latin typeface="Times New Roman" panose="02020603050405020304" pitchFamily="18" charset="0"/>
                <a:cs typeface="Times New Roman" panose="02020603050405020304" pitchFamily="18" charset="0"/>
              </a:rPr>
              <a:t>6: perform the  determine of A matrix</a:t>
            </a:r>
          </a:p>
          <a:p>
            <a:pPr marL="0" indent="0">
              <a:buNone/>
            </a:pPr>
            <a:r>
              <a:rPr lang="en-US" sz="2400" dirty="0" smtClean="0">
                <a:latin typeface="Times New Roman" panose="02020603050405020304" pitchFamily="18" charset="0"/>
                <a:cs typeface="Times New Roman" panose="02020603050405020304" pitchFamily="18" charset="0"/>
              </a:rPr>
              <a:t>  Step </a:t>
            </a:r>
            <a:r>
              <a:rPr lang="en-US" sz="2400" dirty="0">
                <a:latin typeface="Times New Roman" panose="02020603050405020304" pitchFamily="18" charset="0"/>
                <a:cs typeface="Times New Roman" panose="02020603050405020304" pitchFamily="18" charset="0"/>
              </a:rPr>
              <a:t>7: Transpose of A matrix is divided by determine of A</a:t>
            </a:r>
          </a:p>
          <a:p>
            <a:pPr marL="0" indent="0">
              <a:buNone/>
            </a:pPr>
            <a:r>
              <a:rPr lang="en-US" sz="2400" dirty="0" smtClean="0">
                <a:latin typeface="Times New Roman" panose="02020603050405020304" pitchFamily="18" charset="0"/>
                <a:cs typeface="Times New Roman" panose="02020603050405020304" pitchFamily="18" charset="0"/>
              </a:rPr>
              <a:t>  Step </a:t>
            </a:r>
            <a:r>
              <a:rPr lang="en-US" sz="2400" dirty="0">
                <a:latin typeface="Times New Roman" panose="02020603050405020304" pitchFamily="18" charset="0"/>
                <a:cs typeface="Times New Roman" panose="02020603050405020304" pitchFamily="18" charset="0"/>
              </a:rPr>
              <a:t>8:stop</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510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a:t>
            </a:r>
            <a:br>
              <a:rPr lang="en-US" dirty="0" smtClean="0"/>
            </a:br>
            <a:r>
              <a:rPr lang="en-US" dirty="0" smtClean="0"/>
              <a:t>Menu</a:t>
            </a:r>
            <a:endParaRPr lang="en-US" dirty="0"/>
          </a:p>
        </p:txBody>
      </p:sp>
      <p:pic>
        <p:nvPicPr>
          <p:cNvPr id="4" name="Content Placeholder 3" descr="cc.png"/>
          <p:cNvPicPr>
            <a:picLocks noGrp="1" noChangeAspect="1"/>
          </p:cNvPicPr>
          <p:nvPr>
            <p:ph idx="1"/>
          </p:nvPr>
        </p:nvPicPr>
        <p:blipFill>
          <a:blip r:embed="rId2"/>
          <a:stretch>
            <a:fillRect/>
          </a:stretch>
        </p:blipFill>
        <p:spPr>
          <a:xfrm>
            <a:off x="304800" y="1447800"/>
            <a:ext cx="7924800" cy="48006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t>
            </a:r>
            <a:endParaRPr lang="en-US" dirty="0"/>
          </a:p>
        </p:txBody>
      </p:sp>
      <p:pic>
        <p:nvPicPr>
          <p:cNvPr id="4" name="Content Placeholder 3" descr="c2.png"/>
          <p:cNvPicPr>
            <a:picLocks noGrp="1" noChangeAspect="1"/>
          </p:cNvPicPr>
          <p:nvPr>
            <p:ph idx="1"/>
          </p:nvPr>
        </p:nvPicPr>
        <p:blipFill>
          <a:blip r:embed="rId2"/>
          <a:stretch>
            <a:fillRect/>
          </a:stretch>
        </p:blipFill>
        <p:spPr>
          <a:xfrm>
            <a:off x="685800" y="1524000"/>
            <a:ext cx="7391400" cy="48768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pic>
        <p:nvPicPr>
          <p:cNvPr id="4" name="Content Placeholder 3" descr="c3.png"/>
          <p:cNvPicPr>
            <a:picLocks noGrp="1" noChangeAspect="1"/>
          </p:cNvPicPr>
          <p:nvPr>
            <p:ph idx="1"/>
          </p:nvPr>
        </p:nvPicPr>
        <p:blipFill>
          <a:blip r:embed="rId2"/>
          <a:stretch>
            <a:fillRect/>
          </a:stretch>
        </p:blipFill>
        <p:spPr>
          <a:xfrm>
            <a:off x="762000" y="1143001"/>
            <a:ext cx="7738239" cy="5100204"/>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of Matrix</a:t>
            </a:r>
            <a:endParaRPr lang="en-US" dirty="0"/>
          </a:p>
        </p:txBody>
      </p:sp>
      <p:pic>
        <p:nvPicPr>
          <p:cNvPr id="4" name="Content Placeholder 3" descr="c4.png"/>
          <p:cNvPicPr>
            <a:picLocks noGrp="1" noChangeAspect="1"/>
          </p:cNvPicPr>
          <p:nvPr>
            <p:ph idx="1"/>
          </p:nvPr>
        </p:nvPicPr>
        <p:blipFill>
          <a:blip r:embed="rId2"/>
          <a:stretch>
            <a:fillRect/>
          </a:stretch>
        </p:blipFill>
        <p:spPr>
          <a:xfrm>
            <a:off x="838200" y="1295400"/>
            <a:ext cx="7427742" cy="54102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c5.png"/>
          <p:cNvPicPr>
            <a:picLocks noGrp="1" noChangeAspect="1"/>
          </p:cNvPicPr>
          <p:nvPr>
            <p:ph idx="1"/>
          </p:nvPr>
        </p:nvPicPr>
        <p:blipFill>
          <a:blip r:embed="rId2"/>
          <a:stretch>
            <a:fillRect/>
          </a:stretch>
        </p:blipFill>
        <p:spPr>
          <a:xfrm>
            <a:off x="533400" y="609600"/>
            <a:ext cx="7848600" cy="6002034"/>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c6.png"/>
          <p:cNvPicPr>
            <a:picLocks noGrp="1" noChangeAspect="1"/>
          </p:cNvPicPr>
          <p:nvPr>
            <p:ph idx="1"/>
          </p:nvPr>
        </p:nvPicPr>
        <p:blipFill>
          <a:blip r:embed="rId2"/>
          <a:stretch>
            <a:fillRect/>
          </a:stretch>
        </p:blipFill>
        <p:spPr>
          <a:xfrm>
            <a:off x="457200" y="1219200"/>
            <a:ext cx="8229600" cy="5316314"/>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Subtraction of Matrix</a:t>
            </a:r>
            <a:endParaRPr lang="en-US" dirty="0"/>
          </a:p>
        </p:txBody>
      </p:sp>
      <p:pic>
        <p:nvPicPr>
          <p:cNvPr id="4" name="Content Placeholder 3" descr="c7.png"/>
          <p:cNvPicPr>
            <a:picLocks noGrp="1" noChangeAspect="1"/>
          </p:cNvPicPr>
          <p:nvPr>
            <p:ph idx="1"/>
          </p:nvPr>
        </p:nvPicPr>
        <p:blipFill>
          <a:blip r:embed="rId2"/>
          <a:stretch>
            <a:fillRect/>
          </a:stretch>
        </p:blipFill>
        <p:spPr>
          <a:xfrm>
            <a:off x="685800" y="1371600"/>
            <a:ext cx="7162800" cy="4709027"/>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4" name="Content Placeholder 3" descr="c8.png"/>
          <p:cNvPicPr>
            <a:picLocks noGrp="1" noChangeAspect="1"/>
          </p:cNvPicPr>
          <p:nvPr>
            <p:ph idx="1"/>
          </p:nvPr>
        </p:nvPicPr>
        <p:blipFill>
          <a:blip r:embed="rId2"/>
          <a:stretch>
            <a:fillRect/>
          </a:stretch>
        </p:blipFill>
        <p:spPr>
          <a:xfrm>
            <a:off x="990600" y="1752600"/>
            <a:ext cx="7086600" cy="4553444"/>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a:t>
            </a:r>
            <a:endParaRPr lang="en-US" dirty="0"/>
          </a:p>
        </p:txBody>
      </p:sp>
      <p:pic>
        <p:nvPicPr>
          <p:cNvPr id="4" name="Content Placeholder 3" descr="c9.png"/>
          <p:cNvPicPr>
            <a:picLocks noGrp="1" noChangeAspect="1"/>
          </p:cNvPicPr>
          <p:nvPr>
            <p:ph idx="1"/>
          </p:nvPr>
        </p:nvPicPr>
        <p:blipFill>
          <a:blip r:embed="rId2"/>
          <a:stretch>
            <a:fillRect/>
          </a:stretch>
        </p:blipFill>
        <p:spPr>
          <a:xfrm>
            <a:off x="1905000" y="1295401"/>
            <a:ext cx="5639011" cy="4987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to our Project</a:t>
            </a:r>
            <a:endParaRPr lang="en-US" dirty="0"/>
          </a:p>
        </p:txBody>
      </p:sp>
      <p:sp>
        <p:nvSpPr>
          <p:cNvPr id="3" name="Content Placeholder 2"/>
          <p:cNvSpPr>
            <a:spLocks noGrp="1"/>
          </p:cNvSpPr>
          <p:nvPr>
            <p:ph idx="1"/>
          </p:nvPr>
        </p:nvSpPr>
        <p:spPr/>
        <p:txBody>
          <a:bodyPr>
            <a:normAutofit/>
          </a:bodyPr>
          <a:lstStyle/>
          <a:p>
            <a:pPr marL="0" indent="0" algn="just">
              <a:buNone/>
            </a:pPr>
            <a:r>
              <a:rPr lang="en-US" sz="2800" dirty="0" smtClean="0">
                <a:latin typeface="Times New Roman" panose="02020603050405020304" pitchFamily="18" charset="0"/>
                <a:cs typeface="Times New Roman" panose="02020603050405020304" pitchFamily="18" charset="0"/>
              </a:rPr>
              <a:t>The project Submitted </a:t>
            </a:r>
            <a:r>
              <a:rPr lang="en-US" sz="2800" dirty="0">
                <a:latin typeface="Times New Roman" panose="02020603050405020304" pitchFamily="18" charset="0"/>
                <a:cs typeface="Times New Roman" panose="02020603050405020304" pitchFamily="18" charset="0"/>
              </a:rPr>
              <a:t>to the Institute of Information Technology, </a:t>
            </a:r>
            <a:r>
              <a:rPr lang="en-US" sz="2800" dirty="0" err="1">
                <a:latin typeface="Times New Roman" panose="02020603050405020304" pitchFamily="18" charset="0"/>
                <a:cs typeface="Times New Roman" panose="02020603050405020304" pitchFamily="18" charset="0"/>
              </a:rPr>
              <a:t>Jahangirnagar</a:t>
            </a:r>
            <a:r>
              <a:rPr lang="en-US" sz="2800" dirty="0">
                <a:latin typeface="Times New Roman" panose="02020603050405020304" pitchFamily="18" charset="0"/>
                <a:cs typeface="Times New Roman" panose="02020603050405020304" pitchFamily="18" charset="0"/>
              </a:rPr>
              <a:t> University, </a:t>
            </a:r>
            <a:r>
              <a:rPr lang="en-US" sz="2800" dirty="0" err="1">
                <a:latin typeface="Times New Roman" panose="02020603050405020304" pitchFamily="18" charset="0"/>
                <a:cs typeface="Times New Roman" panose="02020603050405020304" pitchFamily="18" charset="0"/>
              </a:rPr>
              <a:t>Savar</a:t>
            </a:r>
            <a:r>
              <a:rPr lang="en-US" sz="2800" dirty="0">
                <a:latin typeface="Times New Roman" panose="02020603050405020304" pitchFamily="18" charset="0"/>
                <a:cs typeface="Times New Roman" panose="02020603050405020304" pitchFamily="18" charset="0"/>
              </a:rPr>
              <a:t>, Dhaka in partial fulfillment of the requirements for the </a:t>
            </a:r>
            <a:r>
              <a:rPr lang="en-US" sz="2800" dirty="0" err="1">
                <a:latin typeface="Times New Roman" panose="02020603050405020304" pitchFamily="18" charset="0"/>
                <a:cs typeface="Times New Roman" panose="02020603050405020304" pitchFamily="18" charset="0"/>
              </a:rPr>
              <a:t>B.Sc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Hons</a:t>
            </a:r>
            <a:r>
              <a:rPr lang="en-US" sz="2800" dirty="0">
                <a:latin typeface="Times New Roman" panose="02020603050405020304" pitchFamily="18" charset="0"/>
                <a:cs typeface="Times New Roman" panose="02020603050405020304" pitchFamily="18" charset="0"/>
              </a:rPr>
              <a:t>.) degree in IT</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037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10</a:t>
            </a:r>
            <a:endParaRPr lang="en-US" dirty="0"/>
          </a:p>
        </p:txBody>
      </p:sp>
      <p:pic>
        <p:nvPicPr>
          <p:cNvPr id="4" name="Content Placeholder 3" descr="c10.png"/>
          <p:cNvPicPr>
            <a:picLocks noGrp="1" noChangeAspect="1"/>
          </p:cNvPicPr>
          <p:nvPr>
            <p:ph idx="1"/>
          </p:nvPr>
        </p:nvPicPr>
        <p:blipFill>
          <a:blip r:embed="rId2"/>
          <a:stretch>
            <a:fillRect/>
          </a:stretch>
        </p:blipFill>
        <p:spPr>
          <a:xfrm>
            <a:off x="990600" y="1371601"/>
            <a:ext cx="6553199" cy="4491838"/>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Transpose of Matrix</a:t>
            </a:r>
            <a:endParaRPr lang="en-US" dirty="0"/>
          </a:p>
        </p:txBody>
      </p:sp>
      <p:pic>
        <p:nvPicPr>
          <p:cNvPr id="4" name="Content Placeholder 3" descr="c11.png"/>
          <p:cNvPicPr>
            <a:picLocks noGrp="1" noChangeAspect="1"/>
          </p:cNvPicPr>
          <p:nvPr>
            <p:ph idx="1"/>
          </p:nvPr>
        </p:nvPicPr>
        <p:blipFill>
          <a:blip r:embed="rId2"/>
          <a:stretch>
            <a:fillRect/>
          </a:stretch>
        </p:blipFill>
        <p:spPr>
          <a:xfrm>
            <a:off x="1143000" y="1447800"/>
            <a:ext cx="6858000" cy="48768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12</a:t>
            </a:r>
            <a:endParaRPr lang="en-US" dirty="0"/>
          </a:p>
        </p:txBody>
      </p:sp>
      <p:pic>
        <p:nvPicPr>
          <p:cNvPr id="4" name="Content Placeholder 3" descr="c12.png"/>
          <p:cNvPicPr>
            <a:picLocks noGrp="1" noChangeAspect="1"/>
          </p:cNvPicPr>
          <p:nvPr>
            <p:ph idx="1"/>
          </p:nvPr>
        </p:nvPicPr>
        <p:blipFill>
          <a:blip r:embed="rId2"/>
          <a:stretch>
            <a:fillRect/>
          </a:stretch>
        </p:blipFill>
        <p:spPr>
          <a:xfrm>
            <a:off x="1447800" y="1371600"/>
            <a:ext cx="7086600" cy="48006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of Matrix</a:t>
            </a:r>
            <a:endParaRPr lang="en-US" dirty="0"/>
          </a:p>
        </p:txBody>
      </p:sp>
      <p:pic>
        <p:nvPicPr>
          <p:cNvPr id="4" name="Content Placeholder 3" descr="c13.png"/>
          <p:cNvPicPr>
            <a:picLocks noGrp="1" noChangeAspect="1"/>
          </p:cNvPicPr>
          <p:nvPr>
            <p:ph idx="1"/>
          </p:nvPr>
        </p:nvPicPr>
        <p:blipFill>
          <a:blip r:embed="rId2"/>
          <a:stretch>
            <a:fillRect/>
          </a:stretch>
        </p:blipFill>
        <p:spPr>
          <a:xfrm>
            <a:off x="990600" y="1371600"/>
            <a:ext cx="7467600" cy="49530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Our matrix’s Operation Program run smoothly and correctly. We can easily get correct output of user choice through it. We should use this program to get different matrix’s function such as Addition, Subtraction, multiplication, Transpose &amp; Inverse results since the user given instruction. We are able to run matrix operation easily by this Programing code.</a:t>
            </a:r>
          </a:p>
        </p:txBody>
      </p:sp>
    </p:spTree>
    <p:extLst>
      <p:ext uri="{BB962C8B-B14F-4D97-AF65-F5344CB8AC3E}">
        <p14:creationId xmlns:p14="http://schemas.microsoft.com/office/powerpoint/2010/main" val="291266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SUPERVISED BY</a:t>
            </a:r>
            <a:br>
              <a:rPr lang="en-US" dirty="0"/>
            </a:br>
            <a:endParaRPr lang="en-US" dirty="0"/>
          </a:p>
        </p:txBody>
      </p:sp>
      <p:sp>
        <p:nvSpPr>
          <p:cNvPr id="3" name="Content Placeholder 2"/>
          <p:cNvSpPr>
            <a:spLocks noGrp="1"/>
          </p:cNvSpPr>
          <p:nvPr>
            <p:ph idx="1"/>
          </p:nvPr>
        </p:nvSpPr>
        <p:spPr/>
        <p:txBody>
          <a:bodyPr>
            <a:normAutofit/>
          </a:bodyPr>
          <a:lstStyle/>
          <a:p>
            <a:pPr marL="0" indent="0" algn="ctr">
              <a:buNone/>
            </a:pPr>
            <a:r>
              <a:rPr lang="en-US" dirty="0" smtClean="0"/>
              <a:t>Mrs</a:t>
            </a:r>
            <a:r>
              <a:rPr lang="en-US" dirty="0"/>
              <a:t>. </a:t>
            </a:r>
            <a:r>
              <a:rPr lang="en-US" dirty="0" err="1"/>
              <a:t>Fahima</a:t>
            </a:r>
            <a:r>
              <a:rPr lang="en-US" dirty="0"/>
              <a:t> </a:t>
            </a:r>
            <a:r>
              <a:rPr lang="en-US" dirty="0" err="1"/>
              <a:t>Tabassum</a:t>
            </a:r>
            <a:endParaRPr lang="en-US" dirty="0"/>
          </a:p>
          <a:p>
            <a:pPr marL="0" indent="0" algn="ctr">
              <a:buNone/>
            </a:pPr>
            <a:r>
              <a:rPr lang="en-US" dirty="0" smtClean="0"/>
              <a:t>   Assistant </a:t>
            </a:r>
            <a:r>
              <a:rPr lang="en-US" dirty="0"/>
              <a:t>Professor</a:t>
            </a:r>
          </a:p>
          <a:p>
            <a:pPr marL="0" indent="0" algn="ctr">
              <a:buNone/>
            </a:pPr>
            <a:r>
              <a:rPr lang="en-US" dirty="0"/>
              <a:t>Institute of Information Technology</a:t>
            </a:r>
          </a:p>
          <a:p>
            <a:pPr marL="0" indent="0" algn="ctr">
              <a:buNone/>
            </a:pPr>
            <a:r>
              <a:rPr lang="en-US" dirty="0" err="1"/>
              <a:t>Jahangirnagar</a:t>
            </a:r>
            <a:r>
              <a:rPr lang="en-US" dirty="0"/>
              <a:t> University</a:t>
            </a:r>
          </a:p>
          <a:p>
            <a:pPr marL="0" indent="0" algn="ctr">
              <a:buNone/>
            </a:pPr>
            <a:r>
              <a:rPr lang="en-US" dirty="0" smtClean="0"/>
              <a:t>   </a:t>
            </a:r>
            <a:r>
              <a:rPr lang="en-US" dirty="0" err="1" smtClean="0"/>
              <a:t>Savar</a:t>
            </a:r>
            <a:r>
              <a:rPr lang="en-US" dirty="0"/>
              <a:t>, Dhaka-1342, Bangladesh</a:t>
            </a:r>
          </a:p>
          <a:p>
            <a:endParaRPr lang="en-US" dirty="0"/>
          </a:p>
          <a:p>
            <a:endParaRPr lang="en-US" dirty="0"/>
          </a:p>
        </p:txBody>
      </p:sp>
    </p:spTree>
    <p:extLst>
      <p:ext uri="{BB962C8B-B14F-4D97-AF65-F5344CB8AC3E}">
        <p14:creationId xmlns:p14="http://schemas.microsoft.com/office/powerpoint/2010/main" val="2195565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By: Group B</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smtClean="0"/>
              <a:t>     1.Ratri </a:t>
            </a:r>
            <a:r>
              <a:rPr lang="en-US" dirty="0" err="1" smtClean="0"/>
              <a:t>Saha</a:t>
            </a:r>
            <a:r>
              <a:rPr lang="en-US" dirty="0" smtClean="0"/>
              <a:t> Mow</a:t>
            </a:r>
            <a:endParaRPr lang="en-US" dirty="0"/>
          </a:p>
          <a:p>
            <a:pPr marL="0" indent="0" algn="ctr">
              <a:buNone/>
            </a:pPr>
            <a:r>
              <a:rPr lang="en-US" dirty="0" smtClean="0"/>
              <a:t>        Roll-1886</a:t>
            </a:r>
          </a:p>
          <a:p>
            <a:pPr marL="0" indent="0" algn="ctr">
              <a:buNone/>
            </a:pPr>
            <a:r>
              <a:rPr lang="en-US" dirty="0"/>
              <a:t> </a:t>
            </a:r>
            <a:r>
              <a:rPr lang="en-US" dirty="0" smtClean="0"/>
              <a:t>    2.Md</a:t>
            </a:r>
            <a:r>
              <a:rPr lang="en-US" dirty="0"/>
              <a:t>. </a:t>
            </a:r>
            <a:r>
              <a:rPr lang="en-US" dirty="0" err="1"/>
              <a:t>Nazmul</a:t>
            </a:r>
            <a:r>
              <a:rPr lang="en-US" dirty="0"/>
              <a:t> Islam </a:t>
            </a:r>
            <a:r>
              <a:rPr lang="en-US" dirty="0" err="1" smtClean="0"/>
              <a:t>Akash</a:t>
            </a:r>
            <a:endParaRPr lang="en-US" dirty="0" smtClean="0"/>
          </a:p>
          <a:p>
            <a:pPr marL="0" indent="0" algn="ctr">
              <a:buNone/>
            </a:pPr>
            <a:r>
              <a:rPr lang="en-US" dirty="0"/>
              <a:t> </a:t>
            </a:r>
            <a:r>
              <a:rPr lang="en-US" dirty="0" smtClean="0"/>
              <a:t>        Roll-1913</a:t>
            </a:r>
            <a:endParaRPr lang="en-US" dirty="0"/>
          </a:p>
          <a:p>
            <a:pPr marL="0" indent="0" algn="ctr">
              <a:buNone/>
            </a:pPr>
            <a:r>
              <a:rPr lang="en-US" dirty="0" smtClean="0"/>
              <a:t>      3.Md.Mamun </a:t>
            </a:r>
            <a:r>
              <a:rPr lang="en-US" dirty="0" err="1"/>
              <a:t>Sarker</a:t>
            </a:r>
            <a:endParaRPr lang="en-US" dirty="0"/>
          </a:p>
          <a:p>
            <a:pPr marL="0" indent="0" algn="ctr">
              <a:buNone/>
            </a:pPr>
            <a:r>
              <a:rPr lang="en-US" dirty="0" smtClean="0"/>
              <a:t>         Roll-1911</a:t>
            </a:r>
            <a:endParaRPr lang="en-US" dirty="0"/>
          </a:p>
          <a:p>
            <a:pPr algn="ctr"/>
            <a:endParaRPr lang="en-US" dirty="0"/>
          </a:p>
          <a:p>
            <a:pPr marL="0" indent="0" algn="ctr">
              <a:buNone/>
            </a:pPr>
            <a:r>
              <a:rPr lang="en-US" dirty="0" smtClean="0"/>
              <a:t>      4.Md.Sohel </a:t>
            </a:r>
            <a:r>
              <a:rPr lang="en-US" dirty="0" err="1"/>
              <a:t>Rana</a:t>
            </a:r>
            <a:endParaRPr lang="en-US" dirty="0"/>
          </a:p>
          <a:p>
            <a:pPr marL="0" indent="0" algn="ctr">
              <a:buNone/>
            </a:pPr>
            <a:r>
              <a:rPr lang="en-US" dirty="0" smtClean="0"/>
              <a:t>         Roll-1917</a:t>
            </a:r>
            <a:endParaRPr lang="en-US" dirty="0"/>
          </a:p>
          <a:p>
            <a:pPr marL="0" indent="0" algn="ctr">
              <a:buNone/>
            </a:pPr>
            <a:r>
              <a:rPr lang="en-US" dirty="0" smtClean="0"/>
              <a:t>      5</a:t>
            </a:r>
            <a:r>
              <a:rPr lang="en-US" dirty="0"/>
              <a:t>. </a:t>
            </a:r>
            <a:r>
              <a:rPr lang="en-US" dirty="0" err="1"/>
              <a:t>Methun</a:t>
            </a:r>
            <a:r>
              <a:rPr lang="en-US" dirty="0"/>
              <a:t> </a:t>
            </a:r>
            <a:r>
              <a:rPr lang="en-US" dirty="0" smtClean="0"/>
              <a:t>Roy</a:t>
            </a:r>
          </a:p>
          <a:p>
            <a:pPr marL="0" indent="0" algn="ctr">
              <a:buNone/>
            </a:pPr>
            <a:r>
              <a:rPr lang="en-US" dirty="0"/>
              <a:t> </a:t>
            </a:r>
            <a:r>
              <a:rPr lang="en-US" dirty="0" smtClean="0"/>
              <a:t>         Roll-1908</a:t>
            </a:r>
            <a:endParaRPr lang="en-US" dirty="0"/>
          </a:p>
          <a:p>
            <a:endParaRPr lang="en-US" dirty="0"/>
          </a:p>
          <a:p>
            <a:endParaRPr lang="en-US" dirty="0"/>
          </a:p>
        </p:txBody>
      </p:sp>
    </p:spTree>
    <p:extLst>
      <p:ext uri="{BB962C8B-B14F-4D97-AF65-F5344CB8AC3E}">
        <p14:creationId xmlns:p14="http://schemas.microsoft.com/office/powerpoint/2010/main" val="2586879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457200" y="1371600"/>
            <a:ext cx="8229600" cy="4525963"/>
          </a:xfrm>
        </p:spPr>
        <p:txBody>
          <a:bodyPr>
            <a:normAutofit fontScale="32500" lnSpcReduction="20000"/>
          </a:bodyPr>
          <a:lstStyle/>
          <a:p>
            <a:r>
              <a:rPr lang="en-US" sz="6200" dirty="0">
                <a:latin typeface="Times New Roman" panose="02020603050405020304" pitchFamily="18" charset="0"/>
                <a:cs typeface="Times New Roman" panose="02020603050405020304" pitchFamily="18" charset="0"/>
              </a:rPr>
              <a:t>A matrix is an ordered set of numbers listed in rectangular form. It is used to solve various types problem in the field of mathematics including Programming. We have built up a programming code to perform different type of operations of matrix including “addition, subtraction, multiplication, transpose, inverse”. This program runs easily according to the instructions given by the users. To build up the program, we include two header files named </a:t>
            </a:r>
            <a:r>
              <a:rPr lang="en-US" sz="6200" dirty="0" err="1">
                <a:latin typeface="Times New Roman" panose="02020603050405020304" pitchFamily="18" charset="0"/>
                <a:cs typeface="Times New Roman" panose="02020603050405020304" pitchFamily="18" charset="0"/>
              </a:rPr>
              <a:t>stdio</a:t>
            </a:r>
            <a:r>
              <a:rPr lang="en-US" sz="6200" dirty="0">
                <a:latin typeface="Times New Roman" panose="02020603050405020304" pitchFamily="18" charset="0"/>
                <a:cs typeface="Times New Roman" panose="02020603050405020304" pitchFamily="18" charset="0"/>
              </a:rPr>
              <a:t> and </a:t>
            </a:r>
            <a:r>
              <a:rPr lang="en-US" sz="6200" dirty="0" err="1">
                <a:latin typeface="Times New Roman" panose="02020603050405020304" pitchFamily="18" charset="0"/>
                <a:cs typeface="Times New Roman" panose="02020603050405020304" pitchFamily="18" charset="0"/>
              </a:rPr>
              <a:t>stdlib</a:t>
            </a:r>
            <a:r>
              <a:rPr lang="en-US" sz="6200" dirty="0">
                <a:latin typeface="Times New Roman" panose="02020603050405020304" pitchFamily="18" charset="0"/>
                <a:cs typeface="Times New Roman" panose="02020603050405020304" pitchFamily="18" charset="0"/>
              </a:rPr>
              <a:t>. We made six functions of matrix operations(main, addition, subtraction, transpose, inverse). We use some data types (void, integer) &amp; some variables(</a:t>
            </a:r>
            <a:r>
              <a:rPr lang="en-US" sz="6200" dirty="0" err="1">
                <a:latin typeface="Times New Roman" panose="02020603050405020304" pitchFamily="18" charset="0"/>
                <a:cs typeface="Times New Roman" panose="02020603050405020304" pitchFamily="18" charset="0"/>
              </a:rPr>
              <a:t>i</a:t>
            </a:r>
            <a:r>
              <a:rPr lang="en-US" sz="6200" dirty="0">
                <a:latin typeface="Times New Roman" panose="02020603050405020304" pitchFamily="18" charset="0"/>
                <a:cs typeface="Times New Roman" panose="02020603050405020304" pitchFamily="18" charset="0"/>
              </a:rPr>
              <a:t>, j, k, temp </a:t>
            </a:r>
            <a:r>
              <a:rPr lang="en-US" sz="6200" dirty="0" err="1">
                <a:latin typeface="Times New Roman" panose="02020603050405020304" pitchFamily="18" charset="0"/>
                <a:cs typeface="Times New Roman" panose="02020603050405020304" pitchFamily="18" charset="0"/>
              </a:rPr>
              <a:t>etc</a:t>
            </a:r>
            <a:r>
              <a:rPr lang="en-US" sz="6200" dirty="0">
                <a:latin typeface="Times New Roman" panose="02020603050405020304" pitchFamily="18" charset="0"/>
                <a:cs typeface="Times New Roman" panose="02020603050405020304" pitchFamily="18" charset="0"/>
              </a:rPr>
              <a:t>). we also use some keywords(switch, break, case, for, if, else </a:t>
            </a:r>
            <a:r>
              <a:rPr lang="en-US" sz="6200" dirty="0" err="1">
                <a:latin typeface="Times New Roman" panose="02020603050405020304" pitchFamily="18" charset="0"/>
                <a:cs typeface="Times New Roman" panose="02020603050405020304" pitchFamily="18" charset="0"/>
              </a:rPr>
              <a:t>etc</a:t>
            </a:r>
            <a:r>
              <a:rPr lang="en-US" sz="6200" dirty="0">
                <a:latin typeface="Times New Roman" panose="02020603050405020304" pitchFamily="18" charset="0"/>
                <a:cs typeface="Times New Roman" panose="02020603050405020304" pitchFamily="18" charset="0"/>
              </a:rPr>
              <a:t>).</a:t>
            </a:r>
          </a:p>
          <a:p>
            <a:r>
              <a:rPr lang="en-US" sz="6200" dirty="0">
                <a:latin typeface="Times New Roman" panose="02020603050405020304" pitchFamily="18" charset="0"/>
                <a:cs typeface="Times New Roman" panose="02020603050405020304" pitchFamily="18" charset="0"/>
              </a:rPr>
              <a:t>The function of Matrix’s:</a:t>
            </a:r>
          </a:p>
          <a:p>
            <a:r>
              <a:rPr lang="en-US" sz="6200" dirty="0">
                <a:latin typeface="Times New Roman" panose="02020603050405020304" pitchFamily="18" charset="0"/>
                <a:cs typeface="Times New Roman" panose="02020603050405020304" pitchFamily="18" charset="0"/>
              </a:rPr>
              <a:t>1.Addition of matrix.</a:t>
            </a:r>
          </a:p>
          <a:p>
            <a:r>
              <a:rPr lang="en-US" sz="6200" dirty="0">
                <a:latin typeface="Times New Roman" panose="02020603050405020304" pitchFamily="18" charset="0"/>
                <a:cs typeface="Times New Roman" panose="02020603050405020304" pitchFamily="18" charset="0"/>
              </a:rPr>
              <a:t>2.Subtraction of matrix.</a:t>
            </a:r>
          </a:p>
          <a:p>
            <a:r>
              <a:rPr lang="en-US" sz="6200" dirty="0">
                <a:latin typeface="Times New Roman" panose="02020603050405020304" pitchFamily="18" charset="0"/>
                <a:cs typeface="Times New Roman" panose="02020603050405020304" pitchFamily="18" charset="0"/>
              </a:rPr>
              <a:t>3.Multiplication of matrix.</a:t>
            </a:r>
          </a:p>
          <a:p>
            <a:r>
              <a:rPr lang="en-US" sz="6200" dirty="0">
                <a:latin typeface="Times New Roman" panose="02020603050405020304" pitchFamily="18" charset="0"/>
                <a:cs typeface="Times New Roman" panose="02020603050405020304" pitchFamily="18" charset="0"/>
              </a:rPr>
              <a:t>4.Transpose of matrix.</a:t>
            </a:r>
          </a:p>
          <a:p>
            <a:r>
              <a:rPr lang="en-US" sz="6200" dirty="0">
                <a:latin typeface="Times New Roman" panose="02020603050405020304" pitchFamily="18" charset="0"/>
                <a:cs typeface="Times New Roman" panose="02020603050405020304" pitchFamily="18" charset="0"/>
              </a:rPr>
              <a:t>5.Inverse of matrix.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915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1.Addition of </a:t>
            </a:r>
            <a:r>
              <a:rPr lang="en-US" dirty="0" smtClean="0"/>
              <a:t>Matrix</a:t>
            </a:r>
            <a:endParaRPr lang="en-US" dirty="0"/>
          </a:p>
        </p:txBody>
      </p:sp>
      <p:sp>
        <p:nvSpPr>
          <p:cNvPr id="3" name="Content Placeholder 2"/>
          <p:cNvSpPr>
            <a:spLocks noGrp="1"/>
          </p:cNvSpPr>
          <p:nvPr>
            <p:ph idx="1"/>
          </p:nvPr>
        </p:nvSpPr>
        <p:spPr/>
        <p:txBody>
          <a:bodyPr>
            <a:normAutofit/>
          </a:bodyPr>
          <a:lstStyle/>
          <a:p>
            <a:r>
              <a:rPr lang="en-US" dirty="0" smtClean="0"/>
              <a:t>Algorithm:</a:t>
            </a:r>
          </a:p>
          <a:p>
            <a:pPr marL="0" indent="0">
              <a:buNone/>
            </a:pPr>
            <a:r>
              <a:rPr lang="en-US" dirty="0" smtClean="0"/>
              <a:t>   Step </a:t>
            </a:r>
            <a:r>
              <a:rPr lang="en-US" dirty="0"/>
              <a:t>1: start</a:t>
            </a:r>
          </a:p>
          <a:p>
            <a:pPr marL="0" indent="0">
              <a:buNone/>
            </a:pPr>
            <a:r>
              <a:rPr lang="en-US" dirty="0" smtClean="0"/>
              <a:t>   Step </a:t>
            </a:r>
            <a:r>
              <a:rPr lang="en-US" dirty="0"/>
              <a:t>2: read the size of matrices A,B – </a:t>
            </a:r>
            <a:r>
              <a:rPr lang="en-US" dirty="0" err="1"/>
              <a:t>m,n</a:t>
            </a:r>
            <a:endParaRPr lang="en-US" dirty="0"/>
          </a:p>
          <a:p>
            <a:pPr marL="0" indent="0">
              <a:buNone/>
            </a:pPr>
            <a:r>
              <a:rPr lang="en-US" dirty="0" smtClean="0"/>
              <a:t>   Step </a:t>
            </a:r>
            <a:r>
              <a:rPr lang="en-US" dirty="0"/>
              <a:t>3: read the elements of matrix A </a:t>
            </a:r>
          </a:p>
          <a:p>
            <a:pPr marL="0" indent="0">
              <a:buNone/>
            </a:pPr>
            <a:r>
              <a:rPr lang="en-US" dirty="0" smtClean="0"/>
              <a:t>   Step </a:t>
            </a:r>
            <a:r>
              <a:rPr lang="en-US" dirty="0"/>
              <a:t>4: read the elements of matrix B </a:t>
            </a:r>
          </a:p>
          <a:p>
            <a:pPr marL="0" indent="0">
              <a:buNone/>
            </a:pPr>
            <a:r>
              <a:rPr lang="en-US" dirty="0" smtClean="0"/>
              <a:t>   Step </a:t>
            </a:r>
            <a:r>
              <a:rPr lang="en-US" dirty="0"/>
              <a:t>5: perform the addition operation</a:t>
            </a:r>
          </a:p>
          <a:p>
            <a:pPr marL="0" indent="0">
              <a:buNone/>
            </a:pPr>
            <a:r>
              <a:rPr lang="en-US" dirty="0" smtClean="0"/>
              <a:t>   Step </a:t>
            </a:r>
            <a:r>
              <a:rPr lang="en-US" dirty="0"/>
              <a:t>6: print sum of matrices A and B </a:t>
            </a:r>
          </a:p>
          <a:p>
            <a:pPr marL="0" indent="0">
              <a:buNone/>
            </a:pPr>
            <a:r>
              <a:rPr lang="en-US" dirty="0" smtClean="0"/>
              <a:t>   Step </a:t>
            </a:r>
            <a:r>
              <a:rPr lang="en-US" dirty="0"/>
              <a:t>7: Stop</a:t>
            </a:r>
          </a:p>
          <a:p>
            <a:endParaRPr lang="en-US" dirty="0"/>
          </a:p>
        </p:txBody>
      </p:sp>
    </p:spTree>
    <p:extLst>
      <p:ext uri="{BB962C8B-B14F-4D97-AF65-F5344CB8AC3E}">
        <p14:creationId xmlns:p14="http://schemas.microsoft.com/office/powerpoint/2010/main" val="2751556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M</a:t>
            </a:r>
            <a:r>
              <a:rPr lang="en-US" dirty="0" smtClean="0"/>
              <a:t>atrix subtraction</a:t>
            </a:r>
            <a:endParaRPr lang="en-US" dirty="0"/>
          </a:p>
        </p:txBody>
      </p:sp>
      <p:sp>
        <p:nvSpPr>
          <p:cNvPr id="3" name="Content Placeholder 2"/>
          <p:cNvSpPr>
            <a:spLocks noGrp="1"/>
          </p:cNvSpPr>
          <p:nvPr>
            <p:ph idx="1"/>
          </p:nvPr>
        </p:nvSpPr>
        <p:spPr/>
        <p:txBody>
          <a:bodyPr>
            <a:normAutofit/>
          </a:bodyPr>
          <a:lstStyle/>
          <a:p>
            <a:r>
              <a:rPr lang="en-US" dirty="0" err="1" smtClean="0"/>
              <a:t>Algorthim</a:t>
            </a:r>
            <a:r>
              <a:rPr lang="en-US" dirty="0" smtClean="0"/>
              <a:t>:</a:t>
            </a:r>
          </a:p>
          <a:p>
            <a:pPr marL="0" indent="0">
              <a:buNone/>
            </a:pPr>
            <a:r>
              <a:rPr lang="en-US" dirty="0"/>
              <a:t>     Step 1: start</a:t>
            </a:r>
          </a:p>
          <a:p>
            <a:pPr marL="0" indent="0">
              <a:buNone/>
            </a:pPr>
            <a:r>
              <a:rPr lang="en-US" dirty="0" smtClean="0"/>
              <a:t>     Step </a:t>
            </a:r>
            <a:r>
              <a:rPr lang="en-US" dirty="0"/>
              <a:t>2: read the size of matrices A,B – </a:t>
            </a:r>
            <a:r>
              <a:rPr lang="en-US" dirty="0" err="1"/>
              <a:t>m,n</a:t>
            </a:r>
            <a:endParaRPr lang="en-US" dirty="0"/>
          </a:p>
          <a:p>
            <a:pPr marL="0" indent="0">
              <a:buNone/>
            </a:pPr>
            <a:r>
              <a:rPr lang="en-US" dirty="0" smtClean="0"/>
              <a:t>     Step </a:t>
            </a:r>
            <a:r>
              <a:rPr lang="en-US" dirty="0"/>
              <a:t>3: read the elements of matrix A</a:t>
            </a:r>
          </a:p>
          <a:p>
            <a:pPr marL="0" indent="0">
              <a:buNone/>
            </a:pPr>
            <a:r>
              <a:rPr lang="en-US" dirty="0" smtClean="0"/>
              <a:t>     Step </a:t>
            </a:r>
            <a:r>
              <a:rPr lang="en-US" dirty="0"/>
              <a:t>4: read the elements of matrix B</a:t>
            </a:r>
          </a:p>
          <a:p>
            <a:pPr marL="0" indent="0">
              <a:buNone/>
            </a:pPr>
            <a:r>
              <a:rPr lang="en-US" dirty="0" smtClean="0"/>
              <a:t>     Step </a:t>
            </a:r>
            <a:r>
              <a:rPr lang="en-US" dirty="0"/>
              <a:t>5: perform the subtraction operation </a:t>
            </a:r>
          </a:p>
          <a:p>
            <a:pPr marL="0" indent="0">
              <a:buNone/>
            </a:pPr>
            <a:r>
              <a:rPr lang="en-US" dirty="0" smtClean="0"/>
              <a:t>     Step </a:t>
            </a:r>
            <a:r>
              <a:rPr lang="en-US" dirty="0"/>
              <a:t>6: print sum of matrices A and B</a:t>
            </a:r>
          </a:p>
          <a:p>
            <a:pPr marL="0" indent="0">
              <a:buNone/>
            </a:pPr>
            <a:r>
              <a:rPr lang="en-US" dirty="0" smtClean="0"/>
              <a:t>     Step </a:t>
            </a:r>
            <a:r>
              <a:rPr lang="en-US" dirty="0"/>
              <a:t>7: Stop</a:t>
            </a:r>
          </a:p>
          <a:p>
            <a:pPr marL="0" indent="0">
              <a:buNone/>
            </a:pPr>
            <a:endParaRPr lang="en-US" dirty="0"/>
          </a:p>
        </p:txBody>
      </p:sp>
    </p:spTree>
    <p:extLst>
      <p:ext uri="{BB962C8B-B14F-4D97-AF65-F5344CB8AC3E}">
        <p14:creationId xmlns:p14="http://schemas.microsoft.com/office/powerpoint/2010/main" val="3469135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3.Matrix multiplication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Algorithm:</a:t>
            </a:r>
          </a:p>
          <a:p>
            <a:pPr marL="0" indent="0" algn="just">
              <a:buNone/>
            </a:pPr>
            <a:r>
              <a:rPr lang="en-US" dirty="0" smtClean="0"/>
              <a:t>   Step </a:t>
            </a:r>
            <a:r>
              <a:rPr lang="en-US" dirty="0"/>
              <a:t>1: start </a:t>
            </a:r>
          </a:p>
          <a:p>
            <a:pPr marL="0" indent="0" algn="just">
              <a:buNone/>
            </a:pPr>
            <a:r>
              <a:rPr lang="en-US" dirty="0" smtClean="0"/>
              <a:t>   Step </a:t>
            </a:r>
            <a:r>
              <a:rPr lang="en-US" dirty="0"/>
              <a:t>2: read the size of matrices A,B</a:t>
            </a:r>
          </a:p>
          <a:p>
            <a:pPr marL="0" indent="0" algn="ctr">
              <a:buNone/>
            </a:pPr>
            <a:r>
              <a:rPr lang="en-US" dirty="0" smtClean="0"/>
              <a:t>   Step </a:t>
            </a:r>
            <a:r>
              <a:rPr lang="en-US" dirty="0"/>
              <a:t>3: check compatibility of matrices for multiplication </a:t>
            </a:r>
            <a:r>
              <a:rPr lang="en-US" dirty="0" err="1"/>
              <a:t>i.e</a:t>
            </a:r>
            <a:r>
              <a:rPr lang="en-US" dirty="0"/>
              <a:t>, </a:t>
            </a:r>
            <a:r>
              <a:rPr lang="en-US" dirty="0" smtClean="0"/>
              <a:t>  number </a:t>
            </a:r>
            <a:r>
              <a:rPr lang="en-US" dirty="0"/>
              <a:t>of columns in the first matrix should be equal to </a:t>
            </a:r>
            <a:r>
              <a:rPr lang="en-US" dirty="0" smtClean="0"/>
              <a:t>number </a:t>
            </a:r>
            <a:r>
              <a:rPr lang="en-US" dirty="0"/>
              <a:t>of rows in the second matrix.</a:t>
            </a:r>
          </a:p>
          <a:p>
            <a:pPr marL="0" indent="0" algn="just">
              <a:buNone/>
            </a:pPr>
            <a:r>
              <a:rPr lang="en-US" dirty="0" smtClean="0"/>
              <a:t>    Step </a:t>
            </a:r>
            <a:r>
              <a:rPr lang="en-US" dirty="0"/>
              <a:t>4: read the elements of matrix A</a:t>
            </a:r>
          </a:p>
          <a:p>
            <a:pPr marL="0" indent="0" algn="just">
              <a:buNone/>
            </a:pPr>
            <a:r>
              <a:rPr lang="en-US" dirty="0" smtClean="0"/>
              <a:t>    Step </a:t>
            </a:r>
            <a:r>
              <a:rPr lang="en-US" dirty="0"/>
              <a:t>5: read the elements of matrix B</a:t>
            </a:r>
          </a:p>
          <a:p>
            <a:pPr marL="0" indent="0" algn="ctr">
              <a:buNone/>
            </a:pPr>
            <a:r>
              <a:rPr lang="en-US" dirty="0"/>
              <a:t>Step 6: perform the multiplication </a:t>
            </a:r>
            <a:r>
              <a:rPr lang="en-US" dirty="0" smtClean="0"/>
              <a:t>operation </a:t>
            </a:r>
            <a:r>
              <a:rPr lang="en-US" dirty="0"/>
              <a:t>by storing the resulting values into matrix C. </a:t>
            </a:r>
          </a:p>
          <a:p>
            <a:pPr marL="0" indent="0" algn="just">
              <a:buNone/>
            </a:pPr>
            <a:r>
              <a:rPr lang="en-US" dirty="0" smtClean="0"/>
              <a:t>    Step </a:t>
            </a:r>
            <a:r>
              <a:rPr lang="en-US" dirty="0"/>
              <a:t>7: print the resultant matrix C.</a:t>
            </a:r>
          </a:p>
          <a:p>
            <a:pPr marL="0" indent="0" algn="just">
              <a:buNone/>
            </a:pPr>
            <a:r>
              <a:rPr lang="en-US" dirty="0" smtClean="0"/>
              <a:t>    Step </a:t>
            </a:r>
            <a:r>
              <a:rPr lang="en-US" dirty="0"/>
              <a:t>8: Stop</a:t>
            </a:r>
          </a:p>
          <a:p>
            <a:pPr marL="0" indent="0">
              <a:buNone/>
            </a:pPr>
            <a:endParaRPr lang="en-US" dirty="0"/>
          </a:p>
        </p:txBody>
      </p:sp>
    </p:spTree>
    <p:extLst>
      <p:ext uri="{BB962C8B-B14F-4D97-AF65-F5344CB8AC3E}">
        <p14:creationId xmlns:p14="http://schemas.microsoft.com/office/powerpoint/2010/main" val="1438824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4.Matrix transpose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Algorithm:</a:t>
            </a:r>
          </a:p>
          <a:p>
            <a:pPr marL="0" indent="0">
              <a:buNone/>
            </a:pPr>
            <a:r>
              <a:rPr lang="en-US" dirty="0"/>
              <a:t>  </a:t>
            </a:r>
            <a:r>
              <a:rPr lang="en-US" dirty="0" smtClean="0"/>
              <a:t>Step </a:t>
            </a:r>
            <a:r>
              <a:rPr lang="en-US" dirty="0"/>
              <a:t>1: start</a:t>
            </a:r>
          </a:p>
          <a:p>
            <a:pPr marL="0" indent="0">
              <a:buNone/>
            </a:pPr>
            <a:r>
              <a:rPr lang="en-US" dirty="0"/>
              <a:t> </a:t>
            </a:r>
            <a:r>
              <a:rPr lang="en-US" dirty="0" smtClean="0"/>
              <a:t> Step </a:t>
            </a:r>
            <a:r>
              <a:rPr lang="en-US" dirty="0"/>
              <a:t>2: read the size of matrix A</a:t>
            </a:r>
          </a:p>
          <a:p>
            <a:pPr marL="0" indent="0">
              <a:buNone/>
            </a:pPr>
            <a:r>
              <a:rPr lang="en-US" dirty="0" smtClean="0"/>
              <a:t>  Step </a:t>
            </a:r>
            <a:r>
              <a:rPr lang="en-US" dirty="0"/>
              <a:t>3: read the elements of matrix A</a:t>
            </a:r>
          </a:p>
          <a:p>
            <a:pPr marL="0" indent="0" algn="ctr">
              <a:buNone/>
            </a:pPr>
            <a:r>
              <a:rPr lang="en-US" dirty="0"/>
              <a:t> </a:t>
            </a:r>
            <a:r>
              <a:rPr lang="en-US" dirty="0" smtClean="0"/>
              <a:t>Step </a:t>
            </a:r>
            <a:r>
              <a:rPr lang="en-US" dirty="0"/>
              <a:t>4: perform the transpose operation by interchanging the row and column values, the order of the resultant matrix number of rows in transpose matrix=number of columns in the given matrix number of columns in transpose matrix=number of rows in the given matrix </a:t>
            </a:r>
          </a:p>
          <a:p>
            <a:pPr marL="0" indent="0">
              <a:buNone/>
            </a:pPr>
            <a:r>
              <a:rPr lang="en-US" dirty="0" smtClean="0"/>
              <a:t>   Step </a:t>
            </a:r>
            <a:r>
              <a:rPr lang="en-US" dirty="0"/>
              <a:t>5: transpose is obtained through at[</a:t>
            </a:r>
            <a:r>
              <a:rPr lang="en-US" dirty="0" err="1"/>
              <a:t>i</a:t>
            </a:r>
            <a:r>
              <a:rPr lang="en-US" dirty="0"/>
              <a:t>][j]=a[</a:t>
            </a:r>
            <a:r>
              <a:rPr lang="en-US" dirty="0" err="1"/>
              <a:t>i</a:t>
            </a:r>
            <a:r>
              <a:rPr lang="en-US" dirty="0"/>
              <a:t>][j]</a:t>
            </a:r>
          </a:p>
          <a:p>
            <a:pPr marL="0" indent="0">
              <a:buNone/>
            </a:pPr>
            <a:r>
              <a:rPr lang="en-US" dirty="0" smtClean="0"/>
              <a:t>   Step </a:t>
            </a:r>
            <a:r>
              <a:rPr lang="en-US" dirty="0"/>
              <a:t>6: print the resultant transpose matrix at. </a:t>
            </a:r>
          </a:p>
          <a:p>
            <a:pPr marL="0" indent="0">
              <a:buNone/>
            </a:pPr>
            <a:r>
              <a:rPr lang="en-US" dirty="0" smtClean="0"/>
              <a:t>   Step </a:t>
            </a:r>
            <a:r>
              <a:rPr lang="en-US" dirty="0"/>
              <a:t>7: stop</a:t>
            </a:r>
          </a:p>
          <a:p>
            <a:pPr marL="0" indent="0">
              <a:buNone/>
            </a:pPr>
            <a:endParaRPr lang="en-US" dirty="0"/>
          </a:p>
        </p:txBody>
      </p:sp>
    </p:spTree>
    <p:extLst>
      <p:ext uri="{BB962C8B-B14F-4D97-AF65-F5344CB8AC3E}">
        <p14:creationId xmlns:p14="http://schemas.microsoft.com/office/powerpoint/2010/main" val="21417393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136</TotalTime>
  <Words>804</Words>
  <Application>Microsoft Office PowerPoint</Application>
  <PresentationFormat>On-screen Show (4:3)</PresentationFormat>
  <Paragraphs>91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Apex</vt:lpstr>
      <vt:lpstr>Matrix Operation with C language</vt:lpstr>
      <vt:lpstr>Welcome to our Project</vt:lpstr>
      <vt:lpstr>SUPERVISED BY </vt:lpstr>
      <vt:lpstr>Submitted By: Group B</vt:lpstr>
      <vt:lpstr>ABSTRACT</vt:lpstr>
      <vt:lpstr>1.Addition of Matrix</vt:lpstr>
      <vt:lpstr>2. Matrix subtraction</vt:lpstr>
      <vt:lpstr>3.Matrix multiplication</vt:lpstr>
      <vt:lpstr>4.Matrix transpose</vt:lpstr>
      <vt:lpstr>5.Matrix Inverse</vt:lpstr>
      <vt:lpstr>Result: Menu</vt:lpstr>
      <vt:lpstr>Input  </vt:lpstr>
      <vt:lpstr>Input</vt:lpstr>
      <vt:lpstr>Addition of Matrix</vt:lpstr>
      <vt:lpstr>PowerPoint Presentation</vt:lpstr>
      <vt:lpstr>PowerPoint Presentation</vt:lpstr>
      <vt:lpstr>Subtraction of Matrix</vt:lpstr>
      <vt:lpstr>PowerPoint Presentation</vt:lpstr>
      <vt:lpstr>Matrix Multiplication</vt:lpstr>
      <vt:lpstr>Slide 10</vt:lpstr>
      <vt:lpstr>Transpose of Matrix</vt:lpstr>
      <vt:lpstr>Slide 12</vt:lpstr>
      <vt:lpstr>Inverse of Matrix</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operation</dc:title>
  <dc:creator>User</dc:creator>
  <cp:lastModifiedBy>Hp 14</cp:lastModifiedBy>
  <cp:revision>17</cp:revision>
  <dcterms:created xsi:type="dcterms:W3CDTF">2014-09-27T21:46:40Z</dcterms:created>
  <dcterms:modified xsi:type="dcterms:W3CDTF">2014-09-29T03:41:06Z</dcterms:modified>
</cp:coreProperties>
</file>