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handoutMasterIdLst>
    <p:handoutMasterId r:id="rId31"/>
  </p:handoutMasterIdLst>
  <p:sldIdLst>
    <p:sldId id="256" r:id="rId2"/>
    <p:sldId id="258" r:id="rId3"/>
    <p:sldId id="260" r:id="rId4"/>
    <p:sldId id="261" r:id="rId5"/>
    <p:sldId id="262" r:id="rId6"/>
    <p:sldId id="266" r:id="rId7"/>
    <p:sldId id="263" r:id="rId8"/>
    <p:sldId id="267" r:id="rId9"/>
    <p:sldId id="268" r:id="rId10"/>
    <p:sldId id="269" r:id="rId11"/>
    <p:sldId id="270" r:id="rId12"/>
    <p:sldId id="271" r:id="rId13"/>
    <p:sldId id="273" r:id="rId14"/>
    <p:sldId id="272" r:id="rId15"/>
    <p:sldId id="278" r:id="rId16"/>
    <p:sldId id="274" r:id="rId17"/>
    <p:sldId id="275" r:id="rId18"/>
    <p:sldId id="279" r:id="rId19"/>
    <p:sldId id="276" r:id="rId20"/>
    <p:sldId id="282" r:id="rId21"/>
    <p:sldId id="280" r:id="rId22"/>
    <p:sldId id="283" r:id="rId23"/>
    <p:sldId id="284" r:id="rId24"/>
    <p:sldId id="285" r:id="rId25"/>
    <p:sldId id="286" r:id="rId26"/>
    <p:sldId id="287" r:id="rId27"/>
    <p:sldId id="289" r:id="rId28"/>
    <p:sldId id="288" r:id="rId29"/>
    <p:sldId id="311"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842" autoAdjust="0"/>
    <p:restoredTop sz="90929"/>
  </p:normalViewPr>
  <p:slideViewPr>
    <p:cSldViewPr>
      <p:cViewPr varScale="1">
        <p:scale>
          <a:sx n="97" d="100"/>
          <a:sy n="97" d="100"/>
        </p:scale>
        <p:origin x="-11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EB2D567-4E3D-4EE6-9DDD-76E887456A3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177800" y="230188"/>
            <a:ext cx="203200" cy="6503987"/>
            <a:chOff x="112" y="145"/>
            <a:chExt cx="128" cy="4097"/>
          </a:xfrm>
        </p:grpSpPr>
        <p:sp>
          <p:nvSpPr>
            <p:cNvPr id="5" name="Rectangle 1027"/>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anchor="ctr"/>
            <a:lstStyle/>
            <a:p>
              <a:pPr>
                <a:defRPr/>
              </a:pPr>
              <a:endParaRPr lang="en-US"/>
            </a:p>
          </p:txBody>
        </p:sp>
        <p:sp>
          <p:nvSpPr>
            <p:cNvPr id="6" name="Rectangle 1028"/>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lgn="ctr">
                <a:defRPr/>
              </a:pPr>
              <a:endParaRPr lang="en-US"/>
            </a:p>
          </p:txBody>
        </p:sp>
      </p:grpSp>
      <p:grpSp>
        <p:nvGrpSpPr>
          <p:cNvPr id="7" name="Group 1029"/>
          <p:cNvGrpSpPr>
            <a:grpSpLocks/>
          </p:cNvGrpSpPr>
          <p:nvPr/>
        </p:nvGrpSpPr>
        <p:grpSpPr bwMode="auto">
          <a:xfrm>
            <a:off x="8793163" y="220663"/>
            <a:ext cx="198437" cy="6408737"/>
            <a:chOff x="5539" y="139"/>
            <a:chExt cx="125" cy="4037"/>
          </a:xfrm>
        </p:grpSpPr>
        <p:sp>
          <p:nvSpPr>
            <p:cNvPr id="8" name="Rectangle 1030"/>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p>
          </p:txBody>
        </p:sp>
        <p:sp>
          <p:nvSpPr>
            <p:cNvPr id="9" name="Rectangle 1031"/>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p>
          </p:txBody>
        </p:sp>
      </p:grpSp>
      <p:grpSp>
        <p:nvGrpSpPr>
          <p:cNvPr id="10" name="Group 1032"/>
          <p:cNvGrpSpPr>
            <a:grpSpLocks/>
          </p:cNvGrpSpPr>
          <p:nvPr/>
        </p:nvGrpSpPr>
        <p:grpSpPr bwMode="auto">
          <a:xfrm>
            <a:off x="412750" y="6477000"/>
            <a:ext cx="8686800" cy="228600"/>
            <a:chOff x="260" y="4080"/>
            <a:chExt cx="5472" cy="144"/>
          </a:xfrm>
        </p:grpSpPr>
        <p:sp>
          <p:nvSpPr>
            <p:cNvPr id="11" name="Rectangle 1033"/>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p>
          </p:txBody>
        </p:sp>
        <p:sp>
          <p:nvSpPr>
            <p:cNvPr id="12" name="Rectangle 1034"/>
            <p:cNvSpPr>
              <a:spLocks noChangeArrowheads="1"/>
            </p:cNvSpPr>
            <p:nvPr/>
          </p:nvSpPr>
          <p:spPr bwMode="auto">
            <a:xfrm rot="5400000" flipV="1">
              <a:off x="2914" y="1522"/>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p>
          </p:txBody>
        </p:sp>
      </p:grpSp>
      <p:grpSp>
        <p:nvGrpSpPr>
          <p:cNvPr id="13" name="Group 1035"/>
          <p:cNvGrpSpPr>
            <a:grpSpLocks/>
          </p:cNvGrpSpPr>
          <p:nvPr/>
        </p:nvGrpSpPr>
        <p:grpSpPr bwMode="auto">
          <a:xfrm>
            <a:off x="76200" y="176213"/>
            <a:ext cx="8745538" cy="161925"/>
            <a:chOff x="48" y="111"/>
            <a:chExt cx="5509" cy="102"/>
          </a:xfrm>
        </p:grpSpPr>
        <p:sp>
          <p:nvSpPr>
            <p:cNvPr id="14" name="Rectangle 1036"/>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p>
          </p:txBody>
        </p:sp>
        <p:sp>
          <p:nvSpPr>
            <p:cNvPr id="15" name="Rectangle 1037"/>
            <p:cNvSpPr>
              <a:spLocks noChangeArrowheads="1"/>
            </p:cNvSpPr>
            <p:nvPr/>
          </p:nvSpPr>
          <p:spPr bwMode="auto">
            <a:xfrm rot="5400000" flipV="1">
              <a:off x="2783" y="-2624"/>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91150" name="Rectangle 1038"/>
          <p:cNvSpPr>
            <a:spLocks noGrp="1" noChangeArrowheads="1"/>
          </p:cNvSpPr>
          <p:nvPr>
            <p:ph type="ctrTitle" sz="quarter"/>
          </p:nvPr>
        </p:nvSpPr>
        <p:spPr>
          <a:xfrm>
            <a:off x="685800" y="1981200"/>
            <a:ext cx="7772400" cy="1143000"/>
          </a:xfrm>
        </p:spPr>
        <p:txBody>
          <a:bodyPr anchor="ctr"/>
          <a:lstStyle>
            <a:lvl1pPr algn="ctr">
              <a:defRPr sz="4000">
                <a:solidFill>
                  <a:schemeClr val="tx1"/>
                </a:solidFill>
              </a:defRPr>
            </a:lvl1pPr>
          </a:lstStyle>
          <a:p>
            <a:r>
              <a:rPr lang="en-US"/>
              <a:t>Click to edit Master title style</a:t>
            </a:r>
          </a:p>
        </p:txBody>
      </p:sp>
      <p:sp>
        <p:nvSpPr>
          <p:cNvPr id="91151" name="Rectangle 1039"/>
          <p:cNvSpPr>
            <a:spLocks noGrp="1" noChangeArrowheads="1"/>
          </p:cNvSpPr>
          <p:nvPr>
            <p:ph type="subTitle" sz="quarter" idx="1"/>
          </p:nvPr>
        </p:nvSpPr>
        <p:spPr>
          <a:xfrm>
            <a:off x="1371600" y="3886200"/>
            <a:ext cx="6400800" cy="1752600"/>
          </a:xfrm>
        </p:spPr>
        <p:txBody>
          <a:bodyPr/>
          <a:lstStyle>
            <a:lvl1pPr marL="0" indent="0" algn="ctr">
              <a:buFontTx/>
              <a:buNone/>
              <a:defRPr sz="2800"/>
            </a:lvl1pPr>
          </a:lstStyle>
          <a:p>
            <a:r>
              <a:rPr lang="en-US"/>
              <a:t>Click to edit Master subtitle style</a:t>
            </a:r>
          </a:p>
        </p:txBody>
      </p:sp>
      <p:sp>
        <p:nvSpPr>
          <p:cNvPr id="16" name="Rectangle 1040"/>
          <p:cNvSpPr>
            <a:spLocks noGrp="1" noChangeArrowheads="1"/>
          </p:cNvSpPr>
          <p:nvPr>
            <p:ph type="dt" sz="quarter" idx="10"/>
          </p:nvPr>
        </p:nvSpPr>
        <p:spPr>
          <a:xfrm>
            <a:off x="439738" y="5989638"/>
            <a:ext cx="1905000" cy="457200"/>
          </a:xfrm>
        </p:spPr>
        <p:txBody>
          <a:bodyPr/>
          <a:lstStyle>
            <a:lvl1pPr>
              <a:defRPr smtClean="0"/>
            </a:lvl1pPr>
          </a:lstStyle>
          <a:p>
            <a:pPr>
              <a:defRPr/>
            </a:pPr>
            <a:endParaRPr lang="en-US"/>
          </a:p>
        </p:txBody>
      </p:sp>
      <p:sp>
        <p:nvSpPr>
          <p:cNvPr id="17" name="Rectangle 1041"/>
          <p:cNvSpPr>
            <a:spLocks noGrp="1" noChangeArrowheads="1"/>
          </p:cNvSpPr>
          <p:nvPr>
            <p:ph type="ftr" sz="quarter" idx="11"/>
          </p:nvPr>
        </p:nvSpPr>
        <p:spPr>
          <a:xfrm>
            <a:off x="3135313" y="6002338"/>
            <a:ext cx="2895600" cy="457200"/>
          </a:xfrm>
        </p:spPr>
        <p:txBody>
          <a:bodyPr/>
          <a:lstStyle>
            <a:lvl1pPr>
              <a:defRPr smtClean="0"/>
            </a:lvl1pPr>
          </a:lstStyle>
          <a:p>
            <a:pPr>
              <a:defRPr/>
            </a:pPr>
            <a:endParaRPr lang="en-US"/>
          </a:p>
        </p:txBody>
      </p:sp>
      <p:sp>
        <p:nvSpPr>
          <p:cNvPr id="18" name="Rectangle 1042"/>
          <p:cNvSpPr>
            <a:spLocks noGrp="1" noChangeArrowheads="1"/>
          </p:cNvSpPr>
          <p:nvPr>
            <p:ph type="sldNum" sz="quarter" idx="12"/>
          </p:nvPr>
        </p:nvSpPr>
        <p:spPr>
          <a:xfrm>
            <a:off x="6800850" y="5978525"/>
            <a:ext cx="1905000" cy="457200"/>
          </a:xfrm>
        </p:spPr>
        <p:txBody>
          <a:bodyPr/>
          <a:lstStyle>
            <a:lvl1pPr>
              <a:defRPr smtClean="0"/>
            </a:lvl1pPr>
          </a:lstStyle>
          <a:p>
            <a:pPr>
              <a:defRPr/>
            </a:pPr>
            <a:fld id="{77EC2263-C262-4A49-829C-EE7A7E2DC044}"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DEF22ECF-D00D-4CD4-8C56-0A9C64E4F82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26E42151-386D-40FD-9A99-A119E8CC2D4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8DEC3C81-B08C-415C-B2CA-D7D6676982C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445D55F3-A493-414C-9D6F-6C3C0C997BE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ln/>
        </p:spPr>
        <p:txBody>
          <a:bodyPr/>
          <a:lstStyle>
            <a:lvl1pPr>
              <a:defRPr/>
            </a:lvl1pPr>
          </a:lstStyle>
          <a:p>
            <a:pPr>
              <a:defRPr/>
            </a:pPr>
            <a:endParaRPr 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p>
        </p:txBody>
      </p:sp>
      <p:sp>
        <p:nvSpPr>
          <p:cNvPr id="7" name="Rectangle 21"/>
          <p:cNvSpPr>
            <a:spLocks noGrp="1" noChangeArrowheads="1"/>
          </p:cNvSpPr>
          <p:nvPr>
            <p:ph type="sldNum" sz="quarter" idx="12"/>
          </p:nvPr>
        </p:nvSpPr>
        <p:spPr>
          <a:ln/>
        </p:spPr>
        <p:txBody>
          <a:bodyPr/>
          <a:lstStyle>
            <a:lvl1pPr>
              <a:defRPr/>
            </a:lvl1pPr>
          </a:lstStyle>
          <a:p>
            <a:pPr>
              <a:defRPr/>
            </a:pPr>
            <a:fld id="{CAA21A38-620B-465E-B095-6D5D4D9DE3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a:ln/>
        </p:spPr>
        <p:txBody>
          <a:bodyPr/>
          <a:lstStyle>
            <a:lvl1pPr>
              <a:defRPr/>
            </a:lvl1pPr>
          </a:lstStyle>
          <a:p>
            <a:pPr>
              <a:defRPr/>
            </a:pPr>
            <a:endParaRPr lang="en-US"/>
          </a:p>
        </p:txBody>
      </p:sp>
      <p:sp>
        <p:nvSpPr>
          <p:cNvPr id="8" name="Rectangle 20"/>
          <p:cNvSpPr>
            <a:spLocks noGrp="1" noChangeArrowheads="1"/>
          </p:cNvSpPr>
          <p:nvPr>
            <p:ph type="ftr" sz="quarter" idx="11"/>
          </p:nvPr>
        </p:nvSpPr>
        <p:spPr>
          <a:ln/>
        </p:spPr>
        <p:txBody>
          <a:bodyPr/>
          <a:lstStyle>
            <a:lvl1pPr>
              <a:defRPr/>
            </a:lvl1pPr>
          </a:lstStyle>
          <a:p>
            <a:pPr>
              <a:defRPr/>
            </a:pPr>
            <a:endParaRPr lang="en-US"/>
          </a:p>
        </p:txBody>
      </p:sp>
      <p:sp>
        <p:nvSpPr>
          <p:cNvPr id="9" name="Rectangle 21"/>
          <p:cNvSpPr>
            <a:spLocks noGrp="1" noChangeArrowheads="1"/>
          </p:cNvSpPr>
          <p:nvPr>
            <p:ph type="sldNum" sz="quarter" idx="12"/>
          </p:nvPr>
        </p:nvSpPr>
        <p:spPr>
          <a:ln/>
        </p:spPr>
        <p:txBody>
          <a:bodyPr/>
          <a:lstStyle>
            <a:lvl1pPr>
              <a:defRPr/>
            </a:lvl1pPr>
          </a:lstStyle>
          <a:p>
            <a:pPr>
              <a:defRPr/>
            </a:pPr>
            <a:fld id="{F0B5C97A-141D-4394-90B5-60D33C40CE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a:ln/>
        </p:spPr>
        <p:txBody>
          <a:bodyPr/>
          <a:lstStyle>
            <a:lvl1pPr>
              <a:defRPr/>
            </a:lvl1pPr>
          </a:lstStyle>
          <a:p>
            <a:pPr>
              <a:defRPr/>
            </a:pPr>
            <a:endParaRPr lang="en-US"/>
          </a:p>
        </p:txBody>
      </p:sp>
      <p:sp>
        <p:nvSpPr>
          <p:cNvPr id="4" name="Rectangle 20"/>
          <p:cNvSpPr>
            <a:spLocks noGrp="1" noChangeArrowheads="1"/>
          </p:cNvSpPr>
          <p:nvPr>
            <p:ph type="ftr" sz="quarter" idx="11"/>
          </p:nvPr>
        </p:nvSpPr>
        <p:spPr>
          <a:ln/>
        </p:spPr>
        <p:txBody>
          <a:bodyPr/>
          <a:lstStyle>
            <a:lvl1pPr>
              <a:defRPr/>
            </a:lvl1pPr>
          </a:lstStyle>
          <a:p>
            <a:pPr>
              <a:defRPr/>
            </a:pPr>
            <a:endParaRPr lang="en-US"/>
          </a:p>
        </p:txBody>
      </p:sp>
      <p:sp>
        <p:nvSpPr>
          <p:cNvPr id="5" name="Rectangle 21"/>
          <p:cNvSpPr>
            <a:spLocks noGrp="1" noChangeArrowheads="1"/>
          </p:cNvSpPr>
          <p:nvPr>
            <p:ph type="sldNum" sz="quarter" idx="12"/>
          </p:nvPr>
        </p:nvSpPr>
        <p:spPr>
          <a:ln/>
        </p:spPr>
        <p:txBody>
          <a:bodyPr/>
          <a:lstStyle>
            <a:lvl1pPr>
              <a:defRPr/>
            </a:lvl1pPr>
          </a:lstStyle>
          <a:p>
            <a:pPr>
              <a:defRPr/>
            </a:pPr>
            <a:fld id="{FCDD72A9-89B7-47FC-B81F-107859FC574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endParaRPr lang="en-US"/>
          </a:p>
        </p:txBody>
      </p:sp>
      <p:sp>
        <p:nvSpPr>
          <p:cNvPr id="3" name="Rectangle 20"/>
          <p:cNvSpPr>
            <a:spLocks noGrp="1" noChangeArrowheads="1"/>
          </p:cNvSpPr>
          <p:nvPr>
            <p:ph type="ftr" sz="quarter" idx="11"/>
          </p:nvPr>
        </p:nvSpPr>
        <p:spPr>
          <a:ln/>
        </p:spPr>
        <p:txBody>
          <a:bodyPr/>
          <a:lstStyle>
            <a:lvl1pPr>
              <a:defRPr/>
            </a:lvl1pPr>
          </a:lstStyle>
          <a:p>
            <a:pPr>
              <a:defRPr/>
            </a:pPr>
            <a:endParaRPr lang="en-US"/>
          </a:p>
        </p:txBody>
      </p:sp>
      <p:sp>
        <p:nvSpPr>
          <p:cNvPr id="4" name="Rectangle 21"/>
          <p:cNvSpPr>
            <a:spLocks noGrp="1" noChangeArrowheads="1"/>
          </p:cNvSpPr>
          <p:nvPr>
            <p:ph type="sldNum" sz="quarter" idx="12"/>
          </p:nvPr>
        </p:nvSpPr>
        <p:spPr>
          <a:ln/>
        </p:spPr>
        <p:txBody>
          <a:bodyPr/>
          <a:lstStyle>
            <a:lvl1pPr>
              <a:defRPr/>
            </a:lvl1pPr>
          </a:lstStyle>
          <a:p>
            <a:pPr>
              <a:defRPr/>
            </a:pPr>
            <a:fld id="{5B5B5B2C-28E8-45D9-83F3-A9C4D829412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endParaRPr 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p>
        </p:txBody>
      </p:sp>
      <p:sp>
        <p:nvSpPr>
          <p:cNvPr id="7" name="Rectangle 21"/>
          <p:cNvSpPr>
            <a:spLocks noGrp="1" noChangeArrowheads="1"/>
          </p:cNvSpPr>
          <p:nvPr>
            <p:ph type="sldNum" sz="quarter" idx="12"/>
          </p:nvPr>
        </p:nvSpPr>
        <p:spPr>
          <a:ln/>
        </p:spPr>
        <p:txBody>
          <a:bodyPr/>
          <a:lstStyle>
            <a:lvl1pPr>
              <a:defRPr/>
            </a:lvl1pPr>
          </a:lstStyle>
          <a:p>
            <a:pPr>
              <a:defRPr/>
            </a:pPr>
            <a:fld id="{8F3BB57C-84AA-4D08-966B-4752130EE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endParaRPr 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p>
        </p:txBody>
      </p:sp>
      <p:sp>
        <p:nvSpPr>
          <p:cNvPr id="7" name="Rectangle 21"/>
          <p:cNvSpPr>
            <a:spLocks noGrp="1" noChangeArrowheads="1"/>
          </p:cNvSpPr>
          <p:nvPr>
            <p:ph type="sldNum" sz="quarter" idx="12"/>
          </p:nvPr>
        </p:nvSpPr>
        <p:spPr>
          <a:ln/>
        </p:spPr>
        <p:txBody>
          <a:bodyPr/>
          <a:lstStyle>
            <a:lvl1pPr>
              <a:defRPr/>
            </a:lvl1pPr>
          </a:lstStyle>
          <a:p>
            <a:pPr>
              <a:defRPr/>
            </a:pPr>
            <a:fld id="{E67153D3-980C-493F-A1B5-BFA1BE2F86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77800" y="230188"/>
            <a:ext cx="203200" cy="6503987"/>
            <a:chOff x="112" y="145"/>
            <a:chExt cx="128" cy="4097"/>
          </a:xfrm>
        </p:grpSpPr>
        <p:sp>
          <p:nvSpPr>
            <p:cNvPr id="90115"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anchor="ctr"/>
            <a:lstStyle/>
            <a:p>
              <a:pPr>
                <a:defRPr/>
              </a:pPr>
              <a:endParaRPr lang="en-US"/>
            </a:p>
          </p:txBody>
        </p:sp>
        <p:sp>
          <p:nvSpPr>
            <p:cNvPr id="90116"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lgn="ctr">
                <a:defRPr/>
              </a:pPr>
              <a:endParaRPr lang="en-US"/>
            </a:p>
          </p:txBody>
        </p:sp>
      </p:grpSp>
      <p:grpSp>
        <p:nvGrpSpPr>
          <p:cNvPr id="1027" name="Group 5"/>
          <p:cNvGrpSpPr>
            <a:grpSpLocks/>
          </p:cNvGrpSpPr>
          <p:nvPr/>
        </p:nvGrpSpPr>
        <p:grpSpPr bwMode="auto">
          <a:xfrm>
            <a:off x="8793163" y="220663"/>
            <a:ext cx="198437" cy="6408737"/>
            <a:chOff x="5539" y="139"/>
            <a:chExt cx="125" cy="4037"/>
          </a:xfrm>
        </p:grpSpPr>
        <p:sp>
          <p:nvSpPr>
            <p:cNvPr id="90118"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p>
          </p:txBody>
        </p:sp>
        <p:sp>
          <p:nvSpPr>
            <p:cNvPr id="90119"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p>
          </p:txBody>
        </p:sp>
      </p:grpSp>
      <p:grpSp>
        <p:nvGrpSpPr>
          <p:cNvPr id="1028" name="Group 8"/>
          <p:cNvGrpSpPr>
            <a:grpSpLocks/>
          </p:cNvGrpSpPr>
          <p:nvPr/>
        </p:nvGrpSpPr>
        <p:grpSpPr bwMode="auto">
          <a:xfrm>
            <a:off x="412750" y="6477000"/>
            <a:ext cx="8686800" cy="228600"/>
            <a:chOff x="260" y="4080"/>
            <a:chExt cx="5472" cy="144"/>
          </a:xfrm>
        </p:grpSpPr>
        <p:sp>
          <p:nvSpPr>
            <p:cNvPr id="90121"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p>
          </p:txBody>
        </p:sp>
        <p:sp>
          <p:nvSpPr>
            <p:cNvPr id="90122" name="Rectangle 10"/>
            <p:cNvSpPr>
              <a:spLocks noChangeArrowheads="1"/>
            </p:cNvSpPr>
            <p:nvPr/>
          </p:nvSpPr>
          <p:spPr bwMode="auto">
            <a:xfrm rot="5400000" flipV="1">
              <a:off x="2914" y="1522"/>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p>
          </p:txBody>
        </p:sp>
      </p:grpSp>
      <p:grpSp>
        <p:nvGrpSpPr>
          <p:cNvPr id="1029" name="Group 11"/>
          <p:cNvGrpSpPr>
            <a:grpSpLocks/>
          </p:cNvGrpSpPr>
          <p:nvPr/>
        </p:nvGrpSpPr>
        <p:grpSpPr bwMode="auto">
          <a:xfrm>
            <a:off x="76200" y="176213"/>
            <a:ext cx="8745538" cy="161925"/>
            <a:chOff x="48" y="111"/>
            <a:chExt cx="5509" cy="102"/>
          </a:xfrm>
        </p:grpSpPr>
        <p:sp>
          <p:nvSpPr>
            <p:cNvPr id="90124"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p>
          </p:txBody>
        </p:sp>
        <p:sp>
          <p:nvSpPr>
            <p:cNvPr id="90125" name="Rectangle 13"/>
            <p:cNvSpPr>
              <a:spLocks noChangeArrowheads="1"/>
            </p:cNvSpPr>
            <p:nvPr/>
          </p:nvSpPr>
          <p:spPr bwMode="auto">
            <a:xfrm rot="5400000" flipV="1">
              <a:off x="2783" y="-2624"/>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1030" name="Group 14"/>
          <p:cNvGrpSpPr>
            <a:grpSpLocks/>
          </p:cNvGrpSpPr>
          <p:nvPr/>
        </p:nvGrpSpPr>
        <p:grpSpPr bwMode="auto">
          <a:xfrm>
            <a:off x="71438" y="176213"/>
            <a:ext cx="8745537" cy="161925"/>
            <a:chOff x="45" y="111"/>
            <a:chExt cx="5509" cy="102"/>
          </a:xfrm>
        </p:grpSpPr>
        <p:sp>
          <p:nvSpPr>
            <p:cNvPr id="90127" name="Rectangle 15"/>
            <p:cNvSpPr>
              <a:spLocks noChangeArrowheads="1"/>
            </p:cNvSpPr>
            <p:nvPr/>
          </p:nvSpPr>
          <p:spPr bwMode="auto">
            <a:xfrm rot="5400000" flipV="1">
              <a:off x="2850"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p>
          </p:txBody>
        </p:sp>
        <p:sp>
          <p:nvSpPr>
            <p:cNvPr id="90128" name="Rectangle 16"/>
            <p:cNvSpPr>
              <a:spLocks noChangeArrowheads="1"/>
            </p:cNvSpPr>
            <p:nvPr/>
          </p:nvSpPr>
          <p:spPr bwMode="auto">
            <a:xfrm rot="5400000" flipV="1">
              <a:off x="2781"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031" name="Rectangle 17"/>
          <p:cNvSpPr>
            <a:spLocks noGrp="1" noChangeArrowheads="1"/>
          </p:cNvSpPr>
          <p:nvPr>
            <p:ph type="title"/>
          </p:nvPr>
        </p:nvSpPr>
        <p:spPr bwMode="auto">
          <a:xfrm>
            <a:off x="685800" y="609600"/>
            <a:ext cx="77724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18"/>
          <p:cNvSpPr>
            <a:spLocks noGrp="1" noChangeArrowheads="1"/>
          </p:cNvSpPr>
          <p:nvPr>
            <p:ph type="body" idx="1"/>
          </p:nvPr>
        </p:nvSpPr>
        <p:spPr bwMode="auto">
          <a:xfrm>
            <a:off x="685800" y="1752600"/>
            <a:ext cx="77724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31" name="Rectangle 19"/>
          <p:cNvSpPr>
            <a:spLocks noGrp="1" noChangeArrowheads="1"/>
          </p:cNvSpPr>
          <p:nvPr>
            <p:ph type="dt" sz="half" idx="2"/>
          </p:nvPr>
        </p:nvSpPr>
        <p:spPr bwMode="auto">
          <a:xfrm>
            <a:off x="457200" y="6019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90132" name="Rectangle 20"/>
          <p:cNvSpPr>
            <a:spLocks noGrp="1" noChangeArrowheads="1"/>
          </p:cNvSpPr>
          <p:nvPr>
            <p:ph type="ftr" sz="quarter" idx="3"/>
          </p:nvPr>
        </p:nvSpPr>
        <p:spPr bwMode="auto">
          <a:xfrm>
            <a:off x="3124200" y="6019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90133" name="Rectangle 21"/>
          <p:cNvSpPr>
            <a:spLocks noGrp="1" noChangeArrowheads="1"/>
          </p:cNvSpPr>
          <p:nvPr>
            <p:ph type="sldNum" sz="quarter" idx="4"/>
          </p:nvPr>
        </p:nvSpPr>
        <p:spPr bwMode="auto">
          <a:xfrm>
            <a:off x="6858000" y="6019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CD5D0C36-BD82-4839-BCD5-685ACB9A0979}"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charset="0"/>
        </a:defRPr>
      </a:lvl2pPr>
      <a:lvl3pPr algn="l" rtl="0" eaLnBrk="0" fontAlgn="base" hangingPunct="0">
        <a:spcBef>
          <a:spcPct val="0"/>
        </a:spcBef>
        <a:spcAft>
          <a:spcPct val="0"/>
        </a:spcAft>
        <a:defRPr sz="3600">
          <a:solidFill>
            <a:schemeClr val="tx2"/>
          </a:solidFill>
          <a:latin typeface="Tahoma" charset="0"/>
        </a:defRPr>
      </a:lvl3pPr>
      <a:lvl4pPr algn="l" rtl="0" eaLnBrk="0" fontAlgn="base" hangingPunct="0">
        <a:spcBef>
          <a:spcPct val="0"/>
        </a:spcBef>
        <a:spcAft>
          <a:spcPct val="0"/>
        </a:spcAft>
        <a:defRPr sz="3600">
          <a:solidFill>
            <a:schemeClr val="tx2"/>
          </a:solidFill>
          <a:latin typeface="Tahoma" charset="0"/>
        </a:defRPr>
      </a:lvl4pPr>
      <a:lvl5pPr algn="l" rtl="0" eaLnBrk="0" fontAlgn="base" hangingPunct="0">
        <a:spcBef>
          <a:spcPct val="0"/>
        </a:spcBef>
        <a:spcAft>
          <a:spcPct val="0"/>
        </a:spcAft>
        <a:defRPr sz="3600">
          <a:solidFill>
            <a:schemeClr val="tx2"/>
          </a:solidFill>
          <a:latin typeface="Tahoma" charset="0"/>
        </a:defRPr>
      </a:lvl5pPr>
      <a:lvl6pPr marL="457200" algn="l" rtl="0" fontAlgn="base">
        <a:spcBef>
          <a:spcPct val="0"/>
        </a:spcBef>
        <a:spcAft>
          <a:spcPct val="0"/>
        </a:spcAft>
        <a:defRPr sz="3600">
          <a:solidFill>
            <a:schemeClr val="tx2"/>
          </a:solidFill>
          <a:latin typeface="Tahoma" charset="0"/>
        </a:defRPr>
      </a:lvl6pPr>
      <a:lvl7pPr marL="914400" algn="l" rtl="0" fontAlgn="base">
        <a:spcBef>
          <a:spcPct val="0"/>
        </a:spcBef>
        <a:spcAft>
          <a:spcPct val="0"/>
        </a:spcAft>
        <a:defRPr sz="3600">
          <a:solidFill>
            <a:schemeClr val="tx2"/>
          </a:solidFill>
          <a:latin typeface="Tahoma" charset="0"/>
        </a:defRPr>
      </a:lvl7pPr>
      <a:lvl8pPr marL="1371600" algn="l" rtl="0" fontAlgn="base">
        <a:spcBef>
          <a:spcPct val="0"/>
        </a:spcBef>
        <a:spcAft>
          <a:spcPct val="0"/>
        </a:spcAft>
        <a:defRPr sz="3600">
          <a:solidFill>
            <a:schemeClr val="tx2"/>
          </a:solidFill>
          <a:latin typeface="Tahoma" charset="0"/>
        </a:defRPr>
      </a:lvl8pPr>
      <a:lvl9pPr marL="1828800" algn="l" rtl="0" fontAlgn="base">
        <a:spcBef>
          <a:spcPct val="0"/>
        </a:spcBef>
        <a:spcAft>
          <a:spcPct val="0"/>
        </a:spcAft>
        <a:defRPr sz="3600">
          <a:solidFill>
            <a:schemeClr val="tx2"/>
          </a:solidFill>
          <a:latin typeface="Tahoma" charset="0"/>
        </a:defRPr>
      </a:lvl9pPr>
    </p:titleStyle>
    <p:bodyStyle>
      <a:lvl1pPr marL="342900" indent="-342900" algn="l" rtl="0" eaLnBrk="0" fontAlgn="base" hangingPunct="0">
        <a:spcBef>
          <a:spcPct val="20000"/>
        </a:spcBef>
        <a:spcAft>
          <a:spcPct val="0"/>
        </a:spcAft>
        <a:buClr>
          <a:schemeClr val="accent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Nonverbal Communication</a:t>
            </a:r>
          </a:p>
        </p:txBody>
      </p:sp>
      <p:sp>
        <p:nvSpPr>
          <p:cNvPr id="3075" name="Rectangle 3"/>
          <p:cNvSpPr>
            <a:spLocks noGrp="1" noChangeArrowheads="1"/>
          </p:cNvSpPr>
          <p:nvPr>
            <p:ph type="subTitle" idx="1"/>
          </p:nvPr>
        </p:nvSpPr>
        <p:spPr/>
        <p:txBody>
          <a:bodyPr/>
          <a:lstStyle/>
          <a:p>
            <a:pPr eaLnBrk="1" hangingPunct="1"/>
            <a:endParaRPr lang="en-US" smtClean="0"/>
          </a:p>
        </p:txBody>
      </p:sp>
      <p:pic>
        <p:nvPicPr>
          <p:cNvPr id="3076" name="Picture 8" descr="M:\PFiles\MSOffice\Clipart\standard\stddir1\bd06109_.wmf"/>
          <p:cNvPicPr>
            <a:picLocks noChangeAspect="1" noChangeArrowheads="1"/>
          </p:cNvPicPr>
          <p:nvPr/>
        </p:nvPicPr>
        <p:blipFill>
          <a:blip r:embed="rId2"/>
          <a:srcRect/>
          <a:stretch>
            <a:fillRect/>
          </a:stretch>
        </p:blipFill>
        <p:spPr bwMode="auto">
          <a:xfrm>
            <a:off x="0" y="0"/>
            <a:ext cx="1544638" cy="1741488"/>
          </a:xfrm>
          <a:prstGeom prst="rect">
            <a:avLst/>
          </a:prstGeom>
          <a:noFill/>
          <a:ln w="9525">
            <a:noFill/>
            <a:miter lim="800000"/>
            <a:headEnd/>
            <a:tailEnd/>
          </a:ln>
        </p:spPr>
      </p:pic>
      <p:pic>
        <p:nvPicPr>
          <p:cNvPr id="3077" name="Picture 9" descr="M:\PFiles\MSOffice\Clipart\standard\stddir1\bd06100_.wmf"/>
          <p:cNvPicPr>
            <a:picLocks noChangeAspect="1" noChangeArrowheads="1"/>
          </p:cNvPicPr>
          <p:nvPr/>
        </p:nvPicPr>
        <p:blipFill>
          <a:blip r:embed="rId3"/>
          <a:srcRect/>
          <a:stretch>
            <a:fillRect/>
          </a:stretch>
        </p:blipFill>
        <p:spPr bwMode="auto">
          <a:xfrm>
            <a:off x="990600" y="4419600"/>
            <a:ext cx="1271588" cy="1830388"/>
          </a:xfrm>
          <a:prstGeom prst="rect">
            <a:avLst/>
          </a:prstGeom>
          <a:noFill/>
          <a:ln w="9525">
            <a:noFill/>
            <a:miter lim="800000"/>
            <a:headEnd/>
            <a:tailEnd/>
          </a:ln>
        </p:spPr>
      </p:pic>
      <p:pic>
        <p:nvPicPr>
          <p:cNvPr id="3078" name="Picture 10" descr="M:\PFiles\MSOffice\Clipart\standard\stddir1\bd06132_.wmf"/>
          <p:cNvPicPr>
            <a:picLocks noChangeAspect="1" noChangeArrowheads="1"/>
          </p:cNvPicPr>
          <p:nvPr/>
        </p:nvPicPr>
        <p:blipFill>
          <a:blip r:embed="rId4"/>
          <a:srcRect/>
          <a:stretch>
            <a:fillRect/>
          </a:stretch>
        </p:blipFill>
        <p:spPr bwMode="auto">
          <a:xfrm>
            <a:off x="6858000" y="4572000"/>
            <a:ext cx="1314450" cy="1787525"/>
          </a:xfrm>
          <a:prstGeom prst="rect">
            <a:avLst/>
          </a:prstGeom>
          <a:noFill/>
          <a:ln w="9525">
            <a:noFill/>
            <a:miter lim="800000"/>
            <a:headEnd/>
            <a:tailEnd/>
          </a:ln>
        </p:spPr>
      </p:pic>
      <p:pic>
        <p:nvPicPr>
          <p:cNvPr id="3079" name="Picture 11" descr="M:\PFiles\MSOffice\Clipart\standard\stddir1\bd06138_.wmf"/>
          <p:cNvPicPr>
            <a:picLocks noChangeAspect="1" noChangeArrowheads="1"/>
          </p:cNvPicPr>
          <p:nvPr/>
        </p:nvPicPr>
        <p:blipFill>
          <a:blip r:embed="rId5"/>
          <a:srcRect/>
          <a:stretch>
            <a:fillRect/>
          </a:stretch>
        </p:blipFill>
        <p:spPr bwMode="auto">
          <a:xfrm>
            <a:off x="7388225" y="0"/>
            <a:ext cx="1755775" cy="1817688"/>
          </a:xfrm>
          <a:prstGeom prst="rect">
            <a:avLst/>
          </a:prstGeom>
          <a:noFill/>
          <a:ln w="9525">
            <a:noFill/>
            <a:miter lim="800000"/>
            <a:headEnd/>
            <a:tailEnd/>
          </a:ln>
        </p:spPr>
      </p:pic>
      <p:pic>
        <p:nvPicPr>
          <p:cNvPr id="3080" name="Picture 12" descr="M:\PFiles\MSOffice\Clipart\standard\stddir1\bd06153_.wmf"/>
          <p:cNvPicPr>
            <a:picLocks noChangeAspect="1" noChangeArrowheads="1"/>
          </p:cNvPicPr>
          <p:nvPr/>
        </p:nvPicPr>
        <p:blipFill>
          <a:blip r:embed="rId6"/>
          <a:srcRect/>
          <a:stretch>
            <a:fillRect/>
          </a:stretch>
        </p:blipFill>
        <p:spPr bwMode="auto">
          <a:xfrm>
            <a:off x="3886200" y="4419600"/>
            <a:ext cx="1392238" cy="1779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Facial expressions</a:t>
            </a:r>
          </a:p>
        </p:txBody>
      </p:sp>
      <p:sp>
        <p:nvSpPr>
          <p:cNvPr id="25603" name="Rectangle 3"/>
          <p:cNvSpPr>
            <a:spLocks noGrp="1" noChangeArrowheads="1"/>
          </p:cNvSpPr>
          <p:nvPr>
            <p:ph type="body" idx="1"/>
          </p:nvPr>
        </p:nvSpPr>
        <p:spPr/>
        <p:txBody>
          <a:bodyPr/>
          <a:lstStyle/>
          <a:p>
            <a:pPr eaLnBrk="1" hangingPunct="1">
              <a:lnSpc>
                <a:spcPct val="90000"/>
              </a:lnSpc>
            </a:pPr>
            <a:r>
              <a:rPr lang="en-US" sz="2800" b="1" smtClean="0"/>
              <a:t>The face is capable of conveying 250,000 expressions</a:t>
            </a:r>
            <a:r>
              <a:rPr lang="en-US" sz="2800" smtClean="0"/>
              <a:t> (Birdwhistle, 1970)</a:t>
            </a:r>
          </a:p>
          <a:p>
            <a:pPr eaLnBrk="1" hangingPunct="1">
              <a:lnSpc>
                <a:spcPct val="90000"/>
              </a:lnSpc>
            </a:pPr>
            <a:r>
              <a:rPr lang="en-US" sz="2800" b="1" smtClean="0"/>
              <a:t>Smiling increases sociability, likeability, and attraction</a:t>
            </a:r>
            <a:r>
              <a:rPr lang="en-US" sz="2800" smtClean="0"/>
              <a:t>(LaFrance &amp; Hecht, 1995)</a:t>
            </a:r>
          </a:p>
          <a:p>
            <a:pPr eaLnBrk="1" hangingPunct="1">
              <a:lnSpc>
                <a:spcPct val="90000"/>
              </a:lnSpc>
            </a:pPr>
            <a:r>
              <a:rPr lang="en-US" sz="2800" b="1" smtClean="0"/>
              <a:t>Food servers who smile more often earn increased tips</a:t>
            </a:r>
            <a:r>
              <a:rPr lang="en-US" sz="2800" smtClean="0"/>
              <a:t> (Heslin &amp; Patterson, 1982)</a:t>
            </a:r>
          </a:p>
          <a:p>
            <a:pPr eaLnBrk="1" hangingPunct="1">
              <a:lnSpc>
                <a:spcPct val="90000"/>
              </a:lnSpc>
            </a:pPr>
            <a:r>
              <a:rPr lang="en-US" sz="2800" b="1" smtClean="0"/>
              <a:t>Studies conducted on students caught cheating found that students who smiled were treated with more leniency</a:t>
            </a:r>
            <a:r>
              <a:rPr lang="en-US" sz="2800" smtClean="0"/>
              <a:t> (LaFrance &amp; Hecht, 1995)</a:t>
            </a:r>
          </a:p>
          <a:p>
            <a:pPr eaLnBrk="1" hangingPunct="1">
              <a:lnSpc>
                <a:spcPct val="90000"/>
              </a:lnSpc>
            </a:pPr>
            <a:endParaRPr lang="en-US" sz="2800" smtClean="0"/>
          </a:p>
        </p:txBody>
      </p:sp>
      <p:pic>
        <p:nvPicPr>
          <p:cNvPr id="12292" name="Picture 4" descr="M:\PFiles\MSOffice\Clipart\standard\stddir1\bd07072_.wmf"/>
          <p:cNvPicPr>
            <a:picLocks noChangeAspect="1" noChangeArrowheads="1"/>
          </p:cNvPicPr>
          <p:nvPr/>
        </p:nvPicPr>
        <p:blipFill>
          <a:blip r:embed="rId2"/>
          <a:srcRect/>
          <a:stretch>
            <a:fillRect/>
          </a:stretch>
        </p:blipFill>
        <p:spPr bwMode="auto">
          <a:xfrm>
            <a:off x="8001000" y="3048000"/>
            <a:ext cx="962025" cy="180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arn(in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arn(in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arn(in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arn(inHorizontal)">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Eye contact</a:t>
            </a:r>
          </a:p>
        </p:txBody>
      </p:sp>
      <p:sp>
        <p:nvSpPr>
          <p:cNvPr id="26627" name="Rectangle 3"/>
          <p:cNvSpPr>
            <a:spLocks noGrp="1" noChangeArrowheads="1"/>
          </p:cNvSpPr>
          <p:nvPr>
            <p:ph type="body" idx="1"/>
          </p:nvPr>
        </p:nvSpPr>
        <p:spPr/>
        <p:txBody>
          <a:bodyPr/>
          <a:lstStyle/>
          <a:p>
            <a:pPr eaLnBrk="1" hangingPunct="1">
              <a:lnSpc>
                <a:spcPct val="90000"/>
              </a:lnSpc>
            </a:pPr>
            <a:r>
              <a:rPr lang="en-US" b="1" smtClean="0"/>
              <a:t>Successful pan handlers establish eye contact (Beebe, 1974)</a:t>
            </a:r>
          </a:p>
          <a:p>
            <a:pPr eaLnBrk="1" hangingPunct="1">
              <a:lnSpc>
                <a:spcPct val="90000"/>
              </a:lnSpc>
            </a:pPr>
            <a:r>
              <a:rPr lang="en-US" b="1" smtClean="0"/>
              <a:t>People are more likely to comply when more eye contact is used</a:t>
            </a:r>
          </a:p>
          <a:p>
            <a:pPr eaLnBrk="1" hangingPunct="1">
              <a:lnSpc>
                <a:spcPct val="90000"/>
              </a:lnSpc>
            </a:pPr>
            <a:r>
              <a:rPr lang="en-US" b="1" smtClean="0"/>
              <a:t>Eye contact conveys a sense of sincerity</a:t>
            </a:r>
          </a:p>
          <a:p>
            <a:pPr eaLnBrk="1" hangingPunct="1">
              <a:lnSpc>
                <a:spcPct val="90000"/>
              </a:lnSpc>
            </a:pPr>
            <a:r>
              <a:rPr lang="en-US" b="1" smtClean="0"/>
              <a:t>Eye contact establishes a connection between persons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p:cTn id="7" dur="1000" fill="hold"/>
                                        <p:tgtEl>
                                          <p:spTgt spid="2662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662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662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62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6627">
                                            <p:txEl>
                                              <p:pRg st="1" end="1"/>
                                            </p:txEl>
                                          </p:spTgt>
                                        </p:tgtEl>
                                        <p:attrNameLst>
                                          <p:attrName>style.visibility</p:attrName>
                                        </p:attrNameLst>
                                      </p:cBhvr>
                                      <p:to>
                                        <p:strVal val="visible"/>
                                      </p:to>
                                    </p:set>
                                    <p:anim calcmode="lin" valueType="num">
                                      <p:cBhvr>
                                        <p:cTn id="15" dur="1000" fill="hold"/>
                                        <p:tgtEl>
                                          <p:spTgt spid="26627">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6627">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662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662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6627">
                                            <p:txEl>
                                              <p:pRg st="2" end="2"/>
                                            </p:txEl>
                                          </p:spTgt>
                                        </p:tgtEl>
                                        <p:attrNameLst>
                                          <p:attrName>style.visibility</p:attrName>
                                        </p:attrNameLst>
                                      </p:cBhvr>
                                      <p:to>
                                        <p:strVal val="visible"/>
                                      </p:to>
                                    </p:set>
                                    <p:anim calcmode="lin" valueType="num">
                                      <p:cBhvr>
                                        <p:cTn id="23" dur="1000" fill="hold"/>
                                        <p:tgtEl>
                                          <p:spTgt spid="26627">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6627">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662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662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6627">
                                            <p:txEl>
                                              <p:pRg st="3" end="3"/>
                                            </p:txEl>
                                          </p:spTgt>
                                        </p:tgtEl>
                                        <p:attrNameLst>
                                          <p:attrName>style.visibility</p:attrName>
                                        </p:attrNameLst>
                                      </p:cBhvr>
                                      <p:to>
                                        <p:strVal val="visible"/>
                                      </p:to>
                                    </p:set>
                                    <p:anim calcmode="lin" valueType="num">
                                      <p:cBhvr>
                                        <p:cTn id="31" dur="1000" fill="hold"/>
                                        <p:tgtEl>
                                          <p:spTgt spid="26627">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26627">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2662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662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Body language</a:t>
            </a:r>
          </a:p>
        </p:txBody>
      </p:sp>
      <p:sp>
        <p:nvSpPr>
          <p:cNvPr id="27651" name="Rectangle 3"/>
          <p:cNvSpPr>
            <a:spLocks noGrp="1" noChangeArrowheads="1"/>
          </p:cNvSpPr>
          <p:nvPr>
            <p:ph type="body" idx="1"/>
          </p:nvPr>
        </p:nvSpPr>
        <p:spPr/>
        <p:txBody>
          <a:bodyPr/>
          <a:lstStyle/>
          <a:p>
            <a:pPr eaLnBrk="1" hangingPunct="1">
              <a:lnSpc>
                <a:spcPct val="90000"/>
              </a:lnSpc>
            </a:pPr>
            <a:r>
              <a:rPr lang="en-US" sz="2800" b="1" u="sng" smtClean="0"/>
              <a:t>Mirroring</a:t>
            </a:r>
            <a:r>
              <a:rPr lang="en-US" sz="2800" smtClean="0"/>
              <a:t> – </a:t>
            </a:r>
            <a:r>
              <a:rPr lang="en-US" sz="2800" b="1" smtClean="0"/>
              <a:t>building rapport with others by mimicking their nonverbal cues</a:t>
            </a:r>
          </a:p>
          <a:p>
            <a:pPr eaLnBrk="1" hangingPunct="1">
              <a:lnSpc>
                <a:spcPct val="90000"/>
              </a:lnSpc>
            </a:pPr>
            <a:r>
              <a:rPr lang="en-US" sz="2800" b="1" smtClean="0"/>
              <a:t>People like those who are similar or equal to them</a:t>
            </a:r>
          </a:p>
          <a:p>
            <a:pPr eaLnBrk="1" hangingPunct="1">
              <a:lnSpc>
                <a:spcPct val="90000"/>
              </a:lnSpc>
            </a:pPr>
            <a:r>
              <a:rPr lang="en-US" sz="2800" b="1" smtClean="0"/>
              <a:t>“Mirroring” body language facilitates compliance</a:t>
            </a:r>
          </a:p>
          <a:p>
            <a:pPr eaLnBrk="1" hangingPunct="1">
              <a:lnSpc>
                <a:spcPct val="90000"/>
              </a:lnSpc>
            </a:pPr>
            <a:r>
              <a:rPr lang="en-US" sz="2800" b="1" smtClean="0"/>
              <a:t>Many self-help books suggest mirroring techniques to get people to like them</a:t>
            </a:r>
          </a:p>
          <a:p>
            <a:pPr eaLnBrk="1" hangingPunct="1">
              <a:lnSpc>
                <a:spcPct val="90000"/>
              </a:lnSpc>
              <a:buFontTx/>
              <a:buNone/>
            </a:pPr>
            <a:r>
              <a:rPr lang="en-US" sz="2800" smtClean="0"/>
              <a:t>Example: The book </a:t>
            </a:r>
            <a:r>
              <a:rPr lang="en-US" sz="2800" u="sng" smtClean="0"/>
              <a:t>Unlimited Power</a:t>
            </a:r>
            <a:r>
              <a:rPr lang="en-US" sz="2800" smtClean="0"/>
              <a:t> by, Anthony Robbins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ox(in)">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ox(in)">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ox(in)">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box(in)">
                                      <p:cBhvr>
                                        <p:cTn id="22" dur="500"/>
                                        <p:tgtEl>
                                          <p:spTgt spid="27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box(in)">
                                      <p:cBhvr>
                                        <p:cTn id="27"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Gestures</a:t>
            </a:r>
          </a:p>
        </p:txBody>
      </p:sp>
      <p:sp>
        <p:nvSpPr>
          <p:cNvPr id="15363" name="Rectangle 3"/>
          <p:cNvSpPr>
            <a:spLocks noGrp="1" noChangeArrowheads="1"/>
          </p:cNvSpPr>
          <p:nvPr>
            <p:ph type="body" idx="1"/>
          </p:nvPr>
        </p:nvSpPr>
        <p:spPr/>
        <p:txBody>
          <a:bodyPr/>
          <a:lstStyle/>
          <a:p>
            <a:pPr eaLnBrk="1" hangingPunct="1"/>
            <a:r>
              <a:rPr lang="en-US" smtClean="0"/>
              <a:t>Gestures can be seen as subtle or not so subtle cues</a:t>
            </a:r>
          </a:p>
          <a:p>
            <a:pPr eaLnBrk="1" hangingPunct="1"/>
            <a:r>
              <a:rPr lang="en-US" smtClean="0"/>
              <a:t>We use gestures to take the place of words, or help us to increase understanding of what is being said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Physical Appearance</a:t>
            </a:r>
          </a:p>
        </p:txBody>
      </p:sp>
      <p:sp>
        <p:nvSpPr>
          <p:cNvPr id="16387" name="Rectangle 3"/>
          <p:cNvSpPr>
            <a:spLocks noGrp="1" noChangeArrowheads="1"/>
          </p:cNvSpPr>
          <p:nvPr>
            <p:ph type="body" idx="1"/>
          </p:nvPr>
        </p:nvSpPr>
        <p:spPr/>
        <p:txBody>
          <a:bodyPr/>
          <a:lstStyle/>
          <a:p>
            <a:pPr eaLnBrk="1" hangingPunct="1">
              <a:lnSpc>
                <a:spcPct val="90000"/>
              </a:lnSpc>
            </a:pPr>
            <a:r>
              <a:rPr lang="en-US" sz="2800" smtClean="0"/>
              <a:t>More attractive people are judged to be happier, more intelligent, friendlier, stronger, and kinder and are thought to have better personalities, better jobs, and greater marital competence (Knapp, 1992)</a:t>
            </a:r>
          </a:p>
          <a:p>
            <a:pPr eaLnBrk="1" hangingPunct="1">
              <a:lnSpc>
                <a:spcPct val="90000"/>
              </a:lnSpc>
            </a:pPr>
            <a:r>
              <a:rPr lang="en-US" sz="2800" smtClean="0"/>
              <a:t>Attractive people get more dates, higher grades, higher tips, and lighter court sentences than unattractive people (Dunn, 2000) 		</a:t>
            </a:r>
            <a:br>
              <a:rPr lang="en-US" sz="2800" smtClean="0"/>
            </a:br>
            <a:endParaRPr 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smtClean="0"/>
          </a:p>
        </p:txBody>
      </p:sp>
      <p:sp>
        <p:nvSpPr>
          <p:cNvPr id="34819" name="Rectangle 3"/>
          <p:cNvSpPr>
            <a:spLocks noGrp="1" noChangeArrowheads="1"/>
          </p:cNvSpPr>
          <p:nvPr>
            <p:ph type="body" idx="1"/>
          </p:nvPr>
        </p:nvSpPr>
        <p:spPr/>
        <p:txBody>
          <a:bodyPr/>
          <a:lstStyle/>
          <a:p>
            <a:pPr eaLnBrk="1" hangingPunct="1"/>
            <a:r>
              <a:rPr lang="en-US" smtClean="0"/>
              <a:t>Example:</a:t>
            </a:r>
          </a:p>
          <a:p>
            <a:pPr lvl="1" eaLnBrk="1" hangingPunct="1"/>
            <a:r>
              <a:rPr lang="en-US" smtClean="0"/>
              <a:t>In a 1980 study 73 defendants who had been rated on physical attractiveness went to trial.  Results showed that the </a:t>
            </a:r>
            <a:r>
              <a:rPr lang="en-US" b="1" smtClean="0"/>
              <a:t>more attractive defendants received significantly lighter sentences </a:t>
            </a:r>
            <a:r>
              <a:rPr lang="en-US" smtClean="0"/>
              <a:t>(Stewart)</a:t>
            </a:r>
            <a:r>
              <a:rPr lang="en-US" b="1" smtClean="0"/>
              <a:t>. </a:t>
            </a:r>
            <a:br>
              <a:rPr lang="en-US" b="1" smtClean="0"/>
            </a:br>
            <a:r>
              <a:rPr 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p:cTn id="7" dur="1000" fill="hold"/>
                                        <p:tgtEl>
                                          <p:spTgt spid="3481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481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481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4819">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p:cTn id="13" dur="1000" fill="hold"/>
                                        <p:tgtEl>
                                          <p:spTgt spid="34819">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4819">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481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4819">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ARTIFACTS (Dress, Belongings, etc.)</a:t>
            </a:r>
          </a:p>
        </p:txBody>
      </p:sp>
      <p:sp>
        <p:nvSpPr>
          <p:cNvPr id="30723" name="Rectangle 3"/>
          <p:cNvSpPr>
            <a:spLocks noGrp="1" noChangeArrowheads="1"/>
          </p:cNvSpPr>
          <p:nvPr>
            <p:ph type="body" idx="1"/>
          </p:nvPr>
        </p:nvSpPr>
        <p:spPr/>
        <p:txBody>
          <a:bodyPr/>
          <a:lstStyle/>
          <a:p>
            <a:pPr eaLnBrk="1" hangingPunct="1">
              <a:lnSpc>
                <a:spcPct val="90000"/>
              </a:lnSpc>
            </a:pPr>
            <a:r>
              <a:rPr lang="en-US" sz="2800" b="1" smtClean="0"/>
              <a:t>Material objects as an extension of oneself</a:t>
            </a:r>
          </a:p>
          <a:p>
            <a:pPr eaLnBrk="1" hangingPunct="1">
              <a:lnSpc>
                <a:spcPct val="90000"/>
              </a:lnSpc>
            </a:pPr>
            <a:r>
              <a:rPr lang="en-US" sz="2800" b="1" smtClean="0"/>
              <a:t>Clothing has the power to influence</a:t>
            </a:r>
            <a:r>
              <a:rPr lang="en-US" sz="2800" smtClean="0"/>
              <a:t> </a:t>
            </a:r>
          </a:p>
          <a:p>
            <a:pPr eaLnBrk="1" hangingPunct="1">
              <a:lnSpc>
                <a:spcPct val="90000"/>
              </a:lnSpc>
            </a:pPr>
            <a:r>
              <a:rPr lang="en-US" sz="2800" smtClean="0"/>
              <a:t>Change left in a phone booth was returned to well dressed people 77% of the time, poorly dressed people only 38% of the time</a:t>
            </a:r>
          </a:p>
          <a:p>
            <a:pPr eaLnBrk="1" hangingPunct="1">
              <a:lnSpc>
                <a:spcPct val="90000"/>
              </a:lnSpc>
            </a:pPr>
            <a:r>
              <a:rPr lang="en-US" sz="2800" smtClean="0"/>
              <a:t>Several studies show that fancy suits, uniforms and high-status clothing are related to higher rates of compliance.</a:t>
            </a:r>
          </a:p>
          <a:p>
            <a:pPr eaLnBrk="1" hangingPunct="1">
              <a:lnSpc>
                <a:spcPct val="90000"/>
              </a:lnSpc>
            </a:pPr>
            <a:r>
              <a:rPr lang="en-US" sz="2800" b="1" smtClean="0"/>
              <a:t>The situation governs appropriate dress</a:t>
            </a:r>
          </a:p>
          <a:p>
            <a:pPr eaLnBrk="1" hangingPunct="1">
              <a:lnSpc>
                <a:spcPct val="90000"/>
              </a:lnSpc>
              <a:buFontTx/>
              <a:buNone/>
            </a:pPr>
            <a:r>
              <a:rPr lang="en-US" sz="28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checkerboard(across)">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checkerboard(across)">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checkerboard(across)">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checkerboard(across)">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checkerboard(across)">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checkerboard(across)">
                                      <p:cBhvr>
                                        <p:cTn id="32"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VOLCALICS (Paralanguage)</a:t>
            </a:r>
          </a:p>
        </p:txBody>
      </p:sp>
      <p:sp>
        <p:nvSpPr>
          <p:cNvPr id="31747" name="Rectangle 3"/>
          <p:cNvSpPr>
            <a:spLocks noGrp="1" noChangeArrowheads="1"/>
          </p:cNvSpPr>
          <p:nvPr>
            <p:ph type="body" idx="1"/>
          </p:nvPr>
        </p:nvSpPr>
        <p:spPr/>
        <p:txBody>
          <a:bodyPr/>
          <a:lstStyle/>
          <a:p>
            <a:pPr eaLnBrk="1" hangingPunct="1"/>
            <a:r>
              <a:rPr lang="en-US" b="1" smtClean="0"/>
              <a:t>Use of voice to communicate includes elements such as pitch, rate, pauses, volume, tone of voice, silences, laughs, screams, sighs,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en-US" smtClean="0"/>
          </a:p>
        </p:txBody>
      </p:sp>
      <p:sp>
        <p:nvSpPr>
          <p:cNvPr id="38915" name="Rectangle 3"/>
          <p:cNvSpPr>
            <a:spLocks noGrp="1" noChangeArrowheads="1"/>
          </p:cNvSpPr>
          <p:nvPr>
            <p:ph type="body" idx="1"/>
          </p:nvPr>
        </p:nvSpPr>
        <p:spPr/>
        <p:txBody>
          <a:bodyPr/>
          <a:lstStyle/>
          <a:p>
            <a:pPr eaLnBrk="1" hangingPunct="1"/>
            <a:r>
              <a:rPr lang="en-US" sz="2800" b="1" smtClean="0"/>
              <a:t>Studies have found that people who talk louder, faster, and more fluently are more persuasive</a:t>
            </a:r>
          </a:p>
          <a:p>
            <a:pPr eaLnBrk="1" hangingPunct="1"/>
            <a:r>
              <a:rPr lang="en-US" sz="2800" b="1" smtClean="0"/>
              <a:t>Deep voices are often viewed as more credible</a:t>
            </a:r>
          </a:p>
          <a:p>
            <a:pPr eaLnBrk="1" hangingPunct="1"/>
            <a:r>
              <a:rPr lang="en-US" sz="2800" b="1" smtClean="0"/>
              <a:t>Powerless style of communication </a:t>
            </a:r>
            <a:r>
              <a:rPr lang="en-US" sz="2800" smtClean="0"/>
              <a:t>(pauses, umhs, uhs, tag questions)</a:t>
            </a:r>
            <a:r>
              <a:rPr lang="en-US" sz="2800" b="1" smtClean="0"/>
              <a:t> lowers perceptions of credibility</a:t>
            </a:r>
            <a:r>
              <a:rPr lang="en-US" sz="2800" smtClean="0"/>
              <a:t/>
            </a:r>
            <a:br>
              <a:rPr lang="en-US" sz="2800" smtClean="0"/>
            </a:b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ENVIRONMENT</a:t>
            </a:r>
          </a:p>
        </p:txBody>
      </p:sp>
      <p:sp>
        <p:nvSpPr>
          <p:cNvPr id="32771" name="Rectangle 3"/>
          <p:cNvSpPr>
            <a:spLocks noGrp="1" noChangeArrowheads="1"/>
          </p:cNvSpPr>
          <p:nvPr>
            <p:ph type="body" idx="1"/>
          </p:nvPr>
        </p:nvSpPr>
        <p:spPr/>
        <p:txBody>
          <a:bodyPr/>
          <a:lstStyle/>
          <a:p>
            <a:pPr eaLnBrk="1" hangingPunct="1"/>
            <a:r>
              <a:rPr lang="en-US" smtClean="0"/>
              <a:t>What we surround ourselves with</a:t>
            </a:r>
          </a:p>
          <a:p>
            <a:pPr eaLnBrk="1" hangingPunct="1"/>
            <a:r>
              <a:rPr lang="en-US" smtClean="0"/>
              <a:t>Example: The way we decorate our house tells others a lot about us</a:t>
            </a:r>
          </a:p>
          <a:p>
            <a:pPr eaLnBrk="1" hangingPunct="1">
              <a:buFontTx/>
              <a:buNone/>
            </a:pPr>
            <a:endParaRPr lang="en-US" smtClean="0"/>
          </a:p>
          <a:p>
            <a:pPr eaLnBrk="1" hangingPunct="1">
              <a:buFontTx/>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What is nonverbal communication?</a:t>
            </a:r>
          </a:p>
        </p:txBody>
      </p:sp>
      <p:sp>
        <p:nvSpPr>
          <p:cNvPr id="1027" name="Rectangle 3"/>
          <p:cNvSpPr>
            <a:spLocks noGrp="1" noChangeArrowheads="1"/>
          </p:cNvSpPr>
          <p:nvPr>
            <p:ph type="body" idx="1"/>
          </p:nvPr>
        </p:nvSpPr>
        <p:spPr/>
        <p:txBody>
          <a:bodyPr/>
          <a:lstStyle/>
          <a:p>
            <a:pPr eaLnBrk="1" hangingPunct="1"/>
            <a:r>
              <a:rPr lang="en-US" sz="2800" b="1" smtClean="0"/>
              <a:t>“Oral and nonoral messages expressed by other than linguistic means.”</a:t>
            </a:r>
          </a:p>
          <a:p>
            <a:pPr eaLnBrk="1" hangingPunct="1"/>
            <a:r>
              <a:rPr lang="en-US" sz="2800" b="1" smtClean="0"/>
              <a:t>Messages transmitted by vocal means that do not involve language</a:t>
            </a:r>
          </a:p>
          <a:p>
            <a:pPr eaLnBrk="1" hangingPunct="1"/>
            <a:r>
              <a:rPr lang="en-US" sz="2800" b="1" smtClean="0"/>
              <a:t>Sign language and written words are not considered nonverbal communication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7">
                                            <p:txEl>
                                              <p:pRg st="1" end="1"/>
                                            </p:txEl>
                                          </p:spTgt>
                                        </p:tgtEl>
                                        <p:attrNameLst>
                                          <p:attrName>style.visibility</p:attrName>
                                        </p:attrNameLst>
                                      </p:cBhvr>
                                      <p:to>
                                        <p:strVal val="visible"/>
                                      </p:to>
                                    </p:set>
                                    <p:anim calcmode="lin" valueType="num">
                                      <p:cBhvr additive="base">
                                        <p:cTn id="13" dur="500" fill="hold"/>
                                        <p:tgtEl>
                                          <p:spTgt spid="1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7">
                                            <p:txEl>
                                              <p:pRg st="2" end="2"/>
                                            </p:txEl>
                                          </p:spTgt>
                                        </p:tgtEl>
                                        <p:attrNameLst>
                                          <p:attrName>style.visibility</p:attrName>
                                        </p:attrNameLst>
                                      </p:cBhvr>
                                      <p:to>
                                        <p:strVal val="visible"/>
                                      </p:to>
                                    </p:set>
                                    <p:anim calcmode="lin" valueType="num">
                                      <p:cBhvr additive="base">
                                        <p:cTn id="19" dur="500" fill="hold"/>
                                        <p:tgtEl>
                                          <p:spTgt spid="1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smtClean="0"/>
              <a:t>Environment is often used to influence nonverbally</a:t>
            </a:r>
          </a:p>
        </p:txBody>
      </p:sp>
      <p:sp>
        <p:nvSpPr>
          <p:cNvPr id="44035" name="Rectangle 3"/>
          <p:cNvSpPr>
            <a:spLocks noGrp="1" noChangeArrowheads="1"/>
          </p:cNvSpPr>
          <p:nvPr>
            <p:ph type="body" idx="1"/>
          </p:nvPr>
        </p:nvSpPr>
        <p:spPr/>
        <p:txBody>
          <a:bodyPr/>
          <a:lstStyle/>
          <a:p>
            <a:pPr eaLnBrk="1" hangingPunct="1"/>
            <a:r>
              <a:rPr lang="en-US" sz="2800" b="1" u="sng" smtClean="0"/>
              <a:t>Several researchers have found that supermarkets strategically place products</a:t>
            </a:r>
          </a:p>
          <a:p>
            <a:pPr eaLnBrk="1" hangingPunct="1">
              <a:buFontTx/>
              <a:buNone/>
            </a:pPr>
            <a:endParaRPr lang="en-US" sz="2800" b="1" u="sng" smtClean="0"/>
          </a:p>
          <a:p>
            <a:pPr eaLnBrk="1" hangingPunct="1"/>
            <a:r>
              <a:rPr lang="en-US" sz="2800" smtClean="0"/>
              <a:t>Staples such as dairy, meat and produce are in the back or on opposite sides of the store, in order to force shoppers to meander through aisles where they’ll be tempted to buy all kinds of other products</a:t>
            </a:r>
          </a:p>
          <a:p>
            <a:pPr eaLnBrk="1" hangingPunct="1">
              <a:buFontTx/>
              <a:buNone/>
            </a:pPr>
            <a:endParaRPr lang="en-US" sz="2800" smtClean="0"/>
          </a:p>
        </p:txBody>
      </p:sp>
      <p:pic>
        <p:nvPicPr>
          <p:cNvPr id="22532" name="Picture 4" descr="M:\PFiles\MSOffice\Clipart\standard\stddir2\bd07429_.wmf"/>
          <p:cNvPicPr>
            <a:picLocks noChangeAspect="1" noChangeArrowheads="1"/>
          </p:cNvPicPr>
          <p:nvPr/>
        </p:nvPicPr>
        <p:blipFill>
          <a:blip r:embed="rId2"/>
          <a:srcRect/>
          <a:stretch>
            <a:fillRect/>
          </a:stretch>
        </p:blipFill>
        <p:spPr bwMode="auto">
          <a:xfrm>
            <a:off x="0" y="304800"/>
            <a:ext cx="1765300" cy="1779588"/>
          </a:xfrm>
          <a:prstGeom prst="rect">
            <a:avLst/>
          </a:prstGeom>
          <a:noFill/>
          <a:ln w="9525">
            <a:noFill/>
            <a:miter lim="800000"/>
            <a:headEnd/>
            <a:tailEnd/>
          </a:ln>
        </p:spPr>
      </p:pic>
      <p:pic>
        <p:nvPicPr>
          <p:cNvPr id="22533" name="Picture 5" descr="M:\PFiles\MSOffice\Clipart\smbusbas\bd08574_.wmf"/>
          <p:cNvPicPr>
            <a:picLocks noChangeAspect="1" noChangeArrowheads="1"/>
          </p:cNvPicPr>
          <p:nvPr/>
        </p:nvPicPr>
        <p:blipFill>
          <a:blip r:embed="rId3"/>
          <a:srcRect/>
          <a:stretch>
            <a:fillRect/>
          </a:stretch>
        </p:blipFill>
        <p:spPr bwMode="auto">
          <a:xfrm flipH="1">
            <a:off x="7675563" y="1371600"/>
            <a:ext cx="1322387" cy="1828800"/>
          </a:xfrm>
          <a:prstGeom prst="rect">
            <a:avLst/>
          </a:prstGeom>
          <a:noFill/>
          <a:ln w="9525">
            <a:noFill/>
            <a:miter lim="800000"/>
            <a:headEnd/>
            <a:tailEnd/>
          </a:ln>
        </p:spPr>
      </p:pic>
      <p:pic>
        <p:nvPicPr>
          <p:cNvPr id="22534" name="Picture 6" descr="M:\PFiles\MSOffice\Clipart\smbusbas\bd08192_.wmf"/>
          <p:cNvPicPr>
            <a:picLocks noChangeAspect="1" noChangeArrowheads="1"/>
          </p:cNvPicPr>
          <p:nvPr/>
        </p:nvPicPr>
        <p:blipFill>
          <a:blip r:embed="rId4"/>
          <a:srcRect/>
          <a:stretch>
            <a:fillRect/>
          </a:stretch>
        </p:blipFill>
        <p:spPr bwMode="auto">
          <a:xfrm>
            <a:off x="7239000" y="5414963"/>
            <a:ext cx="1527175" cy="1443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p:cTn id="7" dur="500" fill="hold"/>
                                        <p:tgtEl>
                                          <p:spTgt spid="440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403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p:cTn id="13" dur="500" fill="hold"/>
                                        <p:tgtEl>
                                          <p:spTgt spid="44035">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44035">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en-US" smtClean="0"/>
          </a:p>
        </p:txBody>
      </p:sp>
      <p:sp>
        <p:nvSpPr>
          <p:cNvPr id="39939" name="Rectangle 3"/>
          <p:cNvSpPr>
            <a:spLocks noGrp="1" noChangeArrowheads="1"/>
          </p:cNvSpPr>
          <p:nvPr>
            <p:ph type="body" idx="1"/>
          </p:nvPr>
        </p:nvSpPr>
        <p:spPr/>
        <p:txBody>
          <a:bodyPr/>
          <a:lstStyle/>
          <a:p>
            <a:pPr eaLnBrk="1" hangingPunct="1">
              <a:lnSpc>
                <a:spcPct val="90000"/>
              </a:lnSpc>
            </a:pPr>
            <a:r>
              <a:rPr lang="en-US" sz="2800" smtClean="0"/>
              <a:t>Children’s products are usually placed on lower shelves where they can easily be viewed </a:t>
            </a:r>
          </a:p>
          <a:p>
            <a:pPr eaLnBrk="1" hangingPunct="1">
              <a:lnSpc>
                <a:spcPct val="90000"/>
              </a:lnSpc>
              <a:buFontTx/>
              <a:buNone/>
            </a:pPr>
            <a:endParaRPr lang="en-US" sz="2800" smtClean="0"/>
          </a:p>
          <a:p>
            <a:pPr eaLnBrk="1" hangingPunct="1">
              <a:lnSpc>
                <a:spcPct val="90000"/>
              </a:lnSpc>
            </a:pPr>
            <a:r>
              <a:rPr lang="en-US" sz="2800" smtClean="0"/>
              <a:t>Snack foods, which appeal to impulsive buyers are usually placed near check-out areas and at the end of isles where they are more likely to be snatched up</a:t>
            </a:r>
          </a:p>
          <a:p>
            <a:pPr eaLnBrk="1" hangingPunct="1">
              <a:lnSpc>
                <a:spcPct val="90000"/>
              </a:lnSpc>
              <a:buFontTx/>
              <a:buNone/>
            </a:pPr>
            <a:endParaRPr lang="en-US" sz="2800" smtClean="0"/>
          </a:p>
          <a:p>
            <a:pPr eaLnBrk="1" hangingPunct="1">
              <a:lnSpc>
                <a:spcPct val="90000"/>
              </a:lnSpc>
              <a:buFontTx/>
              <a:buNone/>
            </a:pPr>
            <a:r>
              <a:rPr lang="en-US" sz="2800" smtClean="0"/>
              <a:t>(Field, 1996; Meyer, 1997: Tandingan, 2001)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checkerboard(across)">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checkerboard(across)">
                                      <p:cBhvr>
                                        <p:cTn id="12" dur="500"/>
                                        <p:tgtEl>
                                          <p:spTgt spid="39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9939">
                                            <p:txEl>
                                              <p:pRg st="4" end="4"/>
                                            </p:txEl>
                                          </p:spTgt>
                                        </p:tgtEl>
                                        <p:attrNameLst>
                                          <p:attrName>style.visibility</p:attrName>
                                        </p:attrNameLst>
                                      </p:cBhvr>
                                      <p:to>
                                        <p:strVal val="visible"/>
                                      </p:to>
                                    </p:set>
                                    <p:animEffect transition="in" filter="checkerboard(across)">
                                      <p:cBhvr>
                                        <p:cTn id="17" dur="500"/>
                                        <p:tgtEl>
                                          <p:spTgt spid="399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39938"/>
                                        </p:tgtEl>
                                        <p:attrNameLst>
                                          <p:attrName>style.visibility</p:attrName>
                                        </p:attrNameLst>
                                      </p:cBhvr>
                                      <p:to>
                                        <p:strVal val="visible"/>
                                      </p:to>
                                    </p:set>
                                    <p:animEffect transition="in" filter="blinds(horizontal)">
                                      <p:cBhvr>
                                        <p:cTn id="22"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r>
              <a:rPr lang="en-US" smtClean="0"/>
              <a:t>Functions of Nonverbal Communication</a:t>
            </a:r>
          </a:p>
        </p:txBody>
      </p:sp>
      <p:sp>
        <p:nvSpPr>
          <p:cNvPr id="24579" name="Rectangle 3"/>
          <p:cNvSpPr>
            <a:spLocks noGrp="1" noChangeArrowheads="1"/>
          </p:cNvSpPr>
          <p:nvPr>
            <p:ph type="body" idx="1"/>
          </p:nvPr>
        </p:nvSpPr>
        <p:spPr/>
        <p:txBody>
          <a:bodyPr/>
          <a:lstStyle/>
          <a:p>
            <a:pPr eaLnBrk="1" hangingPunct="1"/>
            <a:r>
              <a:rPr lang="en-US" smtClean="0"/>
              <a:t>Repeating</a:t>
            </a:r>
          </a:p>
          <a:p>
            <a:pPr eaLnBrk="1" hangingPunct="1"/>
            <a:r>
              <a:rPr lang="en-US" smtClean="0"/>
              <a:t>Substituting</a:t>
            </a:r>
          </a:p>
          <a:p>
            <a:pPr eaLnBrk="1" hangingPunct="1"/>
            <a:r>
              <a:rPr lang="en-US" smtClean="0"/>
              <a:t>Complementing</a:t>
            </a:r>
          </a:p>
          <a:p>
            <a:pPr eaLnBrk="1" hangingPunct="1"/>
            <a:r>
              <a:rPr lang="en-US" smtClean="0"/>
              <a:t>Accenting</a:t>
            </a:r>
          </a:p>
          <a:p>
            <a:pPr eaLnBrk="1" hangingPunct="1"/>
            <a:r>
              <a:rPr lang="en-US" smtClean="0"/>
              <a:t>Regulating</a:t>
            </a:r>
          </a:p>
          <a:p>
            <a:pPr eaLnBrk="1" hangingPunct="1"/>
            <a:r>
              <a:rPr lang="en-US" smtClean="0"/>
              <a:t>Contradicting</a:t>
            </a:r>
          </a:p>
          <a:p>
            <a:pPr eaLnBrk="1" hangingPunct="1"/>
            <a:r>
              <a:rPr lang="en-US" smtClean="0"/>
              <a:t>Deceiving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Repeating</a:t>
            </a:r>
          </a:p>
        </p:txBody>
      </p:sp>
      <p:sp>
        <p:nvSpPr>
          <p:cNvPr id="25603" name="Rectangle 3"/>
          <p:cNvSpPr>
            <a:spLocks noGrp="1" noChangeArrowheads="1"/>
          </p:cNvSpPr>
          <p:nvPr>
            <p:ph type="body" idx="1"/>
          </p:nvPr>
        </p:nvSpPr>
        <p:spPr/>
        <p:txBody>
          <a:bodyPr/>
          <a:lstStyle/>
          <a:p>
            <a:pPr eaLnBrk="1" hangingPunct="1"/>
            <a:r>
              <a:rPr lang="en-US" smtClean="0"/>
              <a:t>The use of nonverbal behavior to say what you are saying in words</a:t>
            </a:r>
          </a:p>
          <a:p>
            <a:pPr eaLnBrk="1" hangingPunct="1"/>
            <a:r>
              <a:rPr lang="en-US" b="1" u="sng" smtClean="0"/>
              <a:t>Emblems</a:t>
            </a:r>
            <a:r>
              <a:rPr lang="en-US" smtClean="0"/>
              <a:t>- are the nonverbal behaviors that we use to display what we mean</a:t>
            </a:r>
          </a:p>
          <a:p>
            <a:pPr eaLnBrk="1" hangingPunct="1"/>
            <a:r>
              <a:rPr lang="en-US" smtClean="0"/>
              <a:t>Example: head nods at the same time as someone saying “yes”</a:t>
            </a:r>
          </a:p>
          <a:p>
            <a:pPr eaLnBrk="1" hangingPunct="1">
              <a:buFontTx/>
              <a:buNone/>
            </a:pPr>
            <a:endParaRPr lang="en-US" b="1" u="sng"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Substituting</a:t>
            </a:r>
          </a:p>
        </p:txBody>
      </p:sp>
      <p:sp>
        <p:nvSpPr>
          <p:cNvPr id="26627" name="Rectangle 3"/>
          <p:cNvSpPr>
            <a:spLocks noGrp="1" noChangeArrowheads="1"/>
          </p:cNvSpPr>
          <p:nvPr>
            <p:ph type="body" idx="1"/>
          </p:nvPr>
        </p:nvSpPr>
        <p:spPr/>
        <p:txBody>
          <a:bodyPr/>
          <a:lstStyle/>
          <a:p>
            <a:pPr eaLnBrk="1" hangingPunct="1"/>
            <a:r>
              <a:rPr lang="en-US" smtClean="0"/>
              <a:t>The use of nonverbal behaviors to say things rather than words</a:t>
            </a:r>
          </a:p>
          <a:p>
            <a:pPr eaLnBrk="1" hangingPunct="1"/>
            <a:r>
              <a:rPr lang="en-US" smtClean="0"/>
              <a:t>We often answer questions others ask by responding nonverbally rather than verbally</a:t>
            </a:r>
          </a:p>
          <a:p>
            <a:pPr eaLnBrk="1" hangingPunct="1">
              <a:buFontTx/>
              <a:buNone/>
            </a:pPr>
            <a:r>
              <a:rPr lang="en-US" smtClean="0"/>
              <a:t>Example: Nodding your head to answer a question rather than saying “yes”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Complementing</a:t>
            </a:r>
          </a:p>
        </p:txBody>
      </p:sp>
      <p:sp>
        <p:nvSpPr>
          <p:cNvPr id="27651" name="Rectangle 3"/>
          <p:cNvSpPr>
            <a:spLocks noGrp="1" noChangeArrowheads="1"/>
          </p:cNvSpPr>
          <p:nvPr>
            <p:ph type="body" idx="1"/>
          </p:nvPr>
        </p:nvSpPr>
        <p:spPr/>
        <p:txBody>
          <a:bodyPr/>
          <a:lstStyle/>
          <a:p>
            <a:pPr eaLnBrk="1" hangingPunct="1"/>
            <a:r>
              <a:rPr lang="en-US" sz="2800" smtClean="0"/>
              <a:t>The use of nonverbal behaviors to strengthen what is being said with words.</a:t>
            </a:r>
          </a:p>
          <a:p>
            <a:pPr eaLnBrk="1" hangingPunct="1">
              <a:buFontTx/>
              <a:buNone/>
            </a:pPr>
            <a:endParaRPr lang="en-US" sz="2800" smtClean="0"/>
          </a:p>
          <a:p>
            <a:pPr eaLnBrk="1" hangingPunct="1"/>
            <a:r>
              <a:rPr lang="en-US" sz="2800" b="1" u="sng" smtClean="0"/>
              <a:t>Illustrators</a:t>
            </a:r>
            <a:r>
              <a:rPr lang="en-US" sz="2800" smtClean="0"/>
              <a:t>- nonverbal behaviors that support what is being said verbally</a:t>
            </a:r>
          </a:p>
          <a:p>
            <a:pPr eaLnBrk="1" hangingPunct="1"/>
            <a:endParaRPr lang="en-US" sz="2800" smtClean="0"/>
          </a:p>
          <a:p>
            <a:pPr eaLnBrk="1" hangingPunct="1"/>
            <a:r>
              <a:rPr lang="en-US" sz="2800" smtClean="0"/>
              <a:t>Example:  A friend says “I am so sorry” and at the same time makes a sincerely sad face</a:t>
            </a:r>
          </a:p>
          <a:p>
            <a:pPr eaLnBrk="1" hangingPunct="1">
              <a:buFontTx/>
              <a:buNone/>
            </a:pPr>
            <a:endParaRPr lang="en-US" sz="2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Accenting</a:t>
            </a:r>
          </a:p>
        </p:txBody>
      </p:sp>
      <p:sp>
        <p:nvSpPr>
          <p:cNvPr id="28675" name="Rectangle 3"/>
          <p:cNvSpPr>
            <a:spLocks noGrp="1" noChangeArrowheads="1"/>
          </p:cNvSpPr>
          <p:nvPr>
            <p:ph type="body" idx="1"/>
          </p:nvPr>
        </p:nvSpPr>
        <p:spPr/>
        <p:txBody>
          <a:bodyPr/>
          <a:lstStyle/>
          <a:p>
            <a:pPr eaLnBrk="1" hangingPunct="1"/>
            <a:r>
              <a:rPr lang="en-US" smtClean="0"/>
              <a:t>The way we emphasize certain words in order to clarify what we mean.</a:t>
            </a:r>
          </a:p>
          <a:p>
            <a:pPr eaLnBrk="1" hangingPunct="1">
              <a:buFontTx/>
              <a:buNone/>
            </a:pPr>
            <a:endParaRPr lang="en-US" smtClean="0"/>
          </a:p>
          <a:p>
            <a:pPr eaLnBrk="1" hangingPunct="1">
              <a:buFontTx/>
              <a:buNone/>
            </a:pPr>
            <a:r>
              <a:rPr lang="en-US" smtClean="0"/>
              <a:t>Example: “NO!” or “No????”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Regulating</a:t>
            </a:r>
          </a:p>
        </p:txBody>
      </p:sp>
      <p:sp>
        <p:nvSpPr>
          <p:cNvPr id="29699" name="Rectangle 3"/>
          <p:cNvSpPr>
            <a:spLocks noGrp="1" noChangeArrowheads="1"/>
          </p:cNvSpPr>
          <p:nvPr>
            <p:ph type="body" idx="1"/>
          </p:nvPr>
        </p:nvSpPr>
        <p:spPr/>
        <p:txBody>
          <a:bodyPr/>
          <a:lstStyle/>
          <a:p>
            <a:pPr eaLnBrk="1" hangingPunct="1"/>
            <a:r>
              <a:rPr lang="en-US" smtClean="0"/>
              <a:t>Nonverbal behaviors that control the flow of the conversation, and tell us when it is our turn to talk, or when the other person is finished talking.</a:t>
            </a:r>
          </a:p>
          <a:p>
            <a:pPr eaLnBrk="1" hangingPunct="1">
              <a:buFontTx/>
              <a:buNone/>
            </a:pPr>
            <a:r>
              <a:rPr lang="en-US" smtClean="0"/>
              <a:t>Example: while telling a story to a friend, one may pause to allow room for comments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Contradicting</a:t>
            </a:r>
          </a:p>
        </p:txBody>
      </p:sp>
      <p:sp>
        <p:nvSpPr>
          <p:cNvPr id="30723" name="Rectangle 3"/>
          <p:cNvSpPr>
            <a:spLocks noGrp="1" noChangeArrowheads="1"/>
          </p:cNvSpPr>
          <p:nvPr>
            <p:ph type="body" idx="1"/>
          </p:nvPr>
        </p:nvSpPr>
        <p:spPr/>
        <p:txBody>
          <a:bodyPr/>
          <a:lstStyle/>
          <a:p>
            <a:pPr eaLnBrk="1" hangingPunct="1"/>
            <a:r>
              <a:rPr lang="en-US" smtClean="0"/>
              <a:t>When people are saying one thing yet their nonverbal behavior is telling us something completely different.</a:t>
            </a:r>
          </a:p>
          <a:p>
            <a:pPr eaLnBrk="1" hangingPunct="1">
              <a:buFontTx/>
              <a:buNone/>
            </a:pPr>
            <a:endParaRPr lang="en-US" smtClean="0"/>
          </a:p>
          <a:p>
            <a:pPr eaLnBrk="1" hangingPunct="1">
              <a:buFontTx/>
              <a:buNone/>
            </a:pPr>
            <a:r>
              <a:rPr lang="en-US" smtClean="0"/>
              <a:t>Example:  A friend says, “I am so sorry” while smiling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In conclusion</a:t>
            </a:r>
          </a:p>
        </p:txBody>
      </p:sp>
      <p:sp>
        <p:nvSpPr>
          <p:cNvPr id="31747" name="Rectangle 3"/>
          <p:cNvSpPr>
            <a:spLocks noGrp="1" noChangeArrowheads="1"/>
          </p:cNvSpPr>
          <p:nvPr>
            <p:ph type="body" idx="1"/>
          </p:nvPr>
        </p:nvSpPr>
        <p:spPr/>
        <p:txBody>
          <a:bodyPr/>
          <a:lstStyle/>
          <a:p>
            <a:pPr eaLnBrk="1" hangingPunct="1"/>
            <a:r>
              <a:rPr lang="en-US" smtClean="0"/>
              <a:t>A knowledge of the several factors involved with nonverbal communication, and an awareness of its power will improve our ability to communicate with others.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Nonverbal communication is powerful</a:t>
            </a:r>
          </a:p>
        </p:txBody>
      </p:sp>
      <p:sp>
        <p:nvSpPr>
          <p:cNvPr id="9219" name="Rectangle 3"/>
          <p:cNvSpPr>
            <a:spLocks noGrp="1" noChangeArrowheads="1"/>
          </p:cNvSpPr>
          <p:nvPr>
            <p:ph type="body" idx="1"/>
          </p:nvPr>
        </p:nvSpPr>
        <p:spPr/>
        <p:txBody>
          <a:bodyPr/>
          <a:lstStyle/>
          <a:p>
            <a:pPr eaLnBrk="1" hangingPunct="1"/>
            <a:r>
              <a:rPr lang="en-US" b="1" smtClean="0"/>
              <a:t>60% of all communication is nonverbal </a:t>
            </a:r>
          </a:p>
          <a:p>
            <a:pPr eaLnBrk="1" hangingPunct="1">
              <a:buFontTx/>
              <a:buNone/>
            </a:pPr>
            <a:r>
              <a:rPr lang="en-US" b="1" smtClean="0"/>
              <a:t>(Burgoon, Buller, &amp; Woodall,1989)</a:t>
            </a:r>
            <a:r>
              <a:rPr lang="en-US" smtClean="0"/>
              <a:t> </a:t>
            </a:r>
          </a:p>
          <a:p>
            <a:pPr eaLnBrk="1" hangingPunct="1">
              <a:buFontTx/>
              <a:buNone/>
            </a:pPr>
            <a:r>
              <a:rPr lang="en-US" smtClean="0"/>
              <a:t>   </a:t>
            </a:r>
          </a:p>
          <a:p>
            <a:pPr eaLnBrk="1" hangingPunct="1">
              <a:buFontTx/>
              <a:buNone/>
            </a:pPr>
            <a:endParaRPr lang="en-US" smtClean="0"/>
          </a:p>
        </p:txBody>
      </p:sp>
      <p:pic>
        <p:nvPicPr>
          <p:cNvPr id="5124" name="Picture 4" descr="M:\PFiles\MSOffice\Clipart\standard\stddir1\bd05403_.wmf"/>
          <p:cNvPicPr>
            <a:picLocks noChangeAspect="1" noChangeArrowheads="1"/>
          </p:cNvPicPr>
          <p:nvPr/>
        </p:nvPicPr>
        <p:blipFill>
          <a:blip r:embed="rId2"/>
          <a:srcRect/>
          <a:stretch>
            <a:fillRect/>
          </a:stretch>
        </p:blipFill>
        <p:spPr bwMode="auto">
          <a:xfrm>
            <a:off x="228600" y="3733800"/>
            <a:ext cx="1966913" cy="1941513"/>
          </a:xfrm>
          <a:prstGeom prst="rect">
            <a:avLst/>
          </a:prstGeom>
          <a:noFill/>
          <a:ln w="9525">
            <a:noFill/>
            <a:miter lim="800000"/>
            <a:headEnd/>
            <a:tailEnd/>
          </a:ln>
        </p:spPr>
      </p:pic>
      <p:pic>
        <p:nvPicPr>
          <p:cNvPr id="5125" name="Picture 5" descr="M:\PFiles\MSOffice\Clipart\standard\stddir1\bd06136_.wmf"/>
          <p:cNvPicPr>
            <a:picLocks noChangeAspect="1" noChangeArrowheads="1"/>
          </p:cNvPicPr>
          <p:nvPr/>
        </p:nvPicPr>
        <p:blipFill>
          <a:blip r:embed="rId3"/>
          <a:srcRect/>
          <a:stretch>
            <a:fillRect/>
          </a:stretch>
        </p:blipFill>
        <p:spPr bwMode="auto">
          <a:xfrm>
            <a:off x="7637463" y="4991100"/>
            <a:ext cx="1506537" cy="1866900"/>
          </a:xfrm>
          <a:prstGeom prst="rect">
            <a:avLst/>
          </a:prstGeom>
          <a:noFill/>
          <a:ln w="9525">
            <a:noFill/>
            <a:miter lim="800000"/>
            <a:headEnd/>
            <a:tailEnd/>
          </a:ln>
        </p:spPr>
      </p:pic>
      <p:pic>
        <p:nvPicPr>
          <p:cNvPr id="5126" name="Picture 6" descr="M:\PFiles\MSOffice\Clipart\standard\stddir1\bd07181_.wmf"/>
          <p:cNvPicPr>
            <a:picLocks noChangeAspect="1" noChangeArrowheads="1"/>
          </p:cNvPicPr>
          <p:nvPr/>
        </p:nvPicPr>
        <p:blipFill>
          <a:blip r:embed="rId4"/>
          <a:srcRect/>
          <a:stretch>
            <a:fillRect/>
          </a:stretch>
        </p:blipFill>
        <p:spPr bwMode="auto">
          <a:xfrm>
            <a:off x="7851775" y="1066800"/>
            <a:ext cx="1292225" cy="1825625"/>
          </a:xfrm>
          <a:prstGeom prst="rect">
            <a:avLst/>
          </a:prstGeom>
          <a:noFill/>
          <a:ln w="9525">
            <a:noFill/>
            <a:miter lim="800000"/>
            <a:headEnd/>
            <a:tailEnd/>
          </a:ln>
        </p:spPr>
      </p:pic>
      <p:pic>
        <p:nvPicPr>
          <p:cNvPr id="5127" name="Picture 9" descr="M:\PFiles\MSOffice\Clipart\standard\stddir1\bd06874_.wmf"/>
          <p:cNvPicPr>
            <a:picLocks noChangeAspect="1" noChangeArrowheads="1"/>
          </p:cNvPicPr>
          <p:nvPr/>
        </p:nvPicPr>
        <p:blipFill>
          <a:blip r:embed="rId5"/>
          <a:srcRect/>
          <a:stretch>
            <a:fillRect/>
          </a:stretch>
        </p:blipFill>
        <p:spPr bwMode="auto">
          <a:xfrm>
            <a:off x="5410200" y="5029200"/>
            <a:ext cx="1884363" cy="1628775"/>
          </a:xfrm>
          <a:prstGeom prst="rect">
            <a:avLst/>
          </a:prstGeom>
          <a:noFill/>
          <a:ln w="9525">
            <a:noFill/>
            <a:miter lim="800000"/>
            <a:headEnd/>
            <a:tailEnd/>
          </a:ln>
        </p:spPr>
      </p:pic>
      <p:pic>
        <p:nvPicPr>
          <p:cNvPr id="5128" name="Picture 10" descr="M:\PFiles\MSOffice\Clipart\standard\stddir1\bd06886_.wmf"/>
          <p:cNvPicPr>
            <a:picLocks noChangeAspect="1" noChangeArrowheads="1"/>
          </p:cNvPicPr>
          <p:nvPr/>
        </p:nvPicPr>
        <p:blipFill>
          <a:blip r:embed="rId6"/>
          <a:srcRect/>
          <a:stretch>
            <a:fillRect/>
          </a:stretch>
        </p:blipFill>
        <p:spPr bwMode="auto">
          <a:xfrm>
            <a:off x="2133600" y="5026025"/>
            <a:ext cx="1827213" cy="1831975"/>
          </a:xfrm>
          <a:prstGeom prst="rect">
            <a:avLst/>
          </a:prstGeom>
          <a:noFill/>
          <a:ln w="9525">
            <a:noFill/>
            <a:miter lim="800000"/>
            <a:headEnd/>
            <a:tailEnd/>
          </a:ln>
        </p:spPr>
      </p:pic>
      <p:pic>
        <p:nvPicPr>
          <p:cNvPr id="5129" name="Picture 13" descr="M:\PFiles\MSOffice\Clipart\standard\stddir1\bd07188_.wmf"/>
          <p:cNvPicPr>
            <a:picLocks noChangeAspect="1" noChangeArrowheads="1"/>
          </p:cNvPicPr>
          <p:nvPr/>
        </p:nvPicPr>
        <p:blipFill>
          <a:blip r:embed="rId7"/>
          <a:srcRect/>
          <a:stretch>
            <a:fillRect/>
          </a:stretch>
        </p:blipFill>
        <p:spPr bwMode="auto">
          <a:xfrm>
            <a:off x="3886200" y="3581400"/>
            <a:ext cx="1820863" cy="1431925"/>
          </a:xfrm>
          <a:prstGeom prst="rect">
            <a:avLst/>
          </a:prstGeom>
          <a:noFill/>
          <a:ln w="9525">
            <a:noFill/>
            <a:miter lim="800000"/>
            <a:headEnd/>
            <a:tailEnd/>
          </a:ln>
        </p:spPr>
      </p:pic>
      <p:pic>
        <p:nvPicPr>
          <p:cNvPr id="5130" name="Picture 14" descr="M:\PFiles\MSOffice\Clipart\standard\stddir1\bd06789_.wmf"/>
          <p:cNvPicPr>
            <a:picLocks noChangeAspect="1" noChangeArrowheads="1"/>
          </p:cNvPicPr>
          <p:nvPr/>
        </p:nvPicPr>
        <p:blipFill>
          <a:blip r:embed="rId8"/>
          <a:srcRect/>
          <a:stretch>
            <a:fillRect/>
          </a:stretch>
        </p:blipFill>
        <p:spPr bwMode="auto">
          <a:xfrm>
            <a:off x="6553200" y="3276600"/>
            <a:ext cx="1555750" cy="1814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There are 7 types of nonverbal behavior</a:t>
            </a:r>
          </a:p>
        </p:txBody>
      </p:sp>
      <p:sp>
        <p:nvSpPr>
          <p:cNvPr id="12291" name="Rectangle 3"/>
          <p:cNvSpPr>
            <a:spLocks noGrp="1" noChangeArrowheads="1"/>
          </p:cNvSpPr>
          <p:nvPr>
            <p:ph type="body" idx="1"/>
          </p:nvPr>
        </p:nvSpPr>
        <p:spPr/>
        <p:txBody>
          <a:bodyPr/>
          <a:lstStyle/>
          <a:p>
            <a:pPr eaLnBrk="1" hangingPunct="1"/>
            <a:r>
              <a:rPr lang="en-US" smtClean="0"/>
              <a:t>Proxemics</a:t>
            </a:r>
          </a:p>
          <a:p>
            <a:pPr eaLnBrk="1" hangingPunct="1"/>
            <a:r>
              <a:rPr lang="en-US" smtClean="0"/>
              <a:t>Haptics</a:t>
            </a:r>
          </a:p>
          <a:p>
            <a:pPr eaLnBrk="1" hangingPunct="1"/>
            <a:r>
              <a:rPr lang="en-US" smtClean="0"/>
              <a:t>Chronemics</a:t>
            </a:r>
          </a:p>
          <a:p>
            <a:pPr eaLnBrk="1" hangingPunct="1"/>
            <a:r>
              <a:rPr lang="en-US" smtClean="0"/>
              <a:t>Kinesics</a:t>
            </a:r>
          </a:p>
          <a:p>
            <a:pPr eaLnBrk="1" hangingPunct="1"/>
            <a:r>
              <a:rPr lang="en-US" smtClean="0"/>
              <a:t>Artifacts</a:t>
            </a:r>
          </a:p>
          <a:p>
            <a:pPr eaLnBrk="1" hangingPunct="1"/>
            <a:r>
              <a:rPr lang="en-US" smtClean="0"/>
              <a:t>Vocalics or Paralanguage</a:t>
            </a:r>
          </a:p>
          <a:p>
            <a:pPr eaLnBrk="1" hangingPunct="1"/>
            <a:r>
              <a:rPr lang="en-US" smtClean="0"/>
              <a:t>Environment </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ox(i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ox(in)">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ox(in)">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ox(in)">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ox(in)">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ox(in)">
                                      <p:cBhvr>
                                        <p:cTn id="32" dur="5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ox(in)">
                                      <p:cBhvr>
                                        <p:cTn id="37"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PROXEMICS (distance)</a:t>
            </a:r>
          </a:p>
        </p:txBody>
      </p:sp>
      <p:sp>
        <p:nvSpPr>
          <p:cNvPr id="13315" name="Rectangle 3"/>
          <p:cNvSpPr>
            <a:spLocks noGrp="1" noChangeArrowheads="1"/>
          </p:cNvSpPr>
          <p:nvPr>
            <p:ph type="body" idx="1"/>
          </p:nvPr>
        </p:nvSpPr>
        <p:spPr/>
        <p:txBody>
          <a:bodyPr/>
          <a:lstStyle/>
          <a:p>
            <a:pPr eaLnBrk="1" hangingPunct="1">
              <a:lnSpc>
                <a:spcPct val="90000"/>
              </a:lnSpc>
            </a:pPr>
            <a:r>
              <a:rPr lang="en-US" sz="2800" b="1" smtClean="0"/>
              <a:t>Different cultures have different comfort levels of distance</a:t>
            </a:r>
          </a:p>
          <a:p>
            <a:pPr eaLnBrk="1" hangingPunct="1">
              <a:lnSpc>
                <a:spcPct val="90000"/>
              </a:lnSpc>
            </a:pPr>
            <a:r>
              <a:rPr lang="en-US" sz="2800" b="1" smtClean="0"/>
              <a:t>As children grow older and become less dependent on parents they require more space </a:t>
            </a:r>
          </a:p>
          <a:p>
            <a:pPr eaLnBrk="1" hangingPunct="1">
              <a:lnSpc>
                <a:spcPct val="90000"/>
              </a:lnSpc>
            </a:pPr>
            <a:r>
              <a:rPr lang="en-US" sz="2800" b="1" smtClean="0"/>
              <a:t>Men tend to take up more space than women</a:t>
            </a:r>
          </a:p>
          <a:p>
            <a:pPr eaLnBrk="1" hangingPunct="1">
              <a:lnSpc>
                <a:spcPct val="90000"/>
              </a:lnSpc>
              <a:buFontTx/>
              <a:buNone/>
            </a:pPr>
            <a:r>
              <a:rPr lang="en-US" sz="2800" smtClean="0"/>
              <a:t> Example:  When you go to the movies with someone of the opposite sex who usually gets the armrest?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dissolve">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dissolve">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dissolve">
                                      <p:cBhvr>
                                        <p:cTn id="22"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Edward T. Hall’s 4 levels of distance</a:t>
            </a:r>
          </a:p>
        </p:txBody>
      </p:sp>
      <p:sp>
        <p:nvSpPr>
          <p:cNvPr id="8195" name="Rectangle 3"/>
          <p:cNvSpPr>
            <a:spLocks noGrp="1" noChangeArrowheads="1"/>
          </p:cNvSpPr>
          <p:nvPr>
            <p:ph type="body" idx="1"/>
          </p:nvPr>
        </p:nvSpPr>
        <p:spPr/>
        <p:txBody>
          <a:bodyPr/>
          <a:lstStyle/>
          <a:p>
            <a:pPr eaLnBrk="1" hangingPunct="1"/>
            <a:r>
              <a:rPr lang="en-US" b="1" smtClean="0"/>
              <a:t>Intimate</a:t>
            </a:r>
            <a:r>
              <a:rPr lang="en-US" smtClean="0"/>
              <a:t>:  0 to 18 inches  </a:t>
            </a:r>
          </a:p>
          <a:p>
            <a:pPr eaLnBrk="1" hangingPunct="1"/>
            <a:r>
              <a:rPr lang="en-US" b="1" smtClean="0"/>
              <a:t>personal</a:t>
            </a:r>
            <a:r>
              <a:rPr lang="en-US" smtClean="0"/>
              <a:t>:  18 inches to 4 feet</a:t>
            </a:r>
          </a:p>
          <a:p>
            <a:pPr eaLnBrk="1" hangingPunct="1"/>
            <a:r>
              <a:rPr lang="en-US" b="1" smtClean="0"/>
              <a:t>social</a:t>
            </a:r>
            <a:r>
              <a:rPr lang="en-US" smtClean="0"/>
              <a:t>:  4 to 10 feet</a:t>
            </a:r>
          </a:p>
          <a:p>
            <a:pPr eaLnBrk="1" hangingPunct="1"/>
            <a:r>
              <a:rPr lang="en-US" b="1" smtClean="0"/>
              <a:t>public</a:t>
            </a:r>
            <a:r>
              <a:rPr lang="en-US" smtClean="0"/>
              <a:t>:  10 feet to infinity</a:t>
            </a:r>
            <a:br>
              <a:rPr lang="en-US" smtClean="0"/>
            </a:b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HAPTICS (touch)</a:t>
            </a:r>
          </a:p>
        </p:txBody>
      </p:sp>
      <p:sp>
        <p:nvSpPr>
          <p:cNvPr id="9219" name="Rectangle 3"/>
          <p:cNvSpPr>
            <a:spLocks noGrp="1" noChangeArrowheads="1"/>
          </p:cNvSpPr>
          <p:nvPr>
            <p:ph type="body" idx="1"/>
          </p:nvPr>
        </p:nvSpPr>
        <p:spPr/>
        <p:txBody>
          <a:bodyPr/>
          <a:lstStyle/>
          <a:p>
            <a:pPr eaLnBrk="1" hangingPunct="1">
              <a:lnSpc>
                <a:spcPct val="90000"/>
              </a:lnSpc>
              <a:buFontTx/>
              <a:buNone/>
            </a:pPr>
            <a:r>
              <a:rPr lang="en-US" sz="2800" b="1" smtClean="0"/>
              <a:t>The power of touch:</a:t>
            </a:r>
            <a:r>
              <a:rPr lang="en-US" sz="2800" smtClean="0"/>
              <a:t> </a:t>
            </a:r>
          </a:p>
          <a:p>
            <a:pPr eaLnBrk="1" hangingPunct="1">
              <a:lnSpc>
                <a:spcPct val="90000"/>
              </a:lnSpc>
            </a:pPr>
            <a:r>
              <a:rPr lang="en-US" sz="2800" smtClean="0"/>
              <a:t>A (1997) study found that strangers that were touched were more likely to return change left in a phone booth(Klienke)</a:t>
            </a:r>
          </a:p>
          <a:p>
            <a:pPr eaLnBrk="1" hangingPunct="1">
              <a:lnSpc>
                <a:spcPct val="90000"/>
              </a:lnSpc>
            </a:pPr>
            <a:r>
              <a:rPr lang="en-US" sz="2800" smtClean="0"/>
              <a:t>A (1992) study found that food servers who used touch received larger tips (Hornick)</a:t>
            </a:r>
          </a:p>
          <a:p>
            <a:pPr eaLnBrk="1" hangingPunct="1">
              <a:lnSpc>
                <a:spcPct val="90000"/>
              </a:lnSpc>
            </a:pPr>
            <a:r>
              <a:rPr lang="en-US" sz="2800" smtClean="0"/>
              <a:t>Library study (1976) found that students who were slightly touched by clerk while checking out library books evaluated the library much more favorably than those who were not touched.</a:t>
            </a:r>
          </a:p>
          <a:p>
            <a:pPr eaLnBrk="1" hangingPunct="1">
              <a:lnSpc>
                <a:spcPct val="90000"/>
              </a:lnSpc>
            </a:pPr>
            <a:endParaRPr lang="en-US" sz="2800" smtClean="0"/>
          </a:p>
          <a:p>
            <a:pPr eaLnBrk="1" hangingPunct="1">
              <a:lnSpc>
                <a:spcPct val="90000"/>
              </a:lnSpc>
            </a:pPr>
            <a:endParaRPr lang="en-US" sz="2800" smtClean="0"/>
          </a:p>
        </p:txBody>
      </p:sp>
      <p:pic>
        <p:nvPicPr>
          <p:cNvPr id="9220" name="Picture 4" descr="M:\PFiles\MSOffice\Clipart\standard\stddir1\bd07072_.wmf"/>
          <p:cNvPicPr>
            <a:picLocks noChangeAspect="1" noChangeArrowheads="1"/>
          </p:cNvPicPr>
          <p:nvPr/>
        </p:nvPicPr>
        <p:blipFill>
          <a:blip r:embed="rId2"/>
          <a:srcRect/>
          <a:stretch>
            <a:fillRect/>
          </a:stretch>
        </p:blipFill>
        <p:spPr bwMode="auto">
          <a:xfrm>
            <a:off x="8181975" y="3200400"/>
            <a:ext cx="962025" cy="18097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CHRONEMICS (time)</a:t>
            </a:r>
          </a:p>
        </p:txBody>
      </p:sp>
      <p:sp>
        <p:nvSpPr>
          <p:cNvPr id="10243" name="Rectangle 3"/>
          <p:cNvSpPr>
            <a:spLocks noGrp="1" noChangeArrowheads="1"/>
          </p:cNvSpPr>
          <p:nvPr>
            <p:ph type="body" idx="1"/>
          </p:nvPr>
        </p:nvSpPr>
        <p:spPr/>
        <p:txBody>
          <a:bodyPr/>
          <a:lstStyle/>
          <a:p>
            <a:pPr lvl="1" eaLnBrk="1" hangingPunct="1">
              <a:buClr>
                <a:schemeClr val="folHlink"/>
              </a:buClr>
              <a:buFont typeface="Wingdings" pitchFamily="2" charset="2"/>
              <a:buNone/>
            </a:pPr>
            <a:endParaRPr lang="en-US" sz="2400" smtClean="0"/>
          </a:p>
          <a:p>
            <a:pPr eaLnBrk="1" hangingPunct="1">
              <a:buClr>
                <a:schemeClr val="folHlink"/>
              </a:buClr>
              <a:buFont typeface="Wingdings" pitchFamily="2" charset="2"/>
              <a:buNone/>
            </a:pPr>
            <a:r>
              <a:rPr lang="en-US" sz="2800" b="1" smtClean="0"/>
              <a:t>How is time used to communicate</a:t>
            </a:r>
            <a:r>
              <a:rPr lang="en-US" sz="2800" smtClean="0"/>
              <a:t>?</a:t>
            </a:r>
          </a:p>
          <a:p>
            <a:pPr eaLnBrk="1" hangingPunct="1">
              <a:buClr>
                <a:schemeClr val="folHlink"/>
              </a:buClr>
              <a:buFont typeface="Wingdings" pitchFamily="2" charset="2"/>
              <a:buChar char="v"/>
            </a:pPr>
            <a:r>
              <a:rPr lang="en-US" sz="2800" smtClean="0"/>
              <a:t>What does it mean to you when someone is always late?</a:t>
            </a:r>
          </a:p>
          <a:p>
            <a:pPr eaLnBrk="1" hangingPunct="1">
              <a:buClr>
                <a:schemeClr val="folHlink"/>
              </a:buClr>
              <a:buFont typeface="Wingdings" pitchFamily="2" charset="2"/>
              <a:buChar char="v"/>
            </a:pPr>
            <a:r>
              <a:rPr lang="en-US" sz="2800" smtClean="0"/>
              <a:t>A study conducted by Burgoon (1989) found that people who arrive 15 minutes late are considered dynamic, but much less competent, composed and sociable than those that arrive on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KINESICS (behavior)</a:t>
            </a:r>
          </a:p>
        </p:txBody>
      </p:sp>
      <p:sp>
        <p:nvSpPr>
          <p:cNvPr id="11267" name="Rectangle 3"/>
          <p:cNvSpPr>
            <a:spLocks noGrp="1" noChangeArrowheads="1"/>
          </p:cNvSpPr>
          <p:nvPr>
            <p:ph type="body" idx="1"/>
          </p:nvPr>
        </p:nvSpPr>
        <p:spPr/>
        <p:txBody>
          <a:bodyPr/>
          <a:lstStyle/>
          <a:p>
            <a:pPr eaLnBrk="1" hangingPunct="1"/>
            <a:r>
              <a:rPr lang="en-US" smtClean="0"/>
              <a:t>Facial expressions</a:t>
            </a:r>
          </a:p>
          <a:p>
            <a:pPr eaLnBrk="1" hangingPunct="1"/>
            <a:r>
              <a:rPr lang="en-US" smtClean="0"/>
              <a:t>Eye contact </a:t>
            </a:r>
          </a:p>
          <a:p>
            <a:pPr eaLnBrk="1" hangingPunct="1"/>
            <a:r>
              <a:rPr lang="en-US" smtClean="0"/>
              <a:t>Body language</a:t>
            </a:r>
          </a:p>
          <a:p>
            <a:pPr eaLnBrk="1" hangingPunct="1"/>
            <a:r>
              <a:rPr lang="en-US" smtClean="0"/>
              <a:t>Gestures</a:t>
            </a:r>
          </a:p>
          <a:p>
            <a:pPr eaLnBrk="1" hangingPunct="1"/>
            <a:r>
              <a:rPr lang="en-US" smtClean="0"/>
              <a:t>Physical appearance </a:t>
            </a:r>
          </a:p>
          <a:p>
            <a:pPr eaLnBrk="1" hangingPunct="1"/>
            <a:endParaRPr lang="en-US" smtClean="0"/>
          </a:p>
        </p:txBody>
      </p:sp>
    </p:spTree>
  </p:cSld>
  <p:clrMapOvr>
    <a:masterClrMapping/>
  </p:clrMapOvr>
</p:sld>
</file>

<file path=ppt/theme/theme1.xml><?xml version="1.0" encoding="utf-8"?>
<a:theme xmlns:a="http://schemas.openxmlformats.org/drawingml/2006/main" name="Neon Frame">
  <a:themeElements>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fontScheme name="Neon Fr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Designs\Neon Frame.pot</Template>
  <TotalTime>460</TotalTime>
  <Words>1158</Words>
  <Application>Microsoft PowerPoint</Application>
  <PresentationFormat>On-screen Show (4:3)</PresentationFormat>
  <Paragraphs>126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Times New Roman</vt:lpstr>
      <vt:lpstr>Arial</vt:lpstr>
      <vt:lpstr>Tahoma</vt:lpstr>
      <vt:lpstr>Calibri</vt:lpstr>
      <vt:lpstr>Wingdings</vt:lpstr>
      <vt:lpstr>Neon Frame</vt:lpstr>
      <vt:lpstr>Nonverbal Communication</vt:lpstr>
      <vt:lpstr>What is nonverbal communication?</vt:lpstr>
      <vt:lpstr>Nonverbal communication is powerful</vt:lpstr>
      <vt:lpstr>There are 7 types of nonverbal behavior</vt:lpstr>
      <vt:lpstr>PROXEMICS (distance)</vt:lpstr>
      <vt:lpstr>Edward T. Hall’s 4 levels of distance</vt:lpstr>
      <vt:lpstr>HAPTICS (touch)</vt:lpstr>
      <vt:lpstr>CHRONEMICS (time)</vt:lpstr>
      <vt:lpstr>KINESICS (behavior)</vt:lpstr>
      <vt:lpstr>Facial expressions</vt:lpstr>
      <vt:lpstr>Eye contact</vt:lpstr>
      <vt:lpstr>Body language</vt:lpstr>
      <vt:lpstr>Gestures</vt:lpstr>
      <vt:lpstr>Physical Appearance</vt:lpstr>
      <vt:lpstr>Slide 15</vt:lpstr>
      <vt:lpstr>ARTIFACTS (Dress, Belongings, etc.)</vt:lpstr>
      <vt:lpstr>VOLCALICS (Paralanguage)</vt:lpstr>
      <vt:lpstr>Slide 18</vt:lpstr>
      <vt:lpstr>ENVIRONMENT</vt:lpstr>
      <vt:lpstr>Environment is often used to influence nonverbally</vt:lpstr>
      <vt:lpstr>Slide 21</vt:lpstr>
      <vt:lpstr>Functions of Nonverbal Communication</vt:lpstr>
      <vt:lpstr>Repeating</vt:lpstr>
      <vt:lpstr>Substituting</vt:lpstr>
      <vt:lpstr>Complementing</vt:lpstr>
      <vt:lpstr>Accenting</vt:lpstr>
      <vt:lpstr>Regulating</vt:lpstr>
      <vt:lpstr>Contradicting</vt:lpstr>
      <vt:lpstr>In conclusion</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Nonverbal Communication</dc:title>
  <dc:creator>NICHOLE ARY</dc:creator>
  <cp:lastModifiedBy>Hasnat</cp:lastModifiedBy>
  <cp:revision>16</cp:revision>
  <dcterms:created xsi:type="dcterms:W3CDTF">2003-09-23T22:22:39Z</dcterms:created>
  <dcterms:modified xsi:type="dcterms:W3CDTF">2014-05-19T06:39:54Z</dcterms:modified>
</cp:coreProperties>
</file>