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72" r:id="rId4"/>
    <p:sldId id="273" r:id="rId5"/>
    <p:sldId id="274" r:id="rId6"/>
    <p:sldId id="275" r:id="rId7"/>
    <p:sldId id="257" r:id="rId8"/>
    <p:sldId id="258" r:id="rId9"/>
    <p:sldId id="259" r:id="rId10"/>
    <p:sldId id="262" r:id="rId11"/>
    <p:sldId id="269" r:id="rId12"/>
    <p:sldId id="270" r:id="rId13"/>
    <p:sldId id="260" r:id="rId14"/>
    <p:sldId id="261" r:id="rId15"/>
    <p:sldId id="263" r:id="rId16"/>
    <p:sldId id="264" r:id="rId17"/>
    <p:sldId id="265" r:id="rId18"/>
    <p:sldId id="266" r:id="rId19"/>
    <p:sldId id="267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66677-3002-493F-952F-74E2CD6C4AE0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F58EA-74FE-4536-863C-2A64EA01A9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2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CB53-9409-49E5-BAC3-5339B042799D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206F-D3F4-4050-B7A5-9CDC507BE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D91C97-DE28-4529-A0A7-AF47965AE170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E9A1F-ECC5-4F8C-97A5-2C344E6BC82A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45627-7CB8-4B1E-9F2C-90B9AE9A0D9B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E36B9-D6E1-4F5E-BAB2-BDA5F8A8F707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96EF6-AD69-4A5C-89E4-B96874DD968D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60647F-7C05-4033-81DF-9D6B0E10C65D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257A6-83E6-449A-82E9-626D24AE94E8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A07A2A-9BE4-4F4F-8082-791AF0579633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C4274-B887-43EA-A253-674E6B8B2CAB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0C07BC-92BB-4612-B54C-50C9B02D1DD2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673A6-47C2-49A9-8AAD-3C7259B170BA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495308-4FF5-4EC3-88FA-CB0A16503378}" type="datetime1">
              <a:rPr lang="en-US" smtClean="0"/>
              <a:pPr/>
              <a:t>11/21/2014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4F2739-3BA6-4D8C-A5FC-A65B213026C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getStart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 Oriented Programming Language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</a:t>
            </a:r>
            <a:r>
              <a:rPr lang="en-GB" dirty="0" err="1" smtClean="0"/>
              <a:t>Masud</a:t>
            </a:r>
            <a:r>
              <a:rPr lang="en-GB" dirty="0" smtClean="0"/>
              <a:t> </a:t>
            </a:r>
            <a:r>
              <a:rPr lang="en-GB" dirty="0" err="1" smtClean="0"/>
              <a:t>Tarek</a:t>
            </a:r>
            <a:endParaRPr lang="en-GB" dirty="0" smtClean="0"/>
          </a:p>
          <a:p>
            <a:r>
              <a:rPr lang="en-GB" dirty="0" smtClean="0"/>
              <a:t>masudtarek@outlook.com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 Oriented Programming</a:t>
            </a:r>
          </a:p>
          <a:p>
            <a:endParaRPr lang="en-GB" dirty="0" smtClean="0"/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Reusable</a:t>
            </a:r>
            <a:r>
              <a:rPr lang="en-GB" dirty="0" smtClean="0"/>
              <a:t> software components</a:t>
            </a:r>
          </a:p>
          <a:p>
            <a:pPr lvl="1"/>
            <a:r>
              <a:rPr lang="en-GB" dirty="0" smtClean="0"/>
              <a:t>Meaningful and real world model</a:t>
            </a:r>
          </a:p>
          <a:p>
            <a:pPr lvl="2"/>
            <a:r>
              <a:rPr lang="en-GB" dirty="0" smtClean="0"/>
              <a:t>Employee objects, Pay-check objects, Invoice objects</a:t>
            </a:r>
          </a:p>
          <a:p>
            <a:pPr lvl="1"/>
            <a:r>
              <a:rPr lang="en-GB" dirty="0" smtClean="0"/>
              <a:t>Better organized, understandable, easier to maintain</a:t>
            </a:r>
          </a:p>
          <a:p>
            <a:pPr lvl="1"/>
            <a:r>
              <a:rPr lang="en-GB" dirty="0" smtClean="0"/>
              <a:t>Usually no single flow. Objects can communicate each other using some predefined methods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Programming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programs have two elements:</a:t>
            </a:r>
          </a:p>
          <a:p>
            <a:pPr lvl="1"/>
            <a:r>
              <a:rPr lang="en-GB" dirty="0" smtClean="0"/>
              <a:t>Code and Data</a:t>
            </a:r>
          </a:p>
          <a:p>
            <a:pPr lvl="1"/>
            <a:r>
              <a:rPr lang="en-GB" dirty="0" smtClean="0"/>
              <a:t>Process Oriented Model – “what is happening”</a:t>
            </a:r>
          </a:p>
          <a:p>
            <a:pPr lvl="2"/>
            <a:r>
              <a:rPr lang="en-GB" dirty="0" smtClean="0"/>
              <a:t>Program conceptually organized around code</a:t>
            </a:r>
          </a:p>
          <a:p>
            <a:pPr lvl="1"/>
            <a:r>
              <a:rPr lang="en-GB" dirty="0" smtClean="0"/>
              <a:t>Object Oriented Model – “who is affecting”</a:t>
            </a:r>
          </a:p>
          <a:p>
            <a:pPr lvl="2"/>
            <a:r>
              <a:rPr lang="en-GB" dirty="0" smtClean="0"/>
              <a:t>Program conceptually organized around data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OOP important element</a:t>
            </a:r>
          </a:p>
          <a:p>
            <a:pPr lvl="1"/>
            <a:r>
              <a:rPr lang="en-GB" dirty="0" smtClean="0"/>
              <a:t>Abstraction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OOP Programming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/>
          </a:bodyPr>
          <a:lstStyle/>
          <a:p>
            <a:r>
              <a:rPr lang="en-GB" dirty="0" smtClean="0"/>
              <a:t>OOP principles</a:t>
            </a:r>
          </a:p>
          <a:p>
            <a:pPr lvl="1"/>
            <a:r>
              <a:rPr lang="en-GB" dirty="0" smtClean="0"/>
              <a:t>Encapsulation</a:t>
            </a:r>
          </a:p>
          <a:p>
            <a:pPr lvl="2"/>
            <a:r>
              <a:rPr lang="en-GB" dirty="0" smtClean="0"/>
              <a:t>Mechanism to bind code and data it manipulates</a:t>
            </a:r>
          </a:p>
          <a:p>
            <a:pPr lvl="2"/>
            <a:r>
              <a:rPr lang="en-GB" dirty="0" smtClean="0"/>
              <a:t>Protective wrapper</a:t>
            </a:r>
          </a:p>
          <a:p>
            <a:pPr lvl="2"/>
            <a:r>
              <a:rPr lang="en-GB" dirty="0" smtClean="0"/>
              <a:t>In Java, basis is CLASS – logical construct</a:t>
            </a:r>
          </a:p>
          <a:p>
            <a:pPr lvl="3"/>
            <a:r>
              <a:rPr lang="en-GB" dirty="0" smtClean="0"/>
              <a:t>Defined data by class – member variables</a:t>
            </a:r>
          </a:p>
          <a:p>
            <a:pPr lvl="3"/>
            <a:r>
              <a:rPr lang="en-GB" dirty="0" smtClean="0"/>
              <a:t>Code operate on data – member method </a:t>
            </a:r>
          </a:p>
          <a:p>
            <a:pPr lvl="1"/>
            <a:r>
              <a:rPr lang="en-GB" dirty="0" smtClean="0"/>
              <a:t>Inheritance</a:t>
            </a:r>
          </a:p>
          <a:p>
            <a:pPr lvl="2"/>
            <a:r>
              <a:rPr lang="en-GB" dirty="0" smtClean="0"/>
              <a:t>Hierarchical classification (Top Down)</a:t>
            </a:r>
          </a:p>
          <a:p>
            <a:pPr lvl="2"/>
            <a:r>
              <a:rPr lang="en-GB" dirty="0" smtClean="0"/>
              <a:t>One object acquires properties of another</a:t>
            </a:r>
          </a:p>
          <a:p>
            <a:pPr lvl="1"/>
            <a:r>
              <a:rPr lang="en-GB" dirty="0" smtClean="0"/>
              <a:t>Polymorphism </a:t>
            </a:r>
          </a:p>
          <a:p>
            <a:pPr lvl="2"/>
            <a:r>
              <a:rPr lang="en-GB" dirty="0" smtClean="0"/>
              <a:t>Use one interface to be used for general class of action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OOP Programming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Developed by Sun Microsystems 1991-1995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Originally called </a:t>
            </a:r>
            <a:r>
              <a:rPr lang="en-US" sz="2800" b="1" i="1" dirty="0" smtClean="0">
                <a:solidFill>
                  <a:schemeClr val="accent1"/>
                </a:solidFill>
              </a:rPr>
              <a:t>“Oak”</a:t>
            </a:r>
          </a:p>
          <a:p>
            <a:r>
              <a:rPr lang="en-US" altLang="zh-CN" sz="2800" dirty="0" smtClean="0">
                <a:ea typeface="宋体" pitchFamily="2" charset="-122"/>
              </a:rPr>
              <a:t>A general-purpose object-oriented language</a:t>
            </a:r>
          </a:p>
          <a:p>
            <a:r>
              <a:rPr lang="en-US" altLang="zh-CN" sz="2800" dirty="0" smtClean="0">
                <a:ea typeface="宋体" pitchFamily="2" charset="-122"/>
              </a:rPr>
              <a:t>Syntax similar to C/C++</a:t>
            </a:r>
          </a:p>
          <a:p>
            <a:r>
              <a:rPr lang="en-US" altLang="zh-CN" sz="2800" dirty="0" smtClean="0">
                <a:ea typeface="宋体" pitchFamily="2" charset="-122"/>
              </a:rPr>
              <a:t>Designed for easy Web/Internet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– an OOP Language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</a:t>
            </a:r>
          </a:p>
          <a:p>
            <a:r>
              <a:rPr lang="en-GB" dirty="0" smtClean="0"/>
              <a:t>Secure</a:t>
            </a:r>
          </a:p>
          <a:p>
            <a:r>
              <a:rPr lang="en-GB" dirty="0" smtClean="0"/>
              <a:t>Portable</a:t>
            </a:r>
          </a:p>
          <a:p>
            <a:r>
              <a:rPr lang="en-GB" dirty="0" smtClean="0"/>
              <a:t>Robust</a:t>
            </a:r>
          </a:p>
          <a:p>
            <a:r>
              <a:rPr lang="en-GB" dirty="0" smtClean="0"/>
              <a:t>Multithreaded</a:t>
            </a:r>
          </a:p>
          <a:p>
            <a:r>
              <a:rPr lang="en-GB" dirty="0" smtClean="0"/>
              <a:t>Architecture-neutral</a:t>
            </a:r>
          </a:p>
          <a:p>
            <a:r>
              <a:rPr lang="en-GB" dirty="0" smtClean="0"/>
              <a:t>High performance</a:t>
            </a:r>
          </a:p>
          <a:p>
            <a:r>
              <a:rPr lang="en-GB" dirty="0" smtClean="0"/>
              <a:t>Distributed</a:t>
            </a:r>
          </a:p>
          <a:p>
            <a:r>
              <a:rPr lang="en-GB" dirty="0" smtClean="0"/>
              <a:t>Dynamic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Java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</a:t>
            </a:r>
          </a:p>
          <a:p>
            <a:pPr lvl="1"/>
            <a:r>
              <a:rPr lang="en-GB" dirty="0" smtClean="0"/>
              <a:t>Easy to learn (syntax similar to C++)</a:t>
            </a:r>
          </a:p>
          <a:p>
            <a:pPr lvl="1"/>
            <a:r>
              <a:rPr lang="en-GB" dirty="0" smtClean="0"/>
              <a:t>No confusing </a:t>
            </a:r>
            <a:r>
              <a:rPr lang="en-GB" dirty="0" smtClean="0">
                <a:solidFill>
                  <a:schemeClr val="accent1"/>
                </a:solidFill>
              </a:rPr>
              <a:t>Pointe</a:t>
            </a:r>
            <a:r>
              <a:rPr lang="en-GB" dirty="0" smtClean="0"/>
              <a:t>r usage</a:t>
            </a:r>
          </a:p>
          <a:p>
            <a:pPr lvl="1"/>
            <a:r>
              <a:rPr lang="en-GB" dirty="0" smtClean="0"/>
              <a:t>Less or no Memory Leaks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Java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Secured and Robust</a:t>
            </a:r>
          </a:p>
          <a:p>
            <a:pPr lvl="1"/>
            <a:r>
              <a:rPr lang="en-GB" dirty="0" smtClean="0"/>
              <a:t>No direct access into the memory via pointer, so more secured.</a:t>
            </a:r>
          </a:p>
          <a:p>
            <a:pPr lvl="1"/>
            <a:r>
              <a:rPr lang="en-GB" dirty="0" smtClean="0"/>
              <a:t>Java programs can run a variety of platform</a:t>
            </a:r>
          </a:p>
          <a:p>
            <a:pPr lvl="1"/>
            <a:r>
              <a:rPr lang="en-GB" dirty="0" smtClean="0"/>
              <a:t>Unlike C++, programmers do no have to free memory by coding, so memory is managed easily.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Java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Architecture-neutral</a:t>
            </a:r>
          </a:p>
          <a:p>
            <a:pPr lvl="1"/>
            <a:r>
              <a:rPr lang="en-GB" dirty="0" smtClean="0"/>
              <a:t>Write once, run anywhere, any time</a:t>
            </a:r>
          </a:p>
          <a:p>
            <a:r>
              <a:rPr lang="en-GB" dirty="0" smtClean="0"/>
              <a:t>Interpreted and High Performance</a:t>
            </a:r>
          </a:p>
          <a:p>
            <a:pPr lvl="1"/>
            <a:r>
              <a:rPr lang="en-GB" dirty="0" smtClean="0"/>
              <a:t>Just-in-Time Compiler can be used to efficiently convert java byte code to native machine code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Java</a:t>
            </a:r>
            <a:endParaRPr lang="en-GB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71538" y="3714752"/>
            <a:ext cx="7150100" cy="2074862"/>
            <a:chOff x="649" y="1761"/>
            <a:chExt cx="4504" cy="1307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83" y="1761"/>
              <a:ext cx="4206" cy="1220"/>
              <a:chOff x="683" y="1761"/>
              <a:chExt cx="4206" cy="1220"/>
            </a:xfrm>
          </p:grpSpPr>
          <p:pic>
            <p:nvPicPr>
              <p:cNvPr id="7" name="Picture 4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781" y="1883"/>
                <a:ext cx="791" cy="1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731" y="1761"/>
                <a:ext cx="95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lvl="1"/>
                <a:r>
                  <a:rPr lang="en-US">
                    <a:latin typeface="Arial" pitchFamily="34" charset="0"/>
                  </a:rPr>
                  <a:t>Java</a:t>
                </a:r>
              </a:p>
              <a:p>
                <a:r>
                  <a:rPr lang="en-US">
                    <a:latin typeface="Arial" pitchFamily="34" charset="0"/>
                  </a:rPr>
                  <a:t>Source Code</a:t>
                </a: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221" y="2211"/>
                <a:ext cx="0" cy="4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683" y="2622"/>
                <a:ext cx="10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latin typeface="Arial" pitchFamily="34" charset="0"/>
                  </a:rPr>
                  <a:t>Java Bytecode</a:t>
                </a: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27" y="2228"/>
                <a:ext cx="56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Compiler</a:t>
                </a:r>
                <a:endParaRPr lang="en-US">
                  <a:latin typeface="Arial" pitchFamily="34" charset="0"/>
                </a:endParaRPr>
              </a:p>
              <a:p>
                <a:pPr algn="ctr"/>
                <a:r>
                  <a:rPr lang="en-US">
                    <a:latin typeface="Arial" pitchFamily="34" charset="0"/>
                  </a:rPr>
                  <a:t>(</a:t>
                </a:r>
                <a:r>
                  <a:rPr lang="en-US" sz="1400">
                    <a:latin typeface="Arial" pitchFamily="34" charset="0"/>
                  </a:rPr>
                  <a:t>javac</a:t>
                </a:r>
                <a:r>
                  <a:rPr lang="en-US">
                    <a:latin typeface="Arial" pitchFamily="34" charset="0"/>
                  </a:rPr>
                  <a:t>)</a:t>
                </a:r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891" y="1823"/>
                <a:ext cx="1998" cy="1158"/>
                <a:chOff x="2891" y="1823"/>
                <a:chExt cx="1998" cy="1158"/>
              </a:xfrm>
            </p:grpSpPr>
            <p:pic>
              <p:nvPicPr>
                <p:cNvPr id="13" name="Picture 10"/>
                <p:cNvPicPr>
                  <a:picLocks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880" y="1922"/>
                  <a:ext cx="1009" cy="10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Rectangle 11"/>
                <p:cNvSpPr>
                  <a:spLocks noChangeArrowheads="1"/>
                </p:cNvSpPr>
                <p:nvPr/>
              </p:nvSpPr>
              <p:spPr bwMode="auto">
                <a:xfrm>
                  <a:off x="2891" y="1823"/>
                  <a:ext cx="10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>
                      <a:latin typeface="Arial" pitchFamily="34" charset="0"/>
                    </a:rPr>
                    <a:t>Java Bytecode</a:t>
                  </a:r>
                </a:p>
              </p:txBody>
            </p:sp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>
                  <a:off x="3477" y="2088"/>
                  <a:ext cx="0" cy="4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" name="Rectangle 13"/>
                <p:cNvSpPr>
                  <a:spLocks noChangeArrowheads="1"/>
                </p:cNvSpPr>
                <p:nvPr/>
              </p:nvSpPr>
              <p:spPr bwMode="auto">
                <a:xfrm>
                  <a:off x="3131" y="2561"/>
                  <a:ext cx="74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>
                      <a:latin typeface="Arial" pitchFamily="34" charset="0"/>
                    </a:rPr>
                    <a:t>Execution</a:t>
                  </a:r>
                </a:p>
              </p:txBody>
            </p:sp>
            <p:sp>
              <p:nvSpPr>
                <p:cNvPr id="17" name="Rectangle 14"/>
                <p:cNvSpPr>
                  <a:spLocks noChangeArrowheads="1"/>
                </p:cNvSpPr>
                <p:nvPr/>
              </p:nvSpPr>
              <p:spPr bwMode="auto">
                <a:xfrm>
                  <a:off x="3482" y="2105"/>
                  <a:ext cx="760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400">
                      <a:latin typeface="Arial" pitchFamily="34" charset="0"/>
                    </a:rPr>
                    <a:t>JIT Compiler</a:t>
                  </a:r>
                  <a:endParaRPr lang="en-US">
                    <a:latin typeface="Arial" pitchFamily="34" charset="0"/>
                  </a:endParaRPr>
                </a:p>
                <a:p>
                  <a:pPr algn="ctr"/>
                  <a:r>
                    <a:rPr lang="en-US" sz="1400">
                      <a:latin typeface="Arial" pitchFamily="34" charset="0"/>
                    </a:rPr>
                    <a:t>or Interpreter</a:t>
                  </a:r>
                </a:p>
              </p:txBody>
            </p:sp>
          </p:grpSp>
        </p:grp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649" y="1784"/>
              <a:ext cx="4504" cy="1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Portable</a:t>
            </a:r>
          </a:p>
          <a:p>
            <a:pPr lvl="1"/>
            <a:r>
              <a:rPr lang="en-US" dirty="0" smtClean="0"/>
              <a:t>Standard (fixed) data sizes: </a:t>
            </a:r>
          </a:p>
          <a:p>
            <a:pPr lvl="2"/>
            <a:r>
              <a:rPr lang="en-US" dirty="0" smtClean="0"/>
              <a:t>byte  = 8 bits   float = 32 bits</a:t>
            </a:r>
          </a:p>
          <a:p>
            <a:pPr lvl="2"/>
            <a:r>
              <a:rPr lang="en-US" dirty="0" smtClean="0"/>
              <a:t>short = 16 bits  double = 64 bits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  = 32 bit   </a:t>
            </a:r>
            <a:r>
              <a:rPr lang="en-US" dirty="0" err="1" smtClean="0"/>
              <a:t>unicode</a:t>
            </a:r>
            <a:r>
              <a:rPr lang="en-US" dirty="0" smtClean="0"/>
              <a:t> characters</a:t>
            </a:r>
          </a:p>
          <a:p>
            <a:pPr lvl="2"/>
            <a:r>
              <a:rPr lang="en-US" dirty="0" smtClean="0"/>
              <a:t>long  = 64 bits</a:t>
            </a:r>
          </a:p>
          <a:p>
            <a:pPr lvl="1">
              <a:buSzPct val="90000"/>
            </a:pPr>
            <a:r>
              <a:rPr lang="en-US" dirty="0" smtClean="0"/>
              <a:t>Libraries:</a:t>
            </a:r>
            <a:r>
              <a:rPr lang="en-US" sz="2200" dirty="0" smtClean="0"/>
              <a:t> Java includes libraries for graphics, sound, etc., and these are implemented on all machines (UNIX, Windows 95, Mac…)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Java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Network and Multithreaded</a:t>
            </a:r>
          </a:p>
          <a:p>
            <a:pPr lvl="1"/>
            <a:r>
              <a:rPr lang="en-GB" dirty="0" smtClean="0"/>
              <a:t>Java has easy to use Network and Multithreaded techniques.</a:t>
            </a:r>
          </a:p>
          <a:p>
            <a:r>
              <a:rPr lang="en-GB" dirty="0" smtClean="0"/>
              <a:t>Distributed</a:t>
            </a:r>
          </a:p>
          <a:p>
            <a:pPr lvl="1"/>
            <a:r>
              <a:rPr lang="en-GB" dirty="0" smtClean="0"/>
              <a:t>Java is designed for distributed environment of the internet as it handles TCP/IP protocols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Java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principles</a:t>
            </a:r>
          </a:p>
          <a:p>
            <a:r>
              <a:rPr lang="en-US" dirty="0" smtClean="0"/>
              <a:t>Java Features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Control Statements</a:t>
            </a:r>
          </a:p>
          <a:p>
            <a:r>
              <a:rPr lang="en-US" dirty="0" smtClean="0"/>
              <a:t>Array, String basics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Inheritance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 The Complete Reference (Herbert </a:t>
            </a:r>
            <a:r>
              <a:rPr lang="en-US" dirty="0" err="1" smtClean="0"/>
              <a:t>Schildt</a:t>
            </a:r>
            <a:r>
              <a:rPr lang="en-US" dirty="0" smtClean="0"/>
              <a:t>) (8</a:t>
            </a:r>
            <a:r>
              <a:rPr lang="en-US" baseline="30000" dirty="0" smtClean="0"/>
              <a:t>th</a:t>
            </a:r>
            <a:r>
              <a:rPr lang="en-US" dirty="0" smtClean="0"/>
              <a:t> Edition or later)</a:t>
            </a:r>
          </a:p>
          <a:p>
            <a:pPr lvl="1"/>
            <a:r>
              <a:rPr lang="en-GB" dirty="0" smtClean="0"/>
              <a:t>Chapter 1 and 2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Review questions: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What are the principles of OOP. Discuss briefly.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List some characteristics of Java program?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Discuss briefly why java programs are considered </a:t>
            </a:r>
            <a:r>
              <a:rPr lang="en-GB" i="1" dirty="0" smtClean="0"/>
              <a:t>Portable</a:t>
            </a:r>
            <a:r>
              <a:rPr lang="en-GB" dirty="0" smtClean="0"/>
              <a:t> and </a:t>
            </a:r>
            <a:r>
              <a:rPr lang="en-GB" i="1" dirty="0" smtClean="0"/>
              <a:t>Architecture-neutral</a:t>
            </a:r>
            <a:r>
              <a:rPr lang="en-GB" dirty="0" smtClean="0"/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dirty="0" smtClean="0"/>
              <a:t>Why Java is more secured by not using pointers?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</a:p>
          <a:p>
            <a:r>
              <a:rPr lang="en-US" dirty="0" smtClean="0"/>
              <a:t>Packages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Multithreaded Programming</a:t>
            </a:r>
          </a:p>
          <a:p>
            <a:r>
              <a:rPr lang="en-US" dirty="0" smtClean="0"/>
              <a:t>String Handling</a:t>
            </a:r>
          </a:p>
          <a:p>
            <a:r>
              <a:rPr lang="en-US" dirty="0" smtClean="0"/>
              <a:t>Java I/O and File Handling</a:t>
            </a:r>
          </a:p>
          <a:p>
            <a:r>
              <a:rPr lang="en-US" dirty="0" smtClean="0"/>
              <a:t>Java Applet</a:t>
            </a:r>
          </a:p>
          <a:p>
            <a:r>
              <a:rPr lang="en-US" dirty="0" smtClean="0"/>
              <a:t>Java GUI Programming</a:t>
            </a:r>
          </a:p>
          <a:p>
            <a:r>
              <a:rPr lang="en-US" dirty="0" smtClean="0"/>
              <a:t>Enumeration, Auto-Boxing and Un-Boxing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Programming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 smtClean="0"/>
              <a:t>Java Collection Framework </a:t>
            </a:r>
          </a:p>
          <a:p>
            <a:r>
              <a:rPr lang="en-US" dirty="0" smtClean="0"/>
              <a:t>Concurrency Utilities and Parallel Programming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(Advanced)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(10%)</a:t>
            </a:r>
          </a:p>
          <a:p>
            <a:r>
              <a:rPr lang="en-US" dirty="0" smtClean="0"/>
              <a:t>Class Performance (20%)</a:t>
            </a:r>
          </a:p>
          <a:p>
            <a:pPr lvl="2"/>
            <a:r>
              <a:rPr lang="en-US" dirty="0" smtClean="0"/>
              <a:t>Class tests</a:t>
            </a:r>
          </a:p>
          <a:p>
            <a:pPr lvl="2"/>
            <a:r>
              <a:rPr lang="en-US" dirty="0" smtClean="0"/>
              <a:t>Assignments</a:t>
            </a:r>
          </a:p>
          <a:p>
            <a:r>
              <a:rPr lang="en-US" dirty="0" smtClean="0"/>
              <a:t>Midterm (30%)</a:t>
            </a:r>
          </a:p>
          <a:p>
            <a:r>
              <a:rPr lang="en-US" dirty="0" smtClean="0"/>
              <a:t>Final (40%)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– The Complete Reference</a:t>
            </a:r>
          </a:p>
          <a:p>
            <a:pPr lvl="1"/>
            <a:r>
              <a:rPr lang="en-US" dirty="0" smtClean="0"/>
              <a:t>Herbert </a:t>
            </a:r>
            <a:r>
              <a:rPr lang="en-US" dirty="0" err="1" smtClean="0"/>
              <a:t>Schildt</a:t>
            </a:r>
            <a:r>
              <a:rPr lang="en-US" dirty="0" smtClean="0"/>
              <a:t> (8</a:t>
            </a:r>
            <a:r>
              <a:rPr lang="en-US" baseline="30000" dirty="0" smtClean="0"/>
              <a:t>th</a:t>
            </a:r>
            <a:r>
              <a:rPr lang="en-US" dirty="0" smtClean="0"/>
              <a:t> Edition)</a:t>
            </a:r>
          </a:p>
          <a:p>
            <a:r>
              <a:rPr lang="en-US" sz="2600" dirty="0" smtClean="0">
                <a:hlinkClick r:id="rId2"/>
              </a:rPr>
              <a:t>http://docs.oracle.com/javase/tutorial/getStarted/</a:t>
            </a: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Thinking in Java</a:t>
            </a:r>
          </a:p>
          <a:p>
            <a:pPr lvl="1"/>
            <a:r>
              <a:rPr lang="en-US" dirty="0" smtClean="0"/>
              <a:t>Bruce </a:t>
            </a:r>
            <a:r>
              <a:rPr lang="en-US" dirty="0" err="1" smtClean="0"/>
              <a:t>Eckel</a:t>
            </a:r>
            <a:endParaRPr lang="en-US" dirty="0" smtClean="0"/>
          </a:p>
          <a:p>
            <a:r>
              <a:rPr lang="en-US" dirty="0" smtClean="0"/>
              <a:t>Java – How to Program</a:t>
            </a:r>
          </a:p>
          <a:p>
            <a:pPr lvl="1"/>
            <a:r>
              <a:rPr lang="en-US" dirty="0" smtClean="0"/>
              <a:t>H. M. </a:t>
            </a:r>
            <a:r>
              <a:rPr lang="en-US" dirty="0" err="1" smtClean="0"/>
              <a:t>Dietel</a:t>
            </a:r>
            <a:endParaRPr lang="en-US" dirty="0" smtClean="0"/>
          </a:p>
          <a:p>
            <a:r>
              <a:rPr lang="en-US" dirty="0" smtClean="0"/>
              <a:t>Teach Yourself Java in 21 days (sams.net)</a:t>
            </a:r>
          </a:p>
          <a:p>
            <a:pPr lvl="1"/>
            <a:r>
              <a:rPr lang="en-US" dirty="0" smtClean="0"/>
              <a:t>Laura Lemay, C. L. Perkins</a:t>
            </a:r>
          </a:p>
          <a:p>
            <a:r>
              <a:rPr lang="en-US" dirty="0" smtClean="0"/>
              <a:t>Other web addresses given during lectures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OOP?</a:t>
            </a:r>
          </a:p>
          <a:p>
            <a:r>
              <a:rPr lang="en-GB" dirty="0" smtClean="0"/>
              <a:t>OOP Principles</a:t>
            </a:r>
          </a:p>
          <a:p>
            <a:r>
              <a:rPr lang="en-GB" dirty="0" smtClean="0"/>
              <a:t>Java as OOP Language</a:t>
            </a:r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What is OOP?</a:t>
            </a:r>
          </a:p>
          <a:p>
            <a:pPr lvl="1"/>
            <a:r>
              <a:rPr lang="en-GB" dirty="0" smtClean="0"/>
              <a:t>OOP is a programming methodology that helps organize complex program through the use of some principles (known as OOP principles: inheritance, encapsulations, polymorphism)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Programming approach changes with the invention of new computers and technology</a:t>
            </a:r>
          </a:p>
          <a:p>
            <a:r>
              <a:rPr lang="en-GB" dirty="0" smtClean="0"/>
              <a:t>Machine Code and Assembly Language</a:t>
            </a:r>
          </a:p>
          <a:p>
            <a:pPr lvl="1"/>
            <a:r>
              <a:rPr lang="en-GB" dirty="0" smtClean="0"/>
              <a:t>Very hard to write and manage programs</a:t>
            </a:r>
          </a:p>
          <a:p>
            <a:r>
              <a:rPr lang="en-GB" dirty="0" smtClean="0"/>
              <a:t>Structured Programming Language</a:t>
            </a:r>
          </a:p>
          <a:p>
            <a:pPr lvl="1"/>
            <a:r>
              <a:rPr lang="en-GB" dirty="0" smtClean="0"/>
              <a:t>Structured, efficient high level language</a:t>
            </a:r>
          </a:p>
          <a:p>
            <a:pPr lvl="1"/>
            <a:r>
              <a:rPr lang="en-GB" dirty="0" smtClean="0"/>
              <a:t>Easy to debug and manage mid size programs</a:t>
            </a:r>
          </a:p>
          <a:p>
            <a:pPr lvl="1"/>
            <a:r>
              <a:rPr lang="en-GB" dirty="0" smtClean="0"/>
              <a:t>Single flow of program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 of Programming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  masudtarek@outlook.com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2739-3BA6-4D8C-A5FC-A65B213026C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</TotalTime>
  <Words>772</Words>
  <Application>Microsoft Office PowerPoint</Application>
  <PresentationFormat>On-screen Show (4:3)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Object Oriented Programming Language</vt:lpstr>
      <vt:lpstr>Course Outline</vt:lpstr>
      <vt:lpstr>Course Outline</vt:lpstr>
      <vt:lpstr>Java (Advanced)</vt:lpstr>
      <vt:lpstr>Marks Distribution</vt:lpstr>
      <vt:lpstr>Resources</vt:lpstr>
      <vt:lpstr>Today’s Objective</vt:lpstr>
      <vt:lpstr>Introduction</vt:lpstr>
      <vt:lpstr>A Brief History of Programming</vt:lpstr>
      <vt:lpstr>A Brief History of Programming</vt:lpstr>
      <vt:lpstr>OOP Programming</vt:lpstr>
      <vt:lpstr>OOP Programming</vt:lpstr>
      <vt:lpstr>Java – an OOP Language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Language</dc:title>
  <dc:creator>HarrySeldon</dc:creator>
  <cp:lastModifiedBy>ASUS</cp:lastModifiedBy>
  <cp:revision>91</cp:revision>
  <dcterms:created xsi:type="dcterms:W3CDTF">2012-09-15T04:18:56Z</dcterms:created>
  <dcterms:modified xsi:type="dcterms:W3CDTF">2014-11-21T05:30:05Z</dcterms:modified>
</cp:coreProperties>
</file>