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4" r:id="rId6"/>
    <p:sldId id="275" r:id="rId7"/>
    <p:sldId id="261" r:id="rId8"/>
    <p:sldId id="262" r:id="rId9"/>
    <p:sldId id="263" r:id="rId10"/>
    <p:sldId id="271" r:id="rId11"/>
    <p:sldId id="264" r:id="rId12"/>
    <p:sldId id="272" r:id="rId13"/>
    <p:sldId id="273" r:id="rId14"/>
    <p:sldId id="269" r:id="rId15"/>
    <p:sldId id="266" r:id="rId16"/>
    <p:sldId id="267" r:id="rId17"/>
    <p:sldId id="268" r:id="rId18"/>
    <p:sldId id="270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2E233-800A-41B2-AB70-370A52A2870E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BEDEF-1CCC-4D80-8EB5-DF2B167E9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FCE75-103C-4C86-8179-57AC48FB3BA0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B6D2F-56CC-4E86-B711-7D3F9D5BA1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E5EA21-0C93-4C7E-B26D-7B6FF48FC3D1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45F85D-74D4-48BF-B961-0B9369D3CF02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A0F53-9CA7-4AE3-AFCF-AA4499F14844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2DB24-324B-458E-B1A2-7108CEA920D0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BB8FA8-CDF2-4B0D-9FF5-AC996F73E509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76A7FA-5644-4B4B-B773-4D042E1EAB22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658306-8954-46A4-9A04-6DB3C0907DA4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4F37C-1A8A-4049-8960-AE72FE0D0BE8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589B04-E10C-419A-8432-97A8E1F221DE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E3BD2C6-1467-4A40-BF7C-54DEA997EE4C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8E88F9-1F9A-430C-9D22-865ADD26CF93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A8CA6F5-233A-4E4A-A9B6-A96A6CDE23D4}" type="datetime1">
              <a:rPr lang="en-US" smtClean="0"/>
              <a:pPr/>
              <a:t>9/28/2014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Data Types and 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Range of data for each type</a:t>
            </a:r>
          </a:p>
          <a:p>
            <a:pPr lvl="1"/>
            <a:r>
              <a:rPr lang="en-GB" dirty="0" smtClean="0"/>
              <a:t>Byte: -128 to +127</a:t>
            </a:r>
          </a:p>
          <a:p>
            <a:pPr lvl="1"/>
            <a:r>
              <a:rPr lang="en-GB" dirty="0" smtClean="0"/>
              <a:t>Short: -32768 to +32767 </a:t>
            </a:r>
          </a:p>
          <a:p>
            <a:pPr lvl="1"/>
            <a:r>
              <a:rPr lang="en-GB" dirty="0" smtClean="0"/>
              <a:t>Integer: -2147483648 to + 2147483647</a:t>
            </a:r>
          </a:p>
          <a:p>
            <a:pPr lvl="1"/>
            <a:r>
              <a:rPr lang="en-GB" dirty="0" smtClean="0"/>
              <a:t>Long : -9223372036854775808 to </a:t>
            </a:r>
          </a:p>
          <a:p>
            <a:pPr lvl="1">
              <a:buNone/>
            </a:pPr>
            <a:r>
              <a:rPr lang="en-GB" dirty="0" smtClean="0"/>
              <a:t>					+ 9223372036854775807</a:t>
            </a:r>
          </a:p>
          <a:p>
            <a:pPr lvl="1"/>
            <a:r>
              <a:rPr lang="en-GB" dirty="0" smtClean="0"/>
              <a:t>Float: 1.4e045 to 3.4e+038</a:t>
            </a:r>
          </a:p>
          <a:p>
            <a:pPr lvl="1"/>
            <a:r>
              <a:rPr lang="en-GB" dirty="0" smtClean="0"/>
              <a:t>Double: 4.9e-324 to 1.8e+308 (approx.)</a:t>
            </a:r>
          </a:p>
          <a:p>
            <a:pPr lvl="1"/>
            <a:r>
              <a:rPr lang="en-GB" dirty="0" smtClean="0"/>
              <a:t>Boolean : true, false</a:t>
            </a:r>
          </a:p>
          <a:p>
            <a:pPr lvl="1"/>
            <a:r>
              <a:rPr lang="en-GB" dirty="0" smtClean="0"/>
              <a:t>Char: 0 to 65535</a:t>
            </a:r>
          </a:p>
          <a:p>
            <a:r>
              <a:rPr lang="en-GB" dirty="0" smtClean="0"/>
              <a:t>How negative data are kept</a:t>
            </a:r>
          </a:p>
          <a:p>
            <a:pPr lvl="1"/>
            <a:r>
              <a:rPr lang="en-GB" dirty="0" smtClean="0"/>
              <a:t>As 2’s complement of that number with sign bit=1</a:t>
            </a:r>
          </a:p>
          <a:p>
            <a:pPr lvl="1"/>
            <a:r>
              <a:rPr lang="en-GB" dirty="0" smtClean="0"/>
              <a:t>Because of 2’s complement there is no -0. 2’s complement of 0 is also 0 (not -0)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Integer: </a:t>
            </a:r>
          </a:p>
          <a:p>
            <a:pPr lvl="2"/>
            <a:r>
              <a:rPr lang="en-GB" dirty="0" smtClean="0"/>
              <a:t>123  (no comma, decimal point) (decimal = start with 1 to 9, not zero)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0b</a:t>
            </a:r>
            <a:r>
              <a:rPr lang="en-GB" dirty="0" smtClean="0"/>
              <a:t>10101 binary leading zero b (digit 0 1) 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0</a:t>
            </a:r>
            <a:r>
              <a:rPr lang="en-GB" dirty="0" smtClean="0"/>
              <a:t>123 octal leading with zero  (digit 0 to 7)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0x</a:t>
            </a:r>
            <a:r>
              <a:rPr lang="en-GB" dirty="0" smtClean="0"/>
              <a:t>23Af3 leading zero x (digit 0 to 9, a to f)</a:t>
            </a:r>
          </a:p>
          <a:p>
            <a:pPr lvl="2"/>
            <a:r>
              <a:rPr lang="en-GB" dirty="0" smtClean="0"/>
              <a:t>123</a:t>
            </a:r>
            <a:r>
              <a:rPr lang="en-GB" dirty="0" smtClean="0">
                <a:solidFill>
                  <a:srgbClr val="FF0000"/>
                </a:solidFill>
              </a:rPr>
              <a:t>_</a:t>
            </a:r>
            <a:r>
              <a:rPr lang="en-GB" dirty="0" smtClean="0"/>
              <a:t>3454, 0x2</a:t>
            </a:r>
            <a:r>
              <a:rPr lang="en-GB" dirty="0" smtClean="0">
                <a:solidFill>
                  <a:srgbClr val="FF0000"/>
                </a:solidFill>
              </a:rPr>
              <a:t>___</a:t>
            </a:r>
            <a:r>
              <a:rPr lang="en-GB" dirty="0" smtClean="0"/>
              <a:t>34F</a:t>
            </a:r>
            <a:r>
              <a:rPr lang="en-GB" dirty="0" smtClean="0">
                <a:solidFill>
                  <a:srgbClr val="FF0000"/>
                </a:solidFill>
              </a:rPr>
              <a:t>__</a:t>
            </a:r>
            <a:r>
              <a:rPr lang="en-GB" dirty="0" smtClean="0"/>
              <a:t>45B (one or more underscore, must start/end with digit)</a:t>
            </a:r>
          </a:p>
          <a:p>
            <a:pPr lvl="2"/>
            <a:r>
              <a:rPr lang="en-GB" dirty="0" smtClean="0"/>
              <a:t>For long integer, the value should end with L</a:t>
            </a:r>
          </a:p>
          <a:p>
            <a:pPr lvl="3"/>
            <a:r>
              <a:rPr lang="en-GB" dirty="0" smtClean="0"/>
              <a:t>987642</a:t>
            </a:r>
            <a:r>
              <a:rPr lang="en-GB" dirty="0" smtClean="0">
                <a:solidFill>
                  <a:srgbClr val="FF0000"/>
                </a:solidFill>
              </a:rPr>
              <a:t>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Literals (constant)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Real numbers</a:t>
            </a:r>
          </a:p>
          <a:p>
            <a:pPr lvl="1"/>
            <a:r>
              <a:rPr lang="en-GB" dirty="0" smtClean="0"/>
              <a:t>Float numbers have to end with F or f</a:t>
            </a:r>
          </a:p>
          <a:p>
            <a:pPr lvl="2"/>
            <a:r>
              <a:rPr lang="en-GB" dirty="0" smtClean="0"/>
              <a:t>656.78F</a:t>
            </a:r>
          </a:p>
          <a:p>
            <a:pPr lvl="1"/>
            <a:r>
              <a:rPr lang="en-GB" dirty="0" smtClean="0"/>
              <a:t>Numbers may have underscores (not at the start/end)</a:t>
            </a:r>
          </a:p>
          <a:p>
            <a:pPr lvl="2"/>
            <a:r>
              <a:rPr lang="en-GB" dirty="0" smtClean="0"/>
              <a:t>67__65.5_6</a:t>
            </a:r>
            <a:r>
              <a:rPr lang="en-GB" smtClean="0"/>
              <a:t>, </a:t>
            </a:r>
            <a:r>
              <a:rPr lang="en-GB" smtClean="0"/>
              <a:t>0x65_6.98_67_2 </a:t>
            </a:r>
            <a:endParaRPr lang="en-GB" dirty="0" smtClean="0"/>
          </a:p>
          <a:p>
            <a:pPr lvl="1"/>
            <a:r>
              <a:rPr lang="en-GB" dirty="0" smtClean="0"/>
              <a:t>In scientific notation, for decimal E (base 10) is used where as for </a:t>
            </a:r>
            <a:r>
              <a:rPr lang="en-GB" dirty="0" err="1" smtClean="0"/>
              <a:t>hexa</a:t>
            </a:r>
            <a:r>
              <a:rPr lang="en-GB" dirty="0" smtClean="0"/>
              <a:t>-decimal P(base 16) is used</a:t>
            </a:r>
          </a:p>
          <a:p>
            <a:pPr lvl="2"/>
            <a:r>
              <a:rPr lang="en-GB" dirty="0" smtClean="0"/>
              <a:t>32e+8, 0x4ABp-2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Literals (constant)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Character</a:t>
            </a:r>
          </a:p>
          <a:p>
            <a:pPr lvl="1"/>
            <a:r>
              <a:rPr lang="en-GB" dirty="0" smtClean="0"/>
              <a:t>Enclosed by single quote ‘a’ ‘b’ ‘Z’ ‘2’ ‘@’</a:t>
            </a:r>
          </a:p>
          <a:p>
            <a:r>
              <a:rPr lang="en-GB" dirty="0" smtClean="0"/>
              <a:t>Escape Sequence (read book) used for</a:t>
            </a:r>
          </a:p>
          <a:p>
            <a:pPr lvl="1"/>
            <a:r>
              <a:rPr lang="en-GB" dirty="0" smtClean="0"/>
              <a:t>Non Printable characters</a:t>
            </a:r>
          </a:p>
          <a:p>
            <a:pPr lvl="1"/>
            <a:r>
              <a:rPr lang="en-GB" dirty="0" smtClean="0"/>
              <a:t>Special characters</a:t>
            </a:r>
          </a:p>
          <a:p>
            <a:pPr lvl="1"/>
            <a:r>
              <a:rPr lang="en-GB" dirty="0" smtClean="0"/>
              <a:t>Unicode/</a:t>
            </a:r>
            <a:r>
              <a:rPr lang="en-GB" dirty="0" err="1" smtClean="0"/>
              <a:t>Hexa</a:t>
            </a:r>
            <a:r>
              <a:rPr lang="en-GB" dirty="0" smtClean="0"/>
              <a:t>/Octal</a:t>
            </a:r>
          </a:p>
          <a:p>
            <a:pPr lvl="2"/>
            <a:r>
              <a:rPr lang="en-GB" dirty="0" smtClean="0"/>
              <a:t>‘\141’ octal equivalent to ‘a’</a:t>
            </a:r>
          </a:p>
          <a:p>
            <a:pPr lvl="2"/>
            <a:r>
              <a:rPr lang="en-GB" dirty="0" smtClean="0"/>
              <a:t>‘\u0061’ </a:t>
            </a:r>
            <a:r>
              <a:rPr lang="en-GB" dirty="0" err="1" smtClean="0"/>
              <a:t>hexa</a:t>
            </a:r>
            <a:r>
              <a:rPr lang="en-GB" dirty="0" smtClean="0"/>
              <a:t>/</a:t>
            </a:r>
            <a:r>
              <a:rPr lang="en-GB" dirty="0" err="1" smtClean="0"/>
              <a:t>unicode</a:t>
            </a:r>
            <a:r>
              <a:rPr lang="en-GB" dirty="0" smtClean="0"/>
              <a:t> equivalent to ‘a’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String</a:t>
            </a:r>
          </a:p>
          <a:p>
            <a:pPr lvl="1"/>
            <a:r>
              <a:rPr lang="en-GB" dirty="0" smtClean="0"/>
              <a:t>Enclosed by double quote “hello world”</a:t>
            </a:r>
          </a:p>
          <a:p>
            <a:pPr lvl="1"/>
            <a:r>
              <a:rPr lang="en-GB" dirty="0" smtClean="0"/>
              <a:t>Escape sequence (\) also can be used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Literals (constant)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Java, there are 2 types of scope (visibility/lifetime) </a:t>
            </a:r>
          </a:p>
          <a:p>
            <a:pPr lvl="1"/>
            <a:r>
              <a:rPr lang="en-GB" dirty="0" smtClean="0"/>
              <a:t>Variables that are created inside a method have scope within the curly braces { } they are created within.</a:t>
            </a:r>
          </a:p>
          <a:p>
            <a:pPr lvl="1">
              <a:buNone/>
            </a:pPr>
            <a:r>
              <a:rPr lang="en-GB" dirty="0" smtClean="0"/>
              <a:t>... </a:t>
            </a:r>
            <a:r>
              <a:rPr lang="en-GB" dirty="0" err="1" smtClean="0"/>
              <a:t>Mathod_one</a:t>
            </a:r>
            <a:r>
              <a:rPr lang="en-GB" dirty="0" smtClean="0"/>
              <a:t>( )</a:t>
            </a:r>
          </a:p>
          <a:p>
            <a:pPr lvl="1">
              <a:buNone/>
            </a:pPr>
            <a:r>
              <a:rPr lang="en-GB" dirty="0" smtClean="0"/>
              <a:t>{ ...</a:t>
            </a:r>
          </a:p>
          <a:p>
            <a:pPr lvl="2">
              <a:buNone/>
            </a:pPr>
            <a:r>
              <a:rPr lang="en-GB" dirty="0" smtClean="0"/>
              <a:t>... </a:t>
            </a:r>
            <a:r>
              <a:rPr lang="en-GB" dirty="0" smtClean="0">
                <a:solidFill>
                  <a:srgbClr val="FF0000"/>
                </a:solidFill>
              </a:rPr>
              <a:t>{ </a:t>
            </a:r>
            <a:r>
              <a:rPr lang="en-GB" dirty="0" err="1" smtClean="0">
                <a:solidFill>
                  <a:srgbClr val="FF0000"/>
                </a:solidFill>
              </a:rPr>
              <a:t>int</a:t>
            </a:r>
            <a:r>
              <a:rPr lang="en-GB" dirty="0" smtClean="0">
                <a:solidFill>
                  <a:srgbClr val="FF0000"/>
                </a:solidFill>
              </a:rPr>
              <a:t> x=0; </a:t>
            </a:r>
            <a:r>
              <a:rPr lang="en-GB" sz="1800" dirty="0" smtClean="0">
                <a:solidFill>
                  <a:srgbClr val="0070C0"/>
                </a:solidFill>
              </a:rPr>
              <a:t>// scope of x is within the inner block {}</a:t>
            </a:r>
            <a:endParaRPr lang="en-GB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en-GB" dirty="0" smtClean="0">
                <a:solidFill>
                  <a:srgbClr val="FF0000"/>
                </a:solidFill>
              </a:rPr>
              <a:t>...</a:t>
            </a:r>
          </a:p>
          <a:p>
            <a:pPr lvl="3">
              <a:buNone/>
            </a:pPr>
            <a:r>
              <a:rPr lang="en-GB" dirty="0" smtClean="0">
                <a:solidFill>
                  <a:srgbClr val="FF0000"/>
                </a:solidFill>
              </a:rPr>
              <a:t>}</a:t>
            </a:r>
          </a:p>
          <a:p>
            <a:pPr lvl="3">
              <a:buNone/>
            </a:pPr>
            <a:r>
              <a:rPr lang="en-GB" dirty="0" smtClean="0"/>
              <a:t>... // this block is outside of the scope of x</a:t>
            </a:r>
          </a:p>
          <a:p>
            <a:pPr lvl="1">
              <a:buNone/>
            </a:pPr>
            <a:r>
              <a:rPr lang="en-GB" dirty="0" smtClean="0"/>
              <a:t>... }</a:t>
            </a:r>
          </a:p>
          <a:p>
            <a:pPr lvl="1"/>
            <a:r>
              <a:rPr lang="en-GB" dirty="0" smtClean="0"/>
              <a:t>Variables declared within class level have a scope within the class</a:t>
            </a:r>
          </a:p>
          <a:p>
            <a:pPr lvl="1"/>
            <a:r>
              <a:rPr lang="en-GB" dirty="0" smtClean="0"/>
              <a:t>Static variable of a class can be used outside of the class only with a reference of the class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of </a:t>
            </a:r>
            <a:r>
              <a:rPr lang="en-GB" smtClean="0"/>
              <a:t>a variable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Automatic Type Conversion:</a:t>
            </a:r>
            <a:endParaRPr lang="en-US" dirty="0" smtClean="0"/>
          </a:p>
          <a:p>
            <a:pPr lvl="1"/>
            <a:r>
              <a:rPr lang="en-US" dirty="0" smtClean="0"/>
              <a:t>When two types are compatible</a:t>
            </a:r>
          </a:p>
          <a:p>
            <a:pPr lvl="1"/>
            <a:r>
              <a:rPr lang="en-US" dirty="0" smtClean="0"/>
              <a:t>The destination type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1"/>
                </a:solidFill>
              </a:rPr>
              <a:t>larger memory size</a:t>
            </a:r>
            <a:r>
              <a:rPr lang="en-US" dirty="0" smtClean="0"/>
              <a:t> </a:t>
            </a:r>
            <a:r>
              <a:rPr lang="en-US" dirty="0" smtClean="0"/>
              <a:t>than the source type.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type is larger than </a:t>
            </a:r>
            <a:r>
              <a:rPr lang="en-US" dirty="0" smtClean="0">
                <a:solidFill>
                  <a:schemeClr val="accent1"/>
                </a:solidFill>
              </a:rPr>
              <a:t>byte</a:t>
            </a:r>
            <a:r>
              <a:rPr lang="en-US" dirty="0" smtClean="0"/>
              <a:t> value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numeric types are compatible</a:t>
            </a:r>
            <a:r>
              <a:rPr lang="en-US" dirty="0" smtClean="0"/>
              <a:t> with each other.</a:t>
            </a:r>
          </a:p>
          <a:p>
            <a:pPr lvl="1"/>
            <a:r>
              <a:rPr lang="en-US" dirty="0" smtClean="0"/>
              <a:t>The numeric types are not compatible with character or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char and </a:t>
            </a:r>
            <a:r>
              <a:rPr lang="en-US" dirty="0" err="1" smtClean="0"/>
              <a:t>boolean</a:t>
            </a:r>
            <a:r>
              <a:rPr lang="en-US" dirty="0" smtClean="0"/>
              <a:t> are not compatible with each other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Conversion and Casting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(</a:t>
            </a:r>
            <a:r>
              <a:rPr lang="en-GB" b="1" dirty="0" err="1" smtClean="0">
                <a:solidFill>
                  <a:srgbClr val="0070C0"/>
                </a:solidFill>
              </a:rPr>
              <a:t>target_type</a:t>
            </a:r>
            <a:r>
              <a:rPr lang="en-GB" b="1" dirty="0" smtClean="0">
                <a:solidFill>
                  <a:srgbClr val="FF0000"/>
                </a:solidFill>
              </a:rPr>
              <a:t>)</a:t>
            </a:r>
            <a:r>
              <a:rPr lang="en-GB" b="1" dirty="0" smtClean="0"/>
              <a:t> </a:t>
            </a:r>
            <a:r>
              <a:rPr lang="en-GB" b="1" dirty="0" err="1" smtClean="0">
                <a:solidFill>
                  <a:srgbClr val="00B050"/>
                </a:solidFill>
              </a:rPr>
              <a:t>variable_name</a:t>
            </a:r>
            <a:endParaRPr lang="en-GB" b="1" dirty="0" smtClean="0">
              <a:solidFill>
                <a:srgbClr val="00B050"/>
              </a:solidFill>
            </a:endParaRP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 x=50;</a:t>
            </a:r>
          </a:p>
          <a:p>
            <a:pPr lvl="1"/>
            <a:r>
              <a:rPr lang="en-GB" dirty="0" smtClean="0"/>
              <a:t>byte y;</a:t>
            </a:r>
          </a:p>
          <a:p>
            <a:pPr lvl="1"/>
            <a:r>
              <a:rPr lang="en-GB" dirty="0" smtClean="0"/>
              <a:t>y=</a:t>
            </a:r>
            <a:r>
              <a:rPr lang="en-GB" dirty="0" smtClean="0">
                <a:solidFill>
                  <a:srgbClr val="0070C0"/>
                </a:solidFill>
              </a:rPr>
              <a:t>(byte)</a:t>
            </a:r>
            <a:r>
              <a:rPr lang="en-GB" dirty="0" smtClean="0"/>
              <a:t>x;</a:t>
            </a:r>
          </a:p>
          <a:p>
            <a:r>
              <a:rPr lang="en-GB" dirty="0" smtClean="0"/>
              <a:t>If target type has smaller range, reduced modulo value will be assigned</a:t>
            </a:r>
          </a:p>
          <a:p>
            <a:pPr lvl="1"/>
            <a:r>
              <a:rPr lang="en-GB" dirty="0" smtClean="0"/>
              <a:t>Suppose in the previous example, x=258</a:t>
            </a:r>
          </a:p>
          <a:p>
            <a:pPr lvl="1"/>
            <a:r>
              <a:rPr lang="en-GB" dirty="0" smtClean="0"/>
              <a:t>So</a:t>
            </a:r>
            <a:r>
              <a:rPr lang="en-GB" smtClean="0"/>
              <a:t>, y=258%(</a:t>
            </a:r>
            <a:r>
              <a:rPr lang="en-GB" dirty="0" smtClean="0"/>
              <a:t>Byte’s </a:t>
            </a:r>
            <a:r>
              <a:rPr lang="en-GB" smtClean="0"/>
              <a:t>max value+1)=258%128=2 </a:t>
            </a:r>
            <a:endParaRPr lang="en-GB" dirty="0" smtClean="0"/>
          </a:p>
          <a:p>
            <a:r>
              <a:rPr lang="en-GB" dirty="0" smtClean="0"/>
              <a:t>From float to </a:t>
            </a:r>
            <a:r>
              <a:rPr lang="en-GB" dirty="0" err="1" smtClean="0"/>
              <a:t>int</a:t>
            </a:r>
            <a:r>
              <a:rPr lang="en-GB" dirty="0" smtClean="0"/>
              <a:t>/long, decimal part will be truncated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Incompatible Types: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an expression data are automatically promoted to higher type if one operand is in higher type</a:t>
            </a:r>
          </a:p>
          <a:p>
            <a:pPr lvl="1"/>
            <a:r>
              <a:rPr lang="en-GB" dirty="0" smtClean="0"/>
              <a:t>byte-short-</a:t>
            </a:r>
            <a:r>
              <a:rPr lang="en-GB" dirty="0" err="1" smtClean="0"/>
              <a:t>int</a:t>
            </a:r>
            <a:r>
              <a:rPr lang="en-GB" dirty="0" smtClean="0"/>
              <a:t>-long-float-double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Byte and short are always promoted to 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smtClean="0"/>
              <a:t>This may lead to error of an apparently correct coding</a:t>
            </a:r>
          </a:p>
          <a:p>
            <a:pPr lvl="2"/>
            <a:r>
              <a:rPr lang="en-GB" dirty="0" smtClean="0"/>
              <a:t>byte x;</a:t>
            </a:r>
          </a:p>
          <a:p>
            <a:pPr lvl="2"/>
            <a:r>
              <a:rPr lang="en-GB" dirty="0" smtClean="0"/>
              <a:t>x=50*2; </a:t>
            </a:r>
          </a:p>
          <a:p>
            <a:pPr lvl="3"/>
            <a:r>
              <a:rPr lang="en-GB" dirty="0" smtClean="0"/>
              <a:t>this may give compilation error because during calculation, result is automatically converted to </a:t>
            </a:r>
            <a:r>
              <a:rPr lang="en-GB" dirty="0" err="1" smtClean="0"/>
              <a:t>int</a:t>
            </a:r>
            <a:r>
              <a:rPr lang="en-GB" dirty="0" smtClean="0"/>
              <a:t> value, so without typecasting, result can not be assigned to x</a:t>
            </a:r>
          </a:p>
          <a:p>
            <a:pPr lvl="2"/>
            <a:r>
              <a:rPr lang="en-GB" dirty="0" smtClean="0"/>
              <a:t>Solution: x=(byte)(50*2);</a:t>
            </a:r>
          </a:p>
          <a:p>
            <a:pPr lvl="2"/>
            <a:r>
              <a:rPr lang="en-GB" dirty="0" smtClean="0"/>
              <a:t>So, for safe, use </a:t>
            </a:r>
            <a:r>
              <a:rPr lang="en-GB" dirty="0" err="1" smtClean="0"/>
              <a:t>int</a:t>
            </a:r>
            <a:r>
              <a:rPr lang="en-GB" dirty="0" smtClean="0"/>
              <a:t>/long/double data types if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 Type Promotion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Chapter 2 and 3</a:t>
            </a:r>
          </a:p>
          <a:p>
            <a:endParaRPr lang="en-GB" dirty="0" smtClean="0"/>
          </a:p>
          <a:p>
            <a:r>
              <a:rPr lang="en-GB" dirty="0" smtClean="0"/>
              <a:t>Review Questions: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Mention some rules and conventions of naming an identifier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How many keywords in Java? Are followings are keywords in Java: null, true, false (why-explain)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Define expression and statement.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How many primitive data types in Java? Mention their memory size.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Discuss about integer and real number literals.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What will be the scope of a variable in java?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What is the automatic typecasting mechanism of expression evaluation in java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Courier New" pitchFamily="49" charset="0"/>
              </a:rPr>
              <a:t>/* Our first simple Java program */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Courier New" pitchFamily="49" charset="0"/>
              </a:rPr>
              <a:t>// file name</a:t>
            </a:r>
            <a:r>
              <a:rPr lang="en-US" sz="2800" smtClean="0">
                <a:latin typeface="Courier New" pitchFamily="49" charset="0"/>
              </a:rPr>
              <a:t>: Hello.java</a:t>
            </a:r>
            <a:endParaRPr lang="en-US" sz="28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public class Hello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	public static void main (String[] </a:t>
            </a:r>
            <a:r>
              <a:rPr lang="en-US" sz="2800" dirty="0" err="1" smtClean="0">
                <a:latin typeface="Times New Roman" pitchFamily="18" charset="0"/>
              </a:rPr>
              <a:t>args</a:t>
            </a:r>
            <a:r>
              <a:rPr lang="en-US" sz="2800" dirty="0" smtClean="0">
                <a:latin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</a:rPr>
              <a:t>System.out.println</a:t>
            </a:r>
            <a:r>
              <a:rPr lang="en-US" sz="2800" dirty="0" smtClean="0">
                <a:latin typeface="Times New Roman" pitchFamily="18" charset="0"/>
              </a:rPr>
              <a:t> ("Hello World");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}</a:t>
            </a:r>
            <a:endParaRPr lang="en-US" sz="2800" dirty="0" smtClean="0">
              <a:latin typeface="Courier New" pitchFamily="49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java program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14480" y="928670"/>
            <a:ext cx="1981200" cy="762000"/>
            <a:chOff x="1488" y="1008"/>
            <a:chExt cx="1248" cy="48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88" y="1008"/>
              <a:ext cx="955" cy="296"/>
            </a:xfrm>
            <a:prstGeom prst="rect">
              <a:avLst/>
            </a:prstGeom>
            <a:noFill/>
            <a:ln w="12700">
              <a:solidFill>
                <a:srgbClr val="99FF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Comments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208" y="1296"/>
              <a:ext cx="528" cy="192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09614" y="4252898"/>
            <a:ext cx="3425825" cy="2130425"/>
            <a:chOff x="1296" y="2832"/>
            <a:chExt cx="2158" cy="1342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28" y="3648"/>
              <a:ext cx="1726" cy="526"/>
            </a:xfrm>
            <a:prstGeom prst="rect">
              <a:avLst/>
            </a:prstGeom>
            <a:noFill/>
            <a:ln w="12700">
              <a:solidFill>
                <a:srgbClr val="99FF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Braces indicate start </a:t>
              </a:r>
            </a:p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and end of main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40" y="2832"/>
              <a:ext cx="528" cy="864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296" y="3360"/>
              <a:ext cx="672" cy="336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428992" y="4143380"/>
            <a:ext cx="4613275" cy="469900"/>
            <a:chOff x="2736" y="2736"/>
            <a:chExt cx="2906" cy="296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494" y="2736"/>
              <a:ext cx="2148" cy="296"/>
            </a:xfrm>
            <a:prstGeom prst="rect">
              <a:avLst/>
            </a:prstGeom>
            <a:noFill/>
            <a:ln w="12700">
              <a:solidFill>
                <a:srgbClr val="99FF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Function to print to screen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736" y="2902"/>
              <a:ext cx="816" cy="74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429124" y="5000636"/>
            <a:ext cx="1819275" cy="927100"/>
            <a:chOff x="3456" y="3168"/>
            <a:chExt cx="1146" cy="584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456" y="3456"/>
              <a:ext cx="1146" cy="296"/>
            </a:xfrm>
            <a:prstGeom prst="rect">
              <a:avLst/>
            </a:prstGeom>
            <a:noFill/>
            <a:ln w="12700">
              <a:solidFill>
                <a:srgbClr val="99FF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What to print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3792" y="3168"/>
              <a:ext cx="240" cy="336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6500826" y="4786322"/>
            <a:ext cx="1828800" cy="1520825"/>
            <a:chOff x="4608" y="3216"/>
            <a:chExt cx="1152" cy="95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02" y="3648"/>
              <a:ext cx="858" cy="526"/>
            </a:xfrm>
            <a:prstGeom prst="rect">
              <a:avLst/>
            </a:prstGeom>
            <a:noFill/>
            <a:ln w="12700">
              <a:solidFill>
                <a:srgbClr val="99FF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End of </a:t>
              </a:r>
            </a:p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statement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4608" y="3216"/>
              <a:ext cx="582" cy="528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43240" y="2428868"/>
            <a:ext cx="5227638" cy="1366838"/>
            <a:chOff x="2343" y="1683"/>
            <a:chExt cx="3293" cy="861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343" y="1683"/>
              <a:ext cx="3293" cy="526"/>
            </a:xfrm>
            <a:prstGeom prst="rect">
              <a:avLst/>
            </a:prstGeom>
            <a:noFill/>
            <a:ln w="12700">
              <a:solidFill>
                <a:srgbClr val="99FF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All Java programs have a main function; </a:t>
              </a:r>
            </a:p>
            <a:p>
              <a:r>
                <a:rPr lang="en-US" sz="2400" b="0" dirty="0">
                  <a:solidFill>
                    <a:srgbClr val="00B050"/>
                  </a:solidFill>
                  <a:latin typeface="Times New Roman" pitchFamily="18" charset="0"/>
                </a:rPr>
                <a:t>they also start at main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880" y="2256"/>
              <a:ext cx="0" cy="288"/>
            </a:xfrm>
            <a:prstGeom prst="line">
              <a:avLst/>
            </a:prstGeom>
            <a:noFill/>
            <a:ln w="12700">
              <a:solidFill>
                <a:srgbClr val="99FF33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Identifiers are names for variables, classes, methods etc.</a:t>
            </a:r>
          </a:p>
          <a:p>
            <a:r>
              <a:rPr lang="en-US" dirty="0" smtClean="0"/>
              <a:t>Good ones are compact, but indicate what they stand for</a:t>
            </a:r>
          </a:p>
          <a:p>
            <a:pPr lvl="1"/>
            <a:r>
              <a:rPr lang="en-US" dirty="0" smtClean="0"/>
              <a:t>Radius, </a:t>
            </a:r>
            <a:r>
              <a:rPr lang="en-US" dirty="0" err="1" smtClean="0"/>
              <a:t>StudentName</a:t>
            </a:r>
            <a:r>
              <a:rPr lang="en-US" dirty="0" smtClean="0"/>
              <a:t>, Area, </a:t>
            </a:r>
            <a:r>
              <a:rPr lang="en-US" dirty="0" err="1" smtClean="0"/>
              <a:t>MilesPerHour</a:t>
            </a:r>
            <a:endParaRPr lang="en-US" dirty="0" smtClean="0"/>
          </a:p>
          <a:p>
            <a:r>
              <a:rPr lang="en-US" sz="2800" dirty="0" smtClean="0"/>
              <a:t>Case sensitive</a:t>
            </a:r>
          </a:p>
          <a:p>
            <a:r>
              <a:rPr lang="en-US" sz="2800" dirty="0" smtClean="0"/>
              <a:t>May contain upper case, lower case letters, numbers, underscore, dollar sign</a:t>
            </a:r>
          </a:p>
          <a:p>
            <a:r>
              <a:rPr lang="en-US" sz="2800" dirty="0" smtClean="0"/>
              <a:t>Must not begin with a number</a:t>
            </a:r>
          </a:p>
          <a:p>
            <a:r>
              <a:rPr lang="en-US" sz="2800" dirty="0" smtClean="0"/>
              <a:t>Generally (</a:t>
            </a:r>
            <a:r>
              <a:rPr lang="en-US" sz="2800" dirty="0" smtClean="0">
                <a:solidFill>
                  <a:srgbClr val="00B050"/>
                </a:solidFill>
              </a:rPr>
              <a:t>convention</a:t>
            </a:r>
            <a:r>
              <a:rPr lang="en-US" sz="2800" dirty="0" smtClean="0"/>
              <a:t>), Class names begin with Uppercase letter and method-names and variable-names begin with lowercase letter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Identifiers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words are reserved, and can’t be used as identifiers. There are about 50 keywords in java.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Keywords</a:t>
            </a:r>
            <a:endParaRPr lang="en-GB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85720" y="2285992"/>
            <a:ext cx="8643998" cy="435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0" dirty="0"/>
              <a:t>	</a:t>
            </a:r>
          </a:p>
          <a:p>
            <a:r>
              <a:rPr lang="en-US" sz="22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200" b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0" dirty="0" err="1">
                <a:latin typeface="Courier New" pitchFamily="49" charset="0"/>
                <a:cs typeface="Courier New" pitchFamily="49" charset="0"/>
              </a:rPr>
              <a:t>DisplayForecast</a:t>
            </a:r>
            <a:r>
              <a:rPr lang="en-US" sz="2200" b="0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2200" b="0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2200" b="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200" b="0" dirty="0">
                <a:latin typeface="Courier New" pitchFamily="49" charset="0"/>
                <a:cs typeface="Courier New" pitchFamily="49" charset="0"/>
              </a:rPr>
              <a:t>) {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b="0" dirty="0" smtClean="0">
                <a:latin typeface="Courier New" pitchFamily="49" charset="0"/>
                <a:cs typeface="Courier New" pitchFamily="49" charset="0"/>
              </a:rPr>
              <a:t>(“Hello, welcome to Java. ");</a:t>
            </a:r>
            <a:endParaRPr lang="en-US" sz="2200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200" b="0" dirty="0" smtClean="0">
                <a:latin typeface="Courier New" pitchFamily="49" charset="0"/>
                <a:cs typeface="Courier New" pitchFamily="49" charset="0"/>
              </a:rPr>
              <a:t>(“This is my first </a:t>
            </a:r>
            <a:r>
              <a:rPr lang="en-US" sz="2200" b="0" smtClean="0">
                <a:latin typeface="Courier New" pitchFamily="49" charset="0"/>
                <a:cs typeface="Courier New" pitchFamily="49" charset="0"/>
              </a:rPr>
              <a:t>Java 						program</a:t>
            </a:r>
            <a:r>
              <a:rPr lang="en-US" sz="2200" b="0" dirty="0" smtClean="0">
                <a:latin typeface="Courier New" pitchFamily="49" charset="0"/>
                <a:cs typeface="Courier New" pitchFamily="49" charset="0"/>
              </a:rPr>
              <a:t>.");</a:t>
            </a:r>
            <a:r>
              <a:rPr lang="en-US" sz="2200" b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  }	</a:t>
            </a:r>
          </a:p>
          <a:p>
            <a:r>
              <a:rPr lang="en-US" sz="2200" b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represents a single number or character.</a:t>
            </a:r>
          </a:p>
          <a:p>
            <a:r>
              <a:rPr lang="en-US" dirty="0" smtClean="0"/>
              <a:t>It may consists of a single entity or may be combination of different entities interconnected by operators</a:t>
            </a:r>
          </a:p>
          <a:p>
            <a:pPr lvl="1"/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x=1+4y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x&lt;=y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statement causes the computer to carry out some actions.</a:t>
            </a:r>
          </a:p>
          <a:p>
            <a:r>
              <a:rPr lang="en-US" dirty="0" smtClean="0"/>
              <a:t>There are 3 types of statements: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Expression statement</a:t>
            </a:r>
          </a:p>
          <a:p>
            <a:pPr lvl="2"/>
            <a:r>
              <a:rPr lang="en-US" dirty="0" smtClean="0"/>
              <a:t>Consists of an expression and semicolon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myVariable</a:t>
            </a:r>
            <a:r>
              <a:rPr lang="en-US" dirty="0" smtClean="0">
                <a:solidFill>
                  <a:srgbClr val="FF0000"/>
                </a:solidFill>
              </a:rPr>
              <a:t> = 10 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Compound statement</a:t>
            </a:r>
          </a:p>
          <a:p>
            <a:pPr lvl="2"/>
            <a:r>
              <a:rPr lang="en-US" dirty="0" smtClean="0"/>
              <a:t>Several statements within a block { }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{  R=10;           Area=3.141*R*R; } </a:t>
            </a:r>
            <a:r>
              <a:rPr lang="en-US" dirty="0" smtClean="0"/>
              <a:t>// no semicolon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Control statement</a:t>
            </a:r>
          </a:p>
          <a:p>
            <a:pPr lvl="2"/>
            <a:r>
              <a:rPr lang="en-US" dirty="0" smtClean="0"/>
              <a:t>Controls the flow of the program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&lt;n;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 { 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(“%d”,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);}  </a:t>
            </a:r>
          </a:p>
          <a:p>
            <a:pPr lvl="2"/>
            <a:r>
              <a:rPr lang="en-US" dirty="0" smtClean="0"/>
              <a:t>// no semicolon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00200"/>
            <a:ext cx="8610600" cy="42576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is a “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 typed language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variable has to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declared type before use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lang="en-US" sz="2300" dirty="0"/>
          </a:p>
          <a:p>
            <a:pPr marL="1536192" lvl="3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/>
              <a:t>double x;</a:t>
            </a:r>
          </a:p>
          <a:p>
            <a:pPr marL="1536192" lvl="3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x=400.23;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kinds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data-types in Java: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Primitive types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 </a:t>
            </a: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(will be discussed later).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16185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8 primitive data types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Integers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Primitive Data Types</a:t>
            </a:r>
            <a:endParaRPr lang="en-GB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1214414" y="2643182"/>
          <a:ext cx="6324600" cy="2819402"/>
        </p:xfrm>
        <a:graphic>
          <a:graphicData uri="http://schemas.openxmlformats.org/drawingml/2006/table">
            <a:tbl>
              <a:tblPr rtl="1"/>
              <a:tblGrid>
                <a:gridCol w="4927600"/>
                <a:gridCol w="1397000"/>
              </a:tblGrid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 8-bit signed integer.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byte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16-bit signed integer.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32-bit signed integer.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int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64-bit signed integer.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Floating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Others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Also another special type: void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Primitive Data Types</a:t>
            </a:r>
            <a:endParaRPr lang="en-GB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1500166" y="1928802"/>
          <a:ext cx="6324600" cy="1409701"/>
        </p:xfrm>
        <a:graphic>
          <a:graphicData uri="http://schemas.openxmlformats.org/drawingml/2006/table">
            <a:tbl>
              <a:tblPr rtl="1"/>
              <a:tblGrid>
                <a:gridCol w="4927600"/>
                <a:gridCol w="1397000"/>
              </a:tblGrid>
              <a:tr h="741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32-bit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64-bit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6"/>
          <p:cNvGraphicFramePr>
            <a:graphicFrameLocks noGrp="1"/>
          </p:cNvGraphicFramePr>
          <p:nvPr/>
        </p:nvGraphicFramePr>
        <p:xfrm>
          <a:off x="1500166" y="3857628"/>
          <a:ext cx="6324600" cy="1409701"/>
        </p:xfrm>
        <a:graphic>
          <a:graphicData uri="http://schemas.openxmlformats.org/drawingml/2006/table">
            <a:tbl>
              <a:tblPr rtl="1"/>
              <a:tblGrid>
                <a:gridCol w="4927600"/>
                <a:gridCol w="1397000"/>
              </a:tblGrid>
              <a:tr h="741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Either true or false.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endParaRPr kumimoji="0" lang="en-US" altLang="he-I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 16-bit Unicode character.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514</TotalTime>
  <Words>1066</Words>
  <Application>Microsoft Office PowerPoint</Application>
  <PresentationFormat>On-screen Show (4:3)</PresentationFormat>
  <Paragraphs>234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Java Data Types and Variables</vt:lpstr>
      <vt:lpstr>A simple java program</vt:lpstr>
      <vt:lpstr>Identifiers</vt:lpstr>
      <vt:lpstr>Keywords</vt:lpstr>
      <vt:lpstr>Expression</vt:lpstr>
      <vt:lpstr>Statements</vt:lpstr>
      <vt:lpstr>Data Types</vt:lpstr>
      <vt:lpstr>Java Primitive Data Types</vt:lpstr>
      <vt:lpstr>Java Primitive Data Types</vt:lpstr>
      <vt:lpstr>Data Types</vt:lpstr>
      <vt:lpstr>Java Literals (constant)</vt:lpstr>
      <vt:lpstr>Java Literals (constant)</vt:lpstr>
      <vt:lpstr>Java Literals (constant)</vt:lpstr>
      <vt:lpstr>Scope of a variable</vt:lpstr>
      <vt:lpstr>Type Conversion and Casting</vt:lpstr>
      <vt:lpstr>Casting Incompatible Types:</vt:lpstr>
      <vt:lpstr>Automatic Type Promotion</vt:lpstr>
      <vt:lpstr>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Tarek</cp:lastModifiedBy>
  <cp:revision>110</cp:revision>
  <dcterms:created xsi:type="dcterms:W3CDTF">2012-09-23T15:38:42Z</dcterms:created>
  <dcterms:modified xsi:type="dcterms:W3CDTF">2014-09-28T03:22:49Z</dcterms:modified>
</cp:coreProperties>
</file>