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38D7-3E8F-406D-8599-545189CB1FB3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8ECD4-BA8C-4DBE-8573-E461FCE09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434-E457-4B66-8B8E-31755CF4D321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BC54-1E2B-4C45-B258-0DE3F4F5223A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B53C-7E4B-44E8-A498-0B85D0DFE1EB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6A9D-CEE9-4C87-9423-FA396581AB80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8FE3-E3D3-445C-A226-48C72CA1028C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84DA-29E0-4A83-AF42-26FC11E77EB9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6D7D-D3FE-4C9F-BCC2-135CEA910553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1A98-05FB-48D1-A826-B97404027723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C2C-072E-4A7A-991B-558624888AAD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7746-0664-4C09-B788-9666BCEA5C9C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A09C-5C86-4E21-A9E0-BB9B60F37FA2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A98B-895C-4184-868F-2B07C99B04BD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664C-FA53-4C61-98E6-C766A21DE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br>
              <a:rPr lang="en-US" dirty="0" smtClean="0"/>
            </a:br>
            <a:r>
              <a:rPr lang="en-US" dirty="0" smtClean="0"/>
              <a:t>Lecture-2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</a:t>
            </a:r>
            <a:r>
              <a:rPr lang="en-US" dirty="0" err="1" smtClean="0"/>
              <a:t>Shahidul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 of main 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C++, main() returns an integer type value to the operating system. </a:t>
            </a:r>
          </a:p>
          <a:p>
            <a:r>
              <a:rPr lang="en-US" dirty="0" smtClean="0"/>
              <a:t>Therefore, every main() in C + + should end with a return(O) statement; otherwise a warning or an error might occur. </a:t>
            </a:r>
          </a:p>
          <a:p>
            <a:r>
              <a:rPr lang="en-US" dirty="0" smtClean="0"/>
              <a:t>Since main() returns an integer type value, return type for main() is explicitly specified as int. Note that the default return type for all functions in C++ is int. </a:t>
            </a:r>
          </a:p>
          <a:p>
            <a:r>
              <a:rPr lang="en-US" dirty="0" smtClean="0"/>
              <a:t>The following main without type and return will run with a warning:</a:t>
            </a:r>
          </a:p>
          <a:p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-----</a:t>
            </a:r>
          </a:p>
          <a:p>
            <a:pPr>
              <a:buNone/>
            </a:pPr>
            <a:r>
              <a:rPr lang="en-US" dirty="0" smtClean="0"/>
              <a:t>	-----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C+ +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float v1,v2,sum, average;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</a:t>
            </a:r>
            <a:r>
              <a:rPr lang="en-US" dirty="0" err="1" smtClean="0"/>
              <a:t>entr</a:t>
            </a:r>
            <a:r>
              <a:rPr lang="en-US" dirty="0" smtClean="0"/>
              <a:t> the </a:t>
            </a:r>
            <a:r>
              <a:rPr lang="en-US" dirty="0" err="1" smtClean="0"/>
              <a:t>numvers</a:t>
            </a:r>
            <a:r>
              <a:rPr lang="en-US" dirty="0" smtClean="0"/>
              <a:t>\n";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 v1;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 v2;</a:t>
            </a:r>
          </a:p>
          <a:p>
            <a:pPr>
              <a:buNone/>
            </a:pPr>
            <a:r>
              <a:rPr lang="en-US" dirty="0" smtClean="0"/>
              <a:t>    sum=v1+v2;</a:t>
            </a:r>
          </a:p>
          <a:p>
            <a:pPr>
              <a:buNone/>
            </a:pPr>
            <a:r>
              <a:rPr lang="en-US" dirty="0" smtClean="0"/>
              <a:t>    average=sum/2;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"sum= "&lt;&lt;sum&lt;&lt;"\n";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"average= "&lt;&lt;average&lt;&lt;"\n";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Variables?</a:t>
            </a:r>
          </a:p>
          <a:p>
            <a:r>
              <a:rPr lang="en-US" dirty="0" smtClean="0"/>
              <a:t>Input Operator?</a:t>
            </a:r>
          </a:p>
          <a:p>
            <a:r>
              <a:rPr lang="en-US" dirty="0" smtClean="0"/>
              <a:t>Cascading of I/O Operators?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>
                <a:solidFill>
                  <a:srgbClr val="FF0000"/>
                </a:solidFill>
              </a:rPr>
              <a:t>&lt;&lt;</a:t>
            </a:r>
            <a:r>
              <a:rPr lang="en-US" dirty="0" smtClean="0"/>
              <a:t> "sum= "</a:t>
            </a:r>
            <a:r>
              <a:rPr lang="en-US" dirty="0" smtClean="0">
                <a:solidFill>
                  <a:srgbClr val="FF0000"/>
                </a:solidFill>
              </a:rPr>
              <a:t>&lt;&lt;</a:t>
            </a:r>
            <a:r>
              <a:rPr lang="en-US" dirty="0" smtClean="0"/>
              <a:t>sum</a:t>
            </a:r>
            <a:r>
              <a:rPr lang="en-US" dirty="0" smtClean="0">
                <a:solidFill>
                  <a:srgbClr val="FF0000"/>
                </a:solidFill>
              </a:rPr>
              <a:t>&lt;&lt;</a:t>
            </a:r>
            <a:r>
              <a:rPr lang="en-US" dirty="0" smtClean="0"/>
              <a:t>"\n";</a:t>
            </a:r>
          </a:p>
          <a:p>
            <a:pPr lvl="1"/>
            <a:r>
              <a:rPr lang="en-US" dirty="0" smtClean="0"/>
              <a:t>The multiple use of &lt;&lt; in one statement is called cascading</a:t>
            </a:r>
          </a:p>
          <a:p>
            <a:r>
              <a:rPr lang="en-US" dirty="0" smtClean="0"/>
              <a:t>What is the difference,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 "sum= "&lt;&lt;sum&lt;&lt;“,"</a:t>
            </a:r>
          </a:p>
          <a:p>
            <a:pPr lvl="1">
              <a:buNone/>
            </a:pPr>
            <a:r>
              <a:rPr lang="en-US" dirty="0" smtClean="0"/>
              <a:t>          &lt;&lt; "average= "&lt;&lt;average&lt;&lt;"\n";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&lt;iostream&gt;</a:t>
                      </a:r>
                    </a:p>
                    <a:p>
                      <a:r>
                        <a:rPr lang="en-US" dirty="0" smtClean="0"/>
                        <a:t>using namespace std;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class person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char name[30];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int age;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public: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void getdata(void);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void display(void);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};</a:t>
                      </a:r>
                    </a:p>
                    <a:p>
                      <a:r>
                        <a:rPr lang="en-US" dirty="0" smtClean="0"/>
                        <a:t> void person:: getdata(void)</a:t>
                      </a:r>
                    </a:p>
                    <a:p>
                      <a:r>
                        <a:rPr lang="en-US" dirty="0" smtClean="0"/>
                        <a:t> {</a:t>
                      </a:r>
                    </a:p>
                    <a:p>
                      <a:r>
                        <a:rPr lang="en-US" dirty="0" smtClean="0"/>
                        <a:t>     cout&lt;&lt;"enter the name\n";</a:t>
                      </a:r>
                    </a:p>
                    <a:p>
                      <a:r>
                        <a:rPr lang="en-US" dirty="0" smtClean="0"/>
                        <a:t>     cin&gt;&gt; name;</a:t>
                      </a:r>
                    </a:p>
                    <a:p>
                      <a:r>
                        <a:rPr lang="en-US" dirty="0" smtClean="0"/>
                        <a:t>     cout&lt;&lt;"enter the age\n";</a:t>
                      </a:r>
                    </a:p>
                    <a:p>
                      <a:r>
                        <a:rPr lang="en-US" dirty="0" smtClean="0"/>
                        <a:t>     cin&gt;&gt;age;</a:t>
                      </a:r>
                    </a:p>
                    <a:p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 person:: display(void)</a:t>
                      </a:r>
                    </a:p>
                    <a:p>
                      <a:r>
                        <a:rPr lang="en-US" dirty="0" smtClean="0"/>
                        <a:t> {</a:t>
                      </a:r>
                    </a:p>
                    <a:p>
                      <a:r>
                        <a:rPr lang="en-US" dirty="0" smtClean="0"/>
                        <a:t>     cout&lt;&lt;"Name of the person: "&lt;&lt;name&lt;&lt;"\n";</a:t>
                      </a:r>
                    </a:p>
                    <a:p>
                      <a:r>
                        <a:rPr lang="en-US" dirty="0" smtClean="0"/>
                        <a:t>     cout&lt;&lt;"Age of the person: "&lt;&lt;age&lt;&lt;"\n";</a:t>
                      </a:r>
                    </a:p>
                    <a:p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smtClean="0"/>
                        <a:t>int main()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person p;</a:t>
                      </a:r>
                    </a:p>
                    <a:p>
                      <a:r>
                        <a:rPr lang="en-US" dirty="0" smtClean="0"/>
                        <a:t>p.getdata();</a:t>
                      </a:r>
                    </a:p>
                    <a:p>
                      <a:r>
                        <a:rPr lang="en-US" dirty="0" smtClean="0"/>
                        <a:t>p.display();</a:t>
                      </a:r>
                    </a:p>
                    <a:p>
                      <a:r>
                        <a:rPr lang="en-US" dirty="0" smtClean="0"/>
                        <a:t>	return 0;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person has two two functions called member function.</a:t>
            </a:r>
          </a:p>
          <a:p>
            <a:r>
              <a:rPr lang="en-US" dirty="0" smtClean="0"/>
              <a:t>The main program uses person to declare variables of its type.</a:t>
            </a:r>
          </a:p>
          <a:p>
            <a:r>
              <a:rPr lang="en-US" dirty="0" smtClean="0"/>
              <a:t>Here P is an object of type person.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Java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public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88"/>
                </a:solidFill>
              </a:rPr>
              <a:t>class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F0055"/>
                </a:solidFill>
              </a:rPr>
              <a:t>Dog</a:t>
            </a:r>
          </a:p>
          <a:p>
            <a:pPr>
              <a:buNone/>
            </a:pPr>
            <a:r>
              <a:rPr lang="en-US" dirty="0" smtClean="0">
                <a:solidFill>
                  <a:srgbClr val="6666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7F0055"/>
                </a:solidFill>
              </a:rPr>
              <a:t>String</a:t>
            </a:r>
            <a:r>
              <a:rPr lang="en-US" dirty="0" smtClean="0">
                <a:solidFill>
                  <a:srgbClr val="000000"/>
                </a:solidFill>
              </a:rPr>
              <a:t> breed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age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F0055"/>
                </a:solidFill>
              </a:rPr>
              <a:t>String</a:t>
            </a:r>
            <a:r>
              <a:rPr lang="en-US" dirty="0" smtClean="0">
                <a:solidFill>
                  <a:srgbClr val="000000"/>
                </a:solidFill>
              </a:rPr>
              <a:t> color</a:t>
            </a:r>
            <a:r>
              <a:rPr lang="en-US" dirty="0" smtClean="0">
                <a:solidFill>
                  <a:srgbClr val="666600"/>
                </a:solidFill>
              </a:rPr>
              <a:t>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void</a:t>
            </a:r>
            <a:r>
              <a:rPr lang="en-US" dirty="0" smtClean="0">
                <a:solidFill>
                  <a:srgbClr val="000000"/>
                </a:solidFill>
              </a:rPr>
              <a:t> barking</a:t>
            </a:r>
            <a:r>
              <a:rPr lang="en-US" dirty="0" smtClean="0">
                <a:solidFill>
                  <a:srgbClr val="666600"/>
                </a:solidFill>
              </a:rPr>
              <a:t>(){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void</a:t>
            </a:r>
            <a:r>
              <a:rPr lang="en-US" dirty="0" smtClean="0">
                <a:solidFill>
                  <a:srgbClr val="000000"/>
                </a:solidFill>
              </a:rPr>
              <a:t> hungry</a:t>
            </a:r>
            <a:r>
              <a:rPr lang="en-US" dirty="0" smtClean="0">
                <a:solidFill>
                  <a:srgbClr val="666600"/>
                </a:solidFill>
              </a:rPr>
              <a:t>(){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88"/>
                </a:solidFill>
              </a:rPr>
              <a:t>void</a:t>
            </a:r>
            <a:r>
              <a:rPr lang="en-US" dirty="0" smtClean="0">
                <a:solidFill>
                  <a:srgbClr val="000000"/>
                </a:solidFill>
              </a:rPr>
              <a:t> sleeping</a:t>
            </a:r>
            <a:r>
              <a:rPr lang="en-US" dirty="0" smtClean="0">
                <a:solidFill>
                  <a:srgbClr val="666600"/>
                </a:solidFill>
              </a:rPr>
              <a:t>(){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6666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666600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OOP code shows that a typical code can have four sections….</a:t>
            </a:r>
          </a:p>
          <a:p>
            <a:pPr lvl="1"/>
            <a:r>
              <a:rPr lang="en-US" dirty="0" smtClean="0"/>
              <a:t>Include files</a:t>
            </a:r>
          </a:p>
          <a:p>
            <a:pPr lvl="1"/>
            <a:r>
              <a:rPr lang="en-US" dirty="0" smtClean="0"/>
              <a:t>Class declaration</a:t>
            </a:r>
          </a:p>
          <a:p>
            <a:pPr lvl="1"/>
            <a:r>
              <a:rPr lang="en-US" dirty="0" smtClean="0"/>
              <a:t>Member functions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Main function program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5486400" y="3886200"/>
            <a:ext cx="3362325" cy="253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definition includinf the member functions are known as server and</a:t>
            </a:r>
          </a:p>
          <a:p>
            <a:r>
              <a:rPr lang="en-US" dirty="0" smtClean="0"/>
              <a:t>The main function is know as client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0000" contrast="40000"/>
          </a:blip>
          <a:srcRect/>
          <a:stretch>
            <a:fillRect/>
          </a:stretch>
        </p:blipFill>
        <p:spPr bwMode="auto">
          <a:xfrm>
            <a:off x="2895600" y="3124200"/>
            <a:ext cx="33242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source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 we can use text editor to create it</a:t>
            </a:r>
          </a:p>
          <a:p>
            <a:r>
              <a:rPr lang="en-US" dirty="0" smtClean="0"/>
              <a:t>In UNIX we can use vi or ed editor</a:t>
            </a:r>
          </a:p>
          <a:p>
            <a:r>
              <a:rPr lang="en-US" dirty="0" smtClean="0"/>
              <a:t>In dos we can use edlin</a:t>
            </a:r>
          </a:p>
          <a:p>
            <a:r>
              <a:rPr lang="en-US" dirty="0" smtClean="0"/>
              <a:t>The created file should have appropritae extension to be recognised.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compiling and linking again depends upon the operating system. </a:t>
            </a:r>
            <a:endParaRPr lang="en-US" dirty="0" smtClean="0"/>
          </a:p>
          <a:p>
            <a:r>
              <a:rPr lang="en-US" dirty="0" smtClean="0"/>
              <a:t>Each system has its own command to run.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What is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Its an OOP Language</a:t>
            </a:r>
          </a:p>
          <a:p>
            <a:pPr algn="just"/>
            <a:r>
              <a:rPr lang="en-US" dirty="0" smtClean="0"/>
              <a:t>Introduced by AT&amp;T bell laboratory in 1980’s</a:t>
            </a:r>
          </a:p>
          <a:p>
            <a:pPr algn="just"/>
            <a:r>
              <a:rPr lang="en-US" dirty="0" smtClean="0"/>
              <a:t>Still retains the power of C</a:t>
            </a:r>
          </a:p>
          <a:p>
            <a:pPr algn="just"/>
            <a:r>
              <a:rPr lang="en-US" dirty="0" smtClean="0"/>
              <a:t>Initially it was named as “C with classes”</a:t>
            </a:r>
          </a:p>
          <a:p>
            <a:pPr algn="just"/>
            <a:r>
              <a:rPr lang="en-US" dirty="0" smtClean="0"/>
              <a:t>C++ is a superset of C</a:t>
            </a:r>
          </a:p>
          <a:p>
            <a:pPr algn="just"/>
            <a:r>
              <a:rPr lang="en-US" dirty="0" smtClean="0"/>
              <a:t>Some differences will prevent the C to run in the C++ compiler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What is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Important features added over C are classes, inheritance, function overloading and operator overloading.</a:t>
            </a:r>
          </a:p>
          <a:p>
            <a:pPr algn="just"/>
            <a:r>
              <a:rPr lang="en-US" dirty="0" smtClean="0"/>
              <a:t>C++ allows programmers to build large programs with clarity, extensibility, and ease of maintenance incorporating the spirit and efficiency of C </a:t>
            </a:r>
          </a:p>
          <a:p>
            <a:pPr algn="just"/>
            <a:r>
              <a:rPr lang="en-US" dirty="0" smtClean="0"/>
              <a:t>It facilitates(</a:t>
            </a:r>
            <a:r>
              <a:rPr lang="as-IN" dirty="0"/>
              <a:t>সহজসাধ্য করে তোলা</a:t>
            </a:r>
            <a:r>
              <a:rPr lang="en-US" dirty="0" smtClean="0"/>
              <a:t>) bottom up approach which was top down in case of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OOP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OOP language like C++ or JAVA is capable of handling large programs easily</a:t>
            </a:r>
          </a:p>
          <a:p>
            <a:pPr algn="just"/>
            <a:r>
              <a:rPr lang="en-US" dirty="0" smtClean="0"/>
              <a:t>Task includes development of editors, compilers, databases, communication systems and any complex real time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OOP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Since C++ allows us to create hierarchy-related objects, we can build </a:t>
            </a:r>
            <a:r>
              <a:rPr lang="en-US" b="1" dirty="0" smtClean="0"/>
              <a:t>special object oriented libraries</a:t>
            </a:r>
            <a:r>
              <a:rPr lang="en-US" dirty="0" smtClean="0"/>
              <a:t> which can be used later by many programmers.</a:t>
            </a:r>
          </a:p>
          <a:p>
            <a:pPr algn="just"/>
            <a:r>
              <a:rPr lang="en-US" dirty="0" smtClean="0"/>
              <a:t>While C++ is able to map the real-world problem properly, the C part of C++ gives the language the ability to </a:t>
            </a:r>
            <a:r>
              <a:rPr lang="en-US" b="1" dirty="0" smtClean="0"/>
              <a:t>get close to the machine-level details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C++ programs are easily maintainable and expandable. When a new feature needs to be implemented, it is vary easy to add to the exiting structure of an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A Simple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Printing a string</a:t>
            </a:r>
          </a:p>
          <a:p>
            <a:pPr lvl="4">
              <a:buNone/>
            </a:pPr>
            <a:r>
              <a:rPr lang="en-US" dirty="0" smtClean="0"/>
              <a:t># include &lt;</a:t>
            </a:r>
            <a:r>
              <a:rPr lang="en-US" dirty="0" err="1" smtClean="0"/>
              <a:t>iostream</a:t>
            </a:r>
            <a:r>
              <a:rPr lang="en-US" dirty="0" smtClean="0"/>
              <a:t>&gt;                     // include header file</a:t>
            </a:r>
          </a:p>
          <a:p>
            <a:pPr lvl="4">
              <a:buNone/>
            </a:pPr>
            <a:r>
              <a:rPr lang="en-US" dirty="0" smtClean="0"/>
              <a:t>using namespace std;</a:t>
            </a:r>
          </a:p>
          <a:p>
            <a:pPr lvl="4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lvl="4">
              <a:buNone/>
            </a:pPr>
            <a:r>
              <a:rPr lang="en-US" dirty="0" smtClean="0"/>
              <a:t>{</a:t>
            </a:r>
          </a:p>
          <a:p>
            <a:pPr lvl="4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“my name is ………..”;      //C++ statement</a:t>
            </a:r>
          </a:p>
          <a:p>
            <a:pPr lvl="4">
              <a:buNone/>
            </a:pPr>
            <a:r>
              <a:rPr lang="en-US" dirty="0" smtClean="0"/>
              <a:t>Return 0;</a:t>
            </a:r>
          </a:p>
          <a:p>
            <a:pPr lvl="4">
              <a:buNone/>
            </a:pPr>
            <a:r>
              <a:rPr lang="en-US" dirty="0" smtClean="0"/>
              <a:t>}				         // end of example</a:t>
            </a:r>
          </a:p>
          <a:p>
            <a:r>
              <a:rPr lang="en-US" dirty="0" smtClean="0"/>
              <a:t>Program Features</a:t>
            </a:r>
          </a:p>
          <a:p>
            <a:pPr lvl="1"/>
            <a:r>
              <a:rPr lang="en-US" dirty="0" smtClean="0"/>
              <a:t>only one function, main(). //can have more</a:t>
            </a:r>
          </a:p>
          <a:p>
            <a:pPr lvl="1"/>
            <a:r>
              <a:rPr lang="en-US" dirty="0" smtClean="0"/>
              <a:t>Like C the C++ statements terminate with semicolons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C++ introduces a new comment symbol //</a:t>
            </a:r>
          </a:p>
          <a:p>
            <a:pPr lvl="1"/>
            <a:r>
              <a:rPr lang="en-US" dirty="0" smtClean="0"/>
              <a:t>Note that there is no closing symbol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for*(j=0; j&lt;n; /* loops n times */ J++)</a:t>
            </a:r>
          </a:p>
          <a:p>
            <a:pPr lvl="1"/>
            <a:r>
              <a:rPr lang="en-US" dirty="0" smtClean="0"/>
              <a:t>Can we use double slash?</a:t>
            </a:r>
          </a:p>
          <a:p>
            <a:r>
              <a:rPr lang="en-US" dirty="0" smtClean="0"/>
              <a:t>Output Operator:</a:t>
            </a:r>
          </a:p>
          <a:p>
            <a:pPr lvl="2"/>
            <a:r>
              <a:rPr lang="en-US" dirty="0" smtClean="0"/>
              <a:t>two ne C++ features, </a:t>
            </a:r>
            <a:r>
              <a:rPr lang="en-US" dirty="0" err="1" smtClean="0"/>
              <a:t>cout</a:t>
            </a:r>
            <a:r>
              <a:rPr lang="en-US" dirty="0" smtClean="0"/>
              <a:t> and &lt;&lt;.</a:t>
            </a:r>
          </a:p>
          <a:p>
            <a:pPr lvl="2"/>
            <a:r>
              <a:rPr lang="en-US" dirty="0" smtClean="0"/>
              <a:t>The operator &lt;&lt; is called the insertion or put to operator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You may recall that the operator &lt;&lt; is the bit-wise left-shift operator and it can still be used for this purpose.</a:t>
            </a:r>
          </a:p>
          <a:p>
            <a:pPr lvl="2"/>
            <a:r>
              <a:rPr lang="en-US" dirty="0" smtClean="0"/>
              <a:t>This is an example of how one operator can be used for different purposes, depending on the context. </a:t>
            </a:r>
          </a:p>
          <a:p>
            <a:pPr lvl="2"/>
            <a:r>
              <a:rPr lang="en-US" dirty="0" smtClean="0"/>
              <a:t>This concept is known an operator overloading, an important aspect of polymorphism.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30000" contrast="30000"/>
          </a:blip>
          <a:srcRect/>
          <a:stretch>
            <a:fillRect/>
          </a:stretch>
        </p:blipFill>
        <p:spPr bwMode="auto">
          <a:xfrm>
            <a:off x="3352800" y="4114800"/>
            <a:ext cx="3133725" cy="224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iostream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used the following #include directive in the program;</a:t>
            </a:r>
          </a:p>
          <a:p>
            <a:pPr lvl="1"/>
            <a:r>
              <a:rPr lang="en-US" dirty="0" smtClean="0"/>
              <a:t># 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This directive causes the preprocessor to add the contents of the </a:t>
            </a:r>
            <a:r>
              <a:rPr lang="en-US" dirty="0" err="1" smtClean="0"/>
              <a:t>iostream</a:t>
            </a:r>
            <a:r>
              <a:rPr lang="en-US" dirty="0" smtClean="0"/>
              <a:t> file to the program. </a:t>
            </a:r>
          </a:p>
          <a:p>
            <a:r>
              <a:rPr lang="en-US" dirty="0" smtClean="0"/>
              <a:t>It contains declarations for the identifier </a:t>
            </a:r>
            <a:r>
              <a:rPr lang="en-US" dirty="0" err="1" smtClean="0"/>
              <a:t>cout</a:t>
            </a:r>
            <a:r>
              <a:rPr lang="en-US" dirty="0" smtClean="0"/>
              <a:t> and the operator «. </a:t>
            </a:r>
          </a:p>
          <a:p>
            <a:r>
              <a:rPr lang="en-US" dirty="0" smtClean="0"/>
              <a:t>Some old versions of C++ use a header file called </a:t>
            </a:r>
            <a:r>
              <a:rPr lang="en-US" dirty="0" err="1" smtClean="0"/>
              <a:t>ioslream.h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is one of the changes introduced by ANSI C++.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664C-FA53-4C61-98E6-C766A21DE3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1027</Words>
  <Application>Microsoft Office PowerPoint</Application>
  <PresentationFormat>On-screen Show (4:3)</PresentationFormat>
  <Paragraphs>173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OOP  Lecture-2</vt:lpstr>
      <vt:lpstr>2.1 What is C++</vt:lpstr>
      <vt:lpstr>2.1 What is C++</vt:lpstr>
      <vt:lpstr>Applications of OOP </vt:lpstr>
      <vt:lpstr>Applications of OOP </vt:lpstr>
      <vt:lpstr>2.3 A Simple C++ Program</vt:lpstr>
      <vt:lpstr>Example (cont.)</vt:lpstr>
      <vt:lpstr>Output Operator:</vt:lpstr>
      <vt:lpstr>The iostream File</vt:lpstr>
      <vt:lpstr>Return Type of main ( )</vt:lpstr>
      <vt:lpstr>More C+ + Statements</vt:lpstr>
      <vt:lpstr>Slide 12</vt:lpstr>
      <vt:lpstr>Class</vt:lpstr>
      <vt:lpstr>Class (cont.)</vt:lpstr>
      <vt:lpstr>Classes in Java:</vt:lpstr>
      <vt:lpstr>Structure of C++ program</vt:lpstr>
      <vt:lpstr>Client-Server model </vt:lpstr>
      <vt:lpstr>Creating source file</vt:lpstr>
      <vt:lpstr>Compiling and Linking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 Lecture-2</dc:title>
  <dc:creator>Kaisar</dc:creator>
  <cp:lastModifiedBy>Kaisar</cp:lastModifiedBy>
  <cp:revision>38</cp:revision>
  <dcterms:created xsi:type="dcterms:W3CDTF">2014-11-11T07:46:55Z</dcterms:created>
  <dcterms:modified xsi:type="dcterms:W3CDTF">2014-11-12T05:07:19Z</dcterms:modified>
</cp:coreProperties>
</file>