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94C7-A61C-46F4-8A93-C4648AA502E8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9FA82-A813-48B6-A9F9-99F60739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CC9F-3384-4410-8FFC-9E695C716025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435-BF27-4D54-AE6D-A36E85E1F655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071B-B421-42E3-AFE5-BD5982888D7B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17DC-B7E1-49DA-BA94-A99DF1E37405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93F-7789-4F10-81CA-0C704C93F15D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D764-175C-414F-9A6E-4BCB9CA7F6E4}" type="datetime1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5000-DB92-46CB-9CDD-22270B3E466B}" type="datetime1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E42-1262-49F9-B2E8-3FDC4C1BC63E}" type="datetime1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1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AAE4-79F2-4784-B1FD-7AD7A946EE75}" type="datetime1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C1C4-FE9C-4BE0-B472-3DC1270D64EF}" type="datetime1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6606-212B-4FF8-8FE6-774E1DEF188E}" type="datetime1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560C-4960-4FCE-A6AE-44A2B07063CB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0528-22EC-42D0-AE91-2A582F517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Tokens, Expressions and</a:t>
            </a:r>
            <a:br>
              <a:rPr lang="en-US" dirty="0" smtClean="0"/>
            </a:br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</a:t>
            </a:r>
            <a:r>
              <a:rPr lang="en-US" dirty="0" err="1" smtClean="0"/>
              <a:t>Shahidul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AP, IIT, 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397F-BCFC-431B-8545-5D6C4FCA44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An enumerated data type is another user-defined type which provides a way </a:t>
            </a:r>
            <a:r>
              <a:rPr lang="en-US" dirty="0" smtClean="0"/>
              <a:t>for attaching names </a:t>
            </a:r>
            <a:r>
              <a:rPr lang="en-US" dirty="0"/>
              <a:t>to numbers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smtClean="0"/>
              <a:t>shape(circle</a:t>
            </a:r>
            <a:r>
              <a:rPr lang="en-US" dirty="0"/>
              <a:t>, square, </a:t>
            </a:r>
            <a:r>
              <a:rPr lang="en-US" dirty="0" smtClean="0"/>
              <a:t>triangle);</a:t>
            </a:r>
            <a:endParaRPr lang="en-US" dirty="0"/>
          </a:p>
          <a:p>
            <a:pPr lvl="1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 smtClean="0"/>
              <a:t>colour</a:t>
            </a:r>
            <a:r>
              <a:rPr lang="en-US" dirty="0" smtClean="0"/>
              <a:t>(red</a:t>
            </a:r>
            <a:r>
              <a:rPr lang="en-US" dirty="0"/>
              <a:t>. blue, green, yellow);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functions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application </a:t>
            </a:r>
            <a:r>
              <a:rPr lang="en-US" dirty="0" smtClean="0"/>
              <a:t>of arrays </a:t>
            </a:r>
            <a:r>
              <a:rPr lang="en-US" dirty="0"/>
              <a:t>in C++ is </a:t>
            </a:r>
            <a:r>
              <a:rPr lang="en-US" dirty="0" smtClean="0"/>
              <a:t>similar </a:t>
            </a:r>
            <a:r>
              <a:rPr lang="en-US" dirty="0"/>
              <a:t>to that in C</a:t>
            </a:r>
            <a:r>
              <a:rPr lang="en-US" dirty="0" smtClean="0"/>
              <a:t>.</a:t>
            </a:r>
          </a:p>
          <a:p>
            <a:r>
              <a:rPr lang="en-US" dirty="0"/>
              <a:t>When </a:t>
            </a:r>
            <a:r>
              <a:rPr lang="en-US" dirty="0" smtClean="0"/>
              <a:t>initia</a:t>
            </a:r>
            <a:r>
              <a:rPr lang="en-US" dirty="0"/>
              <a:t>l</a:t>
            </a:r>
            <a:r>
              <a:rPr lang="en-US" dirty="0" smtClean="0"/>
              <a:t>izing </a:t>
            </a:r>
            <a:r>
              <a:rPr lang="en-US" dirty="0"/>
              <a:t>a character array in ANSI C, </a:t>
            </a:r>
            <a:r>
              <a:rPr lang="en-US" dirty="0" smtClean="0"/>
              <a:t>the compiler </a:t>
            </a:r>
            <a:r>
              <a:rPr lang="en-US" dirty="0"/>
              <a:t>will </a:t>
            </a:r>
            <a:r>
              <a:rPr lang="en-US" dirty="0" smtClean="0"/>
              <a:t>allow us </a:t>
            </a:r>
            <a:r>
              <a:rPr lang="en-US" dirty="0"/>
              <a:t>to declare the array size as the exact length of the string constant. </a:t>
            </a:r>
            <a:r>
              <a:rPr lang="en-US" dirty="0" smtClean="0"/>
              <a:t>E.g.:</a:t>
            </a:r>
          </a:p>
          <a:p>
            <a:pPr lvl="1"/>
            <a:r>
              <a:rPr lang="en-US" dirty="0"/>
              <a:t>char string[3] </a:t>
            </a:r>
            <a:r>
              <a:rPr lang="en-US" dirty="0" smtClean="0"/>
              <a:t>= "</a:t>
            </a:r>
            <a:r>
              <a:rPr lang="en-US" dirty="0"/>
              <a:t>xyz";</a:t>
            </a:r>
            <a:endParaRPr lang="en-US" dirty="0" smtClean="0"/>
          </a:p>
          <a:p>
            <a:r>
              <a:rPr lang="en-US" dirty="0"/>
              <a:t>in C++, the size should be one larger than the number </a:t>
            </a:r>
            <a:r>
              <a:rPr lang="en-US" dirty="0" smtClean="0"/>
              <a:t>of characters in the </a:t>
            </a:r>
            <a:r>
              <a:rPr lang="en-US" dirty="0"/>
              <a:t>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of functions has changed a lot from C to C++.</a:t>
            </a:r>
          </a:p>
          <a:p>
            <a:r>
              <a:rPr lang="en-US" dirty="0" smtClean="0"/>
              <a:t>The is to cope up with the OOP.</a:t>
            </a:r>
          </a:p>
          <a:p>
            <a:r>
              <a:rPr lang="en-US" dirty="0" smtClean="0"/>
              <a:t>This makes the program more reliable and readable.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concept </a:t>
            </a:r>
            <a:r>
              <a:rPr lang="en-US" dirty="0"/>
              <a:t>of functions has </a:t>
            </a:r>
            <a:r>
              <a:rPr lang="en-US" dirty="0" smtClean="0"/>
              <a:t>also changed </a:t>
            </a:r>
            <a:r>
              <a:rPr lang="en-US" dirty="0"/>
              <a:t>a lot from C to C</a:t>
            </a:r>
            <a:r>
              <a:rPr lang="en-US" dirty="0" smtClean="0"/>
              <a:t>++.</a:t>
            </a:r>
          </a:p>
          <a:p>
            <a:r>
              <a:rPr lang="en-US" dirty="0" smtClean="0"/>
              <a:t>As C++ is an OOP language, its adds the concept of constant pointer and pointer to a constant.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char </a:t>
            </a:r>
            <a:r>
              <a:rPr lang="en-US" dirty="0"/>
              <a:t>* </a:t>
            </a:r>
            <a:r>
              <a:rPr lang="en-US" dirty="0" err="1" smtClean="0"/>
              <a:t>const</a:t>
            </a:r>
            <a:r>
              <a:rPr lang="en-US" dirty="0" smtClean="0"/>
              <a:t> p1= </a:t>
            </a:r>
            <a:r>
              <a:rPr lang="en-US" dirty="0"/>
              <a:t>"GOOD"; // constant </a:t>
            </a:r>
            <a:r>
              <a:rPr lang="en-US" dirty="0" smtClean="0"/>
              <a:t>pointer</a:t>
            </a:r>
          </a:p>
          <a:p>
            <a:r>
              <a:rPr lang="en-US" dirty="0"/>
              <a:t>char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* p1</a:t>
            </a:r>
            <a:r>
              <a:rPr lang="en-US" dirty="0"/>
              <a:t>= "GOOD"; </a:t>
            </a:r>
            <a:r>
              <a:rPr lang="en-US"/>
              <a:t>// </a:t>
            </a:r>
            <a:r>
              <a:rPr lang="en-US" smtClean="0"/>
              <a:t>pointer to </a:t>
            </a:r>
            <a:r>
              <a:rPr lang="en-US" dirty="0" smtClean="0"/>
              <a:t>constant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smallest individual units in a program are known as tokens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lvl="2"/>
            <a:r>
              <a:rPr lang="en-US" dirty="0"/>
              <a:t>Keywords</a:t>
            </a:r>
          </a:p>
          <a:p>
            <a:pPr lvl="2"/>
            <a:r>
              <a:rPr lang="en-US" dirty="0" smtClean="0"/>
              <a:t>Identifiers</a:t>
            </a:r>
            <a:endParaRPr lang="en-US" dirty="0"/>
          </a:p>
          <a:p>
            <a:pPr lvl="2"/>
            <a:r>
              <a:rPr lang="en-US" dirty="0" smtClean="0"/>
              <a:t>Constants</a:t>
            </a:r>
            <a:endParaRPr lang="en-US" dirty="0"/>
          </a:p>
          <a:p>
            <a:pPr lvl="2"/>
            <a:r>
              <a:rPr lang="en-US" dirty="0" smtClean="0"/>
              <a:t>Strings</a:t>
            </a:r>
            <a:endParaRPr lang="en-US" dirty="0"/>
          </a:p>
          <a:p>
            <a:pPr lvl="2"/>
            <a:r>
              <a:rPr lang="en-US" dirty="0" smtClean="0"/>
              <a:t>Operators</a:t>
            </a:r>
          </a:p>
          <a:p>
            <a:r>
              <a:rPr lang="en-US" dirty="0" smtClean="0"/>
              <a:t>Usually program </a:t>
            </a:r>
            <a:r>
              <a:rPr lang="en-US" dirty="0"/>
              <a:t>is written using these tokens, white spaces, and the syntax </a:t>
            </a:r>
            <a:r>
              <a:rPr lang="en-US" dirty="0" smtClean="0"/>
              <a:t>of the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</a:t>
            </a:r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They a</a:t>
            </a:r>
            <a:r>
              <a:rPr lang="en-US" dirty="0" smtClean="0"/>
              <a:t>re </a:t>
            </a:r>
            <a:r>
              <a:rPr lang="en-US" dirty="0"/>
              <a:t>explicitly reserved </a:t>
            </a:r>
            <a:r>
              <a:rPr lang="en-US" dirty="0" smtClean="0"/>
              <a:t>identifier and </a:t>
            </a:r>
          </a:p>
          <a:p>
            <a:r>
              <a:rPr lang="en-US" dirty="0" smtClean="0"/>
              <a:t>cannot </a:t>
            </a:r>
            <a:r>
              <a:rPr lang="en-US" dirty="0"/>
              <a:t>be used as names for the program variables or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user-defined </a:t>
            </a:r>
            <a:r>
              <a:rPr lang="en-US" dirty="0" smtClean="0"/>
              <a:t>program elements.</a:t>
            </a:r>
          </a:p>
          <a:p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If</a:t>
            </a:r>
          </a:p>
          <a:p>
            <a:pPr lvl="2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Void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  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Identifiers </a:t>
            </a:r>
            <a:r>
              <a:rPr lang="en-US" dirty="0"/>
              <a:t>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refer to the names of variables, functions, arrays, classes, etc. created by </a:t>
            </a:r>
            <a:r>
              <a:rPr lang="en-US" dirty="0" smtClean="0"/>
              <a:t>the programmer.</a:t>
            </a:r>
          </a:p>
          <a:p>
            <a:r>
              <a:rPr lang="en-US" dirty="0"/>
              <a:t>They are the fundamental requirement of any </a:t>
            </a:r>
            <a:r>
              <a:rPr lang="en-US" dirty="0" smtClean="0"/>
              <a:t>language,</a:t>
            </a:r>
          </a:p>
          <a:p>
            <a:r>
              <a:rPr lang="en-US" dirty="0" smtClean="0"/>
              <a:t>Each </a:t>
            </a:r>
            <a:r>
              <a:rPr lang="en-US" dirty="0"/>
              <a:t>language has </a:t>
            </a:r>
            <a:r>
              <a:rPr lang="en-US" dirty="0" smtClean="0"/>
              <a:t>its own </a:t>
            </a:r>
            <a:r>
              <a:rPr lang="en-US" dirty="0"/>
              <a:t>rules for naming these identifiers.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</a:t>
            </a:r>
            <a:r>
              <a:rPr lang="en-US" dirty="0"/>
              <a:t>refer to fixed values that do out change during the execution of a program</a:t>
            </a:r>
            <a:r>
              <a:rPr lang="en-US" dirty="0" smtClean="0"/>
              <a:t>.</a:t>
            </a:r>
          </a:p>
          <a:p>
            <a:r>
              <a:rPr lang="en-US" dirty="0"/>
              <a:t>They include </a:t>
            </a:r>
            <a:r>
              <a:rPr lang="en-US" dirty="0" smtClean="0"/>
              <a:t>integers, characters, floating point </a:t>
            </a:r>
            <a:r>
              <a:rPr lang="en-US" dirty="0"/>
              <a:t>numbers and strings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123		integer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123.21		Floating point</a:t>
            </a:r>
          </a:p>
          <a:p>
            <a:pPr lvl="1"/>
            <a:r>
              <a:rPr lang="en-US" dirty="0" smtClean="0"/>
              <a:t>“A”		character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</a:t>
            </a:r>
            <a:r>
              <a:rPr lang="en-US" dirty="0" smtClean="0"/>
              <a:t>Basic </a:t>
            </a:r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in C++ can be classified under various categories as shown in Fig. 3.1,</a:t>
            </a:r>
          </a:p>
        </p:txBody>
      </p:sp>
      <p:pic>
        <p:nvPicPr>
          <p:cNvPr id="1026" name="Picture 2" descr="http://ecomputernotes.com/images/Various-Data-Type-in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66" y="3276600"/>
            <a:ext cx="5799234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Compilers needs to support the language data types, known as basic or fundamental data types</a:t>
            </a:r>
          </a:p>
          <a:p>
            <a:r>
              <a:rPr lang="en-US" dirty="0"/>
              <a:t>the basic data types may have several </a:t>
            </a:r>
            <a:r>
              <a:rPr lang="en-US" dirty="0" smtClean="0"/>
              <a:t>modifiers preceding </a:t>
            </a:r>
            <a:r>
              <a:rPr lang="en-US" dirty="0"/>
              <a:t>them to serve the needs </a:t>
            </a:r>
            <a:r>
              <a:rPr lang="en-US" dirty="0" smtClean="0"/>
              <a:t>of </a:t>
            </a:r>
            <a:r>
              <a:rPr lang="en-US" dirty="0"/>
              <a:t>various </a:t>
            </a:r>
            <a:r>
              <a:rPr lang="en-US" dirty="0" smtClean="0"/>
              <a:t>situations.</a:t>
            </a:r>
          </a:p>
          <a:p>
            <a:r>
              <a:rPr lang="en-US" dirty="0"/>
              <a:t>modifiers </a:t>
            </a:r>
            <a:r>
              <a:rPr lang="en-US" dirty="0" smtClean="0"/>
              <a:t>like: ‘signed’, ‘unsigned’, ‘long’, </a:t>
            </a:r>
            <a:r>
              <a:rPr lang="en-US" dirty="0"/>
              <a:t>and </a:t>
            </a:r>
            <a:r>
              <a:rPr lang="en-US" dirty="0" smtClean="0"/>
              <a:t>‘short’ </a:t>
            </a:r>
            <a:r>
              <a:rPr lang="en-US" dirty="0"/>
              <a:t>may be applied to character and integer </a:t>
            </a:r>
            <a:r>
              <a:rPr lang="en-US" dirty="0" smtClean="0"/>
              <a:t>basic/fundamental </a:t>
            </a:r>
            <a:r>
              <a:rPr lang="en-US" dirty="0"/>
              <a:t>data types,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data types and their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knowledgediarybd.com/wp-content/uploads/2013/01/int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507639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User-Defined </a:t>
            </a:r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 dirty="0"/>
              <a:t>user-defined data type </a:t>
            </a:r>
            <a:r>
              <a:rPr lang="en-US" dirty="0" smtClean="0"/>
              <a:t>known as </a:t>
            </a:r>
            <a:r>
              <a:rPr lang="en-US" dirty="0"/>
              <a:t>class which can be used, just like any other basic data type, to </a:t>
            </a:r>
            <a:r>
              <a:rPr lang="en-US" dirty="0" smtClean="0"/>
              <a:t>declare </a:t>
            </a:r>
            <a:r>
              <a:rPr lang="en-US" dirty="0"/>
              <a:t>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class </a:t>
            </a:r>
            <a:r>
              <a:rPr lang="en-US" dirty="0"/>
              <a:t>variables are known as objects, which are the central focus of </a:t>
            </a:r>
            <a:r>
              <a:rPr lang="en-US" dirty="0" smtClean="0"/>
              <a:t>object-oriented programming</a:t>
            </a:r>
            <a:r>
              <a:rPr lang="en-US"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5127" y="4343400"/>
            <a:ext cx="21607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person</a:t>
            </a: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 char name[30];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age;</a:t>
            </a:r>
          </a:p>
          <a:p>
            <a:r>
              <a:rPr lang="en-US" dirty="0">
                <a:solidFill>
                  <a:srgbClr val="FF0000"/>
                </a:solidFill>
              </a:rPr>
              <a:t>public:</a:t>
            </a:r>
          </a:p>
          <a:p>
            <a:r>
              <a:rPr lang="en-US" dirty="0">
                <a:solidFill>
                  <a:srgbClr val="FF0000"/>
                </a:solidFill>
              </a:rPr>
              <a:t>    void </a:t>
            </a:r>
            <a:r>
              <a:rPr lang="en-US" dirty="0" err="1">
                <a:solidFill>
                  <a:srgbClr val="FF0000"/>
                </a:solidFill>
              </a:rPr>
              <a:t>getdata</a:t>
            </a:r>
            <a:r>
              <a:rPr lang="en-US" dirty="0">
                <a:solidFill>
                  <a:srgbClr val="FF0000"/>
                </a:solidFill>
              </a:rPr>
              <a:t>(void);</a:t>
            </a:r>
          </a:p>
          <a:p>
            <a:r>
              <a:rPr lang="en-US" dirty="0">
                <a:solidFill>
                  <a:srgbClr val="FF0000"/>
                </a:solidFill>
              </a:rPr>
              <a:t>    void display(void);</a:t>
            </a:r>
          </a:p>
          <a:p>
            <a:r>
              <a:rPr lang="en-US" dirty="0">
                <a:solidFill>
                  <a:srgbClr val="FF0000"/>
                </a:solidFill>
              </a:rPr>
              <a:t>};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343400"/>
            <a:ext cx="18063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88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Dog</a:t>
            </a:r>
          </a:p>
          <a:p>
            <a:pPr>
              <a:buNone/>
            </a:pPr>
            <a:r>
              <a:rPr lang="en-US" dirty="0">
                <a:solidFill>
                  <a:srgbClr val="6666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7F0055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breed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err="1">
                <a:solidFill>
                  <a:srgbClr val="000088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age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7F0055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color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barking</a:t>
            </a:r>
            <a:r>
              <a:rPr lang="en-US" dirty="0">
                <a:solidFill>
                  <a:srgbClr val="666600"/>
                </a:solidFill>
              </a:rPr>
              <a:t>(){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hungry</a:t>
            </a:r>
            <a:r>
              <a:rPr lang="en-US" dirty="0">
                <a:solidFill>
                  <a:srgbClr val="666600"/>
                </a:solidFill>
              </a:rPr>
              <a:t>(){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000088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sleeping</a:t>
            </a:r>
            <a:r>
              <a:rPr lang="en-US" dirty="0">
                <a:solidFill>
                  <a:srgbClr val="666600"/>
                </a:solidFill>
              </a:rPr>
              <a:t>(){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666600"/>
                </a:solidFill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528-22EC-42D0-AE91-2A582F5176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561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Tokens, Expressions and Control Structures</vt:lpstr>
      <vt:lpstr>3.2 Tokens</vt:lpstr>
      <vt:lpstr>3.3 Keywords</vt:lpstr>
      <vt:lpstr>3.4 Identifiers and Constants</vt:lpstr>
      <vt:lpstr>Constants</vt:lpstr>
      <vt:lpstr>3.5 Basic Data Types</vt:lpstr>
      <vt:lpstr>Cont.</vt:lpstr>
      <vt:lpstr>Fundamental data types and their ranges</vt:lpstr>
      <vt:lpstr>3.6 User-Defined Data Types</vt:lpstr>
      <vt:lpstr>Enumerated Data Type</vt:lpstr>
      <vt:lpstr>Arrays, functions and pointers</vt:lpstr>
      <vt:lpstr>functions</vt:lpstr>
      <vt:lpstr>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IIT</cp:lastModifiedBy>
  <cp:revision>20</cp:revision>
  <dcterms:created xsi:type="dcterms:W3CDTF">2014-11-15T15:32:25Z</dcterms:created>
  <dcterms:modified xsi:type="dcterms:W3CDTF">2014-11-13T01:51:43Z</dcterms:modified>
</cp:coreProperties>
</file>