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42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33332-4EC8-4C38-BD6C-BC91D9578DF6}" type="datetimeFigureOut">
              <a:rPr lang="en-US" smtClean="0"/>
              <a:pPr/>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54E1D-343C-49B7-B2D9-4AE0180FAA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33332-4EC8-4C38-BD6C-BC91D9578DF6}" type="datetimeFigureOut">
              <a:rPr lang="en-US" smtClean="0"/>
              <a:pPr/>
              <a:t>11/19/2014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54E1D-343C-49B7-B2D9-4AE0180FAA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Tokens, Expressions and Control Structures </a:t>
            </a:r>
            <a:endParaRPr lang="en-US" dirty="0"/>
          </a:p>
        </p:txBody>
      </p:sp>
      <p:sp>
        <p:nvSpPr>
          <p:cNvPr id="3" name="Subtitle 2"/>
          <p:cNvSpPr>
            <a:spLocks noGrp="1"/>
          </p:cNvSpPr>
          <p:nvPr>
            <p:ph type="subTitle" idx="1"/>
          </p:nvPr>
        </p:nvSpPr>
        <p:spPr/>
        <p:txBody>
          <a:bodyPr/>
          <a:lstStyle/>
          <a:p>
            <a:r>
              <a:rPr lang="en-US" dirty="0" err="1" smtClean="0"/>
              <a:t>DMSI</a:t>
            </a:r>
            <a:endParaRPr lang="en-US" dirty="0" smtClean="0"/>
          </a:p>
          <a:p>
            <a:r>
              <a:rPr lang="en-US" dirty="0" err="1" smtClean="0"/>
              <a:t>Lec</a:t>
            </a:r>
            <a:r>
              <a:rPr lang="en-US" dirty="0" smtClean="0"/>
              <a:t> - 4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3429000" cy="4525963"/>
          </a:xfrm>
        </p:spPr>
        <p:txBody>
          <a:bodyPr>
            <a:normAutofit fontScale="85000" lnSpcReduction="10000"/>
          </a:bodyPr>
          <a:lstStyle/>
          <a:p>
            <a:r>
              <a:rPr lang="en-US" dirty="0" smtClean="0"/>
              <a:t>When the function call </a:t>
            </a:r>
            <a:r>
              <a:rPr lang="en-US" dirty="0" smtClean="0"/>
              <a:t>f(m)&gt; is </a:t>
            </a:r>
            <a:r>
              <a:rPr lang="en-US" dirty="0" smtClean="0"/>
              <a:t>executed, the following initialization occurs:</a:t>
            </a:r>
          </a:p>
          <a:p>
            <a:pPr>
              <a:buNone/>
            </a:pPr>
            <a:r>
              <a:rPr lang="en-US" dirty="0" err="1" smtClean="0"/>
              <a:t>int</a:t>
            </a:r>
            <a:r>
              <a:rPr lang="en-US" dirty="0" smtClean="0"/>
              <a:t> </a:t>
            </a:r>
            <a:r>
              <a:rPr lang="en-US" dirty="0" smtClean="0"/>
              <a:t>&amp; x </a:t>
            </a:r>
            <a:r>
              <a:rPr lang="en-US" dirty="0" smtClean="0"/>
              <a:t>= m;</a:t>
            </a:r>
          </a:p>
          <a:p>
            <a:r>
              <a:rPr lang="en-US" dirty="0" smtClean="0"/>
              <a:t>Thus x becomes an alias of m after executing the statement</a:t>
            </a:r>
          </a:p>
          <a:p>
            <a:r>
              <a:rPr lang="en-US" dirty="0" smtClean="0"/>
              <a:t>f (</a:t>
            </a:r>
            <a:r>
              <a:rPr lang="en-US" dirty="0" smtClean="0"/>
              <a:t>m)</a:t>
            </a:r>
            <a:endParaRPr lang="en-US" dirty="0" smtClean="0"/>
          </a:p>
        </p:txBody>
      </p:sp>
      <p:pic>
        <p:nvPicPr>
          <p:cNvPr id="1026" name="Picture 2"/>
          <p:cNvPicPr>
            <a:picLocks noChangeAspect="1" noChangeArrowheads="1"/>
          </p:cNvPicPr>
          <p:nvPr/>
        </p:nvPicPr>
        <p:blipFill>
          <a:blip r:embed="rId2">
            <a:lum bright="-20000" contrast="30000"/>
          </a:blip>
          <a:srcRect/>
          <a:stretch>
            <a:fillRect/>
          </a:stretch>
        </p:blipFill>
        <p:spPr bwMode="auto">
          <a:xfrm>
            <a:off x="3810000" y="1752600"/>
            <a:ext cx="5153025" cy="26860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call by reference </a:t>
            </a:r>
            <a:r>
              <a:rPr lang="en-US" dirty="0" smtClean="0"/>
              <a:t>procedure </a:t>
            </a:r>
            <a:r>
              <a:rPr lang="en-US" dirty="0" smtClean="0"/>
              <a:t>is useful in </a:t>
            </a:r>
            <a:r>
              <a:rPr lang="en-US" dirty="0" smtClean="0"/>
              <a:t>OOP because </a:t>
            </a:r>
            <a:r>
              <a:rPr lang="en-US" dirty="0" smtClean="0"/>
              <a:t>it </a:t>
            </a:r>
            <a:r>
              <a:rPr lang="en-US" dirty="0" smtClean="0"/>
              <a:t>permits the </a:t>
            </a:r>
            <a:r>
              <a:rPr lang="en-US" dirty="0" smtClean="0"/>
              <a:t>manipulation of objects by reference, and eliminates the </a:t>
            </a:r>
            <a:r>
              <a:rPr lang="en-US" i="1" dirty="0" smtClean="0"/>
              <a:t>copying of object </a:t>
            </a:r>
            <a:r>
              <a:rPr lang="en-US" i="1" dirty="0" smtClean="0"/>
              <a:t>parameters back </a:t>
            </a:r>
            <a:r>
              <a:rPr lang="en-US" i="1" dirty="0" smtClean="0"/>
              <a:t>and forth, </a:t>
            </a:r>
            <a:endParaRPr lang="en-US" i="1" dirty="0" smtClean="0"/>
          </a:p>
          <a:p>
            <a:r>
              <a:rPr lang="en-US" dirty="0" smtClean="0"/>
              <a:t>It </a:t>
            </a:r>
            <a:r>
              <a:rPr lang="en-US" dirty="0" smtClean="0"/>
              <a:t>is also important to note that references can be created not only for </a:t>
            </a:r>
            <a:r>
              <a:rPr lang="en-US" dirty="0" smtClean="0"/>
              <a:t>built in data </a:t>
            </a:r>
            <a:r>
              <a:rPr lang="en-US" dirty="0" smtClean="0"/>
              <a:t>types but also for </a:t>
            </a:r>
            <a:r>
              <a:rPr lang="en-US" i="1" dirty="0" smtClean="0"/>
              <a:t>user-defined data types such as structures and classes. </a:t>
            </a:r>
            <a:endParaRPr lang="en-US" i="1" dirty="0" smtClean="0"/>
          </a:p>
          <a:p>
            <a:r>
              <a:rPr lang="en-US" dirty="0" smtClean="0"/>
              <a:t>References work </a:t>
            </a:r>
            <a:r>
              <a:rPr lang="en-US" dirty="0" smtClean="0"/>
              <a:t>wonderfully well with these </a:t>
            </a:r>
            <a:r>
              <a:rPr lang="en-US" i="1" dirty="0" smtClean="0"/>
              <a:t>user-defined</a:t>
            </a:r>
            <a:r>
              <a:rPr lang="en-US" dirty="0" smtClean="0"/>
              <a:t> data types.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a:t>
            </a:r>
            <a:r>
              <a:rPr lang="en-US" dirty="0" smtClean="0"/>
              <a:t>3 Operators in C + +</a:t>
            </a:r>
            <a:endParaRPr lang="en-US" dirty="0"/>
          </a:p>
        </p:txBody>
      </p:sp>
      <p:sp>
        <p:nvSpPr>
          <p:cNvPr id="3" name="Content Placeholder 2"/>
          <p:cNvSpPr>
            <a:spLocks noGrp="1"/>
          </p:cNvSpPr>
          <p:nvPr>
            <p:ph idx="1"/>
          </p:nvPr>
        </p:nvSpPr>
        <p:spPr>
          <a:xfrm>
            <a:off x="457200" y="1600200"/>
            <a:ext cx="3962400" cy="4525963"/>
          </a:xfrm>
        </p:spPr>
        <p:txBody>
          <a:bodyPr/>
          <a:lstStyle/>
          <a:p>
            <a:r>
              <a:rPr lang="en-US" dirty="0" smtClean="0"/>
              <a:t>we can give several meanings to an </a:t>
            </a:r>
            <a:r>
              <a:rPr lang="en-US" dirty="0" smtClean="0"/>
              <a:t>operator, depending </a:t>
            </a:r>
            <a:r>
              <a:rPr lang="en-US" dirty="0" smtClean="0"/>
              <a:t>upon the types </a:t>
            </a:r>
            <a:r>
              <a:rPr lang="en-US" dirty="0" smtClean="0"/>
              <a:t>of arguments used.</a:t>
            </a:r>
          </a:p>
          <a:p>
            <a:r>
              <a:rPr lang="en-US" dirty="0" smtClean="0"/>
              <a:t> </a:t>
            </a:r>
            <a:r>
              <a:rPr lang="en-US" dirty="0" smtClean="0"/>
              <a:t>This process is known as </a:t>
            </a:r>
            <a:r>
              <a:rPr lang="en-US" dirty="0" smtClean="0">
                <a:solidFill>
                  <a:srgbClr val="FF0000"/>
                </a:solidFill>
              </a:rPr>
              <a:t>operator overloading</a:t>
            </a:r>
            <a:r>
              <a:rPr lang="en-US" dirty="0" smtClean="0">
                <a:solidFill>
                  <a:srgbClr val="FF0000"/>
                </a:solidFill>
              </a:rPr>
              <a:t>.?</a:t>
            </a:r>
            <a:endParaRPr lang="en-US" dirty="0">
              <a:solidFill>
                <a:srgbClr val="FF0000"/>
              </a:solidFill>
            </a:endParaRPr>
          </a:p>
        </p:txBody>
      </p:sp>
      <p:pic>
        <p:nvPicPr>
          <p:cNvPr id="2050" name="Picture 2"/>
          <p:cNvPicPr>
            <a:picLocks noChangeAspect="1" noChangeArrowheads="1"/>
          </p:cNvPicPr>
          <p:nvPr/>
        </p:nvPicPr>
        <p:blipFill>
          <a:blip r:embed="rId2">
            <a:lum bright="-20000" contrast="30000"/>
          </a:blip>
          <a:srcRect/>
          <a:stretch>
            <a:fillRect/>
          </a:stretch>
        </p:blipFill>
        <p:spPr bwMode="auto">
          <a:xfrm>
            <a:off x="4419600" y="1752600"/>
            <a:ext cx="4559905" cy="2286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3.14 supper resolution operator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Like C, C++ </a:t>
            </a:r>
            <a:r>
              <a:rPr lang="en-US" dirty="0" smtClean="0"/>
              <a:t>is also a </a:t>
            </a:r>
            <a:r>
              <a:rPr lang="en-US" dirty="0" smtClean="0"/>
              <a:t>block structured language.</a:t>
            </a:r>
            <a:endParaRPr lang="en-US" smtClean="0"/>
          </a:p>
          <a:p>
            <a:r>
              <a:rPr lang="en-US" smtClean="0"/>
              <a:t>Blocks </a:t>
            </a:r>
            <a:r>
              <a:rPr lang="en-US" dirty="0" err="1" smtClean="0"/>
              <a:t>atld</a:t>
            </a:r>
            <a:r>
              <a:rPr lang="en-US" dirty="0" smtClean="0"/>
              <a:t> </a:t>
            </a:r>
            <a:r>
              <a:rPr lang="en-US" dirty="0" err="1" smtClean="0"/>
              <a:t>etor</a:t>
            </a:r>
            <a:r>
              <a:rPr lang="en-US" dirty="0" smtClean="0"/>
              <a:t>*1^ can ^ in constructing</a:t>
            </a:r>
          </a:p>
          <a:p>
            <a:r>
              <a:rPr lang="en-US" dirty="0" smtClean="0"/>
              <a:t>programs. We know that the same variable name can be used to have different meanings in</a:t>
            </a:r>
          </a:p>
          <a:p>
            <a:r>
              <a:rPr lang="en-US" dirty="0" smtClean="0"/>
              <a:t>different blocks, The scope </a:t>
            </a:r>
            <a:r>
              <a:rPr lang="en-US" dirty="0" err="1" smtClean="0"/>
              <a:t>ofthe</a:t>
            </a:r>
            <a:r>
              <a:rPr lang="en-US" dirty="0" smtClean="0"/>
              <a:t> variable extends from the point of its declaration till the end</a:t>
            </a:r>
          </a:p>
          <a:p>
            <a:r>
              <a:rPr lang="en-US" dirty="0" smtClean="0"/>
              <a:t>of the block containing the declaration, A variable declared inside a block is said to be local to</a:t>
            </a:r>
          </a:p>
          <a:p>
            <a:r>
              <a:rPr lang="en-US" dirty="0" smtClean="0"/>
              <a:t>that block. Consider </a:t>
            </a:r>
            <a:r>
              <a:rPr lang="en-US" dirty="0" err="1" smtClean="0"/>
              <a:t>thu</a:t>
            </a:r>
            <a:r>
              <a:rPr lang="en-US" dirty="0" smtClean="0"/>
              <a:t> following .</a:t>
            </a:r>
            <a:r>
              <a:rPr lang="en-US" dirty="0" err="1" smtClean="0"/>
              <a:t>Hegmunt</a:t>
            </a:r>
            <a:r>
              <a:rPr lang="en-US" dirty="0" smtClean="0"/>
              <a:t> </a:t>
            </a:r>
            <a:r>
              <a:rPr lang="en-US" dirty="0" err="1" smtClean="0"/>
              <a:t>uf</a:t>
            </a:r>
            <a:r>
              <a:rPr lang="en-US" dirty="0" smtClean="0"/>
              <a:t> a </a:t>
            </a:r>
            <a:r>
              <a:rPr lang="en-US" dirty="0" err="1" smtClean="0"/>
              <a:t>propria</a:t>
            </a:r>
            <a:r>
              <a:rPr lang="en-US" dirty="0" smtClean="0"/>
              <a:t> </a:t>
            </a:r>
            <a:r>
              <a:rPr lang="en-US" dirty="0" err="1" smtClean="0"/>
              <a:t>rn</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 Symbolic Constants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ways to define constant:</a:t>
            </a:r>
          </a:p>
          <a:p>
            <a:pPr lvl="1"/>
            <a:r>
              <a:rPr lang="en-US" dirty="0" smtClean="0"/>
              <a:t>Using the qualifier const, and</a:t>
            </a:r>
          </a:p>
          <a:p>
            <a:pPr lvl="1"/>
            <a:r>
              <a:rPr lang="en-US" dirty="0" smtClean="0"/>
              <a:t>Defining a set of integer constants using ‘</a:t>
            </a:r>
            <a:r>
              <a:rPr lang="en-US" dirty="0" err="1" smtClean="0"/>
              <a:t>enum</a:t>
            </a:r>
            <a:r>
              <a:rPr lang="en-US" dirty="0" smtClean="0"/>
              <a:t>’ keyword.</a:t>
            </a:r>
          </a:p>
          <a:p>
            <a:pPr lvl="2"/>
            <a:r>
              <a:rPr lang="en-US" dirty="0" smtClean="0"/>
              <a:t>const </a:t>
            </a:r>
            <a:r>
              <a:rPr lang="en-US" dirty="0" err="1"/>
              <a:t>i</a:t>
            </a:r>
            <a:r>
              <a:rPr lang="en-US" dirty="0" err="1" smtClean="0"/>
              <a:t>nt</a:t>
            </a:r>
            <a:r>
              <a:rPr lang="en-US" dirty="0" smtClean="0"/>
              <a:t> size =10;</a:t>
            </a:r>
          </a:p>
          <a:p>
            <a:pPr lvl="2"/>
            <a:r>
              <a:rPr lang="en-US" dirty="0" smtClean="0"/>
              <a:t>char name[size];</a:t>
            </a:r>
          </a:p>
          <a:p>
            <a:r>
              <a:rPr lang="en-US" dirty="0" smtClean="0"/>
              <a:t>they can be made local by declaring static </a:t>
            </a:r>
          </a:p>
          <a:p>
            <a:r>
              <a:rPr lang="en-US" dirty="0"/>
              <a:t>t</a:t>
            </a:r>
            <a:r>
              <a:rPr lang="en-US" dirty="0" smtClean="0"/>
              <a:t>o give a const value an external linkage so that it can be referenced from another file, we must explicitly define it as an extern in C++, </a:t>
            </a:r>
            <a:r>
              <a:rPr lang="en-US" dirty="0" err="1" smtClean="0"/>
              <a:t>eg</a:t>
            </a:r>
            <a:r>
              <a:rPr lang="en-US" dirty="0" smtClean="0"/>
              <a:t>?</a:t>
            </a:r>
          </a:p>
          <a:p>
            <a:pPr lvl="1">
              <a:buNone/>
            </a:pPr>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a:t>
            </a:r>
            <a:endParaRPr lang="en-US" dirty="0"/>
          </a:p>
        </p:txBody>
      </p:sp>
      <p:sp>
        <p:nvSpPr>
          <p:cNvPr id="3" name="Content Placeholder 2"/>
          <p:cNvSpPr>
            <a:spLocks noGrp="1"/>
          </p:cNvSpPr>
          <p:nvPr>
            <p:ph idx="1"/>
          </p:nvPr>
        </p:nvSpPr>
        <p:spPr/>
        <p:txBody>
          <a:bodyPr/>
          <a:lstStyle/>
          <a:p>
            <a:r>
              <a:rPr lang="en-US" dirty="0" err="1"/>
              <a:t>e</a:t>
            </a:r>
            <a:r>
              <a:rPr lang="en-US" dirty="0" err="1" smtClean="0"/>
              <a:t>num</a:t>
            </a:r>
            <a:r>
              <a:rPr lang="en-US" dirty="0" smtClean="0"/>
              <a:t> {</a:t>
            </a:r>
            <a:r>
              <a:rPr lang="en-US" dirty="0" err="1" smtClean="0"/>
              <a:t>X,Y,Z</a:t>
            </a:r>
            <a:r>
              <a:rPr lang="en-US" dirty="0"/>
              <a:t>}</a:t>
            </a:r>
            <a:r>
              <a:rPr lang="en-US" dirty="0" smtClean="0"/>
              <a:t>;</a:t>
            </a:r>
          </a:p>
          <a:p>
            <a:pPr lvl="1"/>
            <a:r>
              <a:rPr lang="en-US" dirty="0" smtClean="0"/>
              <a:t>What is the value of </a:t>
            </a:r>
            <a:r>
              <a:rPr lang="en-US" dirty="0" err="1" smtClean="0"/>
              <a:t>X,Y</a:t>
            </a:r>
            <a:r>
              <a:rPr lang="en-US" dirty="0"/>
              <a:t> </a:t>
            </a:r>
            <a:r>
              <a:rPr lang="en-US" dirty="0" smtClean="0"/>
              <a:t>and Z?</a:t>
            </a:r>
          </a:p>
          <a:p>
            <a:pPr lvl="1"/>
            <a:r>
              <a:rPr lang="en-US" dirty="0" smtClean="0"/>
              <a:t>Another way of defining this? const X=0;?</a:t>
            </a:r>
          </a:p>
          <a:p>
            <a:r>
              <a:rPr lang="en-US" dirty="0" smtClean="0"/>
              <a:t>We can also assign values to X, Y, and Z explicitly. Example;</a:t>
            </a:r>
          </a:p>
          <a:p>
            <a:pPr lvl="1"/>
            <a:r>
              <a:rPr lang="en-US" dirty="0" err="1" smtClean="0"/>
              <a:t>enum</a:t>
            </a:r>
            <a:r>
              <a:rPr lang="en-US" dirty="0" smtClean="0"/>
              <a:t>{X=100, Y=150, Z=200};?</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3-9 Type Compatibility</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lgn="just">
              <a:buNone/>
            </a:pPr>
            <a:r>
              <a:rPr lang="en-US" dirty="0" smtClean="0"/>
              <a:t>C++ is very strict with regard to type compatibility as compared to C. For instance, C++ defines </a:t>
            </a:r>
            <a:r>
              <a:rPr lang="en-US" b="1" dirty="0" err="1" smtClean="0"/>
              <a:t>int</a:t>
            </a:r>
            <a:r>
              <a:rPr lang="en-US" b="1" dirty="0" smtClean="0"/>
              <a:t>, short </a:t>
            </a:r>
            <a:r>
              <a:rPr lang="en-US" b="1" dirty="0" err="1" smtClean="0"/>
              <a:t>int</a:t>
            </a:r>
            <a:r>
              <a:rPr lang="en-US" b="1" dirty="0" smtClean="0"/>
              <a:t>, and long </a:t>
            </a:r>
            <a:r>
              <a:rPr lang="en-US" b="1" dirty="0" err="1" smtClean="0"/>
              <a:t>int</a:t>
            </a:r>
            <a:r>
              <a:rPr lang="en-US" b="1" dirty="0" smtClean="0"/>
              <a:t> </a:t>
            </a:r>
            <a:r>
              <a:rPr lang="en-US" dirty="0" smtClean="0"/>
              <a:t>as three different types. They must be cast when their values are assigned to one another. Similarly, </a:t>
            </a:r>
            <a:r>
              <a:rPr lang="en-US" b="1" dirty="0" smtClean="0"/>
              <a:t>unsigned char, char</a:t>
            </a:r>
            <a:r>
              <a:rPr lang="en-US" dirty="0" smtClean="0"/>
              <a:t>, and </a:t>
            </a:r>
            <a:r>
              <a:rPr lang="en-US" b="1" dirty="0" smtClean="0"/>
              <a:t>signed char </a:t>
            </a:r>
            <a:r>
              <a:rPr lang="en-US" dirty="0" smtClean="0"/>
              <a:t>are considered as </a:t>
            </a:r>
            <a:r>
              <a:rPr lang="en-US" b="1" dirty="0" smtClean="0"/>
              <a:t>different types</a:t>
            </a:r>
            <a:r>
              <a:rPr lang="en-US" dirty="0" smtClean="0"/>
              <a:t>, although each of these has a </a:t>
            </a:r>
            <a:r>
              <a:rPr lang="en-US" b="1" dirty="0" smtClean="0"/>
              <a:t>size of one byte</a:t>
            </a:r>
            <a:r>
              <a:rPr lang="en-US" dirty="0" smtClean="0"/>
              <a:t>, In C++, the types of values must be the same for complete  compatibility, or else, a cast must be applied. </a:t>
            </a:r>
          </a:p>
          <a:p>
            <a:pPr algn="just">
              <a:buNone/>
            </a:pPr>
            <a:r>
              <a:rPr lang="en-US" b="1" dirty="0" smtClean="0"/>
              <a:t>Why? </a:t>
            </a:r>
            <a:r>
              <a:rPr lang="en-US" dirty="0" smtClean="0"/>
              <a:t>These restrictions in C++ are necessary in order to support function overloading where two functions with the same name are distinguished using the type of function arguments. (</a:t>
            </a:r>
            <a:r>
              <a:rPr lang="en-US" b="1" dirty="0" smtClean="0"/>
              <a:t>add example from the book</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3.10 Declaration of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Variable must be declared before they are used in the program.</a:t>
            </a:r>
          </a:p>
          <a:p>
            <a:pPr lvl="3"/>
            <a:r>
              <a:rPr lang="en-US" dirty="0" smtClean="0"/>
              <a:t>Why OOP-L C++ variable declaration is better than C? with example</a:t>
            </a:r>
          </a:p>
          <a:p>
            <a:pPr algn="just"/>
            <a:r>
              <a:rPr lang="en-US" dirty="0" smtClean="0"/>
              <a:t>C++ allows the declaration of a variable any where in the scope. This means that a variable can be declared right at the place of its first use. This makes the program much easier to write and reduces the errors that may be caused by having to scan back and forth. It also makes the program easier to understand because the variables are declared in the context of their use.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fontScale="90000"/>
          </a:bodyPr>
          <a:lstStyle/>
          <a:p>
            <a:r>
              <a:rPr lang="en-US" dirty="0" smtClean="0">
                <a:solidFill>
                  <a:srgbClr val="FF0000"/>
                </a:solidFill>
              </a:rPr>
              <a:t>Example</a:t>
            </a:r>
            <a:br>
              <a:rPr lang="en-US" dirty="0" smtClean="0">
                <a:solidFill>
                  <a:srgbClr val="FF0000"/>
                </a:solidFill>
              </a:rPr>
            </a:br>
            <a:r>
              <a:rPr lang="en-US" dirty="0" smtClean="0">
                <a:solidFill>
                  <a:srgbClr val="FF0000"/>
                </a:solidFill>
              </a:rPr>
              <a:t>(Do it at home and show me the result)</a:t>
            </a:r>
            <a:endParaRPr lang="en-US" dirty="0">
              <a:solidFill>
                <a:srgbClr val="FF0000"/>
              </a:solidFill>
            </a:endParaRPr>
          </a:p>
        </p:txBody>
      </p:sp>
      <p:graphicFrame>
        <p:nvGraphicFramePr>
          <p:cNvPr id="6" name="Content Placeholder 5"/>
          <p:cNvGraphicFramePr>
            <a:graphicFrameLocks noGrp="1"/>
          </p:cNvGraphicFramePr>
          <p:nvPr>
            <p:ph idx="1"/>
          </p:nvPr>
        </p:nvGraphicFramePr>
        <p:xfrm>
          <a:off x="457200" y="1600200"/>
          <a:ext cx="8229600" cy="4358640"/>
        </p:xfrm>
        <a:graphic>
          <a:graphicData uri="http://schemas.openxmlformats.org/drawingml/2006/table">
            <a:tbl>
              <a:tblPr firstRow="1" bandRow="1">
                <a:tableStyleId>{5940675A-B579-460E-94D1-54222C63F5DA}</a:tableStyleId>
              </a:tblPr>
              <a:tblGrid>
                <a:gridCol w="4114800"/>
                <a:gridCol w="4114800"/>
              </a:tblGrid>
              <a:tr h="370840">
                <a:tc>
                  <a:txBody>
                    <a:bodyPr/>
                    <a:lstStyle/>
                    <a:p>
                      <a:r>
                        <a:rPr lang="en-US" sz="2800" dirty="0" err="1" smtClean="0"/>
                        <a:t>int</a:t>
                      </a:r>
                      <a:r>
                        <a:rPr lang="en-US" sz="2800" dirty="0" smtClean="0"/>
                        <a:t> main() </a:t>
                      </a:r>
                    </a:p>
                    <a:p>
                      <a:r>
                        <a:rPr lang="en-US" sz="2800" dirty="0" smtClean="0"/>
                        <a:t>{</a:t>
                      </a:r>
                    </a:p>
                    <a:p>
                      <a:r>
                        <a:rPr lang="en-US" sz="2800" dirty="0" smtClean="0"/>
                        <a:t>float x;</a:t>
                      </a:r>
                    </a:p>
                    <a:p>
                      <a:r>
                        <a:rPr lang="en-US" sz="2800" dirty="0" smtClean="0"/>
                        <a:t>float</a:t>
                      </a:r>
                      <a:r>
                        <a:rPr lang="en-US" sz="2800" baseline="0" dirty="0" smtClean="0"/>
                        <a:t>  sum;</a:t>
                      </a:r>
                      <a:endParaRPr lang="en-US" sz="2800" dirty="0" smtClean="0"/>
                    </a:p>
                    <a:p>
                      <a:r>
                        <a:rPr lang="en-US" sz="2800" dirty="0" smtClean="0"/>
                        <a:t>for</a:t>
                      </a:r>
                      <a:r>
                        <a:rPr lang="en-US" sz="2800" baseline="0" dirty="0" smtClean="0"/>
                        <a:t> </a:t>
                      </a:r>
                      <a:r>
                        <a:rPr lang="en-US" sz="2800" baseline="0" dirty="0" err="1" smtClean="0"/>
                        <a:t>int</a:t>
                      </a:r>
                      <a:r>
                        <a:rPr lang="en-US" sz="2800" baseline="0" dirty="0" smtClean="0"/>
                        <a:t> (i=1; i&lt;5; i++)</a:t>
                      </a:r>
                    </a:p>
                    <a:p>
                      <a:r>
                        <a:rPr lang="en-US" sz="2800" dirty="0" smtClean="0"/>
                        <a:t>{</a:t>
                      </a:r>
                    </a:p>
                    <a:p>
                      <a:r>
                        <a:rPr lang="en-US" sz="2800" dirty="0" err="1" smtClean="0"/>
                        <a:t>cin</a:t>
                      </a:r>
                      <a:r>
                        <a:rPr lang="en-US" sz="2800" dirty="0" smtClean="0"/>
                        <a:t> » x;</a:t>
                      </a:r>
                    </a:p>
                    <a:p>
                      <a:r>
                        <a:rPr lang="en-US" sz="2800" dirty="0" smtClean="0"/>
                        <a:t>sum=sum +X;</a:t>
                      </a:r>
                    </a:p>
                    <a:p>
                      <a:r>
                        <a:rPr lang="en-US" sz="2800" dirty="0" smtClean="0"/>
                        <a:t>}</a:t>
                      </a:r>
                    </a:p>
                    <a:p>
                      <a:endParaRPr lang="en-US" sz="2800" dirty="0" smtClean="0"/>
                    </a:p>
                  </a:txBody>
                  <a:tcPr/>
                </a:tc>
                <a:tc>
                  <a:txBody>
                    <a:bodyPr/>
                    <a:lstStyle/>
                    <a:p>
                      <a:r>
                        <a:rPr lang="en-US" sz="2800" dirty="0" smtClean="0"/>
                        <a:t>float average;//declaration</a:t>
                      </a:r>
                    </a:p>
                    <a:p>
                      <a:r>
                        <a:rPr lang="en-US" sz="2800" dirty="0" smtClean="0"/>
                        <a:t>average = sum/(i-1);</a:t>
                      </a:r>
                    </a:p>
                    <a:p>
                      <a:r>
                        <a:rPr lang="en-US" sz="2800" dirty="0" err="1" smtClean="0"/>
                        <a:t>cout</a:t>
                      </a:r>
                      <a:r>
                        <a:rPr lang="en-US" sz="2800" dirty="0" smtClean="0"/>
                        <a:t> « average;</a:t>
                      </a:r>
                    </a:p>
                    <a:p>
                      <a:r>
                        <a:rPr lang="en-US" sz="2800" dirty="0" smtClean="0"/>
                        <a:t>return 0:</a:t>
                      </a:r>
                    </a:p>
                    <a:p>
                      <a:endParaRPr lang="en-US" sz="2800" dirty="0"/>
                    </a:p>
                  </a:txBody>
                  <a:tcPr/>
                </a:tc>
              </a:tr>
            </a:tbl>
          </a:graphicData>
        </a:graphic>
      </p:graphicFrame>
      <p:sp>
        <p:nvSpPr>
          <p:cNvPr id="7" name="TextBox 6"/>
          <p:cNvSpPr txBox="1"/>
          <p:nvPr/>
        </p:nvSpPr>
        <p:spPr>
          <a:xfrm>
            <a:off x="1981200" y="6248400"/>
            <a:ext cx="7131889" cy="369332"/>
          </a:xfrm>
          <a:prstGeom prst="rect">
            <a:avLst/>
          </a:prstGeom>
          <a:noFill/>
        </p:spPr>
        <p:txBody>
          <a:bodyPr wrap="none" rtlCol="0">
            <a:spAutoFit/>
          </a:bodyPr>
          <a:lstStyle/>
          <a:p>
            <a:r>
              <a:rPr lang="en-US" dirty="0" smtClean="0"/>
              <a:t>What is the disadvantage of declaring variables anywhere in the program?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t>3.11 Dynamic Initialization of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do you mean by dynamic initialization of variables?</a:t>
            </a:r>
          </a:p>
          <a:p>
            <a:r>
              <a:rPr lang="en-US" dirty="0" smtClean="0"/>
              <a:t>OOP  permits initialization of the variables at run time. This is referred to as dynamic initialization. In C++ a variable can be initialized at run time using expressions at the place can be combined into a single statement of declaration, For example, </a:t>
            </a:r>
          </a:p>
          <a:p>
            <a:pPr lvl="2">
              <a:buNone/>
            </a:pPr>
            <a:r>
              <a:rPr lang="en-US" dirty="0" smtClean="0">
                <a:solidFill>
                  <a:srgbClr val="FF0000"/>
                </a:solidFill>
              </a:rPr>
              <a:t>float average;                      //declare where it is necessary</a:t>
            </a:r>
          </a:p>
          <a:p>
            <a:pPr lvl="2">
              <a:buNone/>
            </a:pPr>
            <a:r>
              <a:rPr lang="en-US" dirty="0">
                <a:solidFill>
                  <a:srgbClr val="FF0000"/>
                </a:solidFill>
              </a:rPr>
              <a:t>a</a:t>
            </a:r>
            <a:r>
              <a:rPr lang="en-US" dirty="0" smtClean="0">
                <a:solidFill>
                  <a:srgbClr val="FF0000"/>
                </a:solidFill>
              </a:rPr>
              <a:t>verage = sum/ i;</a:t>
            </a:r>
          </a:p>
          <a:p>
            <a:pPr lvl="1">
              <a:buNone/>
            </a:pPr>
            <a:r>
              <a:rPr lang="en-US" dirty="0" smtClean="0"/>
              <a:t>Can be </a:t>
            </a:r>
            <a:r>
              <a:rPr lang="en-US" dirty="0" err="1" smtClean="0"/>
              <a:t>cobbined</a:t>
            </a:r>
            <a:r>
              <a:rPr lang="en-US" dirty="0" smtClean="0"/>
              <a:t> into single statement</a:t>
            </a:r>
          </a:p>
          <a:p>
            <a:pPr lvl="2">
              <a:buNone/>
            </a:pPr>
            <a:r>
              <a:rPr lang="en-US" dirty="0" smtClean="0">
                <a:solidFill>
                  <a:srgbClr val="FF0000"/>
                </a:solidFill>
              </a:rPr>
              <a:t>float average = sum/i;       //initialize dynamically </a:t>
            </a:r>
            <a:r>
              <a:rPr lang="en-US" dirty="0">
                <a:solidFill>
                  <a:srgbClr val="FF0000"/>
                </a:solidFill>
              </a:rPr>
              <a:t>a</a:t>
            </a:r>
            <a:r>
              <a:rPr lang="en-US" dirty="0" smtClean="0">
                <a:solidFill>
                  <a:srgbClr val="FF0000"/>
                </a:solidFill>
              </a:rPr>
              <a:t>t run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5.12 ‘</a:t>
            </a:r>
            <a:r>
              <a:rPr lang="es-ES" dirty="0" err="1" smtClean="0"/>
              <a:t>Reference</a:t>
            </a:r>
            <a:r>
              <a:rPr lang="es-ES" dirty="0" smtClean="0"/>
              <a:t>’ Variables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What do you mean by </a:t>
            </a:r>
            <a:r>
              <a:rPr lang="es-ES" sz="2000" dirty="0" smtClean="0"/>
              <a:t>‘</a:t>
            </a:r>
            <a:r>
              <a:rPr lang="es-ES" sz="2000" dirty="0" err="1" smtClean="0"/>
              <a:t>Reference</a:t>
            </a:r>
            <a:r>
              <a:rPr lang="es-ES" sz="2000" dirty="0" smtClean="0"/>
              <a:t>’ variables? </a:t>
            </a:r>
            <a:r>
              <a:rPr lang="es-ES" sz="2000" dirty="0" err="1" smtClean="0"/>
              <a:t>How</a:t>
            </a:r>
            <a:r>
              <a:rPr lang="es-ES" sz="2000" dirty="0" smtClean="0"/>
              <a:t> </a:t>
            </a:r>
            <a:r>
              <a:rPr lang="es-ES" sz="2000" dirty="0" err="1" smtClean="0"/>
              <a:t>to</a:t>
            </a:r>
            <a:r>
              <a:rPr lang="es-ES" sz="2000" dirty="0" smtClean="0"/>
              <a:t> declare </a:t>
            </a:r>
            <a:r>
              <a:rPr lang="es-ES" sz="2000" dirty="0" err="1" smtClean="0"/>
              <a:t>it</a:t>
            </a:r>
            <a:r>
              <a:rPr lang="es-ES" sz="2000" dirty="0" smtClean="0"/>
              <a:t> in </a:t>
            </a:r>
            <a:r>
              <a:rPr lang="es-ES" sz="2000" dirty="0" err="1" smtClean="0"/>
              <a:t>the</a:t>
            </a:r>
            <a:r>
              <a:rPr lang="es-ES" sz="2000" dirty="0" smtClean="0"/>
              <a:t> </a:t>
            </a:r>
            <a:r>
              <a:rPr lang="es-ES" sz="2000" dirty="0" err="1" smtClean="0"/>
              <a:t>program</a:t>
            </a:r>
            <a:r>
              <a:rPr lang="es-ES" sz="2000" dirty="0" smtClean="0"/>
              <a:t>?</a:t>
            </a:r>
          </a:p>
          <a:p>
            <a:r>
              <a:rPr lang="en-US" dirty="0" smtClean="0"/>
              <a:t>It’s a variable gives the output similar to another variable and indicate the same memory address.</a:t>
            </a:r>
          </a:p>
          <a:p>
            <a:r>
              <a:rPr lang="en-US" dirty="0" smtClean="0"/>
              <a:t>Example;</a:t>
            </a:r>
          </a:p>
          <a:p>
            <a:pPr lvl="3"/>
            <a:r>
              <a:rPr lang="en-US" dirty="0" smtClean="0"/>
              <a:t>float total =100;</a:t>
            </a:r>
          </a:p>
          <a:p>
            <a:pPr lvl="3"/>
            <a:r>
              <a:rPr lang="en-US" dirty="0" smtClean="0"/>
              <a:t>float &amp; </a:t>
            </a:r>
            <a:r>
              <a:rPr lang="en-US" dirty="0"/>
              <a:t>s</a:t>
            </a:r>
            <a:r>
              <a:rPr lang="en-US" dirty="0" smtClean="0"/>
              <a:t>um = total;.</a:t>
            </a:r>
          </a:p>
          <a:p>
            <a:r>
              <a:rPr lang="en-US" dirty="0" smtClean="0"/>
              <a:t>Here </a:t>
            </a:r>
            <a:r>
              <a:rPr lang="en-US" dirty="0" err="1" smtClean="0"/>
              <a:t>cout</a:t>
            </a:r>
            <a:r>
              <a:rPr lang="en-US" dirty="0" smtClean="0"/>
              <a:t>&gt;&gt;sum; and </a:t>
            </a:r>
            <a:r>
              <a:rPr lang="en-US" dirty="0" err="1" smtClean="0"/>
              <a:t>cout</a:t>
            </a:r>
            <a:r>
              <a:rPr lang="en-US" dirty="0" smtClean="0"/>
              <a:t>&gt;&gt;total; gives 100 as output.</a:t>
            </a:r>
          </a:p>
          <a:p>
            <a:pPr lvl="3"/>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Any change in total will reflect to sum (read example from book)</a:t>
            </a:r>
          </a:p>
          <a:p>
            <a:r>
              <a:rPr lang="en-US" dirty="0" smtClean="0"/>
              <a:t>A reference variable must be initialized at the time of declaration. (</a:t>
            </a:r>
            <a:r>
              <a:rPr lang="en-US" dirty="0" err="1" smtClean="0"/>
              <a:t>eg</a:t>
            </a:r>
            <a:r>
              <a:rPr lang="en-US" dirty="0" smtClean="0"/>
              <a:t> </a:t>
            </a:r>
            <a:r>
              <a:rPr lang="en-US" dirty="0" err="1" smtClean="0">
                <a:solidFill>
                  <a:srgbClr val="FF0000"/>
                </a:solidFill>
              </a:rPr>
              <a:t>int</a:t>
            </a:r>
            <a:r>
              <a:rPr lang="en-US" dirty="0" smtClean="0"/>
              <a:t> &amp; sum</a:t>
            </a:r>
            <a:r>
              <a:rPr lang="en-US" dirty="0" smtClean="0"/>
              <a:t>)</a:t>
            </a:r>
          </a:p>
          <a:p>
            <a:r>
              <a:rPr lang="en-US" dirty="0" smtClean="0"/>
              <a:t>A major use of this is in argument passing.</a:t>
            </a:r>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870</Words>
  <Application>Microsoft Office PowerPoint</Application>
  <PresentationFormat>On-screen Show (4:3)</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Tokens, Expressions and Control Structures </vt:lpstr>
      <vt:lpstr>3.8 Symbolic Constants</vt:lpstr>
      <vt:lpstr>Constant </vt:lpstr>
      <vt:lpstr>3-9 Type Compatibility</vt:lpstr>
      <vt:lpstr>3.10 Declaration of Variables</vt:lpstr>
      <vt:lpstr>Example (Do it at home and show me the result)</vt:lpstr>
      <vt:lpstr>3.11 Dynamic Initialization of Variables</vt:lpstr>
      <vt:lpstr>5.12 ‘Reference’ Variables</vt:lpstr>
      <vt:lpstr>Cont.</vt:lpstr>
      <vt:lpstr>Cont.</vt:lpstr>
      <vt:lpstr>Cont.</vt:lpstr>
      <vt:lpstr>3.1 3 Operators in C + +</vt:lpstr>
      <vt:lpstr>3.14 supper resolution operator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Tokens, Expressions and Control Structures</dc:title>
  <dc:creator>shahidul</dc:creator>
  <cp:lastModifiedBy>Kaisar</cp:lastModifiedBy>
  <cp:revision>88</cp:revision>
  <dcterms:created xsi:type="dcterms:W3CDTF">2014-11-18T14:30:36Z</dcterms:created>
  <dcterms:modified xsi:type="dcterms:W3CDTF">2014-11-19T05:24:37Z</dcterms:modified>
</cp:coreProperties>
</file>