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9D1C-8F6D-4FC8-BC21-9E90CE9D2153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94C1-0914-40C2-B95A-71963410A4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9D1C-8F6D-4FC8-BC21-9E90CE9D2153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94C1-0914-40C2-B95A-71963410A4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9D1C-8F6D-4FC8-BC21-9E90CE9D2153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94C1-0914-40C2-B95A-71963410A4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9D1C-8F6D-4FC8-BC21-9E90CE9D2153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94C1-0914-40C2-B95A-71963410A4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9D1C-8F6D-4FC8-BC21-9E90CE9D2153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94C1-0914-40C2-B95A-71963410A4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9D1C-8F6D-4FC8-BC21-9E90CE9D2153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94C1-0914-40C2-B95A-71963410A4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9D1C-8F6D-4FC8-BC21-9E90CE9D2153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94C1-0914-40C2-B95A-71963410A4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9D1C-8F6D-4FC8-BC21-9E90CE9D2153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94C1-0914-40C2-B95A-71963410A4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9D1C-8F6D-4FC8-BC21-9E90CE9D2153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94C1-0914-40C2-B95A-71963410A4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9D1C-8F6D-4FC8-BC21-9E90CE9D2153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94C1-0914-40C2-B95A-71963410A4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9D1C-8F6D-4FC8-BC21-9E90CE9D2153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94C1-0914-40C2-B95A-71963410A4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49D1C-8F6D-4FC8-BC21-9E90CE9D2153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B94C1-0914-40C2-B95A-71963410A4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OOP </a:t>
            </a:r>
            <a:r>
              <a:rPr lang="en-US" dirty="0" err="1" smtClean="0"/>
              <a:t>Lec</a:t>
            </a:r>
            <a:r>
              <a:rPr lang="en-US" dirty="0" smtClean="0"/>
              <a:t> - 5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DMSI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Expressions may be of the following seven types:</a:t>
            </a:r>
          </a:p>
          <a:p>
            <a:r>
              <a:rPr lang="en-US" dirty="0" smtClean="0"/>
              <a:t>* Constant expressions (read book for examples)</a:t>
            </a:r>
          </a:p>
          <a:p>
            <a:r>
              <a:rPr lang="en-US" dirty="0" smtClean="0"/>
              <a:t>* Integral expressions ( “ )</a:t>
            </a:r>
          </a:p>
          <a:p>
            <a:r>
              <a:rPr lang="en-US" dirty="0" smtClean="0"/>
              <a:t>* Float expressions ( “ ),  5 + float (10)</a:t>
            </a:r>
          </a:p>
          <a:p>
            <a:r>
              <a:rPr lang="en-US" dirty="0" smtClean="0"/>
              <a:t>* Pointer expressions ( “ )</a:t>
            </a:r>
          </a:p>
          <a:p>
            <a:r>
              <a:rPr lang="en-US" dirty="0" smtClean="0"/>
              <a:t>* Relational expressions ( “ ), x &lt; y, x==y etc</a:t>
            </a:r>
          </a:p>
          <a:p>
            <a:r>
              <a:rPr lang="en-US" dirty="0" smtClean="0"/>
              <a:t>* Logical expressions ( “ ), x &lt; y &amp;&amp; x==y etc</a:t>
            </a:r>
          </a:p>
          <a:p>
            <a:r>
              <a:rPr lang="en-US" dirty="0" smtClean="0"/>
              <a:t>* Bitwise expressions ( “ ), x &gt;&gt; 3 ;(shift x by 3 bits)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Compound expressions</a:t>
            </a:r>
            <a:r>
              <a:rPr lang="en-US" dirty="0" smtClean="0"/>
              <a:t> ( “ 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3.20 </a:t>
            </a:r>
            <a:r>
              <a:rPr lang="en-US" dirty="0" smtClean="0"/>
              <a:t>Special Assignment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Chained </a:t>
            </a:r>
            <a:r>
              <a:rPr lang="en-US" dirty="0" smtClean="0"/>
              <a:t>Assignment</a:t>
            </a:r>
          </a:p>
          <a:p>
            <a:endParaRPr lang="en-US" dirty="0" smtClean="0"/>
          </a:p>
          <a:p>
            <a:r>
              <a:rPr lang="en-US" dirty="0" smtClean="0"/>
              <a:t>Embedded Assignment</a:t>
            </a:r>
          </a:p>
          <a:p>
            <a:r>
              <a:rPr lang="en-US" dirty="0" smtClean="0"/>
              <a:t>Compound </a:t>
            </a:r>
            <a:r>
              <a:rPr lang="en-US" dirty="0" smtClean="0"/>
              <a:t>Assignment</a:t>
            </a:r>
          </a:p>
          <a:p>
            <a:pPr lvl="1"/>
            <a:r>
              <a:rPr lang="en-US" dirty="0" smtClean="0"/>
              <a:t>+= is called comp. assign.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0000" contrast="30000"/>
          </a:blip>
          <a:srcRect/>
          <a:stretch>
            <a:fillRect/>
          </a:stretch>
        </p:blipFill>
        <p:spPr bwMode="auto">
          <a:xfrm>
            <a:off x="4495799" y="1676400"/>
            <a:ext cx="210127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-20000" contrast="30000"/>
          </a:blip>
          <a:srcRect/>
          <a:stretch>
            <a:fillRect/>
          </a:stretch>
        </p:blipFill>
        <p:spPr bwMode="auto">
          <a:xfrm>
            <a:off x="4876800" y="2971800"/>
            <a:ext cx="2452258" cy="318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lum bright="-20000" contrast="30000"/>
          </a:blip>
          <a:srcRect/>
          <a:stretch>
            <a:fillRect/>
          </a:stretch>
        </p:blipFill>
        <p:spPr bwMode="auto">
          <a:xfrm>
            <a:off x="7467600" y="2971800"/>
            <a:ext cx="152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lum bright="-20000" contrast="30000"/>
          </a:blip>
          <a:srcRect/>
          <a:stretch>
            <a:fillRect/>
          </a:stretch>
        </p:blipFill>
        <p:spPr bwMode="auto">
          <a:xfrm>
            <a:off x="5410200" y="3733800"/>
            <a:ext cx="1828800" cy="1362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</a:t>
            </a:r>
            <a:r>
              <a:rPr lang="en-US" dirty="0" smtClean="0"/>
              <a:t>.21 </a:t>
            </a:r>
            <a:r>
              <a:rPr lang="en-US" dirty="0" smtClean="0"/>
              <a:t>Implicit or </a:t>
            </a:r>
            <a:r>
              <a:rPr lang="en-US" dirty="0" smtClean="0"/>
              <a:t>automatic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When the compiler </a:t>
            </a:r>
            <a:r>
              <a:rPr lang="en-US" dirty="0" smtClean="0"/>
              <a:t>encounters </a:t>
            </a:r>
            <a:r>
              <a:rPr lang="en-US" dirty="0" smtClean="0"/>
              <a:t>an expression, it divides the expression into </a:t>
            </a:r>
            <a:r>
              <a:rPr lang="en-US" dirty="0" smtClean="0"/>
              <a:t>sub expressions consisting </a:t>
            </a:r>
            <a:r>
              <a:rPr lang="en-US" dirty="0" smtClean="0"/>
              <a:t>of one operator and one or two </a:t>
            </a:r>
            <a:r>
              <a:rPr lang="en-US" dirty="0" smtClean="0"/>
              <a:t> operands</a:t>
            </a:r>
            <a:r>
              <a:rPr lang="en-US" dirty="0" smtClean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 smtClean="0"/>
              <a:t>a binary operator, </a:t>
            </a:r>
            <a:r>
              <a:rPr lang="en-US" dirty="0" smtClean="0"/>
              <a:t>if the </a:t>
            </a:r>
            <a:r>
              <a:rPr lang="en-US" dirty="0" smtClean="0"/>
              <a:t>operands type differ, the compiler </a:t>
            </a:r>
            <a:r>
              <a:rPr lang="en-US" dirty="0" smtClean="0"/>
              <a:t>converts </a:t>
            </a:r>
            <a:r>
              <a:rPr lang="en-US" dirty="0" smtClean="0"/>
              <a:t>one of them to </a:t>
            </a:r>
            <a:r>
              <a:rPr lang="en-US" dirty="0" smtClean="0"/>
              <a:t>match </a:t>
            </a:r>
            <a:r>
              <a:rPr lang="en-US" dirty="0" smtClean="0"/>
              <a:t>with the other, </a:t>
            </a:r>
            <a:r>
              <a:rPr lang="en-US" dirty="0" smtClean="0"/>
              <a:t>using the </a:t>
            </a:r>
            <a:r>
              <a:rPr lang="en-US" dirty="0" smtClean="0"/>
              <a:t>rule that the "</a:t>
            </a:r>
            <a:r>
              <a:rPr lang="en-US" dirty="0" smtClean="0"/>
              <a:t>smaller” </a:t>
            </a:r>
            <a:r>
              <a:rPr lang="en-US" dirty="0" smtClean="0"/>
              <a:t>type is converted to the "</a:t>
            </a:r>
            <a:r>
              <a:rPr lang="en-US" dirty="0" smtClean="0"/>
              <a:t>wider” </a:t>
            </a:r>
            <a:r>
              <a:rPr lang="en-US" dirty="0" smtClean="0"/>
              <a:t>type. </a:t>
            </a:r>
            <a:endParaRPr lang="en-US" dirty="0" smtClean="0"/>
          </a:p>
          <a:p>
            <a:pPr algn="just"/>
            <a:r>
              <a:rPr lang="en-US" dirty="0" smtClean="0"/>
              <a:t>For example </a:t>
            </a:r>
            <a:r>
              <a:rPr lang="en-US" dirty="0" smtClean="0"/>
              <a:t>if one </a:t>
            </a:r>
            <a:r>
              <a:rPr lang="en-US" dirty="0" smtClean="0"/>
              <a:t>of the operand </a:t>
            </a:r>
            <a:r>
              <a:rPr lang="en-US" dirty="0" smtClean="0"/>
              <a:t>is an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and the other is a float, the </a:t>
            </a:r>
            <a:r>
              <a:rPr lang="en-US" dirty="0" err="1" smtClean="0"/>
              <a:t>int</a:t>
            </a:r>
            <a:r>
              <a:rPr lang="en-US" dirty="0" smtClean="0"/>
              <a:t> is converted into a float because a </a:t>
            </a:r>
            <a:r>
              <a:rPr lang="en-US" dirty="0" smtClean="0"/>
              <a:t>float is </a:t>
            </a:r>
            <a:r>
              <a:rPr lang="en-US" dirty="0" smtClean="0"/>
              <a:t>wider than an int. The </a:t>
            </a:r>
            <a:r>
              <a:rPr lang="en-US" dirty="0" smtClean="0"/>
              <a:t>“Water-fall</a:t>
            </a:r>
            <a:r>
              <a:rPr lang="en-US" dirty="0" smtClean="0"/>
              <a:t>" model shown in Fig. 3.3 illustrates this rule.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“Water-fall" </a:t>
            </a:r>
            <a:r>
              <a:rPr lang="en-US" dirty="0" smtClean="0"/>
              <a:t>model of </a:t>
            </a:r>
            <a:br>
              <a:rPr lang="en-US" dirty="0" smtClean="0"/>
            </a:br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30000" contrast="40000"/>
          </a:blip>
          <a:srcRect/>
          <a:stretch>
            <a:fillRect/>
          </a:stretch>
        </p:blipFill>
        <p:spPr bwMode="auto">
          <a:xfrm>
            <a:off x="838200" y="1448890"/>
            <a:ext cx="6686550" cy="519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3.22 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77040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malloc</a:t>
            </a:r>
            <a:r>
              <a:rPr lang="en-US" b="1" dirty="0" smtClean="0"/>
              <a:t>() and </a:t>
            </a:r>
            <a:r>
              <a:rPr lang="en-US" b="1" dirty="0" err="1" smtClean="0"/>
              <a:t>calloc</a:t>
            </a:r>
            <a:r>
              <a:rPr lang="en-US" b="1" dirty="0" smtClean="0"/>
              <a:t>() </a:t>
            </a:r>
          </a:p>
          <a:p>
            <a:r>
              <a:rPr lang="en-US" b="1" dirty="0" smtClean="0"/>
              <a:t>Free() </a:t>
            </a:r>
            <a:r>
              <a:rPr lang="en-US" dirty="0" smtClean="0"/>
              <a:t>to free the dynamically allocated memory</a:t>
            </a:r>
          </a:p>
          <a:p>
            <a:r>
              <a:rPr lang="en-US" dirty="0" smtClean="0"/>
              <a:t>Along with these C++ supports </a:t>
            </a:r>
            <a:r>
              <a:rPr lang="en-US" b="1" dirty="0" smtClean="0"/>
              <a:t>new </a:t>
            </a:r>
            <a:r>
              <a:rPr lang="en-US" dirty="0" smtClean="0"/>
              <a:t>and </a:t>
            </a:r>
            <a:r>
              <a:rPr lang="en-US" b="1" dirty="0" smtClean="0"/>
              <a:t>delete which gives full control over the memory.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NEW:</a:t>
            </a:r>
          </a:p>
          <a:p>
            <a:pPr lvl="1">
              <a:buNone/>
            </a:pPr>
            <a:r>
              <a:rPr lang="en-US" dirty="0" err="1">
                <a:solidFill>
                  <a:srgbClr val="FF0000"/>
                </a:solidFill>
              </a:rPr>
              <a:t>p</a:t>
            </a:r>
            <a:r>
              <a:rPr lang="en-US" dirty="0" err="1" smtClean="0">
                <a:solidFill>
                  <a:srgbClr val="FF0000"/>
                </a:solidFill>
              </a:rPr>
              <a:t>ointer_variable</a:t>
            </a:r>
            <a:r>
              <a:rPr lang="en-US" dirty="0" smtClean="0">
                <a:solidFill>
                  <a:srgbClr val="FF0000"/>
                </a:solidFill>
              </a:rPr>
              <a:t>= new </a:t>
            </a:r>
            <a:r>
              <a:rPr lang="en-US" dirty="0" err="1" smtClean="0">
                <a:solidFill>
                  <a:srgbClr val="FF0000"/>
                </a:solidFill>
              </a:rPr>
              <a:t>data_type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lvl="1"/>
            <a:r>
              <a:rPr lang="en-US" dirty="0" smtClean="0"/>
              <a:t>Here data type can be any data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: p = new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r>
              <a:rPr lang="en-US" dirty="0" smtClean="0"/>
              <a:t>Is p declared before? It has to be declared</a:t>
            </a:r>
          </a:p>
          <a:p>
            <a:r>
              <a:rPr lang="en-US" dirty="0" smtClean="0"/>
              <a:t>E.g. </a:t>
            </a:r>
            <a:r>
              <a:rPr lang="en-US" dirty="0" err="1" smtClean="0"/>
              <a:t>int</a:t>
            </a:r>
            <a:r>
              <a:rPr lang="en-US" dirty="0" smtClean="0"/>
              <a:t> *p = new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can be used to create a memory space for any data type including user-defined types such an arrays, structures and classes. The general form For a one-dimensional array is: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err="1" smtClean="0"/>
              <a:t>pointer_variable</a:t>
            </a:r>
            <a:r>
              <a:rPr lang="en-US" dirty="0" smtClean="0"/>
              <a:t>= new </a:t>
            </a:r>
            <a:r>
              <a:rPr lang="en-US" dirty="0" err="1" smtClean="0"/>
              <a:t>data_type</a:t>
            </a:r>
            <a:r>
              <a:rPr lang="en-US" dirty="0" smtClean="0">
                <a:solidFill>
                  <a:srgbClr val="FF0000"/>
                </a:solidFill>
              </a:rPr>
              <a:t> [];</a:t>
            </a:r>
          </a:p>
          <a:p>
            <a:r>
              <a:rPr lang="en-US" dirty="0" smtClean="0"/>
              <a:t>For more </a:t>
            </a:r>
            <a:r>
              <a:rPr lang="en-US" dirty="0" err="1" smtClean="0"/>
              <a:t>dimention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err="1" smtClean="0"/>
              <a:t>pointer_variable</a:t>
            </a:r>
            <a:r>
              <a:rPr lang="en-US" dirty="0" smtClean="0"/>
              <a:t>= new </a:t>
            </a:r>
            <a:r>
              <a:rPr lang="en-US" dirty="0" err="1" smtClean="0"/>
              <a:t>data_type</a:t>
            </a:r>
            <a:r>
              <a:rPr lang="en-US" dirty="0" smtClean="0">
                <a:solidFill>
                  <a:srgbClr val="FF0000"/>
                </a:solidFill>
              </a:rPr>
              <a:t>[][][];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write *p = new </a:t>
            </a:r>
            <a:r>
              <a:rPr lang="en-US" dirty="0" err="1" smtClean="0"/>
              <a:t>int</a:t>
            </a:r>
            <a:r>
              <a:rPr lang="en-US" dirty="0" smtClean="0"/>
              <a:t>[10]; and if indicated 10 images then p[0] denotes the first image.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What is the wrong with the above statement?</a:t>
            </a:r>
          </a:p>
          <a:p>
            <a:r>
              <a:rPr lang="en-US" dirty="0" smtClean="0"/>
              <a:t>When a data object is no longer needed, it is destroyed to release the memory space for reuse. The general form of Its use is: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delete pointer-variable;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want to free a dynamically allocated array, we must use the fallowing form of delete: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delete</a:t>
            </a:r>
            <a:r>
              <a:rPr lang="en-US" dirty="0" smtClean="0">
                <a:solidFill>
                  <a:srgbClr val="FF0000"/>
                </a:solidFill>
              </a:rPr>
              <a:t> [size] </a:t>
            </a:r>
            <a:r>
              <a:rPr lang="en-US" dirty="0" smtClean="0"/>
              <a:t>pointer-variable;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Is it tough to remember the size? </a:t>
            </a:r>
            <a:r>
              <a:rPr lang="en-US" dirty="0" smtClean="0"/>
              <a:t>Tough, therefore we do not need to remember it…….so what can we write</a:t>
            </a:r>
            <a:r>
              <a:rPr lang="en-US" dirty="0" smtClean="0">
                <a:solidFill>
                  <a:srgbClr val="FF0000"/>
                </a:solidFill>
              </a:rPr>
              <a:t>???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What will happen if enough memory space is not available for allocation?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advantages of the new operator over </a:t>
            </a:r>
            <a:r>
              <a:rPr lang="en-US" dirty="0" err="1" smtClean="0"/>
              <a:t>malloc</a:t>
            </a:r>
            <a:r>
              <a:rPr lang="en-US" dirty="0" smtClean="0"/>
              <a:t>()?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The new operator offers the following advantages over the function </a:t>
            </a:r>
            <a:r>
              <a:rPr lang="en-US" dirty="0" err="1" smtClean="0"/>
              <a:t>maaloc</a:t>
            </a:r>
            <a:r>
              <a:rPr lang="en-US" dirty="0" smtClean="0"/>
              <a:t>() :</a:t>
            </a:r>
          </a:p>
          <a:p>
            <a:pPr>
              <a:buNone/>
            </a:pPr>
            <a:r>
              <a:rPr lang="en-US" dirty="0" smtClean="0"/>
              <a:t>1. It automatically computes the size of the data object . </a:t>
            </a:r>
            <a:r>
              <a:rPr lang="en-US" b="1" dirty="0" smtClean="0"/>
              <a:t>We need not use the operator </a:t>
            </a:r>
            <a:r>
              <a:rPr lang="en-US" b="1" dirty="0" err="1" smtClean="0"/>
              <a:t>sizeof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2. It automatically returns the correct pointer type, so that there is no need to use a type cast.</a:t>
            </a:r>
          </a:p>
          <a:p>
            <a:pPr>
              <a:buNone/>
            </a:pPr>
            <a:r>
              <a:rPr lang="en-US" dirty="0" smtClean="0"/>
              <a:t>3. It is possible to initialize the object while creating the memory space,</a:t>
            </a:r>
          </a:p>
          <a:p>
            <a:pPr>
              <a:buNone/>
            </a:pPr>
            <a:r>
              <a:rPr lang="en-US" dirty="0" smtClean="0"/>
              <a:t>4. like any other operator, new and delete </a:t>
            </a:r>
            <a:r>
              <a:rPr lang="en-US" smtClean="0"/>
              <a:t>can be </a:t>
            </a:r>
            <a:r>
              <a:rPr lang="en-US" dirty="0" smtClean="0"/>
              <a:t>overloaded.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3.17 Manipulators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elnl</a:t>
            </a:r>
            <a:r>
              <a:rPr lang="en-US" dirty="0" smtClean="0"/>
              <a:t>, </a:t>
            </a:r>
            <a:r>
              <a:rPr lang="en-US" dirty="0" err="1" smtClean="0"/>
              <a:t>setw</a:t>
            </a:r>
            <a:endParaRPr lang="en-US" dirty="0" smtClean="0"/>
          </a:p>
          <a:p>
            <a:pPr lvl="1"/>
            <a:r>
              <a:rPr lang="en-US" dirty="0" smtClean="0"/>
              <a:t>Same as “\n”</a:t>
            </a:r>
          </a:p>
          <a:p>
            <a:pPr lvl="1"/>
            <a:r>
              <a:rPr lang="en-US" dirty="0" smtClean="0"/>
              <a:t>What is the o/p of the following program?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600200"/>
            <a:ext cx="382619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lum bright="-30000" contrast="40000"/>
          </a:blip>
          <a:srcRect/>
          <a:stretch>
            <a:fillRect/>
          </a:stretch>
        </p:blipFill>
        <p:spPr bwMode="auto">
          <a:xfrm>
            <a:off x="609600" y="3124200"/>
            <a:ext cx="7848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19 Expressions and Their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does the term ‘expression’ means in programming language? Types?</a:t>
            </a:r>
          </a:p>
          <a:p>
            <a:r>
              <a:rPr lang="en-US" dirty="0" smtClean="0"/>
              <a:t>An expression is a combination of operators, constants and variables arranged as per the rules of the language. </a:t>
            </a:r>
          </a:p>
          <a:p>
            <a:r>
              <a:rPr lang="en-US" dirty="0" smtClean="0"/>
              <a:t>It may also include function calls which return values. </a:t>
            </a:r>
          </a:p>
          <a:p>
            <a:r>
              <a:rPr lang="en-US" dirty="0" smtClean="0"/>
              <a:t>An expression may consist of one or more operands, and zero or more operators to produce a value.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677</Words>
  <Application>Microsoft Office PowerPoint</Application>
  <PresentationFormat>On-screen Show (4:3)</PresentationFormat>
  <Paragraphs>65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OOP Lec - 5</vt:lpstr>
      <vt:lpstr>Memory Management Operator</vt:lpstr>
      <vt:lpstr>Cont.</vt:lpstr>
      <vt:lpstr>Cont.</vt:lpstr>
      <vt:lpstr>Cont.</vt:lpstr>
      <vt:lpstr>Cont.</vt:lpstr>
      <vt:lpstr>What are the advantages of the new operator over malloc()?</vt:lpstr>
      <vt:lpstr>3.17 Manipulators</vt:lpstr>
      <vt:lpstr>3. 19 Expressions and Their Types</vt:lpstr>
      <vt:lpstr>Types </vt:lpstr>
      <vt:lpstr>3.20 Special Assignment Expressions</vt:lpstr>
      <vt:lpstr>3.21 Implicit or automatic Conversions</vt:lpstr>
      <vt:lpstr>The “Water-fall" model of  type conversion</vt:lpstr>
      <vt:lpstr>3.22 Operator Overloading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Lec - 5</dc:title>
  <dc:creator>shahidul</dc:creator>
  <cp:lastModifiedBy>User</cp:lastModifiedBy>
  <cp:revision>32</cp:revision>
  <dcterms:created xsi:type="dcterms:W3CDTF">2014-11-26T00:21:08Z</dcterms:created>
  <dcterms:modified xsi:type="dcterms:W3CDTF">2014-11-26T05:28:07Z</dcterms:modified>
</cp:coreProperties>
</file>