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9826CF-4AA8-4893-81C5-088AACBDBE78}" type="datetimeFigureOut">
              <a:rPr lang="en-US" smtClean="0"/>
              <a:t>1/30/2015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5DC2D-0003-4D99-A28E-231FAF71AF22}" type="slidenum">
              <a:rPr lang="en-US" smtClean="0"/>
              <a:t>‹#›</a:t>
            </a:fld>
            <a:endParaRPr lang="en-US"/>
          </a:p>
        </p:txBody>
      </p:sp>
    </p:spTree>
    <p:extLst>
      <p:ext uri="{BB962C8B-B14F-4D97-AF65-F5344CB8AC3E}">
        <p14:creationId xmlns:p14="http://schemas.microsoft.com/office/powerpoint/2010/main" val="1004188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will cause an error because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argument can be converted to either long or double,</a:t>
            </a:r>
          </a:p>
          <a:p>
            <a:r>
              <a:rPr lang="en-US" sz="1200" kern="1200" baseline="0" dirty="0" smtClean="0">
                <a:solidFill>
                  <a:schemeClr val="tx1"/>
                </a:solidFill>
                <a:latin typeface="+mn-lt"/>
                <a:ea typeface="+mn-ea"/>
                <a:cs typeface="+mn-cs"/>
              </a:rPr>
              <a:t>thereby creating an ambiguous situation as to which version of square should be</a:t>
            </a:r>
          </a:p>
          <a:p>
            <a:r>
              <a:rPr lang="en-US" sz="1200" kern="1200" baseline="0" dirty="0" smtClean="0">
                <a:solidFill>
                  <a:schemeClr val="tx1"/>
                </a:solidFill>
                <a:latin typeface="+mn-lt"/>
                <a:ea typeface="+mn-ea"/>
                <a:cs typeface="+mn-cs"/>
              </a:rPr>
              <a:t>used.</a:t>
            </a:r>
            <a:endParaRPr lang="en-US" dirty="0"/>
          </a:p>
        </p:txBody>
      </p:sp>
      <p:sp>
        <p:nvSpPr>
          <p:cNvPr id="4" name="Slide Number Placeholder 3"/>
          <p:cNvSpPr>
            <a:spLocks noGrp="1"/>
          </p:cNvSpPr>
          <p:nvPr>
            <p:ph type="sldNum" sz="quarter" idx="10"/>
          </p:nvPr>
        </p:nvSpPr>
        <p:spPr/>
        <p:txBody>
          <a:bodyPr/>
          <a:lstStyle/>
          <a:p>
            <a:fld id="{DFE5DC2D-0003-4D99-A28E-231FAF71AF22}" type="slidenum">
              <a:rPr lang="en-US" smtClean="0"/>
              <a:t>19</a:t>
            </a:fld>
            <a:endParaRPr lang="en-US"/>
          </a:p>
        </p:txBody>
      </p:sp>
    </p:spTree>
    <p:extLst>
      <p:ext uri="{BB962C8B-B14F-4D97-AF65-F5344CB8AC3E}">
        <p14:creationId xmlns:p14="http://schemas.microsoft.com/office/powerpoint/2010/main" val="367299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00995B-326D-4CA7-BA03-3654AF8D3E95}" type="datetime1">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60C98-752B-4D79-A2E2-965CB2044D48}" type="datetime1">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ACF6D-ED51-40EA-9346-DB308D485783}" type="datetime1">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EBBAD2-B0B3-4528-898B-3BCAF5C8A8D6}" type="datetime1">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7637EE-4EAF-42FF-B7B3-873B94F6A987}" type="datetime1">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F0C782-B65D-4496-B920-B9F427469E78}" type="datetime1">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D958F4-7CD1-44B6-B1D6-78B3CDE608B4}" type="datetime1">
              <a:rPr lang="en-US" smtClean="0"/>
              <a:t>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77122A-B34B-4772-9BAB-C4FD1CCBDCCE}" type="datetime1">
              <a:rPr lang="en-US" smtClean="0"/>
              <a:t>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4CAFB-62E9-441A-A60B-8695706D140B}" type="datetime1">
              <a:rPr lang="en-US" smtClean="0"/>
              <a:t>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7B32B-631F-449A-A077-1060B0D37EFF}" type="datetime1">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73C02-E43E-4080-AD90-E90A275184FE}" type="datetime1">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1792E-9291-459A-B5A8-85F2758031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38356-F401-42E0-BA96-B21112E3C02A}" type="datetime1">
              <a:rPr lang="en-US" smtClean="0"/>
              <a:t>1/30/2015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1792E-9291-459A-B5A8-85F2758031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OOP </a:t>
            </a:r>
            <a:r>
              <a:rPr lang="en-US" dirty="0" err="1" smtClean="0"/>
              <a:t>Lec</a:t>
            </a:r>
            <a:r>
              <a:rPr lang="en-US" dirty="0" smtClean="0"/>
              <a:t> – 7-8</a:t>
            </a:r>
            <a:endParaRPr lang="en-US" dirty="0"/>
          </a:p>
        </p:txBody>
      </p:sp>
      <p:sp>
        <p:nvSpPr>
          <p:cNvPr id="3" name="Subtitle 2"/>
          <p:cNvSpPr>
            <a:spLocks noGrp="1"/>
          </p:cNvSpPr>
          <p:nvPr>
            <p:ph type="subTitle" idx="1"/>
          </p:nvPr>
        </p:nvSpPr>
        <p:spPr/>
        <p:txBody>
          <a:bodyPr/>
          <a:lstStyle/>
          <a:p>
            <a:r>
              <a:rPr lang="en-US" dirty="0" err="1" smtClean="0"/>
              <a:t>DMSI</a:t>
            </a:r>
            <a:endParaRPr lang="en-US" dirty="0"/>
          </a:p>
        </p:txBody>
      </p:sp>
      <p:sp>
        <p:nvSpPr>
          <p:cNvPr id="4" name="Slide Number Placeholder 3"/>
          <p:cNvSpPr>
            <a:spLocks noGrp="1"/>
          </p:cNvSpPr>
          <p:nvPr>
            <p:ph type="sldNum" sz="quarter" idx="12"/>
          </p:nvPr>
        </p:nvSpPr>
        <p:spPr/>
        <p:txBody>
          <a:bodyPr/>
          <a:lstStyle/>
          <a:p>
            <a:fld id="{08F56C3C-19A3-45E5-AD50-CAFC15CC2906}"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lum bright="-20000" contrast="30000"/>
          </a:blip>
          <a:srcRect/>
          <a:stretch>
            <a:fillRect/>
          </a:stretch>
        </p:blipFill>
        <p:spPr bwMode="auto">
          <a:xfrm>
            <a:off x="0" y="0"/>
            <a:ext cx="8763000" cy="685422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FD1792E-9291-459A-B5A8-85F275803136}"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7 Default Arguments</a:t>
            </a:r>
          </a:p>
        </p:txBody>
      </p:sp>
      <p:sp>
        <p:nvSpPr>
          <p:cNvPr id="3" name="Content Placeholder 2"/>
          <p:cNvSpPr>
            <a:spLocks noGrp="1"/>
          </p:cNvSpPr>
          <p:nvPr>
            <p:ph idx="1"/>
          </p:nvPr>
        </p:nvSpPr>
        <p:spPr/>
        <p:txBody>
          <a:bodyPr>
            <a:normAutofit/>
          </a:bodyPr>
          <a:lstStyle/>
          <a:p>
            <a:r>
              <a:rPr lang="en-US" dirty="0"/>
              <a:t>C++ allows us to call a function without specifying all its arguments. </a:t>
            </a:r>
            <a:endParaRPr lang="en-US" dirty="0" smtClean="0"/>
          </a:p>
          <a:p>
            <a:r>
              <a:rPr lang="en-US" dirty="0" smtClean="0"/>
              <a:t>In </a:t>
            </a:r>
            <a:r>
              <a:rPr lang="en-US" dirty="0"/>
              <a:t>such cases, </a:t>
            </a:r>
            <a:r>
              <a:rPr lang="en-US" dirty="0" smtClean="0"/>
              <a:t>the function </a:t>
            </a:r>
            <a:r>
              <a:rPr lang="en-US" dirty="0"/>
              <a:t>assigns a default value to the parameter which does not have a matching </a:t>
            </a:r>
            <a:r>
              <a:rPr lang="en-US" dirty="0" smtClean="0"/>
              <a:t>argument</a:t>
            </a:r>
            <a:r>
              <a:rPr lang="en-US" dirty="0"/>
              <a:t> in the function call</a:t>
            </a:r>
            <a:r>
              <a:rPr lang="en-US" dirty="0" smtClean="0"/>
              <a:t>.</a:t>
            </a:r>
          </a:p>
          <a:p>
            <a:r>
              <a:rPr lang="en-US" dirty="0" smtClean="0"/>
              <a:t>The compiler looks at the prototype for possible arguments.</a:t>
            </a:r>
          </a:p>
          <a:p>
            <a:endParaRPr lang="en-US"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371600" y="1981200"/>
            <a:ext cx="6353175" cy="5143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371600" y="2743200"/>
            <a:ext cx="5895975" cy="3810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371600" y="3200400"/>
            <a:ext cx="6124575" cy="457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FD1792E-9291-459A-B5A8-85F275803136}"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4.8 </a:t>
            </a:r>
            <a:r>
              <a:rPr lang="en-US" dirty="0"/>
              <a:t>const Arguments</a:t>
            </a:r>
          </a:p>
        </p:txBody>
      </p:sp>
      <p:sp>
        <p:nvSpPr>
          <p:cNvPr id="3" name="Content Placeholder 2"/>
          <p:cNvSpPr>
            <a:spLocks noGrp="1"/>
          </p:cNvSpPr>
          <p:nvPr>
            <p:ph idx="1"/>
          </p:nvPr>
        </p:nvSpPr>
        <p:spPr/>
        <p:txBody>
          <a:bodyPr/>
          <a:lstStyle/>
          <a:p>
            <a:r>
              <a:rPr lang="en-US" dirty="0"/>
              <a:t>The qualifier const tells the compiler that the function should not modify the argument</a:t>
            </a:r>
          </a:p>
        </p:txBody>
      </p:sp>
      <p:pic>
        <p:nvPicPr>
          <p:cNvPr id="5122" name="Picture 2"/>
          <p:cNvPicPr>
            <a:picLocks noChangeAspect="1" noChangeArrowheads="1"/>
          </p:cNvPicPr>
          <p:nvPr/>
        </p:nvPicPr>
        <p:blipFill>
          <a:blip r:embed="rId2" cstate="print"/>
          <a:srcRect/>
          <a:stretch>
            <a:fillRect/>
          </a:stretch>
        </p:blipFill>
        <p:spPr bwMode="auto">
          <a:xfrm>
            <a:off x="1752600" y="3124200"/>
            <a:ext cx="5410200" cy="133199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FD1792E-9291-459A-B5A8-85F275803136}"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4.9 </a:t>
            </a:r>
            <a:r>
              <a:rPr lang="en-US" dirty="0"/>
              <a:t>Function Overloading</a:t>
            </a:r>
          </a:p>
        </p:txBody>
      </p:sp>
      <p:sp>
        <p:nvSpPr>
          <p:cNvPr id="3" name="Content Placeholder 2"/>
          <p:cNvSpPr>
            <a:spLocks noGrp="1"/>
          </p:cNvSpPr>
          <p:nvPr>
            <p:ph idx="1"/>
          </p:nvPr>
        </p:nvSpPr>
        <p:spPr/>
        <p:txBody>
          <a:bodyPr/>
          <a:lstStyle/>
          <a:p>
            <a:r>
              <a:rPr lang="en-US" dirty="0" smtClean="0">
                <a:solidFill>
                  <a:srgbClr val="FF0000"/>
                </a:solidFill>
              </a:rPr>
              <a:t>Explain with example the function overloading</a:t>
            </a:r>
          </a:p>
          <a:p>
            <a:r>
              <a:rPr lang="en-US" dirty="0" smtClean="0"/>
              <a:t>Means we </a:t>
            </a:r>
            <a:r>
              <a:rPr lang="en-US" dirty="0"/>
              <a:t>can use the same function </a:t>
            </a:r>
            <a:r>
              <a:rPr lang="en-US" dirty="0" smtClean="0"/>
              <a:t>name to </a:t>
            </a:r>
            <a:r>
              <a:rPr lang="en-US" dirty="0"/>
              <a:t>create functions that perform a variety of different tasks. This is </a:t>
            </a:r>
            <a:r>
              <a:rPr lang="en-US" dirty="0" smtClean="0"/>
              <a:t>also known </a:t>
            </a:r>
            <a:r>
              <a:rPr lang="en-US" dirty="0"/>
              <a:t>as </a:t>
            </a:r>
            <a:r>
              <a:rPr lang="en-US" dirty="0" smtClean="0"/>
              <a:t>function polymorphism </a:t>
            </a:r>
            <a:r>
              <a:rPr lang="en-US" dirty="0"/>
              <a:t>in OOP.</a:t>
            </a:r>
          </a:p>
        </p:txBody>
      </p:sp>
      <p:sp>
        <p:nvSpPr>
          <p:cNvPr id="4" name="Slide Number Placeholder 3"/>
          <p:cNvSpPr>
            <a:spLocks noGrp="1"/>
          </p:cNvSpPr>
          <p:nvPr>
            <p:ph type="sldNum" sz="quarter" idx="12"/>
          </p:nvPr>
        </p:nvSpPr>
        <p:spPr/>
        <p:txBody>
          <a:bodyPr/>
          <a:lstStyle/>
          <a:p>
            <a:fld id="{7FD1792E-9291-459A-B5A8-85F275803136}"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Using the concept of function overloading; </a:t>
            </a:r>
            <a:r>
              <a:rPr lang="en-US" dirty="0" smtClean="0"/>
              <a:t>we </a:t>
            </a:r>
            <a:r>
              <a:rPr lang="en-US" dirty="0"/>
              <a:t>can </a:t>
            </a:r>
            <a:r>
              <a:rPr lang="en-US" dirty="0" smtClean="0"/>
              <a:t>design </a:t>
            </a:r>
            <a:r>
              <a:rPr lang="en-US" dirty="0"/>
              <a:t>a family of functions with </a:t>
            </a:r>
            <a:r>
              <a:rPr lang="en-US" dirty="0" smtClean="0"/>
              <a:t>one function </a:t>
            </a:r>
            <a:r>
              <a:rPr lang="en-US" dirty="0"/>
              <a:t>name but with different argument lists. </a:t>
            </a:r>
            <a:endParaRPr lang="en-US" dirty="0" smtClean="0"/>
          </a:p>
          <a:p>
            <a:r>
              <a:rPr lang="en-US" dirty="0" smtClean="0"/>
              <a:t>The </a:t>
            </a:r>
            <a:r>
              <a:rPr lang="en-US" dirty="0"/>
              <a:t>function would perform </a:t>
            </a:r>
            <a:r>
              <a:rPr lang="en-US" dirty="0" smtClean="0"/>
              <a:t>different operations </a:t>
            </a:r>
            <a:r>
              <a:rPr lang="en-US" dirty="0"/>
              <a:t>depending on the argument list in the function call, The correct function to </a:t>
            </a:r>
            <a:r>
              <a:rPr lang="en-US" dirty="0" smtClean="0"/>
              <a:t>be invoked </a:t>
            </a:r>
            <a:r>
              <a:rPr lang="en-US" dirty="0"/>
              <a:t>is determined by checking the number and type of the arguments but not on </a:t>
            </a:r>
            <a:r>
              <a:rPr lang="en-US" dirty="0" smtClean="0"/>
              <a:t>the function </a:t>
            </a:r>
            <a:r>
              <a:rPr lang="en-US" dirty="0"/>
              <a:t>type. </a:t>
            </a:r>
            <a:endParaRPr lang="en-US" dirty="0" smtClean="0"/>
          </a:p>
          <a:p>
            <a:r>
              <a:rPr lang="en-US" dirty="0" smtClean="0"/>
              <a:t>For </a:t>
            </a:r>
            <a:r>
              <a:rPr lang="en-US" dirty="0"/>
              <a:t>example, an overloaded </a:t>
            </a:r>
            <a:r>
              <a:rPr lang="en-US" b="1" dirty="0" smtClean="0"/>
              <a:t>add()</a:t>
            </a:r>
            <a:r>
              <a:rPr lang="en-US" dirty="0" smtClean="0"/>
              <a:t> </a:t>
            </a:r>
            <a:r>
              <a:rPr lang="en-US" dirty="0"/>
              <a:t>function handles different types </a:t>
            </a:r>
            <a:r>
              <a:rPr lang="en-US" dirty="0" smtClean="0"/>
              <a:t>of data as shown below:</a:t>
            </a:r>
            <a:endParaRPr lang="en-US"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0" y="1676400"/>
            <a:ext cx="9023778" cy="4648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FD1792E-9291-459A-B5A8-85F275803136}"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 function call first matches the prototype having the same number and type of arguments </a:t>
            </a:r>
          </a:p>
          <a:p>
            <a:r>
              <a:rPr lang="en-US" dirty="0" smtClean="0"/>
              <a:t>and then calls the appropriate function for execution, </a:t>
            </a:r>
          </a:p>
          <a:p>
            <a:r>
              <a:rPr lang="en-US" dirty="0" smtClean="0"/>
              <a:t>A best match must be unique, </a:t>
            </a:r>
          </a:p>
          <a:p>
            <a:r>
              <a:rPr lang="en-US" dirty="0" smtClean="0"/>
              <a:t>The function selection involves the following steps:</a:t>
            </a:r>
            <a:endParaRPr lang="en-US"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 compiler first tries to find an </a:t>
            </a:r>
            <a:r>
              <a:rPr lang="en-US" b="1" dirty="0" smtClean="0"/>
              <a:t>exact match </a:t>
            </a:r>
            <a:r>
              <a:rPr lang="en-US" dirty="0" smtClean="0"/>
              <a:t>in which the types of actual arguments are the same, and use that function.</a:t>
            </a:r>
          </a:p>
          <a:p>
            <a:pPr marL="514350" indent="-514350">
              <a:buFont typeface="+mj-lt"/>
              <a:buAutoNum type="arabicPeriod"/>
            </a:pPr>
            <a:r>
              <a:rPr lang="en-US" dirty="0" smtClean="0"/>
              <a:t>If an exact match is not found, the compiler uses the integral promotions to the actual arguments h such as (to find a match.)</a:t>
            </a:r>
          </a:p>
          <a:p>
            <a:pPr lvl="2"/>
            <a:r>
              <a:rPr lang="en-US" dirty="0" smtClean="0">
                <a:solidFill>
                  <a:srgbClr val="FF0000"/>
                </a:solidFill>
              </a:rPr>
              <a:t>char to </a:t>
            </a:r>
            <a:r>
              <a:rPr lang="en-US" dirty="0" err="1" smtClean="0">
                <a:solidFill>
                  <a:srgbClr val="FF0000"/>
                </a:solidFill>
              </a:rPr>
              <a:t>int</a:t>
            </a:r>
            <a:endParaRPr lang="en-US" dirty="0" smtClean="0">
              <a:solidFill>
                <a:srgbClr val="FF0000"/>
              </a:solidFill>
            </a:endParaRPr>
          </a:p>
          <a:p>
            <a:pPr lvl="2"/>
            <a:r>
              <a:rPr lang="en-US" dirty="0" smtClean="0">
                <a:solidFill>
                  <a:srgbClr val="FF0000"/>
                </a:solidFill>
              </a:rPr>
              <a:t>float to double</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FD1792E-9291-459A-B5A8-85F275803136}"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None/>
            </a:pPr>
            <a:r>
              <a:rPr lang="en-US" dirty="0" smtClean="0"/>
              <a:t>3.   When either of them fails, the compiler tries to use the built-in. conversions (the implicit assignment conversions) to the actual arguments and then uses the function whose match is unique.</a:t>
            </a:r>
            <a:endParaRPr lang="en-US" dirty="0"/>
          </a:p>
        </p:txBody>
      </p:sp>
      <p:pic>
        <p:nvPicPr>
          <p:cNvPr id="1026" name="Picture 2"/>
          <p:cNvPicPr>
            <a:picLocks noChangeAspect="1" noChangeArrowheads="1"/>
          </p:cNvPicPr>
          <p:nvPr/>
        </p:nvPicPr>
        <p:blipFill>
          <a:blip r:embed="rId3"/>
          <a:srcRect/>
          <a:stretch>
            <a:fillRect/>
          </a:stretch>
        </p:blipFill>
        <p:spPr bwMode="auto">
          <a:xfrm>
            <a:off x="4572000" y="4114800"/>
            <a:ext cx="3962400" cy="1952625"/>
          </a:xfrm>
          <a:prstGeom prst="rect">
            <a:avLst/>
          </a:prstGeom>
          <a:noFill/>
          <a:ln w="9525">
            <a:noFill/>
            <a:miter lim="800000"/>
            <a:headEnd/>
            <a:tailEnd/>
          </a:ln>
          <a:effectLst/>
        </p:spPr>
      </p:pic>
      <p:sp>
        <p:nvSpPr>
          <p:cNvPr id="5" name="TextBox 4"/>
          <p:cNvSpPr txBox="1"/>
          <p:nvPr/>
        </p:nvSpPr>
        <p:spPr>
          <a:xfrm>
            <a:off x="609600" y="4572000"/>
            <a:ext cx="2946832" cy="830997"/>
          </a:xfrm>
          <a:prstGeom prst="rect">
            <a:avLst/>
          </a:prstGeom>
          <a:noFill/>
        </p:spPr>
        <p:txBody>
          <a:bodyPr wrap="none" rtlCol="0">
            <a:spAutoFit/>
          </a:bodyPr>
          <a:lstStyle/>
          <a:p>
            <a:r>
              <a:rPr lang="en-US" sz="2400" dirty="0" smtClean="0"/>
              <a:t>What is problem with </a:t>
            </a:r>
          </a:p>
          <a:p>
            <a:r>
              <a:rPr lang="en-US" sz="2400" dirty="0" smtClean="0"/>
              <a:t>this function call?</a:t>
            </a:r>
            <a:endParaRPr lang="en-US" sz="2400"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a:t>
            </a:r>
            <a:r>
              <a:rPr lang="en-US" dirty="0"/>
              <a:t>Function </a:t>
            </a:r>
            <a:r>
              <a:rPr lang="en-US" dirty="0" smtClean="0"/>
              <a:t>Prototyping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Function prototyping is one </a:t>
            </a:r>
            <a:r>
              <a:rPr lang="en-US" dirty="0" smtClean="0"/>
              <a:t>of the </a:t>
            </a:r>
            <a:r>
              <a:rPr lang="en-US" dirty="0"/>
              <a:t>major improvements added to C++ functions. </a:t>
            </a:r>
            <a:endParaRPr lang="en-US" dirty="0" smtClean="0"/>
          </a:p>
          <a:p>
            <a:r>
              <a:rPr lang="en-US" dirty="0" smtClean="0"/>
              <a:t>The prototype describes </a:t>
            </a:r>
            <a:r>
              <a:rPr lang="en-US" dirty="0"/>
              <a:t>the function interface to the compiler by giving details such as the number </a:t>
            </a:r>
            <a:r>
              <a:rPr lang="en-US" dirty="0" smtClean="0"/>
              <a:t>and type </a:t>
            </a:r>
            <a:r>
              <a:rPr lang="en-US" dirty="0"/>
              <a:t>of arguments and the type of return values. </a:t>
            </a:r>
            <a:endParaRPr lang="en-US" dirty="0" smtClean="0"/>
          </a:p>
          <a:p>
            <a:r>
              <a:rPr lang="en-US" dirty="0" smtClean="0"/>
              <a:t>With </a:t>
            </a:r>
            <a:r>
              <a:rPr lang="en-US" dirty="0"/>
              <a:t>function </a:t>
            </a:r>
            <a:r>
              <a:rPr lang="en-US" dirty="0" smtClean="0"/>
              <a:t>prototyping </a:t>
            </a:r>
            <a:r>
              <a:rPr lang="en-US" dirty="0"/>
              <a:t>a template </a:t>
            </a:r>
            <a:r>
              <a:rPr lang="en-US" dirty="0" smtClean="0"/>
              <a:t>is always </a:t>
            </a:r>
            <a:r>
              <a:rPr lang="en-US" dirty="0"/>
              <a:t>used when declaring and defining a function. </a:t>
            </a:r>
            <a:endParaRPr lang="en-US" dirty="0" smtClean="0"/>
          </a:p>
          <a:p>
            <a:r>
              <a:rPr lang="en-US" dirty="0" smtClean="0"/>
              <a:t>When </a:t>
            </a:r>
            <a:r>
              <a:rPr lang="en-US" dirty="0"/>
              <a:t>a function is called, the </a:t>
            </a:r>
            <a:r>
              <a:rPr lang="en-US" dirty="0" smtClean="0"/>
              <a:t>compiler uses </a:t>
            </a:r>
            <a:r>
              <a:rPr lang="en-US" dirty="0"/>
              <a:t>the template to ensure that proper arguments are passed, and the return value </a:t>
            </a:r>
            <a:r>
              <a:rPr lang="en-US" dirty="0" smtClean="0"/>
              <a:t>is treated </a:t>
            </a:r>
            <a:r>
              <a:rPr lang="en-US" dirty="0"/>
              <a:t>correctly.</a:t>
            </a:r>
          </a:p>
        </p:txBody>
      </p:sp>
      <p:sp>
        <p:nvSpPr>
          <p:cNvPr id="4" name="Slide Number Placeholder 3"/>
          <p:cNvSpPr>
            <a:spLocks noGrp="1"/>
          </p:cNvSpPr>
          <p:nvPr>
            <p:ph type="sldNum" sz="quarter" idx="12"/>
          </p:nvPr>
        </p:nvSpPr>
        <p:spPr/>
        <p:txBody>
          <a:bodyPr/>
          <a:lstStyle/>
          <a:p>
            <a:fld id="{7FD1792E-9291-459A-B5A8-85F275803136}"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If all of the steps fail, then the compiler will try the </a:t>
            </a:r>
            <a:r>
              <a:rPr lang="en-US" b="1" dirty="0" smtClean="0"/>
              <a:t>user-defined conversions </a:t>
            </a:r>
            <a:r>
              <a:rPr lang="en-US" dirty="0" smtClean="0"/>
              <a:t>in combination with </a:t>
            </a:r>
            <a:r>
              <a:rPr lang="en-US" b="1" dirty="0" smtClean="0"/>
              <a:t>integral promotions </a:t>
            </a:r>
            <a:r>
              <a:rPr lang="en-US" dirty="0" smtClean="0"/>
              <a:t>and </a:t>
            </a:r>
            <a:r>
              <a:rPr lang="en-US" b="1" dirty="0" smtClean="0"/>
              <a:t>built-in conversions</a:t>
            </a:r>
            <a:r>
              <a:rPr lang="en-US" dirty="0" smtClean="0"/>
              <a:t> to find a unique match, User-defined conversions are often used in handling class objects.</a:t>
            </a:r>
            <a:endParaRPr lang="en-US"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lum bright="-20000" contrast="30000"/>
          </a:blip>
          <a:srcRect/>
          <a:stretch>
            <a:fillRect/>
          </a:stretch>
        </p:blipFill>
        <p:spPr bwMode="auto">
          <a:xfrm>
            <a:off x="457200" y="1752600"/>
            <a:ext cx="7750444" cy="3886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FD1792E-9291-459A-B5A8-85F275803136}"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lum bright="-20000" contrast="30000"/>
          </a:blip>
          <a:srcRect/>
          <a:stretch>
            <a:fillRect/>
          </a:stretch>
        </p:blipFill>
        <p:spPr bwMode="auto">
          <a:xfrm>
            <a:off x="381000" y="31411"/>
            <a:ext cx="8229600" cy="682658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FD1792E-9291-459A-B5A8-85F275803136}"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Math Library Functions</a:t>
            </a:r>
            <a:endParaRPr lang="en-US" dirty="0"/>
          </a:p>
        </p:txBody>
      </p:sp>
      <p:sp>
        <p:nvSpPr>
          <p:cNvPr id="3" name="Content Placeholder 2"/>
          <p:cNvSpPr>
            <a:spLocks noGrp="1"/>
          </p:cNvSpPr>
          <p:nvPr>
            <p:ph idx="1"/>
          </p:nvPr>
        </p:nvSpPr>
        <p:spPr/>
        <p:txBody>
          <a:bodyPr/>
          <a:lstStyle/>
          <a:p>
            <a:r>
              <a:rPr lang="en-US" dirty="0" smtClean="0"/>
              <a:t>The standard C++ supports many math functions that can be used for performing certain commonly used calculations. </a:t>
            </a:r>
          </a:p>
          <a:p>
            <a:r>
              <a:rPr lang="en-US" dirty="0" smtClean="0"/>
              <a:t>Most frequently used math library functions are </a:t>
            </a:r>
            <a:r>
              <a:rPr lang="en-US" dirty="0" err="1" smtClean="0"/>
              <a:t>summerized</a:t>
            </a:r>
            <a:r>
              <a:rPr lang="en-US" dirty="0" smtClean="0"/>
              <a:t> in Table 4.1.</a:t>
            </a:r>
            <a:endParaRPr lang="en-US"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228601"/>
            <a:ext cx="9258347" cy="6629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FD1792E-9291-459A-B5A8-85F275803136}"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possible to reduce the size of program by calling and using functions at different places in the program.</a:t>
            </a:r>
          </a:p>
          <a:p>
            <a:r>
              <a:rPr lang="en-US" dirty="0" smtClean="0"/>
              <a:t>In C++ the main() returns a value of type </a:t>
            </a:r>
            <a:r>
              <a:rPr lang="en-US" dirty="0" err="1" smtClean="0"/>
              <a:t>int</a:t>
            </a:r>
            <a:r>
              <a:rPr lang="en-US" dirty="0" smtClean="0"/>
              <a:t> to the operating system. Since the return type of functions is </a:t>
            </a:r>
            <a:r>
              <a:rPr lang="en-US" dirty="0" err="1" smtClean="0"/>
              <a:t>int</a:t>
            </a:r>
            <a:r>
              <a:rPr lang="en-US" dirty="0" smtClean="0"/>
              <a:t> by default, the keyword </a:t>
            </a:r>
            <a:r>
              <a:rPr lang="en-US" dirty="0" err="1" smtClean="0"/>
              <a:t>int</a:t>
            </a:r>
            <a:r>
              <a:rPr lang="en-US" dirty="0" smtClean="0"/>
              <a:t> in the main( ) header is optional.</a:t>
            </a:r>
          </a:p>
          <a:p>
            <a:r>
              <a:rPr lang="en-US" dirty="0" smtClean="0"/>
              <a:t>Moat C++ compilers issue a warning, if there Is no return statement.</a:t>
            </a:r>
            <a:endParaRPr lang="en-US"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6248400"/>
          </a:xfrm>
        </p:spPr>
        <p:txBody>
          <a:bodyPr>
            <a:normAutofit fontScale="77500" lnSpcReduction="20000"/>
          </a:bodyPr>
          <a:lstStyle/>
          <a:p>
            <a:r>
              <a:rPr lang="en-US" dirty="0" smtClean="0"/>
              <a:t>Function prototyping gives the compiler the details about the functions such as the number and type* of arguments and the type of return values.</a:t>
            </a:r>
          </a:p>
          <a:p>
            <a:r>
              <a:rPr lang="en-US" dirty="0" smtClean="0"/>
              <a:t>Reference variables in C++ permit us to pass parameters to the functions by reference. A function can also return a reference to a variable.</a:t>
            </a:r>
          </a:p>
          <a:p>
            <a:r>
              <a:rPr lang="en-US" dirty="0" smtClean="0"/>
              <a:t>When a function is declared inline, the compiler replaces the function call with the respective function code. Normally, a small size function is made as inline.</a:t>
            </a:r>
          </a:p>
          <a:p>
            <a:r>
              <a:rPr lang="en-US" dirty="0" smtClean="0"/>
              <a:t>The compiler may ignore the inline declaration if the function declaration is too long or too complicated and hence compile the function as a normal function.</a:t>
            </a:r>
          </a:p>
          <a:p>
            <a:r>
              <a:rPr lang="en-US" dirty="0" smtClean="0"/>
              <a:t> C++ allows us to assign default values to the function parameters when the function is declared, in such a case we can call a function without specifying all its argument. The defaults are always added from right La left.</a:t>
            </a:r>
          </a:p>
          <a:p>
            <a:r>
              <a:rPr lang="en-US" dirty="0" smtClean="0"/>
              <a:t>In C + + , an argument to a function can be declare as const, indicating that the function should not modify the argument.</a:t>
            </a:r>
            <a:endParaRPr lang="en-US" dirty="0"/>
          </a:p>
        </p:txBody>
      </p:sp>
      <p:sp>
        <p:nvSpPr>
          <p:cNvPr id="2" name="Slide Number Placeholder 1"/>
          <p:cNvSpPr>
            <a:spLocks noGrp="1"/>
          </p:cNvSpPr>
          <p:nvPr>
            <p:ph type="sldNum" sz="quarter" idx="12"/>
          </p:nvPr>
        </p:nvSpPr>
        <p:spPr/>
        <p:txBody>
          <a:bodyPr/>
          <a:lstStyle/>
          <a:p>
            <a:fld id="{7FD1792E-9291-459A-B5A8-85F275803136}"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en-US"/>
          </a:p>
        </p:txBody>
      </p:sp>
      <p:sp>
        <p:nvSpPr>
          <p:cNvPr id="3" name="Content Placeholder 2"/>
          <p:cNvSpPr>
            <a:spLocks noGrp="1"/>
          </p:cNvSpPr>
          <p:nvPr>
            <p:ph idx="1"/>
          </p:nvPr>
        </p:nvSpPr>
        <p:spPr/>
        <p:txBody>
          <a:bodyPr>
            <a:normAutofit fontScale="92500" lnSpcReduction="10000"/>
          </a:bodyPr>
          <a:lstStyle/>
          <a:p>
            <a:r>
              <a:rPr lang="en-US" dirty="0" smtClean="0"/>
              <a:t>C++ allows function overloading. That is, we can have more than one function with the same name in out program. The compiler matches the function call with the exact function code by checking the number and type of the arguments.</a:t>
            </a:r>
          </a:p>
          <a:p>
            <a:r>
              <a:rPr lang="en-US" dirty="0" smtClean="0"/>
              <a:t>C++ supports two new types; of functions, namely </a:t>
            </a:r>
            <a:r>
              <a:rPr lang="en-US" b="1" dirty="0" smtClean="0"/>
              <a:t>friend functions and virtual functions</a:t>
            </a:r>
            <a:r>
              <a:rPr lang="en-US" dirty="0" smtClean="0"/>
              <a:t>.</a:t>
            </a:r>
          </a:p>
          <a:p>
            <a:r>
              <a:rPr lang="en-US" dirty="0" smtClean="0"/>
              <a:t>Many mathematical computations can be carried out using the library functions supported by the C++ standard library.</a:t>
            </a:r>
            <a:endParaRPr lang="en-US"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27</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a:t>Function prototype is a declaration statement in the calling program and is </a:t>
            </a:r>
            <a:r>
              <a:rPr lang="en-US" dirty="0" smtClean="0"/>
              <a:t>of the </a:t>
            </a:r>
            <a:r>
              <a:rPr lang="en-US" dirty="0"/>
              <a:t>following form;</a:t>
            </a:r>
          </a:p>
          <a:p>
            <a:pPr lvl="1"/>
            <a:r>
              <a:rPr lang="en-US" dirty="0" smtClean="0">
                <a:solidFill>
                  <a:srgbClr val="FF0000"/>
                </a:solidFill>
              </a:rPr>
              <a:t>type function -name </a:t>
            </a:r>
            <a:r>
              <a:rPr lang="en-US" dirty="0">
                <a:solidFill>
                  <a:srgbClr val="FF0000"/>
                </a:solidFill>
              </a:rPr>
              <a:t>( </a:t>
            </a:r>
            <a:r>
              <a:rPr lang="en-US" dirty="0" smtClean="0">
                <a:solidFill>
                  <a:srgbClr val="FF0000"/>
                </a:solidFill>
              </a:rPr>
              <a:t>argument- </a:t>
            </a:r>
            <a:r>
              <a:rPr lang="en-US" dirty="0">
                <a:solidFill>
                  <a:srgbClr val="FF0000"/>
                </a:solidFill>
              </a:rPr>
              <a:t>list</a:t>
            </a:r>
            <a:r>
              <a:rPr lang="en-US" dirty="0" smtClean="0">
                <a:solidFill>
                  <a:srgbClr val="FF0000"/>
                </a:solidFill>
              </a:rPr>
              <a:t>);</a:t>
            </a:r>
            <a:endParaRPr lang="en-US" dirty="0">
              <a:solidFill>
                <a:srgbClr val="FF0000"/>
              </a:solidFill>
            </a:endParaRPr>
          </a:p>
          <a:p>
            <a:r>
              <a:rPr lang="en-US" dirty="0"/>
              <a:t>The argument list contains the types and names of arguments that must be passed to </a:t>
            </a:r>
            <a:r>
              <a:rPr lang="en-US" dirty="0" smtClean="0"/>
              <a:t>the function</a:t>
            </a:r>
            <a:r>
              <a:rPr lang="en-US" dirty="0"/>
              <a:t>.</a:t>
            </a:r>
          </a:p>
          <a:p>
            <a:r>
              <a:rPr lang="en-US" dirty="0" smtClean="0"/>
              <a:t>Example</a:t>
            </a:r>
          </a:p>
          <a:p>
            <a:pPr lvl="1"/>
            <a:r>
              <a:rPr lang="en-US" dirty="0" smtClean="0">
                <a:solidFill>
                  <a:srgbClr val="FF0000"/>
                </a:solidFill>
              </a:rPr>
              <a:t>float </a:t>
            </a:r>
            <a:r>
              <a:rPr lang="fr-FR" dirty="0" smtClean="0">
                <a:solidFill>
                  <a:srgbClr val="FF0000"/>
                </a:solidFill>
              </a:rPr>
              <a:t>volume </a:t>
            </a:r>
            <a:r>
              <a:rPr lang="fr-FR" dirty="0">
                <a:solidFill>
                  <a:srgbClr val="FF0000"/>
                </a:solidFill>
              </a:rPr>
              <a:t>(</a:t>
            </a:r>
            <a:r>
              <a:rPr lang="fr-FR" dirty="0" err="1">
                <a:solidFill>
                  <a:srgbClr val="FF0000"/>
                </a:solidFill>
              </a:rPr>
              <a:t>int</a:t>
            </a:r>
            <a:r>
              <a:rPr lang="fr-FR" dirty="0">
                <a:solidFill>
                  <a:srgbClr val="FF0000"/>
                </a:solidFill>
              </a:rPr>
              <a:t> x, </a:t>
            </a:r>
            <a:r>
              <a:rPr lang="fr-FR" dirty="0" err="1" smtClean="0">
                <a:solidFill>
                  <a:srgbClr val="FF0000"/>
                </a:solidFill>
              </a:rPr>
              <a:t>float</a:t>
            </a:r>
            <a:r>
              <a:rPr lang="fr-FR" dirty="0" smtClean="0">
                <a:solidFill>
                  <a:srgbClr val="FF0000"/>
                </a:solidFill>
              </a:rPr>
              <a:t> </a:t>
            </a:r>
            <a:r>
              <a:rPr lang="fr-FR" dirty="0">
                <a:solidFill>
                  <a:srgbClr val="FF0000"/>
                </a:solidFill>
              </a:rPr>
              <a:t>y ,</a:t>
            </a:r>
            <a:r>
              <a:rPr lang="fr-FR" dirty="0" smtClean="0">
                <a:solidFill>
                  <a:srgbClr val="FF0000"/>
                </a:solidFill>
              </a:rPr>
              <a:t> </a:t>
            </a:r>
            <a:r>
              <a:rPr lang="fr-FR" dirty="0" err="1">
                <a:solidFill>
                  <a:srgbClr val="FF0000"/>
                </a:solidFill>
              </a:rPr>
              <a:t>float</a:t>
            </a:r>
            <a:r>
              <a:rPr lang="fr-FR" dirty="0">
                <a:solidFill>
                  <a:srgbClr val="FF0000"/>
                </a:solidFill>
              </a:rPr>
              <a:t> </a:t>
            </a:r>
            <a:r>
              <a:rPr lang="fr-FR" dirty="0" smtClean="0">
                <a:solidFill>
                  <a:srgbClr val="FF0000"/>
                </a:solidFill>
              </a:rPr>
              <a:t>z)</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FD1792E-9291-459A-B5A8-85F275803136}"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Call by Reference</a:t>
            </a:r>
          </a:p>
        </p:txBody>
      </p:sp>
      <p:sp>
        <p:nvSpPr>
          <p:cNvPr id="3" name="Content Placeholder 2"/>
          <p:cNvSpPr>
            <a:spLocks noGrp="1"/>
          </p:cNvSpPr>
          <p:nvPr>
            <p:ph idx="1"/>
          </p:nvPr>
        </p:nvSpPr>
        <p:spPr/>
        <p:txBody>
          <a:bodyPr>
            <a:normAutofit fontScale="92500"/>
          </a:bodyPr>
          <a:lstStyle/>
          <a:p>
            <a:pPr algn="just"/>
            <a:r>
              <a:rPr lang="en-US" dirty="0"/>
              <a:t>In traditional C, a function call passes </a:t>
            </a:r>
            <a:r>
              <a:rPr lang="en-US" dirty="0" smtClean="0"/>
              <a:t> arguments </a:t>
            </a:r>
            <a:r>
              <a:rPr lang="en-US" dirty="0"/>
              <a:t>by value. The </a:t>
            </a:r>
            <a:r>
              <a:rPr lang="en-US" dirty="0" smtClean="0"/>
              <a:t>called </a:t>
            </a:r>
            <a:r>
              <a:rPr lang="en-US" dirty="0"/>
              <a:t>function creates </a:t>
            </a:r>
            <a:r>
              <a:rPr lang="en-US" dirty="0" smtClean="0"/>
              <a:t>a new </a:t>
            </a:r>
            <a:r>
              <a:rPr lang="en-US" dirty="0"/>
              <a:t>set of variables </a:t>
            </a:r>
            <a:r>
              <a:rPr lang="en-US" dirty="0" smtClean="0"/>
              <a:t>and </a:t>
            </a:r>
            <a:r>
              <a:rPr lang="en-US" dirty="0"/>
              <a:t>copies the values of arguments into them. The function </a:t>
            </a:r>
            <a:r>
              <a:rPr lang="en-US" b="1" dirty="0"/>
              <a:t>does </a:t>
            </a:r>
            <a:r>
              <a:rPr lang="en-US" b="1" dirty="0" smtClean="0"/>
              <a:t>not have </a:t>
            </a:r>
            <a:r>
              <a:rPr lang="en-US" b="1" dirty="0"/>
              <a:t>access to the actual variables </a:t>
            </a:r>
            <a:r>
              <a:rPr lang="en-US" dirty="0"/>
              <a:t>in the calling program and can only work on the copies </a:t>
            </a:r>
            <a:r>
              <a:rPr lang="en-US" dirty="0" smtClean="0"/>
              <a:t>of values</a:t>
            </a:r>
            <a:r>
              <a:rPr lang="en-US" dirty="0"/>
              <a:t>. </a:t>
            </a:r>
            <a:endParaRPr lang="en-US" dirty="0" smtClean="0"/>
          </a:p>
          <a:p>
            <a:pPr algn="just"/>
            <a:r>
              <a:rPr lang="en-US" dirty="0" smtClean="0"/>
              <a:t>This </a:t>
            </a:r>
            <a:r>
              <a:rPr lang="en-US" dirty="0"/>
              <a:t>mechanism is fine </a:t>
            </a:r>
            <a:r>
              <a:rPr lang="en-US" dirty="0" smtClean="0"/>
              <a:t>if the </a:t>
            </a:r>
            <a:r>
              <a:rPr lang="en-US" dirty="0"/>
              <a:t>function does not need to alter the values </a:t>
            </a:r>
            <a:r>
              <a:rPr lang="en-US" dirty="0" smtClean="0"/>
              <a:t>of the original variables </a:t>
            </a:r>
            <a:r>
              <a:rPr lang="en-US" dirty="0"/>
              <a:t>in the calling program.</a:t>
            </a:r>
          </a:p>
        </p:txBody>
      </p:sp>
      <p:sp>
        <p:nvSpPr>
          <p:cNvPr id="4" name="Slide Number Placeholder 3"/>
          <p:cNvSpPr>
            <a:spLocks noGrp="1"/>
          </p:cNvSpPr>
          <p:nvPr>
            <p:ph type="sldNum" sz="quarter" idx="12"/>
          </p:nvPr>
        </p:nvSpPr>
        <p:spPr/>
        <p:txBody>
          <a:bodyPr/>
          <a:lstStyle/>
          <a:p>
            <a:fld id="{7FD1792E-9291-459A-B5A8-85F275803136}"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Provision of the </a:t>
            </a:r>
            <a:r>
              <a:rPr lang="en-US" b="1" dirty="0"/>
              <a:t>reference variables </a:t>
            </a:r>
            <a:r>
              <a:rPr lang="en-US" dirty="0"/>
              <a:t>in C++ permits us to pass parameters to the </a:t>
            </a:r>
            <a:r>
              <a:rPr lang="en-US" dirty="0" smtClean="0"/>
              <a:t>functions by </a:t>
            </a:r>
            <a:r>
              <a:rPr lang="en-US" dirty="0"/>
              <a:t>reference. </a:t>
            </a:r>
            <a:endParaRPr lang="en-US" dirty="0" smtClean="0"/>
          </a:p>
          <a:p>
            <a:pPr algn="just"/>
            <a:r>
              <a:rPr lang="en-US" dirty="0" smtClean="0"/>
              <a:t>When </a:t>
            </a:r>
            <a:r>
              <a:rPr lang="en-US" dirty="0"/>
              <a:t>we pass arguments by reference, the 'formal' arguments in the </a:t>
            </a:r>
            <a:r>
              <a:rPr lang="en-US" dirty="0" smtClean="0"/>
              <a:t>called function becomes </a:t>
            </a:r>
            <a:r>
              <a:rPr lang="en-US" dirty="0"/>
              <a:t>aliases to </a:t>
            </a:r>
            <a:r>
              <a:rPr lang="en-US" dirty="0" smtClean="0"/>
              <a:t>the </a:t>
            </a:r>
            <a:r>
              <a:rPr lang="en-US" dirty="0"/>
              <a:t>'actual' </a:t>
            </a:r>
            <a:r>
              <a:rPr lang="en-US" dirty="0" smtClean="0"/>
              <a:t>arguments </a:t>
            </a:r>
            <a:r>
              <a:rPr lang="en-US" dirty="0"/>
              <a:t>in </a:t>
            </a:r>
            <a:r>
              <a:rPr lang="en-US" dirty="0" smtClean="0"/>
              <a:t>the </a:t>
            </a:r>
            <a:r>
              <a:rPr lang="en-US" dirty="0"/>
              <a:t>calling function. </a:t>
            </a:r>
            <a:endParaRPr lang="en-US" dirty="0" smtClean="0"/>
          </a:p>
          <a:p>
            <a:pPr algn="just"/>
            <a:r>
              <a:rPr lang="en-US" dirty="0" smtClean="0"/>
              <a:t>This </a:t>
            </a:r>
            <a:r>
              <a:rPr lang="en-US" dirty="0"/>
              <a:t>means </a:t>
            </a:r>
            <a:r>
              <a:rPr lang="en-US" dirty="0" smtClean="0"/>
              <a:t>that when </a:t>
            </a:r>
            <a:r>
              <a:rPr lang="en-US" dirty="0"/>
              <a:t>the function is working with its own arguments, it is actually working on the </a:t>
            </a:r>
            <a:r>
              <a:rPr lang="en-US" dirty="0" smtClean="0"/>
              <a:t>original data. </a:t>
            </a:r>
            <a:endParaRPr lang="en-US"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referencing</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1026" name="Picture 2"/>
          <p:cNvPicPr>
            <a:picLocks noChangeAspect="1" noChangeArrowheads="1"/>
          </p:cNvPicPr>
          <p:nvPr/>
        </p:nvPicPr>
        <p:blipFill>
          <a:blip r:embed="rId2" cstate="print">
            <a:lum bright="-20000" contrast="30000"/>
          </a:blip>
          <a:srcRect/>
          <a:stretch>
            <a:fillRect/>
          </a:stretch>
        </p:blipFill>
        <p:spPr bwMode="auto">
          <a:xfrm>
            <a:off x="0" y="2286000"/>
            <a:ext cx="9144000" cy="3505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FD1792E-9291-459A-B5A8-85F275803136}"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4.6 </a:t>
            </a:r>
            <a:r>
              <a:rPr lang="en-US" dirty="0"/>
              <a:t>Inline Functions</a:t>
            </a:r>
          </a:p>
        </p:txBody>
      </p:sp>
      <p:sp>
        <p:nvSpPr>
          <p:cNvPr id="3" name="Content Placeholder 2"/>
          <p:cNvSpPr>
            <a:spLocks noGrp="1"/>
          </p:cNvSpPr>
          <p:nvPr>
            <p:ph idx="1"/>
          </p:nvPr>
        </p:nvSpPr>
        <p:spPr/>
        <p:txBody>
          <a:bodyPr>
            <a:normAutofit fontScale="85000" lnSpcReduction="10000"/>
          </a:bodyPr>
          <a:lstStyle/>
          <a:p>
            <a:r>
              <a:rPr lang="en-US" dirty="0" smtClean="0"/>
              <a:t>Why?</a:t>
            </a:r>
          </a:p>
          <a:p>
            <a:r>
              <a:rPr lang="en-US" dirty="0"/>
              <a:t>One of the objectives of using </a:t>
            </a:r>
            <a:r>
              <a:rPr lang="en-US" dirty="0" smtClean="0"/>
              <a:t>function in </a:t>
            </a:r>
            <a:r>
              <a:rPr lang="en-US" dirty="0"/>
              <a:t>a program is to save some memory space, </a:t>
            </a:r>
            <a:r>
              <a:rPr lang="en-US" dirty="0" smtClean="0"/>
              <a:t>which becomes </a:t>
            </a:r>
            <a:r>
              <a:rPr lang="en-US" dirty="0"/>
              <a:t>appreciable </a:t>
            </a:r>
            <a:r>
              <a:rPr lang="en-US" dirty="0" smtClean="0"/>
              <a:t>when </a:t>
            </a:r>
            <a:r>
              <a:rPr lang="en-US" dirty="0"/>
              <a:t>a function is likely to be called many times, However, every </a:t>
            </a:r>
            <a:r>
              <a:rPr lang="en-US" dirty="0" smtClean="0"/>
              <a:t>time a </a:t>
            </a:r>
            <a:r>
              <a:rPr lang="en-US" dirty="0"/>
              <a:t>function in called, it takes a </a:t>
            </a:r>
            <a:r>
              <a:rPr lang="en-US" dirty="0" smtClean="0"/>
              <a:t>lot </a:t>
            </a:r>
            <a:r>
              <a:rPr lang="en-US" dirty="0"/>
              <a:t>of extra time in </a:t>
            </a:r>
            <a:r>
              <a:rPr lang="en-US" dirty="0" smtClean="0"/>
              <a:t>executing series of </a:t>
            </a:r>
            <a:r>
              <a:rPr lang="en-US" dirty="0"/>
              <a:t>instructions for </a:t>
            </a:r>
            <a:r>
              <a:rPr lang="en-US" dirty="0" smtClean="0"/>
              <a:t>tasks such </a:t>
            </a:r>
            <a:r>
              <a:rPr lang="en-US" dirty="0"/>
              <a:t>as jumping to the function, saving </a:t>
            </a:r>
            <a:r>
              <a:rPr lang="en-US" dirty="0" smtClean="0"/>
              <a:t>registers, </a:t>
            </a:r>
            <a:r>
              <a:rPr lang="en-US" dirty="0"/>
              <a:t>pushing arguments into the stack, </a:t>
            </a:r>
            <a:r>
              <a:rPr lang="en-US" dirty="0" smtClean="0"/>
              <a:t>and returning </a:t>
            </a:r>
            <a:r>
              <a:rPr lang="en-US" dirty="0"/>
              <a:t>to the calling function. When a function </a:t>
            </a:r>
            <a:r>
              <a:rPr lang="en-US" dirty="0" smtClean="0"/>
              <a:t>is </a:t>
            </a:r>
            <a:r>
              <a:rPr lang="en-US" dirty="0"/>
              <a:t>small, a substantial percentage </a:t>
            </a:r>
            <a:r>
              <a:rPr lang="en-US" dirty="0" smtClean="0"/>
              <a:t>of execution </a:t>
            </a:r>
            <a:r>
              <a:rPr lang="en-US" dirty="0"/>
              <a:t>time may </a:t>
            </a:r>
            <a:r>
              <a:rPr lang="en-US" dirty="0" smtClean="0"/>
              <a:t>be </a:t>
            </a:r>
            <a:r>
              <a:rPr lang="en-US" dirty="0"/>
              <a:t>spent in such overheads.</a:t>
            </a:r>
          </a:p>
        </p:txBody>
      </p:sp>
      <p:sp>
        <p:nvSpPr>
          <p:cNvPr id="4" name="Slide Number Placeholder 3"/>
          <p:cNvSpPr>
            <a:spLocks noGrp="1"/>
          </p:cNvSpPr>
          <p:nvPr>
            <p:ph type="sldNum" sz="quarter" idx="12"/>
          </p:nvPr>
        </p:nvSpPr>
        <p:spPr/>
        <p:txBody>
          <a:bodyPr/>
          <a:lstStyle/>
          <a:p>
            <a:fld id="{7FD1792E-9291-459A-B5A8-85F275803136}"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Solution?</a:t>
            </a:r>
          </a:p>
          <a:p>
            <a:r>
              <a:rPr lang="en-US" b="1" dirty="0"/>
              <a:t>inline </a:t>
            </a:r>
            <a:r>
              <a:rPr lang="en-US" b="1" dirty="0" smtClean="0"/>
              <a:t>function</a:t>
            </a:r>
          </a:p>
          <a:p>
            <a:pPr algn="just"/>
            <a:r>
              <a:rPr lang="en-US" dirty="0"/>
              <a:t>An inline function is a function that </a:t>
            </a:r>
            <a:r>
              <a:rPr lang="en-US" dirty="0" smtClean="0"/>
              <a:t>is expanded in </a:t>
            </a:r>
            <a:r>
              <a:rPr lang="en-US" dirty="0"/>
              <a:t>line when it is </a:t>
            </a:r>
            <a:r>
              <a:rPr lang="en-US" dirty="0" smtClean="0"/>
              <a:t>invoked. That is, </a:t>
            </a:r>
            <a:r>
              <a:rPr lang="en-US" dirty="0"/>
              <a:t>the compiler replaces </a:t>
            </a:r>
            <a:r>
              <a:rPr lang="en-US" dirty="0" smtClean="0"/>
              <a:t>the </a:t>
            </a:r>
            <a:r>
              <a:rPr lang="en-US" dirty="0"/>
              <a:t>function call with </a:t>
            </a:r>
            <a:r>
              <a:rPr lang="en-US" dirty="0" smtClean="0"/>
              <a:t>the</a:t>
            </a:r>
            <a:r>
              <a:rPr lang="en-US" dirty="0"/>
              <a:t> corresponding function </a:t>
            </a:r>
            <a:r>
              <a:rPr lang="en-US" dirty="0" smtClean="0"/>
              <a:t>code.</a:t>
            </a:r>
          </a:p>
          <a:p>
            <a:pPr algn="just"/>
            <a:r>
              <a:rPr lang="en-US" b="1" dirty="0" err="1" smtClean="0"/>
              <a:t>Eg</a:t>
            </a:r>
            <a:r>
              <a:rPr lang="en-US" b="1" dirty="0" smtClean="0">
                <a:sym typeface="Wingdings" pitchFamily="2" charset="2"/>
              </a:rPr>
              <a:t> next page</a:t>
            </a:r>
            <a:endParaRPr lang="en-US" b="1" dirty="0"/>
          </a:p>
        </p:txBody>
      </p:sp>
      <p:sp>
        <p:nvSpPr>
          <p:cNvPr id="4" name="Slide Number Placeholder 3"/>
          <p:cNvSpPr>
            <a:spLocks noGrp="1"/>
          </p:cNvSpPr>
          <p:nvPr>
            <p:ph type="sldNum" sz="quarter" idx="12"/>
          </p:nvPr>
        </p:nvSpPr>
        <p:spPr/>
        <p:txBody>
          <a:bodyPr/>
          <a:lstStyle/>
          <a:p>
            <a:fld id="{7FD1792E-9291-459A-B5A8-85F275803136}"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457200"/>
            <a:ext cx="9173560" cy="6400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FD1792E-9291-459A-B5A8-85F275803136}"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1260</Words>
  <Application>Microsoft Office PowerPoint</Application>
  <PresentationFormat>On-screen Show (4:3)</PresentationFormat>
  <Paragraphs>106</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OOP Lec – 7-8</vt:lpstr>
      <vt:lpstr>4,3 Function Prototyping</vt:lpstr>
      <vt:lpstr>Cont.</vt:lpstr>
      <vt:lpstr>4.4 Call by Reference</vt:lpstr>
      <vt:lpstr>Cont.</vt:lpstr>
      <vt:lpstr>Example of referencing</vt:lpstr>
      <vt:lpstr>4.6 Inline Functions</vt:lpstr>
      <vt:lpstr>Cont.</vt:lpstr>
      <vt:lpstr>eg</vt:lpstr>
      <vt:lpstr>PowerPoint Presentation</vt:lpstr>
      <vt:lpstr>4. 7 Default Arguments</vt:lpstr>
      <vt:lpstr>PowerPoint Presentation</vt:lpstr>
      <vt:lpstr>4.8 const Arguments</vt:lpstr>
      <vt:lpstr>4.9 Function Overloading</vt:lpstr>
      <vt:lpstr>Cont.</vt:lpstr>
      <vt:lpstr>Cont.</vt:lpstr>
      <vt:lpstr>Cont.</vt:lpstr>
      <vt:lpstr>Cont.</vt:lpstr>
      <vt:lpstr>PowerPoint Presentation</vt:lpstr>
      <vt:lpstr>PowerPoint Presentation</vt:lpstr>
      <vt:lpstr>PowerPoint Presentation</vt:lpstr>
      <vt:lpstr>PowerPoint Presentation</vt:lpstr>
      <vt:lpstr>4.11 Math Library Functions</vt:lpstr>
      <vt:lpstr>PowerPoint Presentation</vt:lpstr>
      <vt:lpstr>Important Points</vt:lpstr>
      <vt:lpstr>PowerPoint Presentation</vt:lpstr>
      <vt:lpstr>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Lec – 7-8</dc:title>
  <dc:creator>shahidul</dc:creator>
  <cp:lastModifiedBy>ASUS</cp:lastModifiedBy>
  <cp:revision>44</cp:revision>
  <dcterms:created xsi:type="dcterms:W3CDTF">2014-12-03T10:35:57Z</dcterms:created>
  <dcterms:modified xsi:type="dcterms:W3CDTF">2015-01-30T16:42:08Z</dcterms:modified>
</cp:coreProperties>
</file>