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326" r:id="rId2"/>
    <p:sldId id="258" r:id="rId3"/>
    <p:sldId id="261" r:id="rId4"/>
    <p:sldId id="329" r:id="rId5"/>
    <p:sldId id="331" r:id="rId6"/>
    <p:sldId id="332" r:id="rId7"/>
    <p:sldId id="333" r:id="rId8"/>
    <p:sldId id="334" r:id="rId9"/>
    <p:sldId id="328" r:id="rId10"/>
    <p:sldId id="327" r:id="rId11"/>
    <p:sldId id="259" r:id="rId12"/>
    <p:sldId id="262" r:id="rId13"/>
    <p:sldId id="335" r:id="rId14"/>
    <p:sldId id="343" r:id="rId15"/>
    <p:sldId id="336" r:id="rId16"/>
    <p:sldId id="344" r:id="rId17"/>
    <p:sldId id="337" r:id="rId18"/>
    <p:sldId id="345" r:id="rId19"/>
    <p:sldId id="338" r:id="rId20"/>
    <p:sldId id="346" r:id="rId21"/>
    <p:sldId id="347" r:id="rId22"/>
    <p:sldId id="339" r:id="rId23"/>
    <p:sldId id="340" r:id="rId24"/>
    <p:sldId id="348" r:id="rId25"/>
    <p:sldId id="341" r:id="rId26"/>
    <p:sldId id="349" r:id="rId27"/>
    <p:sldId id="350" r:id="rId28"/>
    <p:sldId id="351" r:id="rId29"/>
    <p:sldId id="352" r:id="rId30"/>
    <p:sldId id="353" r:id="rId31"/>
    <p:sldId id="354" r:id="rId32"/>
    <p:sldId id="355" r:id="rId33"/>
    <p:sldId id="356" r:id="rId34"/>
    <p:sldId id="360" r:id="rId35"/>
    <p:sldId id="361" r:id="rId36"/>
    <p:sldId id="357" r:id="rId37"/>
    <p:sldId id="358" r:id="rId38"/>
    <p:sldId id="359" r:id="rId39"/>
    <p:sldId id="342"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407" r:id="rId58"/>
    <p:sldId id="409" r:id="rId59"/>
    <p:sldId id="408" r:id="rId60"/>
    <p:sldId id="410" r:id="rId61"/>
    <p:sldId id="411" r:id="rId62"/>
    <p:sldId id="414" r:id="rId63"/>
    <p:sldId id="415" r:id="rId64"/>
    <p:sldId id="416" r:id="rId65"/>
    <p:sldId id="417" r:id="rId66"/>
    <p:sldId id="381" r:id="rId67"/>
    <p:sldId id="413" r:id="rId68"/>
    <p:sldId id="412" r:id="rId69"/>
    <p:sldId id="380" r:id="rId70"/>
    <p:sldId id="379" r:id="rId71"/>
    <p:sldId id="382" r:id="rId72"/>
    <p:sldId id="383" r:id="rId73"/>
    <p:sldId id="384" r:id="rId74"/>
    <p:sldId id="385" r:id="rId75"/>
    <p:sldId id="386" r:id="rId76"/>
    <p:sldId id="387" r:id="rId77"/>
    <p:sldId id="388" r:id="rId78"/>
    <p:sldId id="389" r:id="rId79"/>
    <p:sldId id="390" r:id="rId80"/>
    <p:sldId id="391"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9" autoAdjust="0"/>
  </p:normalViewPr>
  <p:slideViewPr>
    <p:cSldViewPr>
      <p:cViewPr varScale="1">
        <p:scale>
          <a:sx n="67" d="100"/>
          <a:sy n="67" d="100"/>
        </p:scale>
        <p:origin x="131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331A6-29F1-4D29-81C6-DEC9D6E0BEDC}" type="datetimeFigureOut">
              <a:rPr lang="en-GB" smtClean="0"/>
              <a:pPr/>
              <a:t>14/07/2018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53CD1-F106-4276-A4D2-CA2910C71E3F}" type="slidenum">
              <a:rPr lang="en-GB" smtClean="0"/>
              <a:pPr/>
              <a:t>‹#›</a:t>
            </a:fld>
            <a:endParaRPr lang="en-GB"/>
          </a:p>
        </p:txBody>
      </p:sp>
    </p:spTree>
    <p:extLst>
      <p:ext uri="{BB962C8B-B14F-4D97-AF65-F5344CB8AC3E}">
        <p14:creationId xmlns:p14="http://schemas.microsoft.com/office/powerpoint/2010/main" val="164596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Introduction of technology has had a profound effect on the way that information can be stored, accessed and utilized and, consequently, a significant effect on the organization and work environment.</a:t>
            </a:r>
          </a:p>
          <a:p>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Imagine using a personal computer (PC) with a mouse and a keyboard. The application</a:t>
            </a:r>
          </a:p>
          <a:p>
            <a:r>
              <a:rPr lang="en-US" sz="1200" kern="1200" baseline="0" dirty="0">
                <a:solidFill>
                  <a:schemeClr val="tx1"/>
                </a:solidFill>
                <a:latin typeface="+mn-lt"/>
                <a:ea typeface="+mn-ea"/>
                <a:cs typeface="+mn-cs"/>
              </a:rPr>
              <a:t>you are using has a graphical interface, with menus, icons and windows. </a:t>
            </a:r>
          </a:p>
          <a:p>
            <a:r>
              <a:rPr lang="en-US" sz="1200" kern="1200" baseline="0" dirty="0">
                <a:solidFill>
                  <a:schemeClr val="tx1"/>
                </a:solidFill>
                <a:latin typeface="+mn-lt"/>
                <a:ea typeface="+mn-ea"/>
                <a:cs typeface="+mn-cs"/>
              </a:rPr>
              <a:t>In your interaction with this system you receive information primarily by sight, from</a:t>
            </a:r>
          </a:p>
          <a:p>
            <a:r>
              <a:rPr lang="en-US" sz="1200" kern="1200" baseline="0" dirty="0">
                <a:solidFill>
                  <a:schemeClr val="tx1"/>
                </a:solidFill>
                <a:latin typeface="+mn-lt"/>
                <a:ea typeface="+mn-ea"/>
                <a:cs typeface="+mn-cs"/>
              </a:rPr>
              <a:t>what appears on the screen. However, you may also receive information by ear: for</a:t>
            </a:r>
          </a:p>
          <a:p>
            <a:r>
              <a:rPr lang="en-US" sz="1200" kern="1200" baseline="0" dirty="0">
                <a:solidFill>
                  <a:schemeClr val="tx1"/>
                </a:solidFill>
                <a:latin typeface="+mn-lt"/>
                <a:ea typeface="+mn-ea"/>
                <a:cs typeface="+mn-cs"/>
              </a:rPr>
              <a:t>example, the computer may ‘beep’ at you if you make a mistake or to draw attention</a:t>
            </a:r>
          </a:p>
          <a:p>
            <a:r>
              <a:rPr lang="en-US" sz="1200" kern="1200" baseline="0" dirty="0">
                <a:solidFill>
                  <a:schemeClr val="tx1"/>
                </a:solidFill>
                <a:latin typeface="+mn-lt"/>
                <a:ea typeface="+mn-ea"/>
                <a:cs typeface="+mn-cs"/>
              </a:rPr>
              <a:t>to something, or there may be a voice commentary in a multimedia presentation.</a:t>
            </a:r>
          </a:p>
          <a:p>
            <a:r>
              <a:rPr lang="en-US" sz="1200" kern="1200" baseline="0" dirty="0">
                <a:solidFill>
                  <a:schemeClr val="tx1"/>
                </a:solidFill>
                <a:latin typeface="+mn-lt"/>
                <a:ea typeface="+mn-ea"/>
                <a:cs typeface="+mn-cs"/>
              </a:rPr>
              <a:t>Touch plays a part too in that you will feel the keys moving (also hearing the ‘click’)</a:t>
            </a:r>
          </a:p>
          <a:p>
            <a:r>
              <a:rPr lang="en-US" sz="1200" kern="1200" baseline="0" dirty="0">
                <a:solidFill>
                  <a:schemeClr val="tx1"/>
                </a:solidFill>
                <a:latin typeface="+mn-lt"/>
                <a:ea typeface="+mn-ea"/>
                <a:cs typeface="+mn-cs"/>
              </a:rPr>
              <a:t>or the orientation of the mouse, which provides vital feedback about what you have</a:t>
            </a:r>
          </a:p>
          <a:p>
            <a:r>
              <a:rPr lang="en-US" sz="1200" kern="1200" baseline="0" dirty="0">
                <a:solidFill>
                  <a:schemeClr val="tx1"/>
                </a:solidFill>
                <a:latin typeface="+mn-lt"/>
                <a:ea typeface="+mn-ea"/>
                <a:cs typeface="+mn-cs"/>
              </a:rPr>
              <a:t>done. You yourself send information to the computer using your hands, either</a:t>
            </a:r>
          </a:p>
          <a:p>
            <a:r>
              <a:rPr lang="en-US" sz="1200" kern="1200" baseline="0" dirty="0">
                <a:solidFill>
                  <a:schemeClr val="tx1"/>
                </a:solidFill>
                <a:latin typeface="+mn-lt"/>
                <a:ea typeface="+mn-ea"/>
                <a:cs typeface="+mn-cs"/>
              </a:rPr>
              <a:t>by hitting keys or moving the mouse. Sight and hearing do not play a direct role</a:t>
            </a:r>
          </a:p>
          <a:p>
            <a:r>
              <a:rPr lang="en-US" sz="1200" kern="1200" baseline="0" dirty="0">
                <a:solidFill>
                  <a:schemeClr val="tx1"/>
                </a:solidFill>
                <a:latin typeface="+mn-lt"/>
                <a:ea typeface="+mn-ea"/>
                <a:cs typeface="+mn-cs"/>
              </a:rPr>
              <a:t>in sending information in this example, although they may be used to receive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information from a third source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4953CD1-F106-4276-A4D2-CA2910C71E3F}" type="slidenum">
              <a:rPr lang="en-GB" smtClean="0"/>
              <a:pPr/>
              <a:t>18</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i="1" kern="1200" baseline="0" dirty="0">
                <a:solidFill>
                  <a:schemeClr val="tx1"/>
                </a:solidFill>
                <a:latin typeface="+mn-lt"/>
                <a:ea typeface="+mn-ea"/>
                <a:cs typeface="+mn-cs"/>
              </a:rPr>
              <a:t>cornea and lens at the front of the eye focus the light into</a:t>
            </a:r>
          </a:p>
          <a:p>
            <a:r>
              <a:rPr lang="en-US" sz="1200" kern="1200" baseline="0" dirty="0">
                <a:solidFill>
                  <a:schemeClr val="tx1"/>
                </a:solidFill>
                <a:latin typeface="+mn-lt"/>
                <a:ea typeface="+mn-ea"/>
                <a:cs typeface="+mn-cs"/>
              </a:rPr>
              <a:t>a sharp image on the back of the eye, the </a:t>
            </a:r>
            <a:r>
              <a:rPr lang="en-US" sz="1200" i="1" kern="1200" baseline="0" dirty="0">
                <a:solidFill>
                  <a:schemeClr val="tx1"/>
                </a:solidFill>
                <a:latin typeface="+mn-lt"/>
                <a:ea typeface="+mn-ea"/>
                <a:cs typeface="+mn-cs"/>
              </a:rPr>
              <a:t>retina. The retina is light sensitive and contains</a:t>
            </a:r>
          </a:p>
          <a:p>
            <a:r>
              <a:rPr lang="en-US" sz="1200" kern="1200" baseline="0" dirty="0">
                <a:solidFill>
                  <a:schemeClr val="tx1"/>
                </a:solidFill>
                <a:latin typeface="+mn-lt"/>
                <a:ea typeface="+mn-ea"/>
                <a:cs typeface="+mn-cs"/>
              </a:rPr>
              <a:t>two types of </a:t>
            </a:r>
            <a:r>
              <a:rPr lang="en-US" sz="1200" i="1" kern="1200" baseline="0" dirty="0">
                <a:solidFill>
                  <a:schemeClr val="tx1"/>
                </a:solidFill>
                <a:latin typeface="+mn-lt"/>
                <a:ea typeface="+mn-ea"/>
                <a:cs typeface="+mn-cs"/>
              </a:rPr>
              <a:t>photoreceptor: rods and cones.</a:t>
            </a:r>
          </a:p>
          <a:p>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21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we were to draw a line from the top of the object to a central point on the front</a:t>
            </a:r>
          </a:p>
          <a:p>
            <a:r>
              <a:rPr lang="en-US" sz="1200" kern="1200" baseline="0" dirty="0">
                <a:solidFill>
                  <a:schemeClr val="tx1"/>
                </a:solidFill>
                <a:latin typeface="+mn-lt"/>
                <a:ea typeface="+mn-ea"/>
                <a:cs typeface="+mn-cs"/>
              </a:rPr>
              <a:t>of the eye and a second line from the bottom of the object to the same point, the</a:t>
            </a:r>
          </a:p>
          <a:p>
            <a:r>
              <a:rPr lang="en-US" sz="1200" kern="1200" baseline="0" dirty="0">
                <a:solidFill>
                  <a:schemeClr val="tx1"/>
                </a:solidFill>
                <a:latin typeface="+mn-lt"/>
                <a:ea typeface="+mn-ea"/>
                <a:cs typeface="+mn-cs"/>
              </a:rPr>
              <a:t>visual angle of the object is the angle between these two lines. Visual angle is affected</a:t>
            </a:r>
          </a:p>
          <a:p>
            <a:r>
              <a:rPr lang="en-US" sz="1200" kern="1200" baseline="0" dirty="0">
                <a:solidFill>
                  <a:schemeClr val="tx1"/>
                </a:solidFill>
                <a:latin typeface="+mn-lt"/>
                <a:ea typeface="+mn-ea"/>
                <a:cs typeface="+mn-cs"/>
              </a:rPr>
              <a:t>by both the size of the object and its distance from the eye. Therefore if two objects</a:t>
            </a:r>
          </a:p>
          <a:p>
            <a:r>
              <a:rPr lang="en-US" sz="1200" kern="1200" baseline="0" dirty="0">
                <a:solidFill>
                  <a:schemeClr val="tx1"/>
                </a:solidFill>
                <a:latin typeface="+mn-lt"/>
                <a:ea typeface="+mn-ea"/>
                <a:cs typeface="+mn-cs"/>
              </a:rPr>
              <a:t>are at the same distance, the larger one will have the larger visual angle. Similarly,</a:t>
            </a:r>
          </a:p>
          <a:p>
            <a:r>
              <a:rPr lang="en-US" sz="1200" kern="1200" baseline="0" dirty="0">
                <a:solidFill>
                  <a:schemeClr val="tx1"/>
                </a:solidFill>
                <a:latin typeface="+mn-lt"/>
                <a:ea typeface="+mn-ea"/>
                <a:cs typeface="+mn-cs"/>
              </a:rPr>
              <a:t>if two objects of the same size are placed at different distances from the eye, the</a:t>
            </a:r>
          </a:p>
          <a:p>
            <a:r>
              <a:rPr lang="en-US" sz="1200" kern="1200" baseline="0" dirty="0">
                <a:solidFill>
                  <a:schemeClr val="tx1"/>
                </a:solidFill>
                <a:latin typeface="+mn-lt"/>
                <a:ea typeface="+mn-ea"/>
                <a:cs typeface="+mn-cs"/>
              </a:rPr>
              <a:t>furthest one will have the smaller visual angle. The visual angle indicates how much</a:t>
            </a:r>
          </a:p>
          <a:p>
            <a:r>
              <a:rPr lang="en-US" sz="1200" kern="1200" baseline="0" dirty="0">
                <a:solidFill>
                  <a:schemeClr val="tx1"/>
                </a:solidFill>
                <a:latin typeface="+mn-lt"/>
                <a:ea typeface="+mn-ea"/>
                <a:cs typeface="+mn-cs"/>
              </a:rPr>
              <a:t>of the field of view is taken by the object. The visual angle measurement is given in</a:t>
            </a:r>
          </a:p>
          <a:p>
            <a:r>
              <a:rPr lang="en-US" sz="1200" kern="1200" baseline="0" dirty="0">
                <a:solidFill>
                  <a:schemeClr val="tx1"/>
                </a:solidFill>
                <a:latin typeface="+mn-lt"/>
                <a:ea typeface="+mn-ea"/>
                <a:cs typeface="+mn-cs"/>
              </a:rPr>
              <a:t>either degrees or </a:t>
            </a:r>
            <a:r>
              <a:rPr lang="en-US" sz="1200" i="1" kern="1200" baseline="0" dirty="0">
                <a:solidFill>
                  <a:schemeClr val="tx1"/>
                </a:solidFill>
                <a:latin typeface="+mn-lt"/>
                <a:ea typeface="+mn-ea"/>
                <a:cs typeface="+mn-cs"/>
              </a:rPr>
              <a:t>minutes of arc, where 1 degree is equivalent to 60 minutes of arc,</a:t>
            </a:r>
          </a:p>
          <a:p>
            <a:r>
              <a:rPr lang="en-US" sz="1200" kern="1200" baseline="0" dirty="0">
                <a:solidFill>
                  <a:schemeClr val="tx1"/>
                </a:solidFill>
                <a:latin typeface="+mn-lt"/>
                <a:ea typeface="+mn-ea"/>
                <a:cs typeface="+mn-cs"/>
              </a:rPr>
              <a:t>and 1 minute of arc to 60 seconds of arc.</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27</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4953CD1-F106-4276-A4D2-CA2910C71E3F}" type="slidenum">
              <a:rPr lang="en-GB" smtClean="0"/>
              <a:pPr/>
              <a:t>30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defRPr/>
            </a:pPr>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9</a:t>
            </a:fld>
            <a:endParaRPr lang="en-GB"/>
          </a:p>
        </p:txBody>
      </p:sp>
    </p:spTree>
    <p:extLst>
      <p:ext uri="{BB962C8B-B14F-4D97-AF65-F5344CB8AC3E}">
        <p14:creationId xmlns:p14="http://schemas.microsoft.com/office/powerpoint/2010/main" val="125087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10</a:t>
            </a:fld>
            <a:endParaRPr lang="en-GB"/>
          </a:p>
        </p:txBody>
      </p:sp>
    </p:spTree>
    <p:extLst>
      <p:ext uri="{BB962C8B-B14F-4D97-AF65-F5344CB8AC3E}">
        <p14:creationId xmlns:p14="http://schemas.microsoft.com/office/powerpoint/2010/main" val="142011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interaction with the computer, the fingers play the primary role, through typing or mouse control, with some use of voice, and eye, head and</a:t>
            </a:r>
          </a:p>
          <a:p>
            <a:r>
              <a:rPr lang="en-US" dirty="0"/>
              <a:t>body position.</a:t>
            </a:r>
          </a:p>
          <a:p>
            <a:endParaRPr lang="en-US" dirty="0"/>
          </a:p>
        </p:txBody>
      </p:sp>
      <p:sp>
        <p:nvSpPr>
          <p:cNvPr id="4" name="Slide Number Placeholder 3"/>
          <p:cNvSpPr>
            <a:spLocks noGrp="1"/>
          </p:cNvSpPr>
          <p:nvPr>
            <p:ph type="sldNum" sz="quarter" idx="10"/>
          </p:nvPr>
        </p:nvSpPr>
        <p:spPr/>
        <p:txBody>
          <a:bodyPr/>
          <a:lstStyle/>
          <a:p>
            <a:fld id="{14953CD1-F106-4276-A4D2-CA2910C71E3F}" type="slidenum">
              <a:rPr lang="en-GB" smtClean="0"/>
              <a:pPr/>
              <a:t>17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546B3-3EA6-435F-AFB8-FEDEE54A3D2E}" type="datetimeFigureOut">
              <a:rPr lang="en-GB" smtClean="0"/>
              <a:pPr/>
              <a:t>14/07/2018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ED0EF-69AB-4898-8AAF-44D9D570634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46B3-3EA6-435F-AFB8-FEDEE54A3D2E}" type="datetimeFigureOut">
              <a:rPr lang="en-GB" smtClean="0"/>
              <a:pPr/>
              <a:t>14/07/2018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ED0EF-69AB-4898-8AAF-44D9D570634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10"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p>
            <a:pPr algn="ctr">
              <a:spcBef>
                <a:spcPct val="0"/>
              </a:spcBef>
              <a:defRPr/>
            </a:pPr>
            <a:r>
              <a:rPr lang="en-US" sz="4400" b="1" dirty="0"/>
              <a:t>Human-Computer </a:t>
            </a:r>
            <a:r>
              <a:rPr lang="en-US" sz="4400" b="1" dirty="0" err="1"/>
              <a:t>Interection</a:t>
            </a:r>
            <a:endParaRPr lang="en-GB" sz="4400" b="1" dirty="0"/>
          </a:p>
        </p:txBody>
      </p:sp>
      <p:sp>
        <p:nvSpPr>
          <p:cNvPr id="11" name="Subtitle 2"/>
          <p:cNvSpPr txBox="1">
            <a:spLocks/>
          </p:cNvSpPr>
          <p:nvPr/>
        </p:nvSpPr>
        <p:spPr>
          <a:xfrm>
            <a:off x="1371600" y="3886200"/>
            <a:ext cx="6400800" cy="2063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Md. </a:t>
            </a:r>
            <a:r>
              <a:rPr kumimoji="0" lang="en-US" sz="3200" b="1"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Fazlul</a:t>
            </a: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Karim</a:t>
            </a: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Patwary</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Associate Professor, IIT, JU</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Myth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dirty="0"/>
              <a:t>There are three ‘use’ words that must all be true for a product to be successful; it must be:</a:t>
            </a:r>
          </a:p>
          <a:p>
            <a:r>
              <a:rPr lang="en-US" b="1" dirty="0">
                <a:solidFill>
                  <a:srgbClr val="FF0000"/>
                </a:solidFill>
              </a:rPr>
              <a:t>useful </a:t>
            </a:r>
            <a:r>
              <a:rPr lang="en-US" b="1" dirty="0"/>
              <a:t>– accomplish what is required: play music, cook dinner, format a document;</a:t>
            </a:r>
          </a:p>
          <a:p>
            <a:r>
              <a:rPr lang="en-US" b="1" dirty="0">
                <a:solidFill>
                  <a:srgbClr val="FF0000"/>
                </a:solidFill>
              </a:rPr>
              <a:t>usable</a:t>
            </a:r>
            <a:r>
              <a:rPr lang="en-US" b="1" dirty="0"/>
              <a:t> – do it easily and naturally, without danger of error, etc.;</a:t>
            </a:r>
          </a:p>
          <a:p>
            <a:r>
              <a:rPr lang="en-US" b="1" dirty="0">
                <a:solidFill>
                  <a:srgbClr val="FF0000"/>
                </a:solidFill>
              </a:rPr>
              <a:t>used </a:t>
            </a:r>
            <a:r>
              <a:rPr lang="en-US" b="1" dirty="0"/>
              <a:t>– make people want to use it, be attractive, engaging, fun, etc.</a:t>
            </a:r>
          </a:p>
          <a:p>
            <a:endParaRPr lang="en-US" dirty="0"/>
          </a:p>
        </p:txBody>
      </p:sp>
    </p:spTree>
    <p:extLst>
      <p:ext uri="{BB962C8B-B14F-4D97-AF65-F5344CB8AC3E}">
        <p14:creationId xmlns:p14="http://schemas.microsoft.com/office/powerpoint/2010/main" val="334618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Craft</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4" name="Rectangle 3"/>
          <p:cNvSpPr txBox="1">
            <a:spLocks noRot="1" noChangeArrowheads="1"/>
          </p:cNvSpPr>
          <p:nvPr/>
        </p:nvSpPr>
        <p:spPr>
          <a:xfrm>
            <a:off x="179512" y="980728"/>
            <a:ext cx="8540750" cy="4422775"/>
          </a:xfrm>
          <a:prstGeom prst="rect">
            <a:avLst/>
          </a:prstGeom>
        </p:spPr>
        <p:txBody>
          <a:bodyPr vert="horz" lIns="91440" tIns="45720" rIns="91440" bIns="45720" rtlCol="0">
            <a:normAutofit lnSpcReduction="10000"/>
          </a:bodyPr>
          <a:lstStyle/>
          <a:p>
            <a:pPr algn="just"/>
            <a:r>
              <a:rPr lang="en-US" sz="3200" dirty="0"/>
              <a:t>Design of interactive systems and the user interface in particular, is a science or a </a:t>
            </a:r>
            <a:r>
              <a:rPr lang="en-US" sz="3200" dirty="0">
                <a:solidFill>
                  <a:srgbClr val="FF0000"/>
                </a:solidFill>
              </a:rPr>
              <a:t>craft </a:t>
            </a:r>
            <a:r>
              <a:rPr lang="en-US" sz="3200" dirty="0"/>
              <a:t>discipline.</a:t>
            </a:r>
          </a:p>
          <a:p>
            <a:pPr algn="just"/>
            <a:endParaRPr lang="en-US" sz="3200" dirty="0"/>
          </a:p>
          <a:p>
            <a:pPr algn="just"/>
            <a:r>
              <a:rPr lang="en-US" sz="3200" dirty="0"/>
              <a:t>The most impressive structures, the most beautiful buildings, the innovative and imaginative creations that provide aesthetic pleasure, all require inventive inspiration in design and a sense of artistry, then the discipline is a </a:t>
            </a:r>
            <a:r>
              <a:rPr lang="en-US" sz="3200" dirty="0">
                <a:solidFill>
                  <a:srgbClr val="FF0000"/>
                </a:solidFill>
              </a:rPr>
              <a:t>craft</a:t>
            </a:r>
            <a:r>
              <a:rPr lang="en-US" sz="3200" dirty="0"/>
              <a:t> discipline.</a:t>
            </a:r>
          </a:p>
          <a:p>
            <a:pPr algn="just"/>
            <a:endParaRPr lang="en-US" sz="3200" dirty="0"/>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HCI</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1288132"/>
            <a:ext cx="8540750" cy="5118447"/>
          </a:xfrm>
          <a:prstGeom prst="rect">
            <a:avLst/>
          </a:prstGeom>
        </p:spPr>
        <p:txBody>
          <a:bodyPr vert="horz" lIns="91440" tIns="45720" rIns="91440" bIns="45720" rtlCol="0">
            <a:normAutofit/>
          </a:bodyPr>
          <a:lstStyle/>
          <a:p>
            <a:pPr algn="just"/>
            <a:r>
              <a:rPr lang="en-US" sz="2600" dirty="0"/>
              <a:t>these structures also have to be able to stand up to fulfill their purpose successfully, and to be able to do this the architect has to use science. So it is for HCI.</a:t>
            </a:r>
          </a:p>
          <a:p>
            <a:pPr algn="just"/>
            <a:endParaRPr lang="en-US" sz="2600" dirty="0"/>
          </a:p>
          <a:p>
            <a:pPr algn="just"/>
            <a:r>
              <a:rPr lang="en-US" sz="2600" dirty="0"/>
              <a:t>HCI helps to built beautiful and/or novel interfaces are artistically pleasing and capable of fulfilling the tasks required. </a:t>
            </a:r>
          </a:p>
          <a:p>
            <a:pPr algn="just"/>
            <a:endParaRPr lang="en-US" sz="2600" dirty="0"/>
          </a:p>
          <a:p>
            <a:pPr algn="just"/>
            <a:r>
              <a:rPr lang="en-US" sz="2600" dirty="0"/>
              <a:t>We may call it as a marriage of art and science into a successful whole.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Why do we need to study on Human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r>
              <a:rPr lang="en-US" dirty="0"/>
              <a:t>The </a:t>
            </a:r>
            <a:r>
              <a:rPr lang="en-US" dirty="0">
                <a:solidFill>
                  <a:srgbClr val="FF0000"/>
                </a:solidFill>
              </a:rPr>
              <a:t>human</a:t>
            </a:r>
            <a:r>
              <a:rPr lang="en-US" dirty="0"/>
              <a:t> the one whom computer systems are designed to assist.  Alternatively we may call </a:t>
            </a:r>
            <a:r>
              <a:rPr lang="en-US" dirty="0">
                <a:solidFill>
                  <a:srgbClr val="FF0000"/>
                </a:solidFill>
              </a:rPr>
              <a:t>user.</a:t>
            </a:r>
          </a:p>
          <a:p>
            <a:pPr algn="just"/>
            <a:endParaRPr lang="en-US" dirty="0"/>
          </a:p>
          <a:p>
            <a:pPr algn="just">
              <a:buNone/>
            </a:pPr>
            <a:r>
              <a:rPr lang="en-US" dirty="0"/>
              <a:t>The requirements of the user should therefore be our first priority. </a:t>
            </a:r>
            <a:r>
              <a:rPr lang="en-US" dirty="0">
                <a:solidFill>
                  <a:srgbClr val="FF0000"/>
                </a:solidFill>
              </a:rPr>
              <a:t>Why?</a:t>
            </a:r>
          </a:p>
          <a:p>
            <a:pPr algn="just"/>
            <a:r>
              <a:rPr lang="en-US" dirty="0"/>
              <a:t>In order to design something for someone, we need to understand their capabilities and limitations. </a:t>
            </a:r>
          </a:p>
          <a:p>
            <a:pPr algn="just"/>
            <a:r>
              <a:rPr lang="en-US" dirty="0"/>
              <a:t>We need to know if there are things that they will find difficult or, even, impossible. </a:t>
            </a:r>
          </a:p>
          <a:p>
            <a:pPr algn="just"/>
            <a:r>
              <a:rPr lang="en-US" dirty="0"/>
              <a:t>It will also help us to know what people find easy and how we can help them by encouraging these things.</a:t>
            </a:r>
          </a:p>
          <a:p>
            <a:endParaRPr lang="en-US" dirty="0"/>
          </a:p>
          <a:p>
            <a:pPr algn="just"/>
            <a:endParaRPr lang="en-US" dirty="0">
              <a:solidFill>
                <a:srgbClr val="FF0000"/>
              </a:solidFill>
            </a:endParaRPr>
          </a:p>
          <a:p>
            <a:endParaRPr lang="en-US" dirty="0"/>
          </a:p>
          <a:p>
            <a:pPr>
              <a:buNone/>
            </a:pPr>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Why do we need to study on Human psychology?</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Generally, human psychology is called cognitive psychology.  One aspect of cognitive psychology affects on the use of computer systems: </a:t>
            </a:r>
          </a:p>
          <a:p>
            <a:pPr lvl="1" algn="just"/>
            <a:r>
              <a:rPr lang="en-US" dirty="0"/>
              <a:t>how humans perceive the world around them, </a:t>
            </a:r>
          </a:p>
          <a:p>
            <a:pPr lvl="1" algn="just"/>
            <a:r>
              <a:rPr lang="en-US" dirty="0"/>
              <a:t>how they store and process information and solve problems, and </a:t>
            </a:r>
          </a:p>
          <a:p>
            <a:pPr lvl="1" algn="just"/>
            <a:r>
              <a:rPr lang="en-US" dirty="0"/>
              <a:t>how they physically manipulate objects.</a:t>
            </a:r>
          </a:p>
          <a:p>
            <a:pPr algn="just"/>
            <a:endParaRPr lang="en-US" dirty="0"/>
          </a:p>
          <a:p>
            <a:pPr algn="just"/>
            <a:r>
              <a:rPr lang="en-US" dirty="0"/>
              <a:t>So cognitive psychology closely related with designing and building interactive computer systems. </a:t>
            </a:r>
          </a:p>
          <a:p>
            <a:endParaRPr lang="en-US" dirty="0"/>
          </a:p>
          <a:p>
            <a:pPr>
              <a:buNone/>
            </a:pPr>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INPUT–OUTPUT CHANNELS</a:t>
            </a:r>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A person’s interaction with the outside world occurs through information being received and sent: </a:t>
            </a:r>
            <a:r>
              <a:rPr lang="en-US" b="1" dirty="0">
                <a:solidFill>
                  <a:srgbClr val="FF0000"/>
                </a:solidFill>
              </a:rPr>
              <a:t>input and output</a:t>
            </a:r>
            <a:r>
              <a:rPr lang="en-US" dirty="0"/>
              <a:t>.</a:t>
            </a:r>
          </a:p>
          <a:p>
            <a:pPr algn="just"/>
            <a:r>
              <a:rPr lang="en-US" dirty="0">
                <a:solidFill>
                  <a:srgbClr val="002060"/>
                </a:solidFill>
              </a:rPr>
              <a:t>In an interaction with a computer the user receives information that is output by the computer, </a:t>
            </a:r>
            <a:r>
              <a:rPr lang="en-US" dirty="0"/>
              <a:t>and </a:t>
            </a:r>
            <a:r>
              <a:rPr lang="en-US" dirty="0">
                <a:solidFill>
                  <a:srgbClr val="0070C0"/>
                </a:solidFill>
              </a:rPr>
              <a:t>responds by providing input to the computer – the user’s output becomes the computer’s input </a:t>
            </a:r>
            <a:r>
              <a:rPr lang="en-US" dirty="0"/>
              <a:t>and vice versa. </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INPUT–OUTPUT CHANNELS</a:t>
            </a:r>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A particular channel may have a primary role as input or output in the interaction, it is more than likely that it is also used in the other role. </a:t>
            </a:r>
          </a:p>
          <a:p>
            <a:endParaRPr lang="en-US" dirty="0"/>
          </a:p>
          <a:p>
            <a:pPr algn="just"/>
            <a:r>
              <a:rPr lang="en-US" dirty="0"/>
              <a:t>For example, </a:t>
            </a:r>
            <a:r>
              <a:rPr lang="en-US" b="1" dirty="0">
                <a:solidFill>
                  <a:srgbClr val="FF0000"/>
                </a:solidFill>
              </a:rPr>
              <a:t>sight</a:t>
            </a:r>
            <a:r>
              <a:rPr lang="en-US" dirty="0"/>
              <a:t> may be used primarily in receiving information from the computer, but it can also be used to provide information to the computer.</a:t>
            </a:r>
          </a:p>
          <a:p>
            <a:pPr algn="just"/>
            <a:endParaRPr lang="en-US" dirty="0"/>
          </a:p>
          <a:p>
            <a:pPr algn="just"/>
            <a:r>
              <a:rPr lang="en-US" dirty="0"/>
              <a:t>Which one is channel?</a:t>
            </a:r>
          </a:p>
          <a:p>
            <a:pPr>
              <a:buNone/>
            </a:pPr>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Sense</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Input in the human occurs mainly through the senses and output through the motor control of the effectors. There are five major senses: </a:t>
            </a:r>
          </a:p>
          <a:p>
            <a:pPr marL="914400" lvl="1" indent="-514350">
              <a:buFont typeface="+mj-lt"/>
              <a:buAutoNum type="arabicPeriod"/>
            </a:pPr>
            <a:r>
              <a:rPr lang="en-US" dirty="0">
                <a:solidFill>
                  <a:srgbClr val="00B050"/>
                </a:solidFill>
              </a:rPr>
              <a:t>Sight / vision, </a:t>
            </a:r>
          </a:p>
          <a:p>
            <a:pPr marL="914400" lvl="1" indent="-514350">
              <a:buFont typeface="+mj-lt"/>
              <a:buAutoNum type="arabicPeriod"/>
            </a:pPr>
            <a:r>
              <a:rPr lang="en-US" dirty="0">
                <a:solidFill>
                  <a:srgbClr val="00B050"/>
                </a:solidFill>
              </a:rPr>
              <a:t>hearing, </a:t>
            </a:r>
          </a:p>
          <a:p>
            <a:pPr marL="914400" lvl="1" indent="-514350">
              <a:buFont typeface="+mj-lt"/>
              <a:buAutoNum type="arabicPeriod"/>
            </a:pPr>
            <a:r>
              <a:rPr lang="en-US" dirty="0">
                <a:solidFill>
                  <a:srgbClr val="00B050"/>
                </a:solidFill>
              </a:rPr>
              <a:t>touch, </a:t>
            </a:r>
          </a:p>
          <a:p>
            <a:pPr marL="914400" lvl="1" indent="-514350">
              <a:buFont typeface="+mj-lt"/>
              <a:buAutoNum type="arabicPeriod"/>
            </a:pPr>
            <a:r>
              <a:rPr lang="en-US" dirty="0">
                <a:solidFill>
                  <a:srgbClr val="00B050"/>
                </a:solidFill>
              </a:rPr>
              <a:t>Taste and </a:t>
            </a:r>
          </a:p>
          <a:p>
            <a:pPr marL="914400" lvl="1" indent="-514350">
              <a:buFont typeface="+mj-lt"/>
              <a:buAutoNum type="arabicPeriod"/>
            </a:pPr>
            <a:r>
              <a:rPr lang="en-US" dirty="0">
                <a:solidFill>
                  <a:srgbClr val="00B050"/>
                </a:solidFill>
              </a:rPr>
              <a:t>smell. </a:t>
            </a:r>
          </a:p>
          <a:p>
            <a:endParaRPr lang="en-US" dirty="0"/>
          </a:p>
          <a:p>
            <a:r>
              <a:rPr lang="en-US" dirty="0"/>
              <a:t>First three are the most important to HCI. </a:t>
            </a:r>
          </a:p>
          <a:p>
            <a:endParaRPr lang="en-US" dirty="0"/>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Sense</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dirty="0"/>
              <a:t>Similarly there are a number of effectors, including </a:t>
            </a:r>
          </a:p>
          <a:p>
            <a:pPr lvl="1"/>
            <a:r>
              <a:rPr lang="en-US" dirty="0">
                <a:solidFill>
                  <a:srgbClr val="00B050"/>
                </a:solidFill>
              </a:rPr>
              <a:t>the limbs, </a:t>
            </a:r>
          </a:p>
          <a:p>
            <a:pPr lvl="1"/>
            <a:r>
              <a:rPr lang="en-US" dirty="0">
                <a:solidFill>
                  <a:srgbClr val="00B050"/>
                </a:solidFill>
              </a:rPr>
              <a:t>fingers, </a:t>
            </a:r>
          </a:p>
          <a:p>
            <a:pPr lvl="1"/>
            <a:r>
              <a:rPr lang="en-US" dirty="0">
                <a:solidFill>
                  <a:srgbClr val="00B050"/>
                </a:solidFill>
              </a:rPr>
              <a:t>eyes, </a:t>
            </a:r>
          </a:p>
          <a:p>
            <a:pPr lvl="1"/>
            <a:r>
              <a:rPr lang="en-US" dirty="0">
                <a:solidFill>
                  <a:srgbClr val="00B050"/>
                </a:solidFill>
              </a:rPr>
              <a:t>head and </a:t>
            </a:r>
          </a:p>
          <a:p>
            <a:pPr lvl="1"/>
            <a:r>
              <a:rPr lang="en-US" dirty="0">
                <a:solidFill>
                  <a:srgbClr val="00B050"/>
                </a:solidFill>
              </a:rPr>
              <a:t>vocal system. </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a:t>
            </a:r>
            <a:r>
              <a:rPr lang="en-US" sz="3200" dirty="0"/>
              <a:t>Vision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Human vision is a highly complex activity with a range of physical and perceptual limitations, yet it is the primary source of information for the average person.</a:t>
            </a:r>
          </a:p>
          <a:p>
            <a:endParaRPr lang="en-US" dirty="0"/>
          </a:p>
          <a:p>
            <a:pPr>
              <a:buNone/>
            </a:pPr>
            <a:r>
              <a:rPr lang="en-US" dirty="0"/>
              <a:t>Visual perception into two stages: </a:t>
            </a:r>
          </a:p>
          <a:p>
            <a:pPr algn="just"/>
            <a:r>
              <a:rPr lang="en-US" dirty="0"/>
              <a:t>  the physical reception of the stimulus from the outside world, and </a:t>
            </a:r>
          </a:p>
          <a:p>
            <a:r>
              <a:rPr lang="en-US" dirty="0"/>
              <a:t>  the processing and interpretation of that stimulus.</a:t>
            </a:r>
          </a:p>
          <a:p>
            <a:pPr>
              <a:buNone/>
            </a:pPr>
            <a:endParaRPr lang="en-US" dirty="0"/>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WHY HUMAN–COMPUTER INTERACTION?</a:t>
            </a:r>
          </a:p>
        </p:txBody>
      </p:sp>
      <p:sp>
        <p:nvSpPr>
          <p:cNvPr id="3" name="Content Placeholder 2"/>
          <p:cNvSpPr>
            <a:spLocks noGrp="1"/>
          </p:cNvSpPr>
          <p:nvPr>
            <p:ph idx="1"/>
          </p:nvPr>
        </p:nvSpPr>
        <p:spPr>
          <a:xfrm>
            <a:off x="12369" y="857498"/>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b="1" dirty="0"/>
              <a:t>Human</a:t>
            </a:r>
            <a:r>
              <a:rPr lang="en-US" dirty="0"/>
              <a:t>–</a:t>
            </a:r>
            <a:r>
              <a:rPr lang="en-US" b="1" dirty="0"/>
              <a:t>computer interaction </a:t>
            </a:r>
            <a:r>
              <a:rPr lang="en-US" dirty="0"/>
              <a:t>researches the design and use of </a:t>
            </a:r>
            <a:r>
              <a:rPr lang="en-US" b="1" dirty="0"/>
              <a:t>computer </a:t>
            </a:r>
            <a:r>
              <a:rPr lang="en-US" dirty="0"/>
              <a:t>technology, focused on the interfaces between people and </a:t>
            </a:r>
            <a:r>
              <a:rPr lang="en-US" b="1" dirty="0"/>
              <a:t>computers.</a:t>
            </a:r>
          </a:p>
          <a:p>
            <a:pPr algn="just"/>
            <a:endParaRPr lang="en-US" b="1" i="1" dirty="0"/>
          </a:p>
          <a:p>
            <a:pPr algn="just"/>
            <a:r>
              <a:rPr lang="en-US" dirty="0"/>
              <a:t>Human–computer interaction has only been in widespread use since the early 1980s.</a:t>
            </a:r>
          </a:p>
          <a:p>
            <a:pPr algn="just"/>
            <a:endParaRPr lang="en-US" dirty="0"/>
          </a:p>
          <a:p>
            <a:r>
              <a:rPr lang="en-US" dirty="0"/>
              <a:t>Research that has influenced the development of HCI is called information science and technology.</a:t>
            </a:r>
          </a:p>
          <a:p>
            <a:pPr algn="just"/>
            <a:endParaRPr lang="en-US" dirty="0"/>
          </a:p>
          <a:p>
            <a:pPr algn="just"/>
            <a:endParaRPr lang="en-US" dirty="0"/>
          </a:p>
          <a:p>
            <a:endParaRPr lang="en-US" dirty="0"/>
          </a:p>
          <a:p>
            <a:pPr algn="just"/>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a:t>
            </a:r>
            <a:r>
              <a:rPr lang="en-US" sz="3200" dirty="0"/>
              <a:t>Vision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Physical properties of the eye and the visual system mean that there are certain things that cannot be seen by the human; </a:t>
            </a:r>
          </a:p>
          <a:p>
            <a:r>
              <a:rPr lang="en-US" dirty="0"/>
              <a:t>Interpretative capabilities of visual processing allow images to be constructed from incomplete information. </a:t>
            </a:r>
          </a:p>
          <a:p>
            <a:pPr>
              <a:buNone/>
            </a:pPr>
            <a:endParaRPr lang="en-US" dirty="0"/>
          </a:p>
          <a:p>
            <a:pPr algn="just">
              <a:buNone/>
            </a:pPr>
            <a:r>
              <a:rPr lang="en-US" dirty="0"/>
              <a:t>We need to understand both stages as both influence what can and cannot be perceived visually by a human being, which in turn directly affects the way that we design computer systems. </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a:t>
            </a:r>
            <a:r>
              <a:rPr lang="en-US" sz="3200" dirty="0"/>
              <a:t>Vision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solidFill>
                  <a:srgbClr val="FF0000"/>
                </a:solidFill>
              </a:rPr>
              <a:t>Eye: </a:t>
            </a:r>
            <a:r>
              <a:rPr lang="en-US" dirty="0"/>
              <a:t>Vision begins with light. The eye is a mechanism for receiving light and transforming it into electrical energy. Light is reflected from objects in the world and their image is focused upside down on the back of the eye. The receptors in the eye transform it into electrical signals which are passed to the brain.</a:t>
            </a:r>
          </a:p>
          <a:p>
            <a:pPr algn="just"/>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Rods are highly sensitive to light and therefore allow us to see under a low level of illumination. However, they are unable to resolve fine detail and are subject to light saturation. This is the reason for the temporary  blindness we get when moving from a darkened room into sunlight: the rods have been active and are saturated by the sudden light. </a:t>
            </a:r>
          </a:p>
          <a:p>
            <a:endParaRPr lang="en-US" dirty="0"/>
          </a:p>
          <a:p>
            <a:pPr algn="just"/>
            <a:r>
              <a:rPr lang="en-US" dirty="0"/>
              <a:t>There are approximately 120 million rods per eye which are mainly situated towards the edges of the retina. Rods therefore dominate peripheral vision.</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dirty="0"/>
              <a:t>.</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827584" y="1196752"/>
            <a:ext cx="7760648" cy="54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a:t>
            </a:r>
            <a:endParaRPr lang="en-GB" sz="3200" b="1" dirty="0"/>
          </a:p>
        </p:txBody>
      </p:sp>
      <p:sp>
        <p:nvSpPr>
          <p:cNvPr id="3" name="Content Placeholder 2"/>
          <p:cNvSpPr>
            <a:spLocks noGrp="1"/>
          </p:cNvSpPr>
          <p:nvPr>
            <p:ph idx="1"/>
          </p:nvPr>
        </p:nvSpPr>
        <p:spPr>
          <a:xfrm>
            <a:off x="0" y="836712"/>
            <a:ext cx="4067944" cy="576064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buNone/>
            </a:pPr>
            <a:r>
              <a:rPr lang="en-US" dirty="0"/>
              <a:t>Cones are less sensitive to light than the rods and can therefore tolerate more light. </a:t>
            </a:r>
          </a:p>
          <a:p>
            <a:pPr>
              <a:buNone/>
            </a:pPr>
            <a:r>
              <a:rPr lang="en-US" dirty="0"/>
              <a:t>Three types of cone, each sensitive to a different wavelength of light. This allows color vision. </a:t>
            </a:r>
          </a:p>
          <a:p>
            <a:pPr>
              <a:buNone/>
            </a:pPr>
            <a:r>
              <a:rPr lang="en-US" dirty="0"/>
              <a:t>Eye has approximately 6 million cones, mainly concentrated on the </a:t>
            </a:r>
            <a:r>
              <a:rPr lang="en-US" i="1" dirty="0"/>
              <a:t>fovea, a small area of the </a:t>
            </a:r>
            <a:r>
              <a:rPr lang="en-US" dirty="0"/>
              <a:t>retina on which images are fixated.</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4038600" y="908720"/>
            <a:ext cx="5105400" cy="3552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Eye</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buNone/>
            </a:pPr>
            <a:r>
              <a:rPr lang="en-US" dirty="0"/>
              <a:t>Retina also has two types specialized nerve cells called </a:t>
            </a:r>
            <a:r>
              <a:rPr lang="en-US" dirty="0">
                <a:solidFill>
                  <a:srgbClr val="FF0000"/>
                </a:solidFill>
              </a:rPr>
              <a:t>ganglion</a:t>
            </a:r>
            <a:r>
              <a:rPr lang="en-US" dirty="0"/>
              <a:t> cells. </a:t>
            </a:r>
          </a:p>
          <a:p>
            <a:pPr lvl="1" algn="just"/>
            <a:r>
              <a:rPr lang="en-US" dirty="0">
                <a:solidFill>
                  <a:srgbClr val="0070C0"/>
                </a:solidFill>
              </a:rPr>
              <a:t>X-cells,</a:t>
            </a:r>
            <a:r>
              <a:rPr lang="en-US" dirty="0"/>
              <a:t> which are concentrated in the fovea and are responsible for the early detection of pattern; and</a:t>
            </a:r>
          </a:p>
          <a:p>
            <a:pPr lvl="1" algn="just"/>
            <a:r>
              <a:rPr lang="en-US" dirty="0">
                <a:solidFill>
                  <a:srgbClr val="0070C0"/>
                </a:solidFill>
              </a:rPr>
              <a:t> Y-cells </a:t>
            </a:r>
            <a:r>
              <a:rPr lang="en-US" dirty="0"/>
              <a:t>which are more widely distributed in the retina and are responsible for the early detection of movement. </a:t>
            </a:r>
          </a:p>
          <a:p>
            <a:pPr>
              <a:buNone/>
            </a:pPr>
            <a:endParaRPr lang="en-US" dirty="0"/>
          </a:p>
          <a:p>
            <a:pPr algn="just">
              <a:buNone/>
            </a:pPr>
            <a:r>
              <a:rPr lang="en-US" dirty="0"/>
              <a:t>The distribution of these cells means that, while we may not be able to detect changes in pattern in peripheral vision, we can perceive movement.</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Eye: </a:t>
            </a:r>
            <a:r>
              <a:rPr lang="en-US" sz="3200" i="1" dirty="0"/>
              <a:t>Visual perception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Information received by the visual apparatus must be </a:t>
            </a:r>
            <a:r>
              <a:rPr lang="en-US" dirty="0">
                <a:solidFill>
                  <a:srgbClr val="0070C0"/>
                </a:solidFill>
              </a:rPr>
              <a:t>filtered and passed to processing</a:t>
            </a:r>
            <a:r>
              <a:rPr lang="en-US" dirty="0"/>
              <a:t> elements which allow us to recognize coherent scenes, disambiguate relative distances and differentiate color.</a:t>
            </a:r>
          </a:p>
          <a:p>
            <a:pPr algn="just"/>
            <a:endParaRPr lang="en-US" dirty="0"/>
          </a:p>
          <a:p>
            <a:pPr algn="just"/>
            <a:r>
              <a:rPr lang="en-US" dirty="0"/>
              <a:t>How we perceive size and depth, brightness and color, each of which is crucial to the design of effective visual interfaces.</a:t>
            </a:r>
          </a:p>
          <a:p>
            <a:pPr>
              <a:buNone/>
            </a:pPr>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95536" y="1124744"/>
            <a:ext cx="5616624" cy="3495824"/>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67544" y="4653136"/>
            <a:ext cx="7638176" cy="22271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2" cstate="print"/>
          <a:srcRect/>
          <a:stretch>
            <a:fillRect/>
          </a:stretch>
        </p:blipFill>
        <p:spPr bwMode="auto">
          <a:xfrm>
            <a:off x="395536" y="1124744"/>
            <a:ext cx="8527798" cy="1613367"/>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95536" y="3281363"/>
            <a:ext cx="8712968" cy="13048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Human: Eye</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Visual acuity is the ability of a person to perceive fine detail. </a:t>
            </a:r>
          </a:p>
          <a:p>
            <a:pPr algn="just"/>
            <a:r>
              <a:rPr lang="en-US" dirty="0"/>
              <a:t>Person with normal vision can detect a single line if it has a visual angle of 0.5 seconds of arc. Spaces between lines can be detected at 30 seconds to 1 minute of visual arc. </a:t>
            </a:r>
          </a:p>
          <a:p>
            <a:pPr algn="just"/>
            <a:r>
              <a:rPr lang="en-US" dirty="0"/>
              <a:t>These represent the limits of human visual acuity.</a:t>
            </a:r>
          </a:p>
          <a:p>
            <a:pPr algn="just"/>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err="1"/>
              <a:t>Connern</a:t>
            </a:r>
            <a:r>
              <a:rPr lang="en-GB" sz="3200" dirty="0"/>
              <a:t> of HCI</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4" name="Rectangle 3"/>
          <p:cNvSpPr txBox="1">
            <a:spLocks noRot="1" noChangeArrowheads="1"/>
          </p:cNvSpPr>
          <p:nvPr/>
        </p:nvSpPr>
        <p:spPr>
          <a:xfrm>
            <a:off x="301625" y="1556792"/>
            <a:ext cx="8540750" cy="4542383"/>
          </a:xfrm>
          <a:prstGeom prst="rect">
            <a:avLst/>
          </a:prstGeom>
        </p:spPr>
        <p:txBody>
          <a:bodyPr vert="horz" lIns="91440" tIns="45720" rIns="91440" bIns="45720" rtlCol="0">
            <a:normAutofit/>
          </a:bodyPr>
          <a:lstStyle/>
          <a:p>
            <a:pPr algn="just"/>
            <a:r>
              <a:rPr lang="en-US" sz="3200" dirty="0"/>
              <a:t>Systems analysis has traditionally concerned itself with the influence of technology in the workplace, and fitting the technology to the requirements and constraints of the job. </a:t>
            </a:r>
          </a:p>
          <a:p>
            <a:pPr algn="just"/>
            <a:endParaRPr lang="en-US" sz="3200" dirty="0"/>
          </a:p>
          <a:p>
            <a:pPr algn="just"/>
            <a:r>
              <a:rPr lang="en-US" sz="3200" dirty="0"/>
              <a:t>HCI involves the design, implementation and evaluation of interactive systems in the context of the user’s task and work.</a:t>
            </a:r>
          </a:p>
          <a:p>
            <a:pPr algn="just"/>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Laws of size Constancy</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dirty="0"/>
              <a:t>Given that the visual angle of an object is reduced as it gets further away, we might expect that we would perceive the object as smaller. </a:t>
            </a:r>
          </a:p>
          <a:p>
            <a:pPr algn="just"/>
            <a:r>
              <a:rPr lang="en-US" dirty="0"/>
              <a:t>In fact, our perception of an object’s size remains constant even if its visual angle changes.</a:t>
            </a:r>
          </a:p>
          <a:p>
            <a:pPr algn="just"/>
            <a:r>
              <a:rPr lang="en-US" dirty="0"/>
              <a:t>Same as a person’s height is perceived as constant even if they move further from us. </a:t>
            </a:r>
          </a:p>
          <a:p>
            <a:pPr algn="just">
              <a:buNone/>
            </a:pPr>
            <a:endParaRPr lang="en-US" dirty="0"/>
          </a:p>
          <a:p>
            <a:pPr algn="just">
              <a:buNone/>
            </a:pPr>
            <a:r>
              <a:rPr lang="en-US" dirty="0"/>
              <a:t>This is the </a:t>
            </a:r>
            <a:r>
              <a:rPr lang="en-US" i="1" dirty="0">
                <a:solidFill>
                  <a:srgbClr val="0070C0"/>
                </a:solidFill>
              </a:rPr>
              <a:t>law of size constancy</a:t>
            </a:r>
            <a:r>
              <a:rPr lang="en-US" i="1" dirty="0"/>
              <a:t>, and it indicates that our perception of size relies on </a:t>
            </a:r>
            <a:r>
              <a:rPr lang="en-US" dirty="0"/>
              <a:t>factors other than the visual angle.</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err="1"/>
              <a:t>Human:Eye</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980728"/>
            <a:ext cx="8206680" cy="51152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Two stages in vision</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 physical reception of stimulus</a:t>
            </a:r>
          </a:p>
          <a:p>
            <a:pPr marL="2057400" marR="0" lvl="4" indent="-228600" algn="l" defTabSz="914400" rtl="0" eaLnBrk="1" fontAlgn="auto" latinLnBrk="0" hangingPunct="1">
              <a:lnSpc>
                <a:spcPct val="100000"/>
              </a:lnSpc>
              <a:spcBef>
                <a:spcPct val="20000"/>
              </a:spcBef>
              <a:spcAft>
                <a:spcPts val="0"/>
              </a:spcAft>
              <a:buClrTx/>
              <a:buSzTx/>
              <a:buFontTx/>
              <a:buNone/>
              <a:tabLst/>
              <a:defRPr/>
            </a:pPr>
            <a:endParaRPr kumimoji="0" lang="en-GB"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 processing and interpretation of stimulus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Physical Reception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395536" y="980728"/>
            <a:ext cx="8748464" cy="55446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mechanism for receiving light and transforming it into electrical energy</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light reflects from objects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images are focused upside-down on retina</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retina contains rods for low light vision and cones for colour vision</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ganglion cells  detect pattern and movement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Interpreting the Signal</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90000"/>
              </a:lnSpc>
            </a:pPr>
            <a:r>
              <a:rPr lang="en-GB" sz="3600" dirty="0"/>
              <a:t>Size and depth</a:t>
            </a:r>
          </a:p>
          <a:p>
            <a:pPr lvl="1">
              <a:lnSpc>
                <a:spcPct val="90000"/>
              </a:lnSpc>
              <a:spcBef>
                <a:spcPct val="40000"/>
              </a:spcBef>
            </a:pPr>
            <a:r>
              <a:rPr lang="en-GB" sz="3200" dirty="0"/>
              <a:t>visual angle indicates how much of view object occupies</a:t>
            </a:r>
            <a:br>
              <a:rPr lang="en-GB" sz="3200" dirty="0"/>
            </a:br>
            <a:r>
              <a:rPr lang="en-GB" sz="3200" dirty="0"/>
              <a:t>	</a:t>
            </a:r>
            <a:r>
              <a:rPr lang="en-GB" sz="2000" dirty="0"/>
              <a:t>(relates to size and distance from eye)</a:t>
            </a:r>
          </a:p>
          <a:p>
            <a:pPr lvl="1">
              <a:lnSpc>
                <a:spcPct val="90000"/>
              </a:lnSpc>
              <a:spcBef>
                <a:spcPct val="40000"/>
              </a:spcBef>
            </a:pPr>
            <a:r>
              <a:rPr lang="en-GB" sz="3200" dirty="0"/>
              <a:t>visual acuity is ability to perceive detail. </a:t>
            </a:r>
          </a:p>
          <a:p>
            <a:pPr lvl="1">
              <a:lnSpc>
                <a:spcPct val="90000"/>
              </a:lnSpc>
              <a:spcBef>
                <a:spcPct val="40000"/>
              </a:spcBef>
            </a:pPr>
            <a:r>
              <a:rPr lang="en-GB" sz="3200" dirty="0"/>
              <a:t>familiar objects perceived as constant size </a:t>
            </a:r>
            <a:br>
              <a:rPr lang="en-GB" sz="3200" dirty="0"/>
            </a:br>
            <a:r>
              <a:rPr lang="en-GB" sz="3200" dirty="0"/>
              <a:t>	</a:t>
            </a:r>
            <a:r>
              <a:rPr lang="en-GB" sz="2000" dirty="0"/>
              <a:t>(in spite of changes in visual angle when far away)</a:t>
            </a:r>
            <a:endParaRPr lang="en-GB" sz="2400" dirty="0"/>
          </a:p>
          <a:p>
            <a:pPr lvl="1">
              <a:lnSpc>
                <a:spcPct val="90000"/>
              </a:lnSpc>
              <a:spcBef>
                <a:spcPct val="40000"/>
              </a:spcBef>
            </a:pPr>
            <a:r>
              <a:rPr lang="en-GB" sz="3200" dirty="0"/>
              <a:t>cues like overlapping help perception of size and depth</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Interpreting the Signal</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nSpc>
                <a:spcPct val="90000"/>
              </a:lnSpc>
            </a:pPr>
            <a:r>
              <a:rPr lang="en-GB" sz="3600" dirty="0"/>
              <a:t>Brightness</a:t>
            </a:r>
          </a:p>
          <a:p>
            <a:pPr lvl="1">
              <a:lnSpc>
                <a:spcPct val="90000"/>
              </a:lnSpc>
            </a:pPr>
            <a:r>
              <a:rPr lang="en-GB" sz="3200" dirty="0"/>
              <a:t>subjective reaction to levels of light</a:t>
            </a:r>
          </a:p>
          <a:p>
            <a:pPr lvl="1">
              <a:lnSpc>
                <a:spcPct val="90000"/>
              </a:lnSpc>
            </a:pPr>
            <a:r>
              <a:rPr lang="en-GB" sz="3200" dirty="0"/>
              <a:t>affected by luminance of object</a:t>
            </a:r>
          </a:p>
          <a:p>
            <a:pPr lvl="1">
              <a:lnSpc>
                <a:spcPct val="90000"/>
              </a:lnSpc>
            </a:pPr>
            <a:r>
              <a:rPr lang="en-GB" sz="3200" dirty="0"/>
              <a:t>measured by just noticeable difference</a:t>
            </a:r>
          </a:p>
          <a:p>
            <a:pPr lvl="1">
              <a:lnSpc>
                <a:spcPct val="90000"/>
              </a:lnSpc>
            </a:pPr>
            <a:r>
              <a:rPr lang="en-GB" sz="3200" dirty="0"/>
              <a:t>visual acuity increases with luminance as does flicker</a:t>
            </a:r>
          </a:p>
          <a:p>
            <a:pPr lvl="4">
              <a:lnSpc>
                <a:spcPct val="90000"/>
              </a:lnSpc>
            </a:pPr>
            <a:endParaRPr lang="en-GB" sz="1800" dirty="0"/>
          </a:p>
          <a:p>
            <a:pPr>
              <a:lnSpc>
                <a:spcPct val="90000"/>
              </a:lnSpc>
            </a:pPr>
            <a:r>
              <a:rPr lang="en-GB" sz="3600" dirty="0"/>
              <a:t>Colour</a:t>
            </a:r>
          </a:p>
          <a:p>
            <a:pPr lvl="1">
              <a:lnSpc>
                <a:spcPct val="90000"/>
              </a:lnSpc>
            </a:pPr>
            <a:r>
              <a:rPr lang="en-GB" sz="3200" dirty="0"/>
              <a:t>made up of hue, intensity, saturation</a:t>
            </a:r>
          </a:p>
          <a:p>
            <a:pPr lvl="1">
              <a:lnSpc>
                <a:spcPct val="90000"/>
              </a:lnSpc>
            </a:pPr>
            <a:r>
              <a:rPr lang="en-GB" sz="3200" dirty="0"/>
              <a:t>cones sensitive to colour wavelengths</a:t>
            </a:r>
          </a:p>
          <a:p>
            <a:pPr lvl="1">
              <a:lnSpc>
                <a:spcPct val="90000"/>
              </a:lnSpc>
            </a:pPr>
            <a:r>
              <a:rPr lang="en-GB" sz="3200" dirty="0"/>
              <a:t>blue acuity is lowest</a:t>
            </a:r>
          </a:p>
          <a:p>
            <a:pPr lvl="1">
              <a:lnSpc>
                <a:spcPct val="90000"/>
              </a:lnSpc>
            </a:pPr>
            <a:r>
              <a:rPr lang="en-GB" sz="3200" dirty="0"/>
              <a:t>8% males and 1% females colour blind</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Interpreting the Signal</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r>
              <a:rPr lang="en-GB" dirty="0"/>
              <a:t>The visual system compensates for:</a:t>
            </a:r>
          </a:p>
          <a:p>
            <a:pPr lvl="1"/>
            <a:r>
              <a:rPr lang="en-GB" dirty="0"/>
              <a:t>movement</a:t>
            </a:r>
          </a:p>
          <a:p>
            <a:pPr lvl="1"/>
            <a:r>
              <a:rPr lang="en-GB" dirty="0"/>
              <a:t>changes in luminance.</a:t>
            </a:r>
          </a:p>
          <a:p>
            <a:pPr lvl="4"/>
            <a:endParaRPr lang="en-GB" dirty="0"/>
          </a:p>
          <a:p>
            <a:r>
              <a:rPr lang="en-GB" dirty="0"/>
              <a:t>Context is used to resolve ambiguity</a:t>
            </a:r>
          </a:p>
          <a:p>
            <a:pPr lvl="4"/>
            <a:endParaRPr lang="en-GB" dirty="0"/>
          </a:p>
          <a:p>
            <a:r>
              <a:rPr lang="en-GB" dirty="0">
                <a:solidFill>
                  <a:srgbClr val="FF0000"/>
                </a:solidFill>
              </a:rPr>
              <a:t>Optical illusions sometimes occur due to over compensation</a:t>
            </a:r>
          </a:p>
          <a:p>
            <a:pPr lvl="1">
              <a:lnSpc>
                <a:spcPct val="90000"/>
              </a:lnSpc>
            </a:pPr>
            <a:endParaRPr lang="en-GB" sz="3200" dirty="0"/>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Muller-</a:t>
            </a:r>
            <a:r>
              <a:rPr lang="en-GB" sz="3200" dirty="0" err="1"/>
              <a:t>Lyer</a:t>
            </a:r>
            <a:r>
              <a:rPr lang="en-GB" sz="3200" dirty="0"/>
              <a:t> </a:t>
            </a:r>
            <a:r>
              <a:rPr lang="en-GB" sz="3200" dirty="0" err="1"/>
              <a:t>Illiusion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2699792" y="980728"/>
            <a:ext cx="3744416" cy="2094099"/>
          </a:xfrm>
          <a:prstGeom prst="rect">
            <a:avLst/>
          </a:prstGeom>
          <a:noFill/>
          <a:ln w="9525">
            <a:noFill/>
            <a:miter lim="800000"/>
            <a:headEnd/>
            <a:tailEnd/>
          </a:ln>
        </p:spPr>
      </p:pic>
      <p:sp>
        <p:nvSpPr>
          <p:cNvPr id="6" name="Rectangle 5"/>
          <p:cNvSpPr/>
          <p:nvPr/>
        </p:nvSpPr>
        <p:spPr>
          <a:xfrm>
            <a:off x="323528" y="3429000"/>
            <a:ext cx="8568952" cy="2462213"/>
          </a:xfrm>
          <a:prstGeom prst="rect">
            <a:avLst/>
          </a:prstGeom>
        </p:spPr>
        <p:txBody>
          <a:bodyPr wrap="square">
            <a:spAutoFit/>
          </a:bodyPr>
          <a:lstStyle/>
          <a:p>
            <a:r>
              <a:rPr lang="en-US" sz="2800" dirty="0"/>
              <a:t>                             Which line is longer? </a:t>
            </a:r>
          </a:p>
          <a:p>
            <a:endParaRPr lang="en-US" dirty="0"/>
          </a:p>
          <a:p>
            <a:r>
              <a:rPr lang="en-US" dirty="0"/>
              <a:t>The two lines are the same length. </a:t>
            </a:r>
          </a:p>
          <a:p>
            <a:r>
              <a:rPr lang="en-US" dirty="0"/>
              <a:t>False application of the law of size constancy: top line appears like a concave edge, </a:t>
            </a:r>
          </a:p>
          <a:p>
            <a:r>
              <a:rPr lang="en-US" dirty="0"/>
              <a:t>                                                                                  bottom like a convex edge. </a:t>
            </a:r>
          </a:p>
          <a:p>
            <a:endParaRPr lang="en-US" dirty="0"/>
          </a:p>
          <a:p>
            <a:r>
              <a:rPr lang="en-US" dirty="0"/>
              <a:t>Former therefore seems further away  than the latter and is therefore scaled to appear larger.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err="1"/>
              <a:t>Ponzo</a:t>
            </a:r>
            <a:r>
              <a:rPr lang="en-GB" sz="3200" dirty="0"/>
              <a:t> </a:t>
            </a:r>
            <a:r>
              <a:rPr lang="en-GB" sz="3200" dirty="0" err="1"/>
              <a:t>Illiusion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2444105" y="836712"/>
            <a:ext cx="2847975" cy="2952750"/>
          </a:xfrm>
          <a:prstGeom prst="rect">
            <a:avLst/>
          </a:prstGeom>
          <a:noFill/>
          <a:ln w="9525">
            <a:noFill/>
            <a:miter lim="800000"/>
            <a:headEnd/>
            <a:tailEnd/>
          </a:ln>
        </p:spPr>
      </p:pic>
      <p:sp>
        <p:nvSpPr>
          <p:cNvPr id="6" name="Rectangle 5"/>
          <p:cNvSpPr/>
          <p:nvPr/>
        </p:nvSpPr>
        <p:spPr>
          <a:xfrm>
            <a:off x="395536" y="4398496"/>
            <a:ext cx="8136904" cy="523220"/>
          </a:xfrm>
          <a:prstGeom prst="rect">
            <a:avLst/>
          </a:prstGeom>
        </p:spPr>
        <p:txBody>
          <a:bodyPr wrap="square">
            <a:spAutoFit/>
          </a:bodyPr>
          <a:lstStyle/>
          <a:p>
            <a:r>
              <a:rPr lang="en-US" sz="2800" dirty="0"/>
              <a:t>Perception of size is not completely reliable.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Proof-Reading </a:t>
            </a:r>
            <a:r>
              <a:rPr lang="en-GB" sz="3200" dirty="0" err="1"/>
              <a:t>Illiusion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1474862" y="908720"/>
            <a:ext cx="5905450" cy="363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Reading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90000"/>
              </a:lnSpc>
            </a:pPr>
            <a:r>
              <a:rPr lang="en-GB" dirty="0"/>
              <a:t>Several stages:</a:t>
            </a:r>
          </a:p>
          <a:p>
            <a:pPr lvl="1">
              <a:lnSpc>
                <a:spcPct val="90000"/>
              </a:lnSpc>
            </a:pPr>
            <a:r>
              <a:rPr lang="en-GB" dirty="0"/>
              <a:t>visual pattern perceived</a:t>
            </a:r>
          </a:p>
          <a:p>
            <a:pPr lvl="1">
              <a:lnSpc>
                <a:spcPct val="90000"/>
              </a:lnSpc>
            </a:pPr>
            <a:r>
              <a:rPr lang="en-GB" dirty="0"/>
              <a:t>decoded using internal representation of language</a:t>
            </a:r>
          </a:p>
          <a:p>
            <a:pPr lvl="1">
              <a:lnSpc>
                <a:spcPct val="90000"/>
              </a:lnSpc>
            </a:pPr>
            <a:r>
              <a:rPr lang="en-GB" dirty="0"/>
              <a:t>interpreted using knowledge of syntax, semantics, pragmatics</a:t>
            </a:r>
          </a:p>
          <a:p>
            <a:pPr lvl="4">
              <a:lnSpc>
                <a:spcPct val="90000"/>
              </a:lnSpc>
            </a:pPr>
            <a:endParaRPr lang="en-GB" dirty="0"/>
          </a:p>
          <a:p>
            <a:pPr>
              <a:lnSpc>
                <a:spcPct val="90000"/>
              </a:lnSpc>
            </a:pPr>
            <a:r>
              <a:rPr lang="en-GB" dirty="0"/>
              <a:t>Reading involves saccades and fixations</a:t>
            </a:r>
          </a:p>
          <a:p>
            <a:pPr>
              <a:lnSpc>
                <a:spcPct val="90000"/>
              </a:lnSpc>
            </a:pPr>
            <a:r>
              <a:rPr lang="en-GB" dirty="0"/>
              <a:t>Perception occurs during fixations</a:t>
            </a:r>
          </a:p>
          <a:p>
            <a:pPr>
              <a:lnSpc>
                <a:spcPct val="90000"/>
              </a:lnSpc>
            </a:pPr>
            <a:r>
              <a:rPr lang="en-GB" dirty="0"/>
              <a:t>Word shape is important to recognition</a:t>
            </a:r>
          </a:p>
          <a:p>
            <a:pPr>
              <a:lnSpc>
                <a:spcPct val="90000"/>
              </a:lnSpc>
            </a:pPr>
            <a:r>
              <a:rPr lang="en-GB" dirty="0"/>
              <a:t>Negative contrast improves reading from computer screen</a:t>
            </a:r>
          </a:p>
          <a:p>
            <a:endParaRPr lang="en-US"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solidFill>
                  <a:schemeClr val="tx2"/>
                </a:solidFill>
              </a:rPr>
              <a:t>User</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6" name="Text Placeholder 15"/>
          <p:cNvSpPr txBox="1">
            <a:spLocks/>
          </p:cNvSpPr>
          <p:nvPr/>
        </p:nvSpPr>
        <p:spPr>
          <a:xfrm>
            <a:off x="0" y="980728"/>
            <a:ext cx="9144000" cy="4176464"/>
          </a:xfrm>
          <a:prstGeom prst="rect">
            <a:avLst/>
          </a:prstGeom>
        </p:spPr>
        <p:txBody>
          <a:bodyPr/>
          <a:lstStyle/>
          <a:p>
            <a:r>
              <a:rPr lang="en-US" sz="2800" dirty="0"/>
              <a:t>By </a:t>
            </a:r>
            <a:r>
              <a:rPr lang="en-US" sz="2800" i="1" dirty="0"/>
              <a:t>user we may mean </a:t>
            </a:r>
          </a:p>
          <a:p>
            <a:pPr marL="514350" indent="-514350">
              <a:buFont typeface="Arial" pitchFamily="34" charset="0"/>
              <a:buChar char="•"/>
            </a:pPr>
            <a:r>
              <a:rPr lang="en-US" sz="2800" i="1" dirty="0"/>
              <a:t>an individual </a:t>
            </a:r>
            <a:r>
              <a:rPr lang="en-US" sz="2800" dirty="0"/>
              <a:t>user, </a:t>
            </a:r>
          </a:p>
          <a:p>
            <a:pPr marL="514350" indent="-514350">
              <a:buFont typeface="Arial" pitchFamily="34" charset="0"/>
              <a:buChar char="•"/>
            </a:pPr>
            <a:r>
              <a:rPr lang="en-US" sz="2800" dirty="0"/>
              <a:t>a group of users working together, or </a:t>
            </a:r>
          </a:p>
          <a:p>
            <a:pPr marL="514350" indent="-514350">
              <a:buFont typeface="Arial" pitchFamily="34" charset="0"/>
              <a:buChar char="•"/>
            </a:pPr>
            <a:r>
              <a:rPr lang="en-US" sz="2800" dirty="0"/>
              <a:t>a sequence of users </a:t>
            </a:r>
          </a:p>
          <a:p>
            <a:r>
              <a:rPr lang="en-US" sz="2800" dirty="0"/>
              <a:t>in an organization, each dealing with some part of the task or process. </a:t>
            </a:r>
          </a:p>
          <a:p>
            <a:endParaRPr lang="en-US" sz="2800" dirty="0"/>
          </a:p>
          <a:p>
            <a:r>
              <a:rPr lang="en-US" sz="2800" dirty="0"/>
              <a:t>The user is whoever is trying to get the job done using the technology.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Hearing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r>
              <a:rPr lang="en-GB" dirty="0"/>
              <a:t>Provides information about environment:</a:t>
            </a:r>
            <a:br>
              <a:rPr lang="en-GB" dirty="0"/>
            </a:br>
            <a:r>
              <a:rPr lang="en-GB" dirty="0"/>
              <a:t>	</a:t>
            </a:r>
            <a:r>
              <a:rPr lang="en-GB" sz="2800" dirty="0"/>
              <a:t>distances, directions, objects etc.</a:t>
            </a:r>
          </a:p>
          <a:p>
            <a:pPr>
              <a:lnSpc>
                <a:spcPct val="90000"/>
              </a:lnSpc>
              <a:tabLst>
                <a:tab pos="863600" algn="l"/>
                <a:tab pos="2387600" algn="l"/>
                <a:tab pos="2667000" algn="l"/>
              </a:tabLst>
            </a:pPr>
            <a:r>
              <a:rPr lang="en-GB" dirty="0"/>
              <a:t>Physical apparatus:</a:t>
            </a:r>
          </a:p>
          <a:p>
            <a:pPr lvl="1">
              <a:lnSpc>
                <a:spcPct val="90000"/>
              </a:lnSpc>
              <a:tabLst>
                <a:tab pos="863600" algn="l"/>
                <a:tab pos="2387600" algn="l"/>
                <a:tab pos="2667000" algn="l"/>
              </a:tabLst>
            </a:pPr>
            <a:r>
              <a:rPr lang="en-GB" dirty="0"/>
              <a:t>outer ear	–	</a:t>
            </a:r>
            <a:r>
              <a:rPr lang="en-GB" sz="2400" dirty="0"/>
              <a:t>protects inner and amplifies sound</a:t>
            </a:r>
          </a:p>
          <a:p>
            <a:pPr lvl="1">
              <a:lnSpc>
                <a:spcPct val="90000"/>
              </a:lnSpc>
              <a:tabLst>
                <a:tab pos="863600" algn="l"/>
                <a:tab pos="2387600" algn="l"/>
                <a:tab pos="2667000" algn="l"/>
              </a:tabLst>
            </a:pPr>
            <a:r>
              <a:rPr lang="en-GB" dirty="0"/>
              <a:t>middle ear	–	</a:t>
            </a:r>
            <a:r>
              <a:rPr lang="en-GB" sz="2400" dirty="0"/>
              <a:t>transmits sound waves as</a:t>
            </a:r>
            <a:br>
              <a:rPr lang="en-GB" sz="2400" dirty="0"/>
            </a:br>
            <a:r>
              <a:rPr lang="en-GB" sz="2400" dirty="0"/>
              <a:t>			vibrations to inner</a:t>
            </a:r>
            <a:r>
              <a:rPr lang="en-GB" sz="1800" dirty="0"/>
              <a:t> </a:t>
            </a:r>
            <a:r>
              <a:rPr lang="en-GB" sz="2400" dirty="0"/>
              <a:t>ear</a:t>
            </a:r>
            <a:endParaRPr lang="en-GB" dirty="0"/>
          </a:p>
          <a:p>
            <a:pPr lvl="1">
              <a:lnSpc>
                <a:spcPct val="90000"/>
              </a:lnSpc>
              <a:tabLst>
                <a:tab pos="863600" algn="l"/>
                <a:tab pos="2387600" algn="l"/>
                <a:tab pos="2667000" algn="l"/>
              </a:tabLst>
            </a:pPr>
            <a:r>
              <a:rPr lang="en-GB" dirty="0"/>
              <a:t>inner ear	–	</a:t>
            </a:r>
            <a:r>
              <a:rPr lang="en-GB" sz="2400" dirty="0"/>
              <a:t>chemical transmitters are released</a:t>
            </a:r>
            <a:br>
              <a:rPr lang="en-GB" sz="2400" dirty="0"/>
            </a:br>
            <a:r>
              <a:rPr lang="en-GB" sz="2400" dirty="0"/>
              <a:t>			and cause impulses in auditory nerve</a:t>
            </a:r>
            <a:endParaRPr lang="en-GB" dirty="0"/>
          </a:p>
          <a:p>
            <a:pPr>
              <a:lnSpc>
                <a:spcPct val="90000"/>
              </a:lnSpc>
              <a:tabLst>
                <a:tab pos="863600" algn="l"/>
                <a:tab pos="2387600" algn="l"/>
                <a:tab pos="2667000" algn="l"/>
              </a:tabLst>
            </a:pPr>
            <a:r>
              <a:rPr lang="en-GB" dirty="0"/>
              <a:t>Sound</a:t>
            </a:r>
          </a:p>
          <a:p>
            <a:pPr lvl="1">
              <a:lnSpc>
                <a:spcPct val="90000"/>
              </a:lnSpc>
              <a:tabLst>
                <a:tab pos="863600" algn="l"/>
                <a:tab pos="2387600" algn="l"/>
                <a:tab pos="2667000" algn="l"/>
              </a:tabLst>
            </a:pPr>
            <a:r>
              <a:rPr lang="en-GB" dirty="0"/>
              <a:t>pitch	–	</a:t>
            </a:r>
            <a:r>
              <a:rPr lang="en-GB" sz="2400" dirty="0"/>
              <a:t>sound frequency</a:t>
            </a:r>
          </a:p>
          <a:p>
            <a:pPr lvl="1">
              <a:lnSpc>
                <a:spcPct val="90000"/>
              </a:lnSpc>
              <a:tabLst>
                <a:tab pos="863600" algn="l"/>
                <a:tab pos="2387600" algn="l"/>
                <a:tab pos="2667000" algn="l"/>
              </a:tabLst>
            </a:pPr>
            <a:r>
              <a:rPr lang="en-GB" dirty="0"/>
              <a:t>loudness 	–	</a:t>
            </a:r>
            <a:r>
              <a:rPr lang="en-GB" sz="2400" dirty="0"/>
              <a:t>amplitude</a:t>
            </a:r>
            <a:endParaRPr lang="en-GB" dirty="0"/>
          </a:p>
          <a:p>
            <a:pPr lvl="1">
              <a:lnSpc>
                <a:spcPct val="90000"/>
              </a:lnSpc>
              <a:tabLst>
                <a:tab pos="863600" algn="l"/>
                <a:tab pos="2387600" algn="l"/>
                <a:tab pos="2667000" algn="l"/>
              </a:tabLst>
            </a:pPr>
            <a:r>
              <a:rPr lang="en-GB" dirty="0"/>
              <a:t>timbre	–	</a:t>
            </a:r>
            <a:r>
              <a:rPr lang="en-GB" sz="2400" dirty="0"/>
              <a:t>type or quality</a:t>
            </a: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Hearing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r>
              <a:rPr lang="en-GB" dirty="0"/>
              <a:t>Humans can hear frequencies from 20Hz to 15kHz</a:t>
            </a:r>
          </a:p>
          <a:p>
            <a:pPr lvl="1"/>
            <a:r>
              <a:rPr lang="en-GB" dirty="0"/>
              <a:t>less accurate distinguishing high frequencies than low.</a:t>
            </a:r>
          </a:p>
          <a:p>
            <a:endParaRPr lang="en-GB" dirty="0"/>
          </a:p>
          <a:p>
            <a:r>
              <a:rPr lang="en-GB" dirty="0"/>
              <a:t>Auditory system filters sounds</a:t>
            </a:r>
          </a:p>
          <a:p>
            <a:pPr lvl="1"/>
            <a:r>
              <a:rPr lang="en-GB" dirty="0"/>
              <a:t>can attend to sounds over background noise. </a:t>
            </a:r>
          </a:p>
          <a:p>
            <a:pPr lvl="1"/>
            <a:r>
              <a:rPr lang="en-GB" dirty="0"/>
              <a:t>for example, the cocktail party phenomenon.</a:t>
            </a:r>
          </a:p>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908720"/>
            <a:ext cx="8892480" cy="554461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Provides important feedback about environment.</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May be key sense for someone who is visually impaired.</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Stimulus received via receptors in the skin: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err="1">
                <a:ln>
                  <a:noFill/>
                </a:ln>
                <a:solidFill>
                  <a:schemeClr val="tx1"/>
                </a:solidFill>
                <a:effectLst/>
                <a:uLnTx/>
                <a:uFillTx/>
                <a:latin typeface="+mn-lt"/>
                <a:ea typeface="+mn-ea"/>
                <a:cs typeface="+mn-cs"/>
              </a:rPr>
              <a:t>thermoreceptors</a:t>
            </a:r>
            <a:r>
              <a:rPr kumimoji="0" lang="en-GB" sz="2600" b="0" i="0" u="none" strike="noStrike" kern="1200" cap="none" spc="0" normalizeH="0" baseline="0" noProof="0" dirty="0">
                <a:ln>
                  <a:noFill/>
                </a:ln>
                <a:solidFill>
                  <a:schemeClr val="tx1"/>
                </a:solidFill>
                <a:effectLst/>
                <a:uLnTx/>
                <a:uFillTx/>
                <a:latin typeface="+mn-lt"/>
                <a:ea typeface="+mn-ea"/>
                <a:cs typeface="+mn-cs"/>
              </a:rPr>
              <a:t>	– heat and cold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err="1">
                <a:ln>
                  <a:noFill/>
                </a:ln>
                <a:solidFill>
                  <a:schemeClr val="tx1"/>
                </a:solidFill>
                <a:effectLst/>
                <a:uLnTx/>
                <a:uFillTx/>
                <a:latin typeface="+mn-lt"/>
                <a:ea typeface="+mn-ea"/>
                <a:cs typeface="+mn-cs"/>
              </a:rPr>
              <a:t>nociceptors</a:t>
            </a:r>
            <a:r>
              <a:rPr kumimoji="0" lang="en-GB" sz="2600" b="0" i="0" u="none" strike="noStrike" kern="1200" cap="none" spc="0" normalizeH="0" baseline="0" noProof="0" dirty="0">
                <a:ln>
                  <a:noFill/>
                </a:ln>
                <a:solidFill>
                  <a:schemeClr val="tx1"/>
                </a:solidFill>
                <a:effectLst/>
                <a:uLnTx/>
                <a:uFillTx/>
                <a:latin typeface="+mn-lt"/>
                <a:ea typeface="+mn-ea"/>
                <a:cs typeface="+mn-cs"/>
              </a:rPr>
              <a:t>	– pain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mechanoreceptors	– pressure</a:t>
            </a:r>
            <a:br>
              <a:rPr kumimoji="0" lang="en-GB" sz="2600" b="0" i="0" u="none" strike="noStrike" kern="1200" cap="none" spc="0" normalizeH="0" baseline="0" noProof="0" dirty="0">
                <a:ln>
                  <a:noFill/>
                </a:ln>
                <a:solidFill>
                  <a:schemeClr val="tx1"/>
                </a:solidFill>
                <a:effectLst/>
                <a:uLnTx/>
                <a:uFillTx/>
                <a:latin typeface="+mn-lt"/>
                <a:ea typeface="+mn-ea"/>
                <a:cs typeface="+mn-cs"/>
              </a:rPr>
            </a:br>
            <a:r>
              <a:rPr kumimoji="0" lang="en-GB" sz="2600" b="0" i="0" u="none" strike="noStrike" kern="1200" cap="none" spc="0" normalizeH="0" baseline="0" noProof="0" dirty="0">
                <a:ln>
                  <a:noFill/>
                </a:ln>
                <a:solidFill>
                  <a:schemeClr val="tx1"/>
                </a:solidFill>
                <a:effectLst/>
                <a:uLnTx/>
                <a:uFillTx/>
                <a:latin typeface="+mn-lt"/>
                <a:ea typeface="+mn-ea"/>
                <a:cs typeface="+mn-cs"/>
              </a:rPr>
              <a:t>		      (some instant, some continuous)</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Some areas more sensitive than others e.g. fingers.</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err="1">
                <a:ln>
                  <a:noFill/>
                </a:ln>
                <a:solidFill>
                  <a:schemeClr val="tx1"/>
                </a:solidFill>
                <a:effectLst/>
                <a:uLnTx/>
                <a:uFillTx/>
                <a:latin typeface="+mn-lt"/>
                <a:ea typeface="+mn-ea"/>
                <a:cs typeface="+mn-cs"/>
              </a:rPr>
              <a:t>Kinethesis</a:t>
            </a:r>
            <a:r>
              <a:rPr kumimoji="0" lang="en-GB" sz="2600" b="0" i="0" u="none" strike="noStrike" kern="1200" cap="none" spc="0" normalizeH="0" baseline="0" noProof="0" dirty="0">
                <a:ln>
                  <a:noFill/>
                </a:ln>
                <a:solidFill>
                  <a:schemeClr val="tx1"/>
                </a:solidFill>
                <a:effectLst/>
                <a:uLnTx/>
                <a:uFillTx/>
                <a:latin typeface="+mn-lt"/>
                <a:ea typeface="+mn-ea"/>
                <a:cs typeface="+mn-cs"/>
              </a:rPr>
              <a:t>  - awareness of body position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1435100" algn="l"/>
                <a:tab pos="3238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affects comfort and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Movement</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1412776"/>
            <a:ext cx="8206680" cy="468322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Time taken to respond to stimulus:</a:t>
            </a:r>
            <a:br>
              <a:rPr kumimoji="0" lang="en-GB" sz="2600" b="0" i="0" u="none" strike="noStrike" kern="1200" cap="none" spc="0" normalizeH="0" baseline="0" noProof="0" dirty="0">
                <a:ln>
                  <a:noFill/>
                </a:ln>
                <a:solidFill>
                  <a:schemeClr val="tx1"/>
                </a:solidFill>
                <a:effectLst/>
                <a:uLnTx/>
                <a:uFillTx/>
                <a:latin typeface="+mn-lt"/>
                <a:ea typeface="+mn-ea"/>
                <a:cs typeface="+mn-cs"/>
              </a:rPr>
            </a:br>
            <a:r>
              <a:rPr kumimoji="0" lang="en-GB" sz="2600" b="0" i="0" u="none" strike="noStrike" kern="1200" cap="none" spc="0" normalizeH="0" baseline="0" noProof="0" dirty="0">
                <a:ln>
                  <a:noFill/>
                </a:ln>
                <a:solidFill>
                  <a:schemeClr val="tx1"/>
                </a:solidFill>
                <a:effectLst/>
                <a:uLnTx/>
                <a:uFillTx/>
                <a:latin typeface="+mn-lt"/>
                <a:ea typeface="+mn-ea"/>
                <a:cs typeface="+mn-cs"/>
              </a:rPr>
              <a:t>	reaction time + movement time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Movement time dependent on age, fitness etc.</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Reaction time - dependent on stimulus type: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visual	~ 200ms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auditory	~ 150 </a:t>
            </a:r>
            <a:r>
              <a:rPr kumimoji="0" lang="en-GB" sz="2600" b="0" i="0" u="none" strike="noStrike" kern="1200" cap="none" spc="0" normalizeH="0" baseline="0" noProof="0" dirty="0" err="1">
                <a:ln>
                  <a:noFill/>
                </a:ln>
                <a:solidFill>
                  <a:schemeClr val="tx1"/>
                </a:solidFill>
                <a:effectLst/>
                <a:uLnTx/>
                <a:uFillTx/>
                <a:latin typeface="+mn-lt"/>
                <a:ea typeface="+mn-ea"/>
                <a:cs typeface="+mn-cs"/>
              </a:rPr>
              <a:t>ms</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pain	~ 700ms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20955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Increasing reaction time decreases accuracy in the unskilled operator but not in the skilled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Movement</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buNone/>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395536" y="1124744"/>
            <a:ext cx="8062664" cy="49712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625600" algn="l"/>
              </a:tabLst>
              <a:defRPr/>
            </a:pPr>
            <a:r>
              <a:rPr kumimoji="0" lang="en-GB" sz="2600" b="0" i="0" u="none" strike="noStrike" kern="1200" cap="none" spc="0" normalizeH="0" baseline="0" noProof="0" dirty="0" err="1">
                <a:ln>
                  <a:noFill/>
                </a:ln>
                <a:solidFill>
                  <a:schemeClr val="tx1"/>
                </a:solidFill>
                <a:effectLst/>
                <a:uLnTx/>
                <a:uFillTx/>
                <a:latin typeface="+mn-lt"/>
                <a:ea typeface="+mn-ea"/>
                <a:cs typeface="+mn-cs"/>
              </a:rPr>
              <a:t>Fitts</a:t>
            </a:r>
            <a:r>
              <a:rPr kumimoji="0" lang="en-GB" sz="2600" b="0" i="0" u="none" strike="noStrike" kern="1200" cap="none" spc="0" normalizeH="0" baseline="0" noProof="0" dirty="0">
                <a:ln>
                  <a:noFill/>
                </a:ln>
                <a:solidFill>
                  <a:schemeClr val="tx1"/>
                </a:solidFill>
                <a:effectLst/>
                <a:uLnTx/>
                <a:uFillTx/>
                <a:latin typeface="+mn-lt"/>
                <a:ea typeface="+mn-ea"/>
                <a:cs typeface="+mn-cs"/>
              </a:rPr>
              <a:t>' Law describes the time taken to hit a screen target: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6256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Mt = a + b log</a:t>
            </a:r>
            <a:r>
              <a:rPr kumimoji="0" lang="en-GB" sz="2600" b="0" i="0" u="none" strike="noStrike" kern="1200" cap="none" spc="0" normalizeH="0" baseline="-25000" noProof="0" dirty="0">
                <a:ln>
                  <a:noFill/>
                </a:ln>
                <a:solidFill>
                  <a:schemeClr val="tx1"/>
                </a:solidFill>
                <a:effectLst/>
                <a:uLnTx/>
                <a:uFillTx/>
                <a:latin typeface="+mn-lt"/>
                <a:ea typeface="+mn-ea"/>
                <a:cs typeface="+mn-cs"/>
              </a:rPr>
              <a:t>2</a:t>
            </a:r>
            <a:r>
              <a:rPr kumimoji="0" lang="en-GB" sz="2600" b="0" i="0" u="none" strike="noStrike" kern="1200" cap="none" spc="0" normalizeH="0" baseline="0" noProof="0" dirty="0">
                <a:ln>
                  <a:noFill/>
                </a:ln>
                <a:solidFill>
                  <a:schemeClr val="tx1"/>
                </a:solidFill>
                <a:effectLst/>
                <a:uLnTx/>
                <a:uFillTx/>
                <a:latin typeface="+mn-lt"/>
                <a:ea typeface="+mn-ea"/>
                <a:cs typeface="+mn-cs"/>
              </a:rPr>
              <a:t>(D/S + 1)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6256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571500" marR="0" lvl="1" indent="6350" algn="l" defTabSz="914400" rtl="0" eaLnBrk="1" fontAlgn="auto" latinLnBrk="0" hangingPunct="1">
              <a:lnSpc>
                <a:spcPct val="90000"/>
              </a:lnSpc>
              <a:spcBef>
                <a:spcPct val="20000"/>
              </a:spcBef>
              <a:spcAft>
                <a:spcPts val="0"/>
              </a:spcAft>
              <a:buClrTx/>
              <a:buSzTx/>
              <a:buFontTx/>
              <a:buNone/>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where:	a and b are empirically determined constants</a:t>
            </a:r>
          </a:p>
          <a:p>
            <a:pPr marL="571500" marR="0" lvl="1" indent="6350" algn="l" defTabSz="914400" rtl="0" eaLnBrk="1" fontAlgn="auto" latinLnBrk="0" hangingPunct="1">
              <a:lnSpc>
                <a:spcPct val="90000"/>
              </a:lnSpc>
              <a:spcBef>
                <a:spcPct val="20000"/>
              </a:spcBef>
              <a:spcAft>
                <a:spcPts val="0"/>
              </a:spcAft>
              <a:buClrTx/>
              <a:buSzTx/>
              <a:buFontTx/>
              <a:buNone/>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Mt is movement time</a:t>
            </a:r>
          </a:p>
          <a:p>
            <a:pPr marL="571500" marR="0" lvl="1" indent="6350" algn="l" defTabSz="914400" rtl="0" eaLnBrk="1" fontAlgn="auto" latinLnBrk="0" hangingPunct="1">
              <a:lnSpc>
                <a:spcPct val="90000"/>
              </a:lnSpc>
              <a:spcBef>
                <a:spcPct val="20000"/>
              </a:spcBef>
              <a:spcAft>
                <a:spcPts val="0"/>
              </a:spcAft>
              <a:buClrTx/>
              <a:buSzTx/>
              <a:buFontTx/>
              <a:buNone/>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D is Distance </a:t>
            </a:r>
          </a:p>
          <a:p>
            <a:pPr marL="571500" marR="0" lvl="1" indent="6350" algn="l" defTabSz="914400" rtl="0" eaLnBrk="1" fontAlgn="auto" latinLnBrk="0" hangingPunct="1">
              <a:lnSpc>
                <a:spcPct val="90000"/>
              </a:lnSpc>
              <a:spcBef>
                <a:spcPct val="20000"/>
              </a:spcBef>
              <a:spcAft>
                <a:spcPts val="0"/>
              </a:spcAft>
              <a:buClrTx/>
              <a:buSzTx/>
              <a:buFontTx/>
              <a:buNone/>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S is Size of target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6256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Symbol" pitchFamily="18" charset="2"/>
              <a:buChar char="Þ"/>
              <a:tabLst>
                <a:tab pos="1625600" algn="l"/>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targets as large as possible</a:t>
            </a:r>
            <a:br>
              <a:rPr kumimoji="0" lang="en-GB" sz="2600" b="0" i="0" u="none" strike="noStrike" kern="1200" cap="none" spc="0" normalizeH="0" baseline="0" noProof="0" dirty="0">
                <a:ln>
                  <a:noFill/>
                </a:ln>
                <a:solidFill>
                  <a:schemeClr val="tx1"/>
                </a:solidFill>
                <a:effectLst/>
                <a:uLnTx/>
                <a:uFillTx/>
                <a:latin typeface="+mn-lt"/>
                <a:ea typeface="+mn-ea"/>
                <a:cs typeface="+mn-cs"/>
              </a:rPr>
            </a:br>
            <a:r>
              <a:rPr kumimoji="0" lang="en-GB" sz="2600" b="0" i="0" u="none" strike="noStrike" kern="1200" cap="none" spc="0" normalizeH="0" baseline="0" noProof="0" dirty="0">
                <a:ln>
                  <a:noFill/>
                </a:ln>
                <a:solidFill>
                  <a:schemeClr val="tx1"/>
                </a:solidFill>
                <a:effectLst/>
                <a:uLnTx/>
                <a:uFillTx/>
                <a:latin typeface="+mn-lt"/>
                <a:ea typeface="+mn-ea"/>
                <a:cs typeface="+mn-cs"/>
              </a:rPr>
              <a:t>distances as small as possible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625600" algn="l"/>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Memory</a:t>
            </a:r>
            <a:endParaRPr lang="en-GB" sz="3200" b="1"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09600" y="1052736"/>
            <a:ext cx="7772400" cy="41148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There are three types of memory function:</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Sensory memories</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Short-term memory or working memory</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			Long-term memory</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GB" sz="2600" b="0" i="0" u="none" strike="noStrike" kern="1200" cap="none" spc="0" normalizeH="0" baseline="0" noProof="0" dirty="0">
                <a:ln>
                  <a:noFill/>
                </a:ln>
                <a:solidFill>
                  <a:schemeClr val="tx1"/>
                </a:solidFill>
                <a:effectLst/>
                <a:uLnTx/>
                <a:uFillTx/>
                <a:latin typeface="+mn-lt"/>
                <a:ea typeface="+mn-ea"/>
                <a:cs typeface="+mn-cs"/>
              </a:rPr>
              <a:t>Selection of stimuli governed by level of provocation.</a:t>
            </a:r>
          </a:p>
          <a:p>
            <a:pPr marL="0" marR="0" lvl="0" indent="0" algn="l" defTabSz="914400" rtl="0" eaLnBrk="1" fontAlgn="auto" latinLnBrk="0" hangingPunct="1">
              <a:lnSpc>
                <a:spcPct val="90000"/>
              </a:lnSpc>
              <a:spcBef>
                <a:spcPct val="20000"/>
              </a:spcBef>
              <a:spcAft>
                <a:spcPts val="0"/>
              </a:spcAft>
              <a:buClrTx/>
              <a:buSzTx/>
              <a:buFontTx/>
              <a:buNone/>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 name="Group 8"/>
          <p:cNvGrpSpPr>
            <a:grpSpLocks/>
          </p:cNvGrpSpPr>
          <p:nvPr/>
        </p:nvGrpSpPr>
        <p:grpSpPr bwMode="auto">
          <a:xfrm>
            <a:off x="1752600" y="2193032"/>
            <a:ext cx="3095625" cy="1524000"/>
            <a:chOff x="1152" y="2016"/>
            <a:chExt cx="1950" cy="960"/>
          </a:xfrm>
        </p:grpSpPr>
        <p:sp>
          <p:nvSpPr>
            <p:cNvPr id="8" name="Line 4"/>
            <p:cNvSpPr>
              <a:spLocks noChangeShapeType="1"/>
            </p:cNvSpPr>
            <p:nvPr/>
          </p:nvSpPr>
          <p:spPr bwMode="auto">
            <a:xfrm>
              <a:off x="1152" y="2016"/>
              <a:ext cx="336" cy="288"/>
            </a:xfrm>
            <a:prstGeom prst="line">
              <a:avLst/>
            </a:prstGeom>
            <a:noFill/>
            <a:ln w="38100">
              <a:solidFill>
                <a:srgbClr val="251C4C"/>
              </a:solidFill>
              <a:round/>
              <a:headEnd/>
              <a:tailEnd type="triangle" w="med" len="med"/>
            </a:ln>
            <a:effectLst/>
          </p:spPr>
          <p:txBody>
            <a:bodyPr wrap="none" anchor="ctr"/>
            <a:lstStyle/>
            <a:p>
              <a:endParaRPr lang="en-US" sz="2600"/>
            </a:p>
          </p:txBody>
        </p:sp>
        <p:sp>
          <p:nvSpPr>
            <p:cNvPr id="9" name="WordArt 5"/>
            <p:cNvSpPr>
              <a:spLocks noChangeArrowheads="1" noChangeShapeType="1" noTextEdit="1"/>
            </p:cNvSpPr>
            <p:nvPr/>
          </p:nvSpPr>
          <p:spPr bwMode="auto">
            <a:xfrm>
              <a:off x="1680" y="2064"/>
              <a:ext cx="828" cy="228"/>
            </a:xfrm>
            <a:prstGeom prst="rect">
              <a:avLst/>
            </a:prstGeom>
          </p:spPr>
          <p:txBody>
            <a:bodyPr wrap="none" fromWordArt="1">
              <a:prstTxWarp prst="textPlain">
                <a:avLst>
                  <a:gd name="adj" fmla="val 50000"/>
                </a:avLst>
              </a:prstTxWarp>
            </a:bodyPr>
            <a:lstStyle/>
            <a:p>
              <a:pPr algn="ctr"/>
              <a:r>
                <a:rPr lang="en-US" sz="2600" kern="10" dirty="0">
                  <a:ln w="9525">
                    <a:solidFill>
                      <a:srgbClr val="000000"/>
                    </a:solidFill>
                    <a:round/>
                    <a:headEnd/>
                    <a:tailEnd/>
                  </a:ln>
                  <a:solidFill>
                    <a:srgbClr val="FFFF99"/>
                  </a:solidFill>
                  <a:latin typeface="Arial Black"/>
                </a:rPr>
                <a:t>Attention</a:t>
              </a:r>
            </a:p>
          </p:txBody>
        </p:sp>
        <p:sp>
          <p:nvSpPr>
            <p:cNvPr id="10" name="Line 6"/>
            <p:cNvSpPr>
              <a:spLocks noChangeShapeType="1"/>
            </p:cNvSpPr>
            <p:nvPr/>
          </p:nvSpPr>
          <p:spPr bwMode="auto">
            <a:xfrm>
              <a:off x="1776" y="2640"/>
              <a:ext cx="384" cy="336"/>
            </a:xfrm>
            <a:prstGeom prst="line">
              <a:avLst/>
            </a:prstGeom>
            <a:noFill/>
            <a:ln w="38100">
              <a:solidFill>
                <a:srgbClr val="251C4C"/>
              </a:solidFill>
              <a:round/>
              <a:headEnd/>
              <a:tailEnd type="triangle" w="med" len="med"/>
            </a:ln>
            <a:effectLst/>
          </p:spPr>
          <p:txBody>
            <a:bodyPr wrap="none" anchor="ctr"/>
            <a:lstStyle/>
            <a:p>
              <a:endParaRPr lang="en-US" sz="2600"/>
            </a:p>
          </p:txBody>
        </p:sp>
        <p:sp>
          <p:nvSpPr>
            <p:cNvPr id="11" name="WordArt 7"/>
            <p:cNvSpPr>
              <a:spLocks noChangeArrowheads="1" noChangeShapeType="1" noTextEdit="1"/>
            </p:cNvSpPr>
            <p:nvPr/>
          </p:nvSpPr>
          <p:spPr bwMode="auto">
            <a:xfrm>
              <a:off x="2208" y="2688"/>
              <a:ext cx="894" cy="228"/>
            </a:xfrm>
            <a:prstGeom prst="rect">
              <a:avLst/>
            </a:prstGeom>
          </p:spPr>
          <p:txBody>
            <a:bodyPr wrap="none" fromWordArt="1">
              <a:prstTxWarp prst="textPlain">
                <a:avLst>
                  <a:gd name="adj" fmla="val 50000"/>
                </a:avLst>
              </a:prstTxWarp>
            </a:bodyPr>
            <a:lstStyle/>
            <a:p>
              <a:pPr algn="ctr"/>
              <a:r>
                <a:rPr lang="en-US" sz="2600" kern="10" dirty="0">
                  <a:ln w="9525">
                    <a:solidFill>
                      <a:srgbClr val="000000"/>
                    </a:solidFill>
                    <a:round/>
                    <a:headEnd/>
                    <a:tailEnd/>
                  </a:ln>
                  <a:solidFill>
                    <a:srgbClr val="FFFF99"/>
                  </a:solidFill>
                  <a:latin typeface="Arial Black"/>
                </a:rPr>
                <a:t>Rehearsal</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sensory memory</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323528" y="1673424"/>
            <a:ext cx="7772400" cy="420384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Buffers for stimuli received through senses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iconic memory: visual stimuli</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echoic memory: aural stimuli</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haptic memory: tactile stimuli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Examples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“sparkler” trail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stereo sound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Continuously overwritten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Short-term memory (STM)</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576672" y="1484784"/>
            <a:ext cx="7990656" cy="51152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600" b="0" i="0" u="none" strike="noStrike" kern="1200" cap="none" spc="0" normalizeH="0" baseline="0" noProof="0" dirty="0">
                <a:ln>
                  <a:noFill/>
                </a:ln>
                <a:solidFill>
                  <a:schemeClr val="tx1"/>
                </a:solidFill>
                <a:effectLst/>
                <a:uLnTx/>
                <a:uFillTx/>
                <a:latin typeface="+mn-lt"/>
                <a:ea typeface="+mn-ea"/>
                <a:cs typeface="+mn-cs"/>
              </a:rPr>
              <a:t>Scratch-pad for temporary recall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rapid access ~ 70ms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rapid decay ~ 200ms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limited capacity - 7± 2 chunks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Long-term memory (LTM)</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85800" y="1314073"/>
            <a:ext cx="7772400" cy="5118447"/>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Repository for all our knowledge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slow access ~ 1/10 second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slow decay, if any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huge or unlimited capacity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Two types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episodic	– </a:t>
            </a:r>
            <a:r>
              <a:rPr kumimoji="0" lang="en-GB" sz="2400" b="0" i="0" u="none" strike="noStrike" kern="1200" cap="none" spc="0" normalizeH="0" baseline="0" noProof="0" dirty="0">
                <a:ln>
                  <a:noFill/>
                </a:ln>
                <a:solidFill>
                  <a:schemeClr val="tx1"/>
                </a:solidFill>
                <a:effectLst/>
                <a:uLnTx/>
                <a:uFillTx/>
                <a:latin typeface="+mn-lt"/>
                <a:ea typeface="+mn-ea"/>
                <a:cs typeface="+mn-cs"/>
              </a:rPr>
              <a:t>serial memory of events</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semantic	– </a:t>
            </a:r>
            <a:r>
              <a:rPr kumimoji="0" lang="en-GB" sz="2400" b="0" i="0" u="none" strike="noStrike" kern="1200" cap="none" spc="0" normalizeH="0" baseline="0" noProof="0" dirty="0">
                <a:ln>
                  <a:noFill/>
                </a:ln>
                <a:solidFill>
                  <a:schemeClr val="tx1"/>
                </a:solidFill>
                <a:effectLst/>
                <a:uLnTx/>
                <a:uFillTx/>
                <a:latin typeface="+mn-lt"/>
                <a:ea typeface="+mn-ea"/>
                <a:cs typeface="+mn-cs"/>
              </a:rPr>
              <a:t>structured memory of facts, concepts, skills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2095500" algn="l"/>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Tx/>
              <a:buNone/>
              <a:tabLst>
                <a:tab pos="2095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semantic LTM derived from episodic LTM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LTM - semantic network</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6"/>
          <p:cNvPicPr>
            <a:picLocks noChangeAspect="1" noChangeArrowheads="1"/>
          </p:cNvPicPr>
          <p:nvPr/>
        </p:nvPicPr>
        <p:blipFill>
          <a:blip r:embed="rId2" cstate="print"/>
          <a:srcRect/>
          <a:stretch>
            <a:fillRect/>
          </a:stretch>
        </p:blipFill>
        <p:spPr bwMode="auto">
          <a:xfrm>
            <a:off x="323528" y="951170"/>
            <a:ext cx="7906072" cy="56461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solidFill>
                  <a:schemeClr val="tx2"/>
                </a:solidFill>
              </a:rPr>
              <a:t>Computer</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6" name="Text Placeholder 15"/>
          <p:cNvSpPr txBox="1">
            <a:spLocks/>
          </p:cNvSpPr>
          <p:nvPr/>
        </p:nvSpPr>
        <p:spPr>
          <a:xfrm>
            <a:off x="0" y="980728"/>
            <a:ext cx="9144000" cy="5877272"/>
          </a:xfrm>
          <a:prstGeom prst="rect">
            <a:avLst/>
          </a:prstGeom>
        </p:spPr>
        <p:txBody>
          <a:bodyPr/>
          <a:lstStyle/>
          <a:p>
            <a:r>
              <a:rPr lang="en-US" sz="2800" dirty="0"/>
              <a:t>By computer we mean </a:t>
            </a:r>
          </a:p>
          <a:p>
            <a:pPr marL="514350" indent="-514350" algn="just">
              <a:buFont typeface="Arial" pitchFamily="34" charset="0"/>
              <a:buChar char="•"/>
            </a:pPr>
            <a:r>
              <a:rPr lang="en-US" sz="2800" dirty="0"/>
              <a:t>any technology ranging from the general desktop computer to a large-scale computer system, </a:t>
            </a:r>
          </a:p>
          <a:p>
            <a:pPr marL="514350" indent="-514350" algn="just">
              <a:buFont typeface="Arial" pitchFamily="34" charset="0"/>
              <a:buChar char="•"/>
            </a:pPr>
            <a:r>
              <a:rPr lang="en-US" sz="2800" dirty="0"/>
              <a:t>a process control system or </a:t>
            </a:r>
          </a:p>
          <a:p>
            <a:pPr marL="514350" indent="-514350" algn="just">
              <a:buFont typeface="Arial" pitchFamily="34" charset="0"/>
              <a:buChar char="•"/>
            </a:pPr>
            <a:r>
              <a:rPr lang="en-US" sz="2800" dirty="0"/>
              <a:t>an embedded system. </a:t>
            </a:r>
          </a:p>
          <a:p>
            <a:endParaRPr lang="en-US" sz="2800" dirty="0"/>
          </a:p>
          <a:p>
            <a:r>
              <a:rPr lang="en-US" sz="2800" dirty="0"/>
              <a:t>The system may include non-computerized parts, including other people. </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Models of LTM - Frames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395536" y="1052736"/>
            <a:ext cx="8424936" cy="1600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Information organized in data structures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Slots in structure instantiated with values for instance of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Type–subtype relationships</a:t>
            </a:r>
          </a:p>
        </p:txBody>
      </p:sp>
      <p:sp>
        <p:nvSpPr>
          <p:cNvPr id="7" name="Rectangle 4"/>
          <p:cNvSpPr>
            <a:spLocks noChangeArrowheads="1"/>
          </p:cNvSpPr>
          <p:nvPr/>
        </p:nvSpPr>
        <p:spPr bwMode="auto">
          <a:xfrm>
            <a:off x="1386136" y="2729136"/>
            <a:ext cx="2438400" cy="2590800"/>
          </a:xfrm>
          <a:prstGeom prst="rect">
            <a:avLst/>
          </a:prstGeom>
          <a:solidFill>
            <a:srgbClr val="FFFFCC"/>
          </a:solidFill>
          <a:ln w="19050">
            <a:solidFill>
              <a:schemeClr val="tx1"/>
            </a:solidFill>
            <a:miter lim="800000"/>
            <a:headEnd/>
            <a:tailEnd/>
          </a:ln>
          <a:effectLst/>
        </p:spPr>
        <p:txBody>
          <a:bodyPr wrap="none" anchor="ctr"/>
          <a:lstStyle/>
          <a:p>
            <a:pPr eaLnBrk="1" hangingPunct="1"/>
            <a:r>
              <a:rPr lang="en-US" sz="1600" dirty="0">
                <a:latin typeface="Times New Roman" pitchFamily="18" charset="0"/>
              </a:rPr>
              <a:t>                  </a:t>
            </a:r>
            <a:r>
              <a:rPr lang="en-US" sz="1600" b="1" dirty="0">
                <a:latin typeface="Times New Roman" pitchFamily="18" charset="0"/>
              </a:rPr>
              <a:t>DOG</a:t>
            </a:r>
            <a:endParaRPr lang="en-US" sz="1400" dirty="0">
              <a:latin typeface="Times New Roman" pitchFamily="18" charset="0"/>
            </a:endParaRPr>
          </a:p>
          <a:p>
            <a:pPr eaLnBrk="1" hangingPunct="1"/>
            <a:endParaRPr lang="en-US" sz="1400" dirty="0">
              <a:latin typeface="Times New Roman" pitchFamily="18" charset="0"/>
            </a:endParaRPr>
          </a:p>
          <a:p>
            <a:pPr eaLnBrk="1" hangingPunct="1"/>
            <a:r>
              <a:rPr lang="en-US" sz="1400" dirty="0">
                <a:latin typeface="Times New Roman" pitchFamily="18" charset="0"/>
              </a:rPr>
              <a:t>  Fixed</a:t>
            </a:r>
          </a:p>
          <a:p>
            <a:pPr eaLnBrk="1" hangingPunct="1"/>
            <a:r>
              <a:rPr lang="en-US" sz="1400" dirty="0">
                <a:latin typeface="Times New Roman" pitchFamily="18" charset="0"/>
              </a:rPr>
              <a:t>       legs: 4</a:t>
            </a:r>
          </a:p>
          <a:p>
            <a:pPr eaLnBrk="1" hangingPunct="1"/>
            <a:endParaRPr lang="en-US" sz="800" dirty="0">
              <a:latin typeface="Times New Roman" pitchFamily="18" charset="0"/>
            </a:endParaRPr>
          </a:p>
          <a:p>
            <a:pPr eaLnBrk="1" hangingPunct="1"/>
            <a:r>
              <a:rPr lang="en-US" sz="1400" dirty="0">
                <a:latin typeface="Times New Roman" pitchFamily="18" charset="0"/>
              </a:rPr>
              <a:t>  Default</a:t>
            </a:r>
          </a:p>
          <a:p>
            <a:pPr eaLnBrk="1" hangingPunct="1"/>
            <a:r>
              <a:rPr lang="en-US" sz="1400" dirty="0">
                <a:latin typeface="Times New Roman" pitchFamily="18" charset="0"/>
              </a:rPr>
              <a:t>       diet:  </a:t>
            </a:r>
            <a:r>
              <a:rPr lang="en-US" sz="1400" dirty="0" err="1">
                <a:latin typeface="Times New Roman" pitchFamily="18" charset="0"/>
              </a:rPr>
              <a:t>carniverous</a:t>
            </a:r>
            <a:endParaRPr lang="en-US" sz="1400" dirty="0">
              <a:latin typeface="Times New Roman" pitchFamily="18" charset="0"/>
            </a:endParaRPr>
          </a:p>
          <a:p>
            <a:pPr eaLnBrk="1" hangingPunct="1"/>
            <a:r>
              <a:rPr lang="en-US" sz="1400" dirty="0">
                <a:latin typeface="Times New Roman" pitchFamily="18" charset="0"/>
              </a:rPr>
              <a:t>       sound:  bark</a:t>
            </a:r>
          </a:p>
          <a:p>
            <a:pPr eaLnBrk="1" hangingPunct="1"/>
            <a:endParaRPr lang="en-US" sz="800" dirty="0">
              <a:latin typeface="Times New Roman" pitchFamily="18" charset="0"/>
            </a:endParaRPr>
          </a:p>
          <a:p>
            <a:pPr eaLnBrk="1" hangingPunct="1"/>
            <a:r>
              <a:rPr lang="en-US" sz="1400" dirty="0">
                <a:latin typeface="Times New Roman" pitchFamily="18" charset="0"/>
              </a:rPr>
              <a:t>  Variable</a:t>
            </a:r>
          </a:p>
          <a:p>
            <a:pPr eaLnBrk="1" hangingPunct="1"/>
            <a:r>
              <a:rPr lang="en-US" sz="1400" dirty="0">
                <a:latin typeface="Times New Roman" pitchFamily="18" charset="0"/>
              </a:rPr>
              <a:t>       size:</a:t>
            </a:r>
            <a:br>
              <a:rPr lang="en-US" sz="1400" dirty="0">
                <a:latin typeface="Times New Roman" pitchFamily="18" charset="0"/>
              </a:rPr>
            </a:br>
            <a:r>
              <a:rPr lang="en-US" sz="1400" dirty="0">
                <a:latin typeface="Times New Roman" pitchFamily="18" charset="0"/>
              </a:rPr>
              <a:t>       </a:t>
            </a:r>
            <a:r>
              <a:rPr lang="en-US" sz="1400" dirty="0" err="1">
                <a:latin typeface="Times New Roman" pitchFamily="18" charset="0"/>
              </a:rPr>
              <a:t>colour</a:t>
            </a:r>
            <a:endParaRPr lang="en-US" sz="1400" dirty="0">
              <a:latin typeface="Times New Roman" pitchFamily="18" charset="0"/>
            </a:endParaRPr>
          </a:p>
        </p:txBody>
      </p:sp>
      <p:sp>
        <p:nvSpPr>
          <p:cNvPr id="8" name="Rectangle 5"/>
          <p:cNvSpPr>
            <a:spLocks noChangeArrowheads="1"/>
          </p:cNvSpPr>
          <p:nvPr/>
        </p:nvSpPr>
        <p:spPr bwMode="auto">
          <a:xfrm>
            <a:off x="4815136" y="2729136"/>
            <a:ext cx="2438400" cy="2590800"/>
          </a:xfrm>
          <a:prstGeom prst="rect">
            <a:avLst/>
          </a:prstGeom>
          <a:solidFill>
            <a:srgbClr val="FFFFCC"/>
          </a:solidFill>
          <a:ln w="19050">
            <a:solidFill>
              <a:schemeClr val="tx1"/>
            </a:solidFill>
            <a:miter lim="800000"/>
            <a:headEnd/>
            <a:tailEnd/>
          </a:ln>
          <a:effectLst/>
        </p:spPr>
        <p:txBody>
          <a:bodyPr wrap="none" anchor="ctr"/>
          <a:lstStyle/>
          <a:p>
            <a:pPr eaLnBrk="1" hangingPunct="1"/>
            <a:r>
              <a:rPr lang="en-US" sz="1600" dirty="0">
                <a:latin typeface="Times New Roman" pitchFamily="18" charset="0"/>
              </a:rPr>
              <a:t>               </a:t>
            </a:r>
            <a:r>
              <a:rPr lang="en-US" sz="1600" b="1" dirty="0">
                <a:latin typeface="Times New Roman" pitchFamily="18" charset="0"/>
              </a:rPr>
              <a:t>COLLIE</a:t>
            </a:r>
            <a:endParaRPr lang="en-US" sz="1400" b="1" dirty="0">
              <a:latin typeface="Times New Roman" pitchFamily="18" charset="0"/>
            </a:endParaRPr>
          </a:p>
          <a:p>
            <a:pPr eaLnBrk="1" hangingPunct="1"/>
            <a:endParaRPr lang="en-US" sz="1400" dirty="0">
              <a:latin typeface="Times New Roman" pitchFamily="18" charset="0"/>
            </a:endParaRPr>
          </a:p>
          <a:p>
            <a:pPr eaLnBrk="1" hangingPunct="1"/>
            <a:r>
              <a:rPr lang="en-US" sz="1400" dirty="0">
                <a:latin typeface="Times New Roman" pitchFamily="18" charset="0"/>
              </a:rPr>
              <a:t>  Fixed</a:t>
            </a:r>
          </a:p>
          <a:p>
            <a:pPr eaLnBrk="1" hangingPunct="1"/>
            <a:r>
              <a:rPr lang="en-US" sz="1400" dirty="0">
                <a:latin typeface="Times New Roman" pitchFamily="18" charset="0"/>
              </a:rPr>
              <a:t>       breed of:  DOG</a:t>
            </a:r>
          </a:p>
          <a:p>
            <a:pPr eaLnBrk="1" hangingPunct="1"/>
            <a:r>
              <a:rPr lang="en-US" sz="1400" dirty="0">
                <a:latin typeface="Times New Roman" pitchFamily="18" charset="0"/>
              </a:rPr>
              <a:t>       type:  sheepdog</a:t>
            </a:r>
          </a:p>
          <a:p>
            <a:pPr eaLnBrk="1" hangingPunct="1"/>
            <a:endParaRPr lang="en-US" sz="800" dirty="0">
              <a:latin typeface="Times New Roman" pitchFamily="18" charset="0"/>
            </a:endParaRPr>
          </a:p>
          <a:p>
            <a:pPr eaLnBrk="1" hangingPunct="1"/>
            <a:r>
              <a:rPr lang="en-US" sz="1400" dirty="0">
                <a:latin typeface="Times New Roman" pitchFamily="18" charset="0"/>
              </a:rPr>
              <a:t>  Default</a:t>
            </a:r>
          </a:p>
          <a:p>
            <a:pPr eaLnBrk="1" hangingPunct="1"/>
            <a:r>
              <a:rPr lang="en-US" sz="1400" dirty="0">
                <a:latin typeface="Times New Roman" pitchFamily="18" charset="0"/>
              </a:rPr>
              <a:t>       size:  65 cm</a:t>
            </a:r>
          </a:p>
          <a:p>
            <a:pPr eaLnBrk="1" hangingPunct="1"/>
            <a:endParaRPr lang="en-US" sz="800" dirty="0">
              <a:latin typeface="Times New Roman" pitchFamily="18" charset="0"/>
            </a:endParaRPr>
          </a:p>
          <a:p>
            <a:pPr eaLnBrk="1" hangingPunct="1"/>
            <a:r>
              <a:rPr lang="en-US" sz="1400" dirty="0">
                <a:latin typeface="Times New Roman" pitchFamily="18" charset="0"/>
              </a:rPr>
              <a:t>  Variable</a:t>
            </a:r>
          </a:p>
          <a:p>
            <a:pPr eaLnBrk="1" hangingPunct="1"/>
            <a:r>
              <a:rPr lang="en-US" sz="1400" dirty="0">
                <a:latin typeface="Times New Roman" pitchFamily="18" charset="0"/>
              </a:rPr>
              <a:t>       </a:t>
            </a:r>
            <a:r>
              <a:rPr lang="en-US" sz="1400" dirty="0" err="1">
                <a:latin typeface="Times New Roman" pitchFamily="18" charset="0"/>
              </a:rPr>
              <a:t>colour</a:t>
            </a:r>
            <a:endParaRPr lang="en-US" sz="1400" dirty="0">
              <a:latin typeface="Times New Roman" pitchFamily="18" charset="0"/>
            </a:endParaRPr>
          </a:p>
          <a:p>
            <a:pPr eaLnBrk="1" hangingPunct="1"/>
            <a:endParaRPr lang="en-US" sz="1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Models of LTM - Scripts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67544" y="908720"/>
            <a:ext cx="8676456" cy="106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Model of stereotypical information required to interpret situation</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05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Script has elements that can be instantiated with values for context</a:t>
            </a:r>
          </a:p>
        </p:txBody>
      </p:sp>
      <p:grpSp>
        <p:nvGrpSpPr>
          <p:cNvPr id="7" name="Group 4"/>
          <p:cNvGrpSpPr>
            <a:grpSpLocks/>
          </p:cNvGrpSpPr>
          <p:nvPr/>
        </p:nvGrpSpPr>
        <p:grpSpPr bwMode="auto">
          <a:xfrm>
            <a:off x="1153344" y="2935560"/>
            <a:ext cx="6705600" cy="3733800"/>
            <a:chOff x="768" y="1791"/>
            <a:chExt cx="4224" cy="2352"/>
          </a:xfrm>
        </p:grpSpPr>
        <p:sp>
          <p:nvSpPr>
            <p:cNvPr id="8" name="Rectangle 5"/>
            <p:cNvSpPr>
              <a:spLocks noChangeArrowheads="1"/>
            </p:cNvSpPr>
            <p:nvPr/>
          </p:nvSpPr>
          <p:spPr bwMode="auto">
            <a:xfrm>
              <a:off x="768" y="1791"/>
              <a:ext cx="4224" cy="2352"/>
            </a:xfrm>
            <a:prstGeom prst="rect">
              <a:avLst/>
            </a:prstGeom>
            <a:solidFill>
              <a:srgbClr val="FFFFCC"/>
            </a:solidFill>
            <a:ln w="28575">
              <a:solidFill>
                <a:schemeClr val="tx1"/>
              </a:solidFill>
              <a:miter lim="800000"/>
              <a:headEnd/>
              <a:tailEnd/>
            </a:ln>
            <a:effectLst/>
          </p:spPr>
          <p:txBody>
            <a:bodyPr wrap="none" anchor="ctr"/>
            <a:lstStyle/>
            <a:p>
              <a:endParaRPr lang="en-US"/>
            </a:p>
          </p:txBody>
        </p:sp>
        <p:sp>
          <p:nvSpPr>
            <p:cNvPr id="9" name="Text Box 6"/>
            <p:cNvSpPr txBox="1">
              <a:spLocks noChangeArrowheads="1"/>
            </p:cNvSpPr>
            <p:nvPr/>
          </p:nvSpPr>
          <p:spPr bwMode="auto">
            <a:xfrm>
              <a:off x="2064" y="1824"/>
              <a:ext cx="1584" cy="212"/>
            </a:xfrm>
            <a:prstGeom prst="rect">
              <a:avLst/>
            </a:prstGeom>
            <a:solidFill>
              <a:srgbClr val="FFFFCC"/>
            </a:solidFill>
            <a:ln w="9525">
              <a:noFill/>
              <a:miter lim="800000"/>
              <a:headEnd/>
              <a:tailEnd/>
            </a:ln>
            <a:effectLst/>
          </p:spPr>
          <p:txBody>
            <a:bodyPr>
              <a:spAutoFit/>
            </a:bodyPr>
            <a:lstStyle/>
            <a:p>
              <a:pPr algn="ctr" eaLnBrk="1" hangingPunct="1">
                <a:spcBef>
                  <a:spcPct val="50000"/>
                </a:spcBef>
              </a:pPr>
              <a:r>
                <a:rPr lang="en-US" sz="1600" b="1">
                  <a:latin typeface="Times New Roman" pitchFamily="18" charset="0"/>
                </a:rPr>
                <a:t>Script for a visit to the vet</a:t>
              </a:r>
              <a:endParaRPr lang="en-US" sz="1600">
                <a:latin typeface="Times New Roman" pitchFamily="18" charset="0"/>
              </a:endParaRPr>
            </a:p>
          </p:txBody>
        </p:sp>
        <p:sp>
          <p:nvSpPr>
            <p:cNvPr id="10" name="Text Box 7"/>
            <p:cNvSpPr txBox="1">
              <a:spLocks noChangeArrowheads="1"/>
            </p:cNvSpPr>
            <p:nvPr/>
          </p:nvSpPr>
          <p:spPr bwMode="auto">
            <a:xfrm>
              <a:off x="864" y="2160"/>
              <a:ext cx="1872" cy="1418"/>
            </a:xfrm>
            <a:prstGeom prst="rect">
              <a:avLst/>
            </a:prstGeom>
            <a:solidFill>
              <a:srgbClr val="FFFFCC"/>
            </a:solidFill>
            <a:ln w="9525">
              <a:noFill/>
              <a:miter lim="800000"/>
              <a:headEnd/>
              <a:tailEnd/>
            </a:ln>
            <a:effectLst/>
          </p:spPr>
          <p:txBody>
            <a:bodyPr>
              <a:spAutoFit/>
            </a:bodyPr>
            <a:lstStyle/>
            <a:p>
              <a:pPr eaLnBrk="1" hangingPunct="1">
                <a:tabLst>
                  <a:tab pos="1333500" algn="l"/>
                </a:tabLst>
              </a:pPr>
              <a:r>
                <a:rPr lang="en-US" sz="1400" dirty="0">
                  <a:latin typeface="Times New Roman" pitchFamily="18" charset="0"/>
                </a:rPr>
                <a:t>Entry conditions:	</a:t>
              </a:r>
              <a:r>
                <a:rPr lang="en-US" sz="1400" i="1" dirty="0">
                  <a:latin typeface="Times New Roman" pitchFamily="18" charset="0"/>
                </a:rPr>
                <a:t>dog ill</a:t>
              </a:r>
            </a:p>
            <a:p>
              <a:pPr eaLnBrk="1" hangingPunct="1">
                <a:tabLst>
                  <a:tab pos="1333500" algn="l"/>
                </a:tabLst>
              </a:pPr>
              <a:r>
                <a:rPr lang="en-US" sz="1400" i="1" dirty="0">
                  <a:latin typeface="Times New Roman" pitchFamily="18" charset="0"/>
                </a:rPr>
                <a:t>	vet open</a:t>
              </a:r>
            </a:p>
            <a:p>
              <a:pPr eaLnBrk="1" hangingPunct="1">
                <a:tabLst>
                  <a:tab pos="1333500" algn="l"/>
                </a:tabLst>
              </a:pPr>
              <a:r>
                <a:rPr lang="en-US" sz="1400" i="1" dirty="0">
                  <a:latin typeface="Times New Roman" pitchFamily="18" charset="0"/>
                </a:rPr>
                <a:t>	owner has money</a:t>
              </a:r>
              <a:endParaRPr lang="en-US" sz="1400" dirty="0">
                <a:latin typeface="Times New Roman" pitchFamily="18" charset="0"/>
              </a:endParaRPr>
            </a:p>
            <a:p>
              <a:pPr eaLnBrk="1" hangingPunct="1">
                <a:tabLst>
                  <a:tab pos="1333500" algn="l"/>
                </a:tabLst>
              </a:pPr>
              <a:endParaRPr lang="en-US" sz="800" dirty="0">
                <a:latin typeface="Times New Roman" pitchFamily="18" charset="0"/>
              </a:endParaRPr>
            </a:p>
            <a:p>
              <a:pPr eaLnBrk="1" hangingPunct="1">
                <a:tabLst>
                  <a:tab pos="1333500" algn="l"/>
                </a:tabLst>
              </a:pPr>
              <a:r>
                <a:rPr lang="en-US" sz="1400" dirty="0">
                  <a:latin typeface="Times New Roman" pitchFamily="18" charset="0"/>
                </a:rPr>
                <a:t>Result:	</a:t>
              </a:r>
              <a:r>
                <a:rPr lang="en-US" sz="1400" i="1" dirty="0">
                  <a:latin typeface="Times New Roman" pitchFamily="18" charset="0"/>
                </a:rPr>
                <a:t>dog better</a:t>
              </a:r>
            </a:p>
            <a:p>
              <a:pPr eaLnBrk="1" hangingPunct="1">
                <a:tabLst>
                  <a:tab pos="1333500" algn="l"/>
                </a:tabLst>
              </a:pPr>
              <a:r>
                <a:rPr lang="en-US" sz="1400" i="1" dirty="0">
                  <a:latin typeface="Times New Roman" pitchFamily="18" charset="0"/>
                </a:rPr>
                <a:t>	owner poorer</a:t>
              </a:r>
            </a:p>
            <a:p>
              <a:pPr eaLnBrk="1" hangingPunct="1">
                <a:tabLst>
                  <a:tab pos="1333500" algn="l"/>
                </a:tabLst>
              </a:pPr>
              <a:r>
                <a:rPr lang="en-US" sz="1400" i="1" dirty="0">
                  <a:latin typeface="Times New Roman" pitchFamily="18" charset="0"/>
                </a:rPr>
                <a:t>	vet richer</a:t>
              </a:r>
              <a:endParaRPr lang="en-US" sz="1400" dirty="0">
                <a:latin typeface="Times New Roman" pitchFamily="18" charset="0"/>
              </a:endParaRPr>
            </a:p>
            <a:p>
              <a:pPr eaLnBrk="1" hangingPunct="1">
                <a:tabLst>
                  <a:tab pos="1333500" algn="l"/>
                </a:tabLst>
              </a:pPr>
              <a:endParaRPr lang="en-US" sz="800" dirty="0">
                <a:latin typeface="Times New Roman" pitchFamily="18" charset="0"/>
              </a:endParaRPr>
            </a:p>
            <a:p>
              <a:pPr eaLnBrk="1" hangingPunct="1">
                <a:tabLst>
                  <a:tab pos="1333500" algn="l"/>
                </a:tabLst>
              </a:pPr>
              <a:r>
                <a:rPr lang="en-US" sz="1400" dirty="0">
                  <a:latin typeface="Times New Roman" pitchFamily="18" charset="0"/>
                </a:rPr>
                <a:t>Props:	</a:t>
              </a:r>
              <a:r>
                <a:rPr lang="en-US" sz="1400" i="1" dirty="0">
                  <a:latin typeface="Times New Roman" pitchFamily="18" charset="0"/>
                </a:rPr>
                <a:t>examination table</a:t>
              </a:r>
            </a:p>
            <a:p>
              <a:pPr eaLnBrk="1" hangingPunct="1">
                <a:tabLst>
                  <a:tab pos="1333500" algn="l"/>
                </a:tabLst>
              </a:pPr>
              <a:r>
                <a:rPr lang="en-US" sz="1400" i="1" dirty="0">
                  <a:latin typeface="Times New Roman" pitchFamily="18" charset="0"/>
                </a:rPr>
                <a:t>	medicine</a:t>
              </a:r>
            </a:p>
            <a:p>
              <a:pPr eaLnBrk="1" hangingPunct="1">
                <a:tabLst>
                  <a:tab pos="1333500" algn="l"/>
                </a:tabLst>
              </a:pPr>
              <a:r>
                <a:rPr lang="en-US" sz="1400" i="1" dirty="0">
                  <a:latin typeface="Times New Roman" pitchFamily="18" charset="0"/>
                </a:rPr>
                <a:t>	instruments</a:t>
              </a:r>
            </a:p>
          </p:txBody>
        </p:sp>
        <p:sp>
          <p:nvSpPr>
            <p:cNvPr id="11" name="Text Box 8"/>
            <p:cNvSpPr txBox="1">
              <a:spLocks noChangeArrowheads="1"/>
            </p:cNvSpPr>
            <p:nvPr/>
          </p:nvSpPr>
          <p:spPr bwMode="auto">
            <a:xfrm>
              <a:off x="3024" y="2160"/>
              <a:ext cx="1627" cy="1820"/>
            </a:xfrm>
            <a:prstGeom prst="rect">
              <a:avLst/>
            </a:prstGeom>
            <a:solidFill>
              <a:srgbClr val="FFFFCC"/>
            </a:solidFill>
            <a:ln w="9525">
              <a:noFill/>
              <a:miter lim="800000"/>
              <a:headEnd/>
              <a:tailEnd/>
            </a:ln>
            <a:effectLst/>
          </p:spPr>
          <p:txBody>
            <a:bodyPr wrap="none">
              <a:spAutoFit/>
            </a:bodyPr>
            <a:lstStyle/>
            <a:p>
              <a:pPr eaLnBrk="1" hangingPunct="1"/>
              <a:r>
                <a:rPr lang="en-US" sz="1400">
                  <a:latin typeface="Times New Roman" pitchFamily="18" charset="0"/>
                </a:rPr>
                <a:t>Roles:	</a:t>
              </a:r>
              <a:r>
                <a:rPr lang="en-US" sz="1400" i="1">
                  <a:latin typeface="Times New Roman" pitchFamily="18" charset="0"/>
                </a:rPr>
                <a:t>vet examines</a:t>
              </a:r>
            </a:p>
            <a:p>
              <a:pPr eaLnBrk="1" hangingPunct="1"/>
              <a:r>
                <a:rPr lang="en-US" sz="1400" i="1">
                  <a:latin typeface="Times New Roman" pitchFamily="18" charset="0"/>
                </a:rPr>
                <a:t>	      diagnoses</a:t>
              </a:r>
            </a:p>
            <a:p>
              <a:pPr eaLnBrk="1" hangingPunct="1"/>
              <a:r>
                <a:rPr lang="en-US" sz="1400" i="1">
                  <a:latin typeface="Times New Roman" pitchFamily="18" charset="0"/>
                </a:rPr>
                <a:t>	      treats</a:t>
              </a:r>
            </a:p>
            <a:p>
              <a:pPr eaLnBrk="1" hangingPunct="1"/>
              <a:r>
                <a:rPr lang="en-US" sz="1400" i="1">
                  <a:latin typeface="Times New Roman" pitchFamily="18" charset="0"/>
                </a:rPr>
                <a:t>	owner brings dog in</a:t>
              </a:r>
            </a:p>
            <a:p>
              <a:pPr eaLnBrk="1" hangingPunct="1"/>
              <a:r>
                <a:rPr lang="en-US" sz="1400" i="1">
                  <a:latin typeface="Times New Roman" pitchFamily="18" charset="0"/>
                </a:rPr>
                <a:t>	           pays</a:t>
              </a:r>
            </a:p>
            <a:p>
              <a:pPr eaLnBrk="1" hangingPunct="1"/>
              <a:r>
                <a:rPr lang="en-US" sz="1400" i="1">
                  <a:latin typeface="Times New Roman" pitchFamily="18" charset="0"/>
                </a:rPr>
                <a:t>	           takes dog out</a:t>
              </a:r>
            </a:p>
            <a:p>
              <a:pPr eaLnBrk="1" hangingPunct="1"/>
              <a:endParaRPr lang="en-US" sz="800">
                <a:latin typeface="Times New Roman" pitchFamily="18" charset="0"/>
              </a:endParaRPr>
            </a:p>
            <a:p>
              <a:pPr eaLnBrk="1" hangingPunct="1"/>
              <a:r>
                <a:rPr lang="en-US" sz="1400">
                  <a:latin typeface="Times New Roman" pitchFamily="18" charset="0"/>
                </a:rPr>
                <a:t>Scenes:	</a:t>
              </a:r>
              <a:r>
                <a:rPr lang="en-US" sz="1400" i="1">
                  <a:latin typeface="Times New Roman" pitchFamily="18" charset="0"/>
                </a:rPr>
                <a:t>arriving at reception</a:t>
              </a:r>
            </a:p>
            <a:p>
              <a:pPr eaLnBrk="1" hangingPunct="1"/>
              <a:r>
                <a:rPr lang="en-US" sz="1400" i="1">
                  <a:latin typeface="Times New Roman" pitchFamily="18" charset="0"/>
                </a:rPr>
                <a:t>	waiting in room</a:t>
              </a:r>
            </a:p>
            <a:p>
              <a:pPr eaLnBrk="1" hangingPunct="1"/>
              <a:r>
                <a:rPr lang="en-US" sz="1400" i="1">
                  <a:latin typeface="Times New Roman" pitchFamily="18" charset="0"/>
                </a:rPr>
                <a:t>	examination</a:t>
              </a:r>
            </a:p>
            <a:p>
              <a:pPr eaLnBrk="1" hangingPunct="1"/>
              <a:r>
                <a:rPr lang="en-US" sz="1400" i="1">
                  <a:latin typeface="Times New Roman" pitchFamily="18" charset="0"/>
                </a:rPr>
                <a:t>	paying</a:t>
              </a:r>
            </a:p>
            <a:p>
              <a:pPr eaLnBrk="1" hangingPunct="1"/>
              <a:endParaRPr lang="en-US" sz="800">
                <a:latin typeface="Times New Roman" pitchFamily="18" charset="0"/>
              </a:endParaRPr>
            </a:p>
            <a:p>
              <a:pPr eaLnBrk="1" hangingPunct="1"/>
              <a:r>
                <a:rPr lang="en-US" sz="1400">
                  <a:latin typeface="Times New Roman" pitchFamily="18" charset="0"/>
                </a:rPr>
                <a:t>Tracks:	</a:t>
              </a:r>
              <a:r>
                <a:rPr lang="en-US" sz="1400" i="1">
                  <a:latin typeface="Times New Roman" pitchFamily="18" charset="0"/>
                </a:rPr>
                <a:t>dog needs medicine</a:t>
              </a:r>
            </a:p>
            <a:p>
              <a:pPr eaLnBrk="1" hangingPunct="1"/>
              <a:r>
                <a:rPr lang="en-US" sz="1400" i="1">
                  <a:latin typeface="Times New Roman" pitchFamily="18" charset="0"/>
                </a:rPr>
                <a:t>	dog needs operation</a:t>
              </a:r>
              <a:endParaRPr lang="en-US" sz="1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Models of LTM - Production rules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85800" y="1052736"/>
            <a:ext cx="7772400" cy="2590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Representation of procedural knowledge.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16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Condition/action rules </a:t>
            </a:r>
          </a:p>
          <a:p>
            <a:pPr marL="742950" marR="0" lvl="1" indent="-285750" algn="l" defTabSz="914400" rtl="0" eaLnBrk="1" fontAlgn="auto" latinLnBrk="0" hangingPunct="1">
              <a:lnSpc>
                <a:spcPct val="100000"/>
              </a:lnSpc>
              <a:spcBef>
                <a:spcPct val="20000"/>
              </a:spcBef>
              <a:spcAft>
                <a:spcPts val="0"/>
              </a:spcAft>
              <a:buClrTx/>
              <a:buSzTx/>
              <a:buFontTx/>
              <a:buNone/>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if condition is matched</a:t>
            </a:r>
          </a:p>
          <a:p>
            <a:pPr marL="742950" marR="0" lvl="1" indent="-285750" algn="l" defTabSz="914400" rtl="0" eaLnBrk="1" fontAlgn="auto" latinLnBrk="0" hangingPunct="1">
              <a:lnSpc>
                <a:spcPct val="100000"/>
              </a:lnSpc>
              <a:spcBef>
                <a:spcPct val="20000"/>
              </a:spcBef>
              <a:spcAft>
                <a:spcPts val="0"/>
              </a:spcAft>
              <a:buClrTx/>
              <a:buSzTx/>
              <a:buFontTx/>
              <a:buNone/>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then use rule to determine action.</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2286000" y="3872136"/>
            <a:ext cx="3429000" cy="1752600"/>
          </a:xfrm>
          <a:prstGeom prst="rect">
            <a:avLst/>
          </a:prstGeom>
          <a:solidFill>
            <a:srgbClr val="FFFFCC"/>
          </a:solidFill>
          <a:ln w="19050">
            <a:solidFill>
              <a:schemeClr val="tx1"/>
            </a:solidFill>
            <a:miter lim="800000"/>
            <a:headEnd/>
            <a:tailEnd/>
          </a:ln>
          <a:effectLst/>
        </p:spPr>
        <p:txBody>
          <a:bodyPr wrap="none" anchor="ctr"/>
          <a:lstStyle/>
          <a:p>
            <a:pPr marL="381000" eaLnBrk="1" hangingPunct="1"/>
            <a:r>
              <a:rPr lang="en-US" sz="1800">
                <a:latin typeface="Arial" charset="0"/>
              </a:rPr>
              <a:t>IF dog is wagging tail</a:t>
            </a:r>
          </a:p>
          <a:p>
            <a:pPr marL="381000" eaLnBrk="1" hangingPunct="1"/>
            <a:r>
              <a:rPr lang="en-US" sz="1800">
                <a:latin typeface="Arial" charset="0"/>
              </a:rPr>
              <a:t>THEN pat dog</a:t>
            </a:r>
          </a:p>
          <a:p>
            <a:pPr marL="381000" eaLnBrk="1" hangingPunct="1"/>
            <a:endParaRPr lang="en-US" sz="1800">
              <a:latin typeface="Arial" charset="0"/>
            </a:endParaRPr>
          </a:p>
          <a:p>
            <a:pPr marL="381000" eaLnBrk="1" hangingPunct="1"/>
            <a:r>
              <a:rPr lang="en-US" sz="1800">
                <a:latin typeface="Arial" charset="0"/>
              </a:rPr>
              <a:t>IF dog is growling</a:t>
            </a:r>
          </a:p>
          <a:p>
            <a:pPr marL="381000" eaLnBrk="1" hangingPunct="1"/>
            <a:r>
              <a:rPr lang="en-US" sz="1800">
                <a:latin typeface="Arial" charset="0"/>
              </a:rPr>
              <a:t>THEN run away</a:t>
            </a:r>
            <a:endParaRPr lang="en-US"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LTM - Storage of information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67544" y="1124744"/>
            <a:ext cx="8208912" cy="54726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rehearsal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information moves from STM to LTM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total time hypothesis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amount retained proportional to rehearsal time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distribution of practice effect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optimized by spreading learning over time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structure, meaning and familiarity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information easier to remember</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LTM - Forgetting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908720"/>
            <a:ext cx="8676456" cy="576064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decay</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information is lost gradually but very slowly</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interference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new information replaces old: retroactive interference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old may interfere with new: proactive inhibition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so may not forget at all memory is selective …</a:t>
            </a:r>
          </a:p>
          <a:p>
            <a:pPr marL="342900" marR="0" lvl="0" indent="-342900" algn="l" defTabSz="914400" rtl="0" eaLnBrk="1" fontAlgn="auto" latinLnBrk="0" hangingPunct="1">
              <a:lnSpc>
                <a:spcPct val="90000"/>
              </a:lnSpc>
              <a:spcBef>
                <a:spcPct val="20000"/>
              </a:spcBef>
              <a:spcAft>
                <a:spcPts val="0"/>
              </a:spcAft>
              <a:buClrTx/>
              <a:buSzTx/>
              <a:buFontTx/>
              <a:buNone/>
              <a:tabLst/>
              <a:defRPr/>
            </a:pPr>
            <a:endParaRPr kumimoji="0" lang="en-GB" sz="1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affected by emotion – can subconsciously `choose' to forget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LTM - retrieval</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85800" y="1052736"/>
            <a:ext cx="7772400"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4000" b="0" i="0" u="none" strike="noStrike" kern="1200" cap="none" spc="0" normalizeH="0" baseline="0" noProof="0" dirty="0">
                <a:ln>
                  <a:noFill/>
                </a:ln>
                <a:solidFill>
                  <a:schemeClr val="tx1"/>
                </a:solidFill>
                <a:effectLst/>
                <a:uLnTx/>
                <a:uFillTx/>
                <a:latin typeface="+mn-lt"/>
                <a:ea typeface="+mn-ea"/>
                <a:cs typeface="+mn-cs"/>
              </a:rPr>
              <a:t>recall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information reproduced from memory can be assisted by cues, e.g. categories, imagery</a:t>
            </a:r>
            <a:endParaRPr kumimoji="0" lang="en-GB" sz="3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4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4000" b="0" i="0" u="none" strike="noStrike" kern="1200" cap="none" spc="0" normalizeH="0" baseline="0" noProof="0" dirty="0">
                <a:ln>
                  <a:noFill/>
                </a:ln>
                <a:solidFill>
                  <a:schemeClr val="tx1"/>
                </a:solidFill>
                <a:effectLst/>
                <a:uLnTx/>
                <a:uFillTx/>
                <a:latin typeface="+mn-lt"/>
                <a:ea typeface="+mn-ea"/>
                <a:cs typeface="+mn-cs"/>
              </a:rPr>
              <a:t>recognition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information gives knowledge that it has been seen before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less complex than recall - information is cue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Thinking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1371600" y="1628800"/>
            <a:ext cx="6400800" cy="1981200"/>
          </a:xfrm>
          <a:prstGeom prst="rect">
            <a:avLst/>
          </a:prstGeom>
        </p:spPr>
        <p:txBody>
          <a:bodyPr vert="horz" lIns="91440" tIns="45720" rIns="91440" bIns="45720" rtlCol="0">
            <a:normAutofit/>
          </a:bodyPr>
          <a:lstStyle/>
          <a:p>
            <a:pPr marL="3810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333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Reasoning</a:t>
            </a:r>
          </a:p>
          <a:p>
            <a:pPr marL="381000" marR="0" lvl="0" indent="-342900" algn="l" defTabSz="914400" rtl="0" eaLnBrk="1" fontAlgn="auto" latinLnBrk="0" hangingPunct="1">
              <a:lnSpc>
                <a:spcPct val="100000"/>
              </a:lnSpc>
              <a:spcBef>
                <a:spcPct val="20000"/>
              </a:spcBef>
              <a:spcAft>
                <a:spcPts val="0"/>
              </a:spcAft>
              <a:buClrTx/>
              <a:buSzTx/>
              <a:tabLst>
                <a:tab pos="1333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2400" b="0" i="0" u="none" strike="noStrike" kern="1200" cap="none" spc="0" normalizeH="0" baseline="0" noProof="0" dirty="0">
                <a:ln>
                  <a:noFill/>
                </a:ln>
                <a:solidFill>
                  <a:schemeClr val="tx1"/>
                </a:solidFill>
                <a:effectLst/>
                <a:uLnTx/>
                <a:uFillTx/>
                <a:latin typeface="+mn-lt"/>
                <a:ea typeface="+mn-ea"/>
                <a:cs typeface="+mn-cs"/>
              </a:rPr>
              <a:t>deduction, induction, abduction</a:t>
            </a:r>
          </a:p>
          <a:p>
            <a:pPr marL="3810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333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Problem solving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Deductive Reasoning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57200" y="1412776"/>
            <a:ext cx="8291264" cy="46085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714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Deduction:</a:t>
            </a:r>
          </a:p>
          <a:p>
            <a:pPr marL="1054100" marR="0" lvl="1" indent="-381000" algn="l" defTabSz="914400" rtl="0" eaLnBrk="1" fontAlgn="auto" latinLnBrk="0" hangingPunct="1">
              <a:lnSpc>
                <a:spcPct val="90000"/>
              </a:lnSpc>
              <a:spcBef>
                <a:spcPct val="20000"/>
              </a:spcBef>
              <a:spcAft>
                <a:spcPts val="0"/>
              </a:spcAft>
              <a:buClrTx/>
              <a:buSzTx/>
              <a:buFont typeface="Arial" pitchFamily="34" charset="0"/>
              <a:buChar char="–"/>
              <a:tabLst>
                <a:tab pos="17145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derive logically necessary conclusion from given premises</a:t>
            </a:r>
            <a:r>
              <a:rPr kumimoji="0" lang="en-GB" sz="2800" b="0" i="0" u="none" strike="noStrike" kern="1200" cap="none" spc="0" normalizeH="0" baseline="0" noProof="0" dirty="0">
                <a:ln>
                  <a:noFill/>
                </a:ln>
                <a:solidFill>
                  <a:schemeClr val="tx1"/>
                </a:solidFill>
                <a:effectLst/>
                <a:uLnTx/>
                <a:uFillTx/>
                <a:latin typeface="+mn-lt"/>
                <a:ea typeface="+mn-ea"/>
                <a:cs typeface="+mn-cs"/>
              </a:rPr>
              <a:t>.</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400" b="0" i="0" u="none" strike="noStrike" kern="1200" cap="none" spc="0" normalizeH="0" baseline="0" noProof="0" dirty="0">
                <a:ln>
                  <a:noFill/>
                </a:ln>
                <a:solidFill>
                  <a:schemeClr val="tx1"/>
                </a:solidFill>
                <a:effectLst/>
                <a:uLnTx/>
                <a:uFillTx/>
                <a:latin typeface="+mn-lt"/>
                <a:ea typeface="+mn-ea"/>
                <a:cs typeface="+mn-cs"/>
              </a:rPr>
              <a:t>e.g.	If it is Friday then she will go to work</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		It is Friday</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		Therefore she will go to work.</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714500" algn="l"/>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7145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Logical conclusion not necessarily true:</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a:t>
            </a:r>
            <a:r>
              <a:rPr kumimoji="0" lang="en-GB" sz="2400" b="0" i="0" u="none" strike="noStrike" kern="1200" cap="none" spc="0" normalizeH="0" baseline="0" noProof="0" dirty="0">
                <a:ln>
                  <a:noFill/>
                </a:ln>
                <a:solidFill>
                  <a:schemeClr val="tx1"/>
                </a:solidFill>
                <a:effectLst/>
                <a:uLnTx/>
                <a:uFillTx/>
                <a:latin typeface="+mn-lt"/>
                <a:ea typeface="+mn-ea"/>
                <a:cs typeface="+mn-cs"/>
              </a:rPr>
              <a:t>e.g.	If it is raining then the ground is dry</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		It is raining</a:t>
            </a:r>
          </a:p>
          <a:p>
            <a:pPr marL="1054100" marR="0" lvl="1" indent="-381000" algn="l" defTabSz="914400" rtl="0" eaLnBrk="1" fontAlgn="auto" latinLnBrk="0" hangingPunct="1">
              <a:lnSpc>
                <a:spcPct val="90000"/>
              </a:lnSpc>
              <a:spcBef>
                <a:spcPct val="20000"/>
              </a:spcBef>
              <a:spcAft>
                <a:spcPts val="0"/>
              </a:spcAft>
              <a:buClrTx/>
              <a:buSzTx/>
              <a:buFontTx/>
              <a:buNone/>
              <a:tabLst>
                <a:tab pos="17145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		Therefore the ground is dry</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714500" algn="l"/>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Deductive Reasoning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txBox="1">
            <a:spLocks noChangeArrowheads="1"/>
          </p:cNvSpPr>
          <p:nvPr/>
        </p:nvSpPr>
        <p:spPr>
          <a:xfrm>
            <a:off x="457200" y="1052736"/>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8161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When truth and logical validity clash …</a:t>
            </a:r>
          </a:p>
          <a:p>
            <a:pPr marL="1047750" marR="0" lvl="1" indent="-374650" algn="l" defTabSz="914400" rtl="0" eaLnBrk="1" fontAlgn="auto" latinLnBrk="0" hangingPunct="1">
              <a:lnSpc>
                <a:spcPct val="100000"/>
              </a:lnSpc>
              <a:spcBef>
                <a:spcPct val="20000"/>
              </a:spcBef>
              <a:spcAft>
                <a:spcPts val="0"/>
              </a:spcAft>
              <a:buClrTx/>
              <a:buSzTx/>
              <a:buFontTx/>
              <a:buNone/>
              <a:tabLst>
                <a:tab pos="18161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e.g.	Some people are babies</a:t>
            </a:r>
          </a:p>
          <a:p>
            <a:pPr marL="1047750" marR="0" lvl="1" indent="-374650" algn="l" defTabSz="914400" rtl="0" eaLnBrk="1" fontAlgn="auto" latinLnBrk="0" hangingPunct="1">
              <a:lnSpc>
                <a:spcPct val="100000"/>
              </a:lnSpc>
              <a:spcBef>
                <a:spcPct val="20000"/>
              </a:spcBef>
              <a:spcAft>
                <a:spcPts val="0"/>
              </a:spcAft>
              <a:buClrTx/>
              <a:buSzTx/>
              <a:buFontTx/>
              <a:buNone/>
              <a:tabLst>
                <a:tab pos="18161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Some babies cry</a:t>
            </a:r>
          </a:p>
          <a:p>
            <a:pPr marL="1047750" marR="0" lvl="1" indent="-374650" algn="l" defTabSz="914400" rtl="0" eaLnBrk="1" fontAlgn="auto" latinLnBrk="0" hangingPunct="1">
              <a:lnSpc>
                <a:spcPct val="100000"/>
              </a:lnSpc>
              <a:spcBef>
                <a:spcPct val="20000"/>
              </a:spcBef>
              <a:spcAft>
                <a:spcPts val="0"/>
              </a:spcAft>
              <a:buClrTx/>
              <a:buSzTx/>
              <a:buFontTx/>
              <a:buNone/>
              <a:tabLst>
                <a:tab pos="18161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Inference - Some people cry</a:t>
            </a:r>
          </a:p>
          <a:p>
            <a:pPr marL="342900" marR="0" lvl="0" indent="-342900" algn="l" defTabSz="914400" rtl="0" eaLnBrk="1" fontAlgn="auto" latinLnBrk="0" hangingPunct="1">
              <a:lnSpc>
                <a:spcPct val="100000"/>
              </a:lnSpc>
              <a:spcBef>
                <a:spcPct val="20000"/>
              </a:spcBef>
              <a:spcAft>
                <a:spcPts val="0"/>
              </a:spcAft>
              <a:buClrTx/>
              <a:buSzTx/>
              <a:buFontTx/>
              <a:buChar char=" "/>
              <a:tabLst>
                <a:tab pos="18161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Correct?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816100" algn="l"/>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8161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People bring world knowledge to bear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Inductive Reasoning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1052736"/>
            <a:ext cx="8435280" cy="4713387"/>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Induction: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generalize from cases seen to cases unseen</a:t>
            </a:r>
          </a:p>
          <a:p>
            <a:pPr marL="742950" marR="0" lvl="1" indent="-285750" algn="l" defTabSz="914400" rtl="0" eaLnBrk="1" fontAlgn="auto" latinLnBrk="0" hangingPunct="1">
              <a:lnSpc>
                <a:spcPct val="90000"/>
              </a:lnSpc>
              <a:spcBef>
                <a:spcPct val="20000"/>
              </a:spcBef>
              <a:spcAft>
                <a:spcPts val="0"/>
              </a:spcAft>
              <a:buClrTx/>
              <a:buSzTx/>
              <a:buFontTx/>
              <a:buChar char=" "/>
              <a:tabLst>
                <a:tab pos="15240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e.g.	all elephants we have seen have trunks</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therefore all elephants have trunks.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Unreliable: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can only prove false not true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Char char=" "/>
              <a:tabLst>
                <a:tab pos="15240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but useful!</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Humans not good at using negative evidence</a:t>
            </a:r>
          </a:p>
          <a:p>
            <a:pPr marL="742950" marR="0" lvl="1" indent="-285750" algn="l" defTabSz="914400" rtl="0" eaLnBrk="1" fontAlgn="auto" latinLnBrk="0" hangingPunct="1">
              <a:lnSpc>
                <a:spcPct val="90000"/>
              </a:lnSpc>
              <a:spcBef>
                <a:spcPct val="20000"/>
              </a:spcBef>
              <a:spcAft>
                <a:spcPts val="0"/>
              </a:spcAft>
              <a:buClrTx/>
              <a:buSzTx/>
              <a:buFontTx/>
              <a:buChar char=" "/>
              <a:tabLst>
                <a:tab pos="15240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e.g. </a:t>
            </a:r>
            <a:r>
              <a:rPr kumimoji="0" lang="en-GB" sz="2800" b="0" i="0" u="none" strike="noStrike" kern="1200" cap="none" spc="0" normalizeH="0" baseline="0" noProof="0" dirty="0" err="1">
                <a:ln>
                  <a:noFill/>
                </a:ln>
                <a:solidFill>
                  <a:schemeClr val="tx1"/>
                </a:solidFill>
                <a:effectLst/>
                <a:uLnTx/>
                <a:uFillTx/>
                <a:latin typeface="+mn-lt"/>
                <a:ea typeface="+mn-ea"/>
                <a:cs typeface="+mn-cs"/>
              </a:rPr>
              <a:t>Wason's</a:t>
            </a:r>
            <a:r>
              <a:rPr kumimoji="0" lang="en-GB" sz="2800" b="0" i="0" u="none" strike="noStrike" kern="1200" cap="none" spc="0" normalizeH="0" baseline="0" noProof="0" dirty="0">
                <a:ln>
                  <a:noFill/>
                </a:ln>
                <a:solidFill>
                  <a:schemeClr val="tx1"/>
                </a:solidFill>
                <a:effectLst/>
                <a:uLnTx/>
                <a:uFillTx/>
                <a:latin typeface="+mn-lt"/>
                <a:ea typeface="+mn-ea"/>
                <a:cs typeface="+mn-cs"/>
              </a:rPr>
              <a:t> cards.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524000" algn="l"/>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err="1">
                <a:solidFill>
                  <a:schemeClr val="tx2"/>
                </a:solidFill>
              </a:rPr>
              <a:t>Interection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By </a:t>
            </a:r>
            <a:r>
              <a:rPr lang="en-US" i="1" dirty="0"/>
              <a:t>interaction we mean </a:t>
            </a:r>
          </a:p>
          <a:p>
            <a:endParaRPr lang="en-US" i="1" dirty="0"/>
          </a:p>
          <a:p>
            <a:r>
              <a:rPr lang="en-US" i="1" dirty="0"/>
              <a:t>any communication between </a:t>
            </a:r>
            <a:r>
              <a:rPr lang="en-US" dirty="0"/>
              <a:t>a user and computer, be it direct or indirect. </a:t>
            </a:r>
          </a:p>
          <a:p>
            <a:endParaRPr lang="en-US" dirty="0"/>
          </a:p>
          <a:p>
            <a:r>
              <a:rPr lang="en-US" dirty="0"/>
              <a:t>Direct interaction involves a dialog with feedback and control throughout performance of the task. </a:t>
            </a:r>
          </a:p>
          <a:p>
            <a:endParaRPr lang="en-US" dirty="0"/>
          </a:p>
          <a:p>
            <a:pPr algn="just"/>
            <a:r>
              <a:rPr lang="en-US" dirty="0"/>
              <a:t>Indirect interaction may involve batch processing or intelligent sensors controlling the environment.</a:t>
            </a:r>
          </a:p>
          <a:p>
            <a:endParaRPr lang="en-US" dirty="0"/>
          </a:p>
          <a:p>
            <a:r>
              <a:rPr lang="en-US" dirty="0"/>
              <a:t>The important thing is that the user is interacting with the computer in order to accomplish something.</a:t>
            </a:r>
          </a:p>
        </p:txBody>
      </p:sp>
      <p:sp>
        <p:nvSpPr>
          <p:cNvPr id="6" name="Text Placeholder 15"/>
          <p:cNvSpPr txBox="1">
            <a:spLocks/>
          </p:cNvSpPr>
          <p:nvPr/>
        </p:nvSpPr>
        <p:spPr>
          <a:xfrm>
            <a:off x="0" y="1412776"/>
            <a:ext cx="9144000" cy="5445224"/>
          </a:xfrm>
          <a:prstGeom prst="rect">
            <a:avLst/>
          </a:prstGeom>
        </p:spPr>
        <p:txBody>
          <a:bodyPr/>
          <a:lstStyle/>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err="1"/>
              <a:t>Wason's</a:t>
            </a:r>
            <a:r>
              <a:rPr lang="en-GB" sz="3200" dirty="0"/>
              <a:t> cards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85800" y="4091459"/>
            <a:ext cx="77724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n-lt"/>
                <a:ea typeface="+mn-ea"/>
                <a:cs typeface="+mn-cs"/>
              </a:rPr>
              <a:t>Is this true?</a:t>
            </a: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GB" sz="1400" b="0" i="0" u="none" strike="no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n-lt"/>
                <a:ea typeface="+mn-ea"/>
                <a:cs typeface="+mn-cs"/>
              </a:rPr>
              <a:t>How many cards do you need to turn over to find out?</a:t>
            </a: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GB" sz="1200" b="0" i="0" u="none" strike="noStrike" kern="1200" cap="none" spc="0" normalizeH="0" baseline="0" noProof="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GB" sz="2000" b="0" i="0" u="none" strike="noStrike" kern="1200" cap="none" spc="0" normalizeH="0" baseline="0" noProof="0">
                <a:ln>
                  <a:noFill/>
                </a:ln>
                <a:solidFill>
                  <a:schemeClr val="tx1"/>
                </a:solidFill>
                <a:effectLst/>
                <a:uLnTx/>
                <a:uFillTx/>
                <a:latin typeface="+mn-lt"/>
                <a:ea typeface="+mn-ea"/>
                <a:cs typeface="+mn-cs"/>
              </a:rPr>
              <a:t>…. and which cards?</a:t>
            </a:r>
          </a:p>
        </p:txBody>
      </p:sp>
      <p:sp>
        <p:nvSpPr>
          <p:cNvPr id="7" name="Rectangle 4"/>
          <p:cNvSpPr>
            <a:spLocks noChangeArrowheads="1"/>
          </p:cNvSpPr>
          <p:nvPr/>
        </p:nvSpPr>
        <p:spPr bwMode="auto">
          <a:xfrm>
            <a:off x="533400" y="3237384"/>
            <a:ext cx="8077200" cy="400050"/>
          </a:xfrm>
          <a:prstGeom prst="rect">
            <a:avLst/>
          </a:prstGeom>
          <a:solidFill>
            <a:srgbClr val="FFFFCC"/>
          </a:solidFill>
          <a:ln w="3175">
            <a:solidFill>
              <a:schemeClr val="tx1"/>
            </a:solidFill>
            <a:miter lim="800000"/>
            <a:headEnd/>
            <a:tailEnd/>
          </a:ln>
          <a:effectLst/>
        </p:spPr>
        <p:txBody>
          <a:bodyPr>
            <a:spAutoFit/>
          </a:bodyPr>
          <a:lstStyle/>
          <a:p>
            <a:pPr eaLnBrk="1" hangingPunct="1">
              <a:spcBef>
                <a:spcPct val="50000"/>
              </a:spcBef>
            </a:pPr>
            <a:r>
              <a:rPr lang="en-US" sz="2000">
                <a:latin typeface="Arial" charset="0"/>
              </a:rPr>
              <a:t>If a card has a vowel on one side it has an even number on the other</a:t>
            </a:r>
          </a:p>
        </p:txBody>
      </p:sp>
      <p:grpSp>
        <p:nvGrpSpPr>
          <p:cNvPr id="8" name="Group 5"/>
          <p:cNvGrpSpPr>
            <a:grpSpLocks/>
          </p:cNvGrpSpPr>
          <p:nvPr/>
        </p:nvGrpSpPr>
        <p:grpSpPr bwMode="auto">
          <a:xfrm>
            <a:off x="2362200" y="1484784"/>
            <a:ext cx="4343400" cy="1311275"/>
            <a:chOff x="768" y="3264"/>
            <a:chExt cx="2736" cy="826"/>
          </a:xfrm>
        </p:grpSpPr>
        <p:sp>
          <p:nvSpPr>
            <p:cNvPr id="9" name="Rectangle 6"/>
            <p:cNvSpPr>
              <a:spLocks noChangeArrowheads="1"/>
            </p:cNvSpPr>
            <p:nvPr/>
          </p:nvSpPr>
          <p:spPr bwMode="auto">
            <a:xfrm>
              <a:off x="768" y="3312"/>
              <a:ext cx="576" cy="768"/>
            </a:xfrm>
            <a:prstGeom prst="rect">
              <a:avLst/>
            </a:prstGeom>
            <a:noFill/>
            <a:ln w="38100">
              <a:solidFill>
                <a:schemeClr val="tx1"/>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1488" y="3312"/>
              <a:ext cx="576" cy="768"/>
            </a:xfrm>
            <a:prstGeom prst="rect">
              <a:avLst/>
            </a:prstGeom>
            <a:noFill/>
            <a:ln w="38100">
              <a:solidFill>
                <a:schemeClr val="tx1"/>
              </a:solidFill>
              <a:miter lim="800000"/>
              <a:headEnd/>
              <a:tailEnd/>
            </a:ln>
            <a:effectLst/>
          </p:spPr>
          <p:txBody>
            <a:bodyPr wrap="none" anchor="ctr"/>
            <a:lstStyle/>
            <a:p>
              <a:endParaRPr lang="en-US"/>
            </a:p>
          </p:txBody>
        </p:sp>
        <p:sp>
          <p:nvSpPr>
            <p:cNvPr id="11" name="Rectangle 8"/>
            <p:cNvSpPr>
              <a:spLocks noChangeArrowheads="1"/>
            </p:cNvSpPr>
            <p:nvPr/>
          </p:nvSpPr>
          <p:spPr bwMode="auto">
            <a:xfrm>
              <a:off x="2208" y="3312"/>
              <a:ext cx="576" cy="768"/>
            </a:xfrm>
            <a:prstGeom prst="rect">
              <a:avLst/>
            </a:prstGeom>
            <a:noFill/>
            <a:ln w="38100">
              <a:solidFill>
                <a:schemeClr val="tx1"/>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2928" y="3312"/>
              <a:ext cx="576" cy="768"/>
            </a:xfrm>
            <a:prstGeom prst="rect">
              <a:avLst/>
            </a:prstGeom>
            <a:noFill/>
            <a:ln w="38100">
              <a:solidFill>
                <a:schemeClr val="tx1"/>
              </a:solidFill>
              <a:miter lim="800000"/>
              <a:headEnd/>
              <a:tailEnd/>
            </a:ln>
            <a:effectLst/>
          </p:spPr>
          <p:txBody>
            <a:bodyPr wrap="none" anchor="ctr"/>
            <a:lstStyle/>
            <a:p>
              <a:endParaRPr lang="en-US"/>
            </a:p>
          </p:txBody>
        </p:sp>
        <p:sp>
          <p:nvSpPr>
            <p:cNvPr id="13" name="Text Box 10"/>
            <p:cNvSpPr txBox="1">
              <a:spLocks noChangeArrowheads="1"/>
            </p:cNvSpPr>
            <p:nvPr/>
          </p:nvSpPr>
          <p:spPr bwMode="auto">
            <a:xfrm>
              <a:off x="863" y="3264"/>
              <a:ext cx="2641" cy="826"/>
            </a:xfrm>
            <a:prstGeom prst="rect">
              <a:avLst/>
            </a:prstGeom>
            <a:noFill/>
            <a:ln w="9525">
              <a:noFill/>
              <a:miter lim="800000"/>
              <a:headEnd/>
              <a:tailEnd/>
            </a:ln>
            <a:effectLst/>
          </p:spPr>
          <p:txBody>
            <a:bodyPr wrap="none">
              <a:spAutoFit/>
            </a:bodyPr>
            <a:lstStyle/>
            <a:p>
              <a:pPr eaLnBrk="1" hangingPunct="1"/>
              <a:r>
                <a:rPr lang="en-US" sz="8000" b="1" dirty="0">
                  <a:latin typeface="Times New Roman" pitchFamily="18" charset="0"/>
                </a:rPr>
                <a:t>7</a:t>
              </a:r>
              <a:r>
                <a:rPr lang="en-GB" sz="8000" b="1" dirty="0">
                  <a:latin typeface="Times New Roman" pitchFamily="18" charset="0"/>
                </a:rPr>
                <a:t>  </a:t>
              </a:r>
              <a:r>
                <a:rPr lang="en-US" sz="8000" b="1" dirty="0">
                  <a:latin typeface="Times New Roman" pitchFamily="18" charset="0"/>
                </a:rPr>
                <a:t>E  4  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err="1"/>
              <a:t>Abductive</a:t>
            </a:r>
            <a:r>
              <a:rPr lang="en-GB" sz="3200" dirty="0"/>
              <a:t> reasoning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256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reasoning from event to cause</a:t>
            </a:r>
          </a:p>
          <a:p>
            <a:pPr marL="742950" marR="0" lvl="1" indent="-285750" algn="l" defTabSz="914400" rtl="0" eaLnBrk="1" fontAlgn="auto" latinLnBrk="0" hangingPunct="1">
              <a:lnSpc>
                <a:spcPct val="100000"/>
              </a:lnSpc>
              <a:spcBef>
                <a:spcPct val="20000"/>
              </a:spcBef>
              <a:spcAft>
                <a:spcPts val="0"/>
              </a:spcAft>
              <a:buClrTx/>
              <a:buSzTx/>
              <a:buFontTx/>
              <a:buChar char=" "/>
              <a:tabLst>
                <a:tab pos="16256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e.g.	Sam drives fast when drunk.</a:t>
            </a:r>
          </a:p>
          <a:p>
            <a:pPr marL="742950" marR="0" lvl="1" indent="-285750" algn="l" defTabSz="914400" rtl="0" eaLnBrk="1" fontAlgn="auto" latinLnBrk="0" hangingPunct="1">
              <a:lnSpc>
                <a:spcPct val="100000"/>
              </a:lnSpc>
              <a:spcBef>
                <a:spcPct val="20000"/>
              </a:spcBef>
              <a:spcAft>
                <a:spcPts val="0"/>
              </a:spcAft>
              <a:buClrTx/>
              <a:buSzTx/>
              <a:buFontTx/>
              <a:buChar char=" "/>
              <a:tabLst>
                <a:tab pos="16256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	If I see Sam driving fast, assume drunk.</a:t>
            </a:r>
          </a:p>
          <a:p>
            <a:pPr marR="0" lvl="0" algn="l" defTabSz="914400" rtl="0" eaLnBrk="1" fontAlgn="auto" latinLnBrk="0" hangingPunct="1">
              <a:lnSpc>
                <a:spcPct val="100000"/>
              </a:lnSpc>
              <a:spcBef>
                <a:spcPct val="20000"/>
              </a:spcBef>
              <a:spcAft>
                <a:spcPts val="0"/>
              </a:spcAft>
              <a:buClrTx/>
              <a:buSzTx/>
              <a:tabLst>
                <a:tab pos="1625600" algn="l"/>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25600" algn="l"/>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Unreliable: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tab pos="1625600" algn="l"/>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can lead to false explanations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Problem solving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57200" y="1484784"/>
            <a:ext cx="8229600" cy="4093915"/>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Process of finding solution to unfamiliar task using knowledge.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Several theories.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Gestalt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problem solving both productive and reproductive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productive draws on insight and restructuring of problem</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attractive but not enough evidence to explain `insight' etc.</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move away from behaviourism and led towards information processing theories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Problem solving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txBox="1">
            <a:spLocks noChangeArrowheads="1"/>
          </p:cNvSpPr>
          <p:nvPr/>
        </p:nvSpPr>
        <p:spPr>
          <a:xfrm>
            <a:off x="457200" y="1600200"/>
            <a:ext cx="8229600" cy="4525963"/>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Problem space theory</a:t>
            </a:r>
          </a:p>
          <a:p>
            <a:pPr marL="4762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problem space comprises problem states</a:t>
            </a:r>
          </a:p>
          <a:p>
            <a:pPr marL="4762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problem solving involves generating states using legal operators</a:t>
            </a:r>
          </a:p>
          <a:p>
            <a:pPr marL="4762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heuristics may be employed to select operators</a:t>
            </a:r>
            <a:br>
              <a:rPr kumimoji="0" lang="en-GB" sz="2400" b="0" i="0" u="none" strike="noStrike" kern="1200" cap="none" spc="0" normalizeH="0" baseline="0" noProof="0" dirty="0">
                <a:ln>
                  <a:noFill/>
                </a:ln>
                <a:solidFill>
                  <a:schemeClr val="tx1"/>
                </a:solidFill>
                <a:effectLst/>
                <a:uLnTx/>
                <a:uFillTx/>
                <a:latin typeface="+mn-lt"/>
                <a:ea typeface="+mn-ea"/>
                <a:cs typeface="+mn-cs"/>
              </a:rPr>
            </a:br>
            <a:r>
              <a:rPr kumimoji="0" lang="en-GB" sz="2400" b="0" i="0" u="none" strike="noStrike" kern="1200" cap="none" spc="0" normalizeH="0" baseline="0" noProof="0" dirty="0">
                <a:ln>
                  <a:noFill/>
                </a:ln>
                <a:solidFill>
                  <a:schemeClr val="tx1"/>
                </a:solidFill>
                <a:effectLst/>
                <a:uLnTx/>
                <a:uFillTx/>
                <a:latin typeface="+mn-lt"/>
                <a:ea typeface="+mn-ea"/>
                <a:cs typeface="+mn-cs"/>
              </a:rPr>
              <a:t>	e.g. means-ends analysis</a:t>
            </a:r>
          </a:p>
          <a:p>
            <a:pPr marL="4762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operates within human information processing system</a:t>
            </a:r>
            <a:br>
              <a:rPr kumimoji="0" lang="en-GB" sz="2400" b="0" i="0" u="none" strike="noStrike" kern="1200" cap="none" spc="0" normalizeH="0" baseline="0" noProof="0" dirty="0">
                <a:ln>
                  <a:noFill/>
                </a:ln>
                <a:solidFill>
                  <a:schemeClr val="tx1"/>
                </a:solidFill>
                <a:effectLst/>
                <a:uLnTx/>
                <a:uFillTx/>
                <a:latin typeface="+mn-lt"/>
                <a:ea typeface="+mn-ea"/>
                <a:cs typeface="+mn-cs"/>
              </a:rPr>
            </a:br>
            <a:r>
              <a:rPr kumimoji="0" lang="en-GB" sz="2400" b="0" i="0" u="none" strike="noStrike" kern="1200" cap="none" spc="0" normalizeH="0" baseline="0" noProof="0" dirty="0">
                <a:ln>
                  <a:noFill/>
                </a:ln>
                <a:solidFill>
                  <a:schemeClr val="tx1"/>
                </a:solidFill>
                <a:effectLst/>
                <a:uLnTx/>
                <a:uFillTx/>
                <a:latin typeface="+mn-lt"/>
                <a:ea typeface="+mn-ea"/>
                <a:cs typeface="+mn-cs"/>
              </a:rPr>
              <a:t>	e.g. STM limits etc.</a:t>
            </a:r>
          </a:p>
          <a:p>
            <a:pPr marL="4762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largely applied to problem solving in well-defined areas</a:t>
            </a:r>
            <a:br>
              <a:rPr kumimoji="0" lang="en-GB" sz="2400" b="0" i="0" u="none" strike="noStrike" kern="1200" cap="none" spc="0" normalizeH="0" baseline="0" noProof="0" dirty="0">
                <a:ln>
                  <a:noFill/>
                </a:ln>
                <a:solidFill>
                  <a:schemeClr val="tx1"/>
                </a:solidFill>
                <a:effectLst/>
                <a:uLnTx/>
                <a:uFillTx/>
                <a:latin typeface="+mn-lt"/>
                <a:ea typeface="+mn-ea"/>
                <a:cs typeface="+mn-cs"/>
              </a:rPr>
            </a:br>
            <a:r>
              <a:rPr kumimoji="0" lang="en-GB" sz="2400" b="0" i="0" u="none" strike="noStrike" kern="1200" cap="none" spc="0" normalizeH="0" baseline="0" noProof="0" dirty="0">
                <a:ln>
                  <a:noFill/>
                </a:ln>
                <a:solidFill>
                  <a:schemeClr val="tx1"/>
                </a:solidFill>
                <a:effectLst/>
                <a:uLnTx/>
                <a:uFillTx/>
                <a:latin typeface="+mn-lt"/>
                <a:ea typeface="+mn-ea"/>
                <a:cs typeface="+mn-cs"/>
              </a:rPr>
              <a:t>	e.g. puzzles rather than knowledge intensive areas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Problem solving</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Analogy</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analogical mapping:</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b="0" i="0" u="none" strike="noStrike" kern="1200" cap="none" spc="0" normalizeH="0" baseline="0" noProof="0" dirty="0">
                <a:ln>
                  <a:noFill/>
                </a:ln>
                <a:solidFill>
                  <a:schemeClr val="tx1"/>
                </a:solidFill>
                <a:effectLst/>
                <a:uLnTx/>
                <a:uFillTx/>
                <a:latin typeface="+mn-lt"/>
                <a:ea typeface="+mn-ea"/>
                <a:cs typeface="+mn-cs"/>
              </a:rPr>
              <a:t>novel problems in new domain?</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b="0" i="0" u="none" strike="noStrike" kern="1200" cap="none" spc="0" normalizeH="0" baseline="0" noProof="0" dirty="0">
                <a:ln>
                  <a:noFill/>
                </a:ln>
                <a:solidFill>
                  <a:schemeClr val="tx1"/>
                </a:solidFill>
                <a:effectLst/>
                <a:uLnTx/>
                <a:uFillTx/>
                <a:latin typeface="+mn-lt"/>
                <a:ea typeface="+mn-ea"/>
                <a:cs typeface="+mn-cs"/>
              </a:rPr>
              <a:t>use knowledge of similar problem from similar domain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analogical mapping difficult if domains are semantically different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Skill acquisition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skilled activity characterized by chunking</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b="0" i="0" u="none" strike="noStrike" kern="1200" cap="none" spc="0" normalizeH="0" baseline="0" noProof="0" dirty="0">
                <a:ln>
                  <a:noFill/>
                </a:ln>
                <a:solidFill>
                  <a:schemeClr val="tx1"/>
                </a:solidFill>
                <a:effectLst/>
                <a:uLnTx/>
                <a:uFillTx/>
                <a:latin typeface="+mn-lt"/>
                <a:ea typeface="+mn-ea"/>
                <a:cs typeface="+mn-cs"/>
              </a:rPr>
              <a:t>lot of information is chunked to optimize STM</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conceptual rather than superficial grouping of problems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information is structured more effectively</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Errors and mental models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txBox="1">
            <a:spLocks noChangeArrowheads="1"/>
          </p:cNvSpPr>
          <p:nvPr/>
        </p:nvSpPr>
        <p:spPr>
          <a:xfrm>
            <a:off x="457200" y="1196752"/>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Types of error</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slips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right intention, but failed to do it right</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causes: poor physical </a:t>
            </a:r>
            <a:r>
              <a:rPr kumimoji="0" lang="en-GB" sz="2800" b="0" i="0" u="none" strike="noStrike" kern="1200" cap="none" spc="0" normalizeH="0" baseline="0" noProof="0" dirty="0" err="1">
                <a:ln>
                  <a:noFill/>
                </a:ln>
                <a:solidFill>
                  <a:schemeClr val="tx1"/>
                </a:solidFill>
                <a:effectLst/>
                <a:uLnTx/>
                <a:uFillTx/>
                <a:latin typeface="+mn-lt"/>
                <a:ea typeface="+mn-ea"/>
                <a:cs typeface="+mn-cs"/>
              </a:rPr>
              <a:t>skill,inattention</a:t>
            </a:r>
            <a:r>
              <a:rPr kumimoji="0" lang="en-GB" sz="2800" b="0" i="0" u="none" strike="noStrike" kern="1200" cap="none" spc="0" normalizeH="0" baseline="0" noProof="0" dirty="0">
                <a:ln>
                  <a:noFill/>
                </a:ln>
                <a:solidFill>
                  <a:schemeClr val="tx1"/>
                </a:solidFill>
                <a:effectLst/>
                <a:uLnTx/>
                <a:uFillTx/>
                <a:latin typeface="+mn-lt"/>
                <a:ea typeface="+mn-ea"/>
                <a:cs typeface="+mn-cs"/>
              </a:rPr>
              <a:t> etc.</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change to aspect of skilled behaviour can cause slip</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chemeClr val="tx1"/>
                </a:solidFill>
                <a:effectLst/>
                <a:uLnTx/>
                <a:uFillTx/>
                <a:latin typeface="+mn-lt"/>
                <a:ea typeface="+mn-ea"/>
                <a:cs typeface="+mn-cs"/>
              </a:rPr>
              <a:t>mistakes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wrong intention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	cause: incorrect understanding</a:t>
            </a:r>
          </a:p>
          <a:p>
            <a:pPr marL="1143000" marR="0" lvl="2" indent="-228600" algn="l" defTabSz="914400" rtl="0" eaLnBrk="1" fontAlgn="auto" latinLnBrk="0" hangingPunct="1">
              <a:lnSpc>
                <a:spcPct val="90000"/>
              </a:lnSpc>
              <a:spcBef>
                <a:spcPct val="2000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humans create mental models to explain behaviour.</a:t>
            </a:r>
          </a:p>
          <a:p>
            <a:pPr marL="1143000" marR="0" lvl="2" indent="-228600" algn="l" defTabSz="914400" rtl="0" eaLnBrk="1" fontAlgn="auto" latinLnBrk="0" hangingPunct="1">
              <a:lnSpc>
                <a:spcPct val="90000"/>
              </a:lnSpc>
              <a:spcBef>
                <a:spcPct val="20000"/>
              </a:spcBef>
              <a:spcAft>
                <a:spcPts val="0"/>
              </a:spcAft>
              <a:buClrTx/>
              <a:buSzTx/>
              <a:buFontTx/>
              <a:buNone/>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if wrong (different from actual system) errors can occur</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Emotion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539552" y="1673424"/>
            <a:ext cx="7772400"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Various theories of how emotion works</a:t>
            </a:r>
            <a:endParaRPr kumimoji="0" lang="en-GB" sz="3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James-Lange: emotion is our interpretation of a physiological response to a stimuli</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Cannon: emotion is a psychological response to a stimuli</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Schacter-Singer: emotion is the result of our evaluation of our physiological responses, in the light of the whole situation we are 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Emotion clearly involves both cognitive and physical responses to stimuli</a:t>
            </a:r>
            <a:endParaRPr kumimoji="0" lang="en-GB"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Emotion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609600" y="1196752"/>
            <a:ext cx="7772400"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The biological response to physical stimuli is called </a:t>
            </a:r>
            <a:r>
              <a:rPr kumimoji="0" lang="en-GB" sz="2800" b="0" i="1" u="none" strike="noStrike" kern="1200" cap="none" spc="0" normalizeH="0" baseline="0" noProof="0">
                <a:ln>
                  <a:noFill/>
                </a:ln>
                <a:solidFill>
                  <a:schemeClr val="tx1"/>
                </a:solidFill>
                <a:effectLst/>
                <a:uLnTx/>
                <a:uFillTx/>
                <a:latin typeface="+mn-lt"/>
                <a:ea typeface="+mn-ea"/>
                <a:cs typeface="+mn-cs"/>
              </a:rPr>
              <a:t>affect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Affect influences how we respond to situations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a:ln>
                  <a:noFill/>
                </a:ln>
                <a:solidFill>
                  <a:schemeClr val="tx1"/>
                </a:solidFill>
                <a:effectLst/>
                <a:uLnTx/>
                <a:uFillTx/>
                <a:latin typeface="+mn-lt"/>
                <a:ea typeface="+mn-ea"/>
                <a:cs typeface="+mn-cs"/>
              </a:rPr>
              <a:t>positive </a:t>
            </a:r>
            <a:r>
              <a:rPr kumimoji="0" lang="en-GB" sz="2400" b="0" i="0" u="none" strike="noStrike" kern="1200" cap="none" spc="0" normalizeH="0" baseline="0" noProof="0">
                <a:ln>
                  <a:noFill/>
                </a:ln>
                <a:solidFill>
                  <a:schemeClr val="tx1"/>
                </a:solidFill>
                <a:effectLst/>
                <a:uLnTx/>
                <a:uFillTx/>
                <a:latin typeface="+mn-lt"/>
                <a:ea typeface="+mn-ea"/>
                <a:cs typeface="+mn-cs"/>
                <a:sym typeface="Symbol" pitchFamily="18" charset="2"/>
              </a:rPr>
              <a:t> creative problem solving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a:ln>
                  <a:noFill/>
                </a:ln>
                <a:solidFill>
                  <a:schemeClr val="tx1"/>
                </a:solidFill>
                <a:effectLst/>
                <a:uLnTx/>
                <a:uFillTx/>
                <a:latin typeface="+mn-lt"/>
                <a:ea typeface="+mn-ea"/>
                <a:cs typeface="+mn-cs"/>
                <a:sym typeface="Symbol" pitchFamily="18" charset="2"/>
              </a:rPr>
              <a:t>negative  narrow thinking</a:t>
            </a:r>
            <a:endParaRPr kumimoji="0" lang="en-GB" sz="32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Tx/>
              <a:buNone/>
              <a:tabLst/>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Tx/>
              <a:buNone/>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“Negative affect can make it harder to do even easy tasks; positive affect can make it easier to do difficult tasks” </a:t>
            </a:r>
          </a:p>
          <a:p>
            <a:pPr marL="2057400" marR="0" lvl="4" indent="-228600" algn="r" defTabSz="914400" rtl="0" eaLnBrk="1" fontAlgn="auto" latinLnBrk="0" hangingPunct="1">
              <a:lnSpc>
                <a:spcPct val="100000"/>
              </a:lnSpc>
              <a:spcBef>
                <a:spcPct val="20000"/>
              </a:spcBef>
              <a:spcAft>
                <a:spcPts val="0"/>
              </a:spcAft>
              <a:buClrTx/>
              <a:buSzTx/>
              <a:buFontTx/>
              <a:buNone/>
              <a:tabLst/>
              <a:defRPr/>
            </a:pPr>
            <a:r>
              <a:rPr kumimoji="0" lang="en-GB" b="0" i="0" u="none" strike="noStrike" kern="1200" cap="none" spc="0" normalizeH="0" baseline="0" noProof="0">
                <a:ln>
                  <a:noFill/>
                </a:ln>
                <a:solidFill>
                  <a:schemeClr val="tx1"/>
                </a:solidFill>
                <a:effectLst/>
                <a:uLnTx/>
                <a:uFillTx/>
                <a:latin typeface="+mn-lt"/>
                <a:ea typeface="+mn-ea"/>
                <a:cs typeface="+mn-cs"/>
              </a:rPr>
              <a:t>(Donald Norman)</a:t>
            </a:r>
            <a:endParaRPr kumimoji="0" lang="en-GB" sz="24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Emotion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57200" y="126876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a:ln>
                  <a:noFill/>
                </a:ln>
                <a:solidFill>
                  <a:schemeClr val="tx1"/>
                </a:solidFill>
                <a:effectLst/>
                <a:uLnTx/>
                <a:uFillTx/>
                <a:latin typeface="+mn-lt"/>
                <a:ea typeface="+mn-ea"/>
                <a:cs typeface="+mn-cs"/>
              </a:rPr>
              <a:t>Implications for interface design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stress will increase the difficulty of problem solving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relaxed users will be more forgiving of shortcomings in design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a:ln>
                  <a:noFill/>
                </a:ln>
                <a:solidFill>
                  <a:schemeClr val="tx1"/>
                </a:solidFill>
                <a:effectLst/>
                <a:uLnTx/>
                <a:uFillTx/>
                <a:latin typeface="+mn-lt"/>
                <a:ea typeface="+mn-ea"/>
                <a:cs typeface="+mn-cs"/>
              </a:rPr>
              <a:t>aesthetically pleasing and rewarding interfaces will increase positive affect</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Individual differences</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long term</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  sex, physical and intellectual abilities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short term</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  effect of stress or fatigue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changing</a:t>
            </a:r>
            <a:br>
              <a:rPr kumimoji="0" lang="en-GB" sz="2800" b="0" i="0" u="none" strike="noStrike" kern="1200" cap="none" spc="0" normalizeH="0" baseline="0" noProof="0" dirty="0">
                <a:ln>
                  <a:noFill/>
                </a:ln>
                <a:solidFill>
                  <a:schemeClr val="tx1"/>
                </a:solidFill>
                <a:effectLst/>
                <a:uLnTx/>
                <a:uFillTx/>
                <a:latin typeface="+mn-lt"/>
                <a:ea typeface="+mn-ea"/>
                <a:cs typeface="+mn-cs"/>
              </a:rPr>
            </a:br>
            <a:r>
              <a:rPr kumimoji="0" lang="en-GB" sz="2800" b="0" i="0" u="none" strike="noStrike" kern="1200" cap="none" spc="0" normalizeH="0" baseline="0" noProof="0" dirty="0">
                <a:ln>
                  <a:noFill/>
                </a:ln>
                <a:solidFill>
                  <a:schemeClr val="tx1"/>
                </a:solidFill>
                <a:effectLst/>
                <a:uLnTx/>
                <a:uFillTx/>
                <a:latin typeface="+mn-lt"/>
                <a:ea typeface="+mn-ea"/>
                <a:cs typeface="+mn-cs"/>
              </a:rPr>
              <a:t>	–  age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1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Skill needed of an Effective Design</a:t>
            </a:r>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r>
              <a:rPr lang="en-US" dirty="0"/>
              <a:t>HCI is undoubtedly a multi-disciplinary subject. The ideal designer of an interactive system would have expertise in a range of topics: </a:t>
            </a:r>
          </a:p>
          <a:p>
            <a:pPr marL="514350" indent="-514350"/>
            <a:endParaRPr lang="en-US" dirty="0"/>
          </a:p>
          <a:p>
            <a:pPr marL="514350" indent="-514350"/>
            <a:r>
              <a:rPr lang="en-US" dirty="0">
                <a:solidFill>
                  <a:srgbClr val="FF0000"/>
                </a:solidFill>
              </a:rPr>
              <a:t>Psychology and cognitive science </a:t>
            </a:r>
            <a:r>
              <a:rPr lang="en-US" dirty="0"/>
              <a:t>- to give his knowledge of the user’s perceptual, cognitive and problem-solving skills. </a:t>
            </a:r>
          </a:p>
          <a:p>
            <a:pPr marL="514350" indent="-514350"/>
            <a:r>
              <a:rPr lang="en-US" dirty="0">
                <a:solidFill>
                  <a:srgbClr val="FF0000"/>
                </a:solidFill>
              </a:rPr>
              <a:t>Ergonomics</a:t>
            </a:r>
            <a:r>
              <a:rPr lang="en-US" dirty="0"/>
              <a:t> - for the user’s physical capabilities. </a:t>
            </a:r>
          </a:p>
          <a:p>
            <a:pPr marL="514350" indent="-514350"/>
            <a:r>
              <a:rPr lang="en-US" dirty="0">
                <a:solidFill>
                  <a:srgbClr val="FF0000"/>
                </a:solidFill>
              </a:rPr>
              <a:t>Sociology -</a:t>
            </a:r>
            <a:r>
              <a:rPr lang="en-US" dirty="0"/>
              <a:t> to help her understand the wider context of the interaction. </a:t>
            </a:r>
          </a:p>
          <a:p>
            <a:pPr marL="514350" indent="-514350"/>
            <a:r>
              <a:rPr lang="en-US" dirty="0">
                <a:solidFill>
                  <a:srgbClr val="FF0000"/>
                </a:solidFill>
              </a:rPr>
              <a:t>Computer science and engineering </a:t>
            </a:r>
            <a:r>
              <a:rPr lang="en-US" dirty="0"/>
              <a:t>– to be able to build the necessary technology.</a:t>
            </a:r>
          </a:p>
          <a:p>
            <a:pPr marL="514350" indent="-514350"/>
            <a:r>
              <a:rPr lang="en-US" dirty="0">
                <a:solidFill>
                  <a:srgbClr val="FF0000"/>
                </a:solidFill>
              </a:rPr>
              <a:t>Business </a:t>
            </a:r>
            <a:r>
              <a:rPr lang="en-US" dirty="0"/>
              <a:t>- to be able to market it. </a:t>
            </a:r>
          </a:p>
          <a:p>
            <a:pPr marL="514350" indent="-514350"/>
            <a:r>
              <a:rPr lang="en-US" dirty="0">
                <a:solidFill>
                  <a:srgbClr val="FF0000"/>
                </a:solidFill>
              </a:rPr>
              <a:t>Graphic design </a:t>
            </a:r>
            <a:r>
              <a:rPr lang="en-US" dirty="0"/>
              <a:t>- to produce an effective interface presentation;.</a:t>
            </a:r>
          </a:p>
          <a:p>
            <a:pPr marL="514350" indent="-514350"/>
            <a:r>
              <a:rPr lang="en-US" dirty="0">
                <a:solidFill>
                  <a:srgbClr val="FF0000"/>
                </a:solidFill>
              </a:rPr>
              <a:t>Technical writing </a:t>
            </a:r>
            <a:r>
              <a:rPr lang="en-US" dirty="0"/>
              <a:t>- to produce the manuals.</a:t>
            </a:r>
          </a:p>
          <a:p>
            <a:pPr marL="0" indent="0">
              <a:buNone/>
            </a:pPr>
            <a:endParaRPr lang="en-US" dirty="0"/>
          </a:p>
        </p:txBody>
      </p:sp>
      <p:sp>
        <p:nvSpPr>
          <p:cNvPr id="6" name="Text Placeholder 15"/>
          <p:cNvSpPr txBox="1">
            <a:spLocks/>
          </p:cNvSpPr>
          <p:nvPr/>
        </p:nvSpPr>
        <p:spPr>
          <a:xfrm>
            <a:off x="467544" y="1340768"/>
            <a:ext cx="9144000" cy="5877272"/>
          </a:xfrm>
          <a:prstGeom prst="rect">
            <a:avLst/>
          </a:prstGeom>
        </p:spPr>
        <p:txBody>
          <a:bodyPr/>
          <a:lstStyle/>
          <a:p>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Psychology and the Design of Interactive System</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a:xfrm>
            <a:off x="251520" y="1124744"/>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Some direct applications</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e.g.	blue acuity is poor</a:t>
            </a:r>
            <a:br>
              <a:rPr kumimoji="0" lang="en-GB" sz="2000" b="0" i="0" u="none" strike="noStrike" kern="1200" cap="none" spc="0" normalizeH="0" baseline="0" noProof="0" dirty="0">
                <a:ln>
                  <a:noFill/>
                </a:ln>
                <a:solidFill>
                  <a:schemeClr val="tx1"/>
                </a:solidFill>
                <a:effectLst/>
                <a:uLnTx/>
                <a:uFillTx/>
                <a:latin typeface="+mn-lt"/>
                <a:ea typeface="+mn-ea"/>
                <a:cs typeface="+mn-cs"/>
              </a:rPr>
            </a:br>
            <a:r>
              <a:rPr kumimoji="0" lang="en-GB" sz="2000" b="0" i="0" u="none" strike="noStrike" kern="1200" cap="none" spc="0" normalizeH="0" baseline="0" noProof="0" dirty="0">
                <a:ln>
                  <a:noFill/>
                </a:ln>
                <a:solidFill>
                  <a:schemeClr val="tx1"/>
                </a:solidFill>
                <a:effectLst/>
                <a:uLnTx/>
                <a:uFillTx/>
                <a:latin typeface="+mn-lt"/>
                <a:ea typeface="+mn-ea"/>
                <a:cs typeface="+mn-cs"/>
              </a:rPr>
              <a:t>	</a:t>
            </a:r>
            <a:r>
              <a:rPr kumimoji="0" lang="en-GB"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r>
              <a:rPr kumimoji="0" lang="en-GB" sz="2000" b="0" i="0" u="none" strike="noStrike" kern="1200" cap="none" spc="0" normalizeH="0" baseline="0" noProof="0" dirty="0">
                <a:ln>
                  <a:noFill/>
                </a:ln>
                <a:solidFill>
                  <a:schemeClr val="tx1"/>
                </a:solidFill>
                <a:effectLst/>
                <a:uLnTx/>
                <a:uFillTx/>
                <a:latin typeface="+mn-lt"/>
                <a:ea typeface="+mn-ea"/>
                <a:cs typeface="+mn-cs"/>
              </a:rPr>
              <a:t> blue should not be used for important detail</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However, correct application generally requires understanding of context in psychology, and an understanding of particular experimental conditions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A lot of knowledge has been distilled in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guidelines (chap 7)</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cognitive models (chap 12)</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r>
              <a:rPr kumimoji="0" lang="en-GB" sz="2000" b="0" i="0" u="none" strike="noStrike" kern="1200" cap="none" spc="0" normalizeH="0" baseline="0" noProof="0" dirty="0">
                <a:ln>
                  <a:noFill/>
                </a:ln>
                <a:solidFill>
                  <a:schemeClr val="tx1"/>
                </a:solidFill>
                <a:effectLst/>
                <a:uLnTx/>
                <a:uFillTx/>
                <a:latin typeface="+mn-lt"/>
                <a:ea typeface="+mn-ea"/>
                <a:cs typeface="+mn-cs"/>
              </a:rPr>
              <a:t>experimental and analytic evaluation techniques (chap 9)</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tab pos="1435100" algn="l"/>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Skill needed of an Effective Design?</a:t>
            </a:r>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endParaRPr lang="en-US" dirty="0"/>
          </a:p>
        </p:txBody>
      </p:sp>
      <p:sp>
        <p:nvSpPr>
          <p:cNvPr id="6" name="Text Placeholder 15"/>
          <p:cNvSpPr txBox="1">
            <a:spLocks/>
          </p:cNvSpPr>
          <p:nvPr/>
        </p:nvSpPr>
        <p:spPr>
          <a:xfrm>
            <a:off x="0" y="1484784"/>
            <a:ext cx="9144000" cy="5373216"/>
          </a:xfrm>
          <a:prstGeom prst="rect">
            <a:avLst/>
          </a:prstGeom>
        </p:spPr>
        <p:txBody>
          <a:bodyPr/>
          <a:lstStyle/>
          <a:p>
            <a:pPr algn="just"/>
            <a:r>
              <a:rPr lang="en-US" sz="2800" dirty="0"/>
              <a:t>It is not possible to design effective interactive systems from one discipline in isolation. Input is needed from all sides.</a:t>
            </a:r>
          </a:p>
          <a:p>
            <a:pPr algn="just"/>
            <a:endParaRPr lang="en-US" sz="2800" dirty="0"/>
          </a:p>
          <a:p>
            <a:pPr algn="just"/>
            <a:r>
              <a:rPr lang="en-US" sz="2800" dirty="0"/>
              <a:t>For example, a beautifully designed graphic display may be unusable if it ignores dialog constraints or the psychological limitations of the user.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GB" sz="3200" dirty="0"/>
              <a:t>Touch</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Autofit/>
          </a:bodyPr>
          <a:lstStyle/>
          <a:p>
            <a:pPr>
              <a:lnSpc>
                <a:spcPct val="90000"/>
              </a:lnSpc>
              <a:tabLst>
                <a:tab pos="863600" algn="l"/>
                <a:tab pos="2387600" algn="l"/>
                <a:tab pos="2667000" algn="l"/>
              </a:tabLst>
            </a:pPr>
            <a:endParaRPr lang="en-GB" dirty="0"/>
          </a:p>
        </p:txBody>
      </p:sp>
      <p:sp>
        <p:nvSpPr>
          <p:cNvPr id="5" name="Rectangle 3"/>
          <p:cNvSpPr txBox="1">
            <a:spLocks noRot="1" noChangeArrowheads="1"/>
          </p:cNvSpPr>
          <p:nvPr/>
        </p:nvSpPr>
        <p:spPr>
          <a:xfrm>
            <a:off x="301625" y="980728"/>
            <a:ext cx="8540750" cy="51184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dirty="0"/>
              <a:t>Our Concern</a:t>
            </a:r>
            <a:endParaRPr lang="en-GB" sz="3200" b="1" dirty="0"/>
          </a:p>
        </p:txBody>
      </p:sp>
      <p:sp>
        <p:nvSpPr>
          <p:cNvPr id="3" name="Content Placeholder 2"/>
          <p:cNvSpPr>
            <a:spLocks noGrp="1"/>
          </p:cNvSpPr>
          <p:nvPr>
            <p:ph idx="1"/>
          </p:nvPr>
        </p:nvSpPr>
        <p:spPr>
          <a:xfrm>
            <a:off x="0" y="836712"/>
            <a:ext cx="9144000" cy="6021288"/>
          </a:xfrm>
        </p:spPr>
        <p:style>
          <a:lnRef idx="1">
            <a:schemeClr val="accent5"/>
          </a:lnRef>
          <a:fillRef idx="2">
            <a:schemeClr val="accent5"/>
          </a:fillRef>
          <a:effectRef idx="1">
            <a:schemeClr val="accent5"/>
          </a:effectRef>
          <a:fontRef idx="minor">
            <a:schemeClr val="dk1"/>
          </a:fontRef>
        </p:style>
        <p:txBody>
          <a:bodyPr>
            <a:normAutofit/>
          </a:bodyPr>
          <a:lstStyle/>
          <a:p>
            <a:r>
              <a:rPr lang="en-US" sz="2600" dirty="0"/>
              <a:t>People </a:t>
            </a:r>
          </a:p>
          <a:p>
            <a:r>
              <a:rPr lang="en-US" sz="2600" dirty="0"/>
              <a:t>Computers and </a:t>
            </a:r>
          </a:p>
          <a:p>
            <a:r>
              <a:rPr lang="en-US" sz="2600" dirty="0"/>
              <a:t>Tasks that are performed</a:t>
            </a:r>
          </a:p>
          <a:p>
            <a:r>
              <a:rPr lang="en-US" sz="2600" dirty="0"/>
              <a:t>usability </a:t>
            </a:r>
          </a:p>
          <a:p>
            <a:pPr>
              <a:buNone/>
            </a:pPr>
            <a:endParaRPr lang="en-US" sz="2600" dirty="0"/>
          </a:p>
          <a:p>
            <a:pPr>
              <a:buNone/>
            </a:pPr>
            <a:r>
              <a:rPr lang="en-US" sz="2600" dirty="0"/>
              <a:t>The system must support the user’s task. </a:t>
            </a:r>
          </a:p>
          <a:p>
            <a:pPr>
              <a:buNone/>
            </a:pPr>
            <a:r>
              <a:rPr lang="en-US" sz="2600" dirty="0"/>
              <a:t>If the system forces the user to adopt an unacceptable mode of work then it is not usable.</a:t>
            </a:r>
          </a:p>
          <a:p>
            <a:pPr marL="0" indent="0">
              <a:buNone/>
              <a:defRPr/>
            </a:pPr>
            <a:endParaRPr lang="en-US" sz="2600" dirty="0"/>
          </a:p>
        </p:txBody>
      </p:sp>
    </p:spTree>
    <p:extLst>
      <p:ext uri="{BB962C8B-B14F-4D97-AF65-F5344CB8AC3E}">
        <p14:creationId xmlns:p14="http://schemas.microsoft.com/office/powerpoint/2010/main" val="10079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3820</TotalTime>
  <Words>3285</Words>
  <Application>Microsoft Office PowerPoint</Application>
  <PresentationFormat>On-screen Show (4:3)</PresentationFormat>
  <Paragraphs>587</Paragraphs>
  <Slides>80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Arial Black</vt:lpstr>
      <vt:lpstr>Calibri</vt:lpstr>
      <vt:lpstr>Symbol</vt:lpstr>
      <vt:lpstr>Times New Roman</vt:lpstr>
      <vt:lpstr>Office Theme</vt:lpstr>
      <vt:lpstr>PowerPoint Presentation</vt:lpstr>
      <vt:lpstr>WHY HUMAN–COMPUTER INTERACTION?</vt:lpstr>
      <vt:lpstr>Connern of HCI</vt:lpstr>
      <vt:lpstr>User</vt:lpstr>
      <vt:lpstr>Computer</vt:lpstr>
      <vt:lpstr>Interection</vt:lpstr>
      <vt:lpstr>Skill needed of an Effective Design</vt:lpstr>
      <vt:lpstr>Skill needed of an Effective Design?</vt:lpstr>
      <vt:lpstr>Our Concern</vt:lpstr>
      <vt:lpstr>Myth</vt:lpstr>
      <vt:lpstr>Craft</vt:lpstr>
      <vt:lpstr>HCI</vt:lpstr>
      <vt:lpstr>Why do we need to study on Human</vt:lpstr>
      <vt:lpstr>Why do we need to study on Human psychology?</vt:lpstr>
      <vt:lpstr>INPUT–OUTPUT CHANNELS</vt:lpstr>
      <vt:lpstr>INPUT–OUTPUT CHANNELS</vt:lpstr>
      <vt:lpstr>Human Sense</vt:lpstr>
      <vt:lpstr>Human Sense</vt:lpstr>
      <vt:lpstr>Human Vision</vt:lpstr>
      <vt:lpstr>Human Vision</vt:lpstr>
      <vt:lpstr>Human Vision</vt:lpstr>
      <vt:lpstr>Human</vt:lpstr>
      <vt:lpstr>Human</vt:lpstr>
      <vt:lpstr>Human</vt:lpstr>
      <vt:lpstr>Human: Eye</vt:lpstr>
      <vt:lpstr>Human Eye: Visual perception</vt:lpstr>
      <vt:lpstr>Human</vt:lpstr>
      <vt:lpstr>Human</vt:lpstr>
      <vt:lpstr>Human: Eye</vt:lpstr>
      <vt:lpstr>Laws of size Constancy</vt:lpstr>
      <vt:lpstr>Human:Eye</vt:lpstr>
      <vt:lpstr>Physical Reception</vt:lpstr>
      <vt:lpstr>Interpreting the Signal</vt:lpstr>
      <vt:lpstr>Interpreting the Signal</vt:lpstr>
      <vt:lpstr>Interpreting the Signal</vt:lpstr>
      <vt:lpstr>Muller-Lyer Illiusion</vt:lpstr>
      <vt:lpstr>Ponzo Illiusion</vt:lpstr>
      <vt:lpstr>Proof-Reading Illiusion</vt:lpstr>
      <vt:lpstr>Reading</vt:lpstr>
      <vt:lpstr>Hearing</vt:lpstr>
      <vt:lpstr>Hearing</vt:lpstr>
      <vt:lpstr>Touch</vt:lpstr>
      <vt:lpstr>Movement</vt:lpstr>
      <vt:lpstr>Movement</vt:lpstr>
      <vt:lpstr>Memory</vt:lpstr>
      <vt:lpstr>sensory memory</vt:lpstr>
      <vt:lpstr>Short-term memory (STM)</vt:lpstr>
      <vt:lpstr>Long-term memory (LTM)</vt:lpstr>
      <vt:lpstr>LTM - semantic network</vt:lpstr>
      <vt:lpstr>Models of LTM - Frames</vt:lpstr>
      <vt:lpstr>Models of LTM - Scripts</vt:lpstr>
      <vt:lpstr>Models of LTM - Production rules</vt:lpstr>
      <vt:lpstr>LTM - Storage of information</vt:lpstr>
      <vt:lpstr>LTM - Forgetting</vt:lpstr>
      <vt:lpstr>LTM - retrieval</vt:lpstr>
      <vt:lpstr>Thinking</vt:lpstr>
      <vt:lpstr>Deductive Reasoning</vt:lpstr>
      <vt:lpstr>Deductive Reasoning</vt:lpstr>
      <vt:lpstr>Inductive Reasoning</vt:lpstr>
      <vt:lpstr>Wason's cards</vt:lpstr>
      <vt:lpstr>Abductive reasoning</vt:lpstr>
      <vt:lpstr>Problem solving</vt:lpstr>
      <vt:lpstr>Problem solving</vt:lpstr>
      <vt:lpstr>Problem solving</vt:lpstr>
      <vt:lpstr>Errors and mental models</vt:lpstr>
      <vt:lpstr>Emotion</vt:lpstr>
      <vt:lpstr>Emotion</vt:lpstr>
      <vt:lpstr>Emotion</vt:lpstr>
      <vt:lpstr>Individual differences</vt:lpstr>
      <vt:lpstr>Psychology and the Design of Interactive System</vt:lpstr>
      <vt:lpstr>Touch</vt:lpstr>
      <vt:lpstr>Touch</vt:lpstr>
      <vt:lpstr>Touch</vt:lpstr>
      <vt:lpstr>Touch</vt:lpstr>
      <vt:lpstr>Touch</vt:lpstr>
      <vt:lpstr>Touch</vt:lpstr>
      <vt:lpstr>Touch</vt:lpstr>
      <vt:lpstr>Touch</vt:lpstr>
      <vt:lpstr>Touch</vt:lpstr>
      <vt:lpstr>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patwary</dc:creator>
  <cp:lastModifiedBy>Windows User</cp:lastModifiedBy>
  <cp:revision>100</cp:revision>
  <dcterms:created xsi:type="dcterms:W3CDTF">2016-09-18T01:33:05Z</dcterms:created>
  <dcterms:modified xsi:type="dcterms:W3CDTF">2018-07-14T18:00:46Z</dcterms:modified>
</cp:coreProperties>
</file>