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74" r:id="rId6"/>
    <p:sldId id="275" r:id="rId7"/>
    <p:sldId id="261" r:id="rId8"/>
    <p:sldId id="277" r:id="rId9"/>
    <p:sldId id="278" r:id="rId10"/>
    <p:sldId id="279" r:id="rId11"/>
    <p:sldId id="263" r:id="rId12"/>
    <p:sldId id="276" r:id="rId13"/>
    <p:sldId id="264" r:id="rId14"/>
    <p:sldId id="266" r:id="rId15"/>
    <p:sldId id="265"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6FCC6-3032-4A44-B469-0B2656CAE8ED}" type="datetimeFigureOut">
              <a:rPr lang="en-US" smtClean="0"/>
              <a:t>7/15/2018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F542B-34B7-4A92-9C47-24146D513A72}" type="slidenum">
              <a:rPr lang="en-US" smtClean="0"/>
              <a:t>‹#›</a:t>
            </a:fld>
            <a:endParaRPr lang="en-US"/>
          </a:p>
        </p:txBody>
      </p:sp>
    </p:spTree>
    <p:extLst>
      <p:ext uri="{BB962C8B-B14F-4D97-AF65-F5344CB8AC3E}">
        <p14:creationId xmlns:p14="http://schemas.microsoft.com/office/powerpoint/2010/main" val="2192744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1F542B-34B7-4A92-9C47-24146D513A72}" type="slidenum">
              <a:rPr lang="en-US" smtClean="0"/>
              <a:t>17</a:t>
            </a:fld>
            <a:endParaRPr lang="en-US"/>
          </a:p>
        </p:txBody>
      </p:sp>
    </p:spTree>
    <p:extLst>
      <p:ext uri="{BB962C8B-B14F-4D97-AF65-F5344CB8AC3E}">
        <p14:creationId xmlns:p14="http://schemas.microsoft.com/office/powerpoint/2010/main" val="3038565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5FE2D4-013A-4C2C-BDC6-50245692B930}"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5FE2D4-013A-4C2C-BDC6-50245692B930}"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5FE2D4-013A-4C2C-BDC6-50245692B930}"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5FE2D4-013A-4C2C-BDC6-50245692B930}"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FE2D4-013A-4C2C-BDC6-50245692B930}"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5FE2D4-013A-4C2C-BDC6-50245692B930}" type="datetimeFigureOut">
              <a:rPr lang="en-US" smtClean="0"/>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5FE2D4-013A-4C2C-BDC6-50245692B930}" type="datetimeFigureOut">
              <a:rPr lang="en-US" smtClean="0"/>
              <a:t>7/15/2018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5FE2D4-013A-4C2C-BDC6-50245692B930}" type="datetimeFigureOut">
              <a:rPr lang="en-US" smtClean="0"/>
              <a:t>7/15/2018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FE2D4-013A-4C2C-BDC6-50245692B930}" type="datetimeFigureOut">
              <a:rPr lang="en-US" smtClean="0"/>
              <a:t>7/15/2018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5FE2D4-013A-4C2C-BDC6-50245692B930}" type="datetimeFigureOut">
              <a:rPr lang="en-US" smtClean="0"/>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5FE2D4-013A-4C2C-BDC6-50245692B930}" type="datetimeFigureOut">
              <a:rPr lang="en-US" smtClean="0"/>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FE2D4-013A-4C2C-BDC6-50245692B930}" type="datetimeFigureOut">
              <a:rPr lang="en-US" smtClean="0"/>
              <a:t>7/15/2018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A9FDB-BA15-4EB3-AD02-C8B50FF38C6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endParaRPr lang="en-GB" sz="3200" b="1"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6148" name="Title 1"/>
          <p:cNvSpPr txBox="1">
            <a:spLocks/>
          </p:cNvSpPr>
          <p:nvPr/>
        </p:nvSpPr>
        <p:spPr bwMode="auto">
          <a:xfrm>
            <a:off x="685800" y="1905000"/>
            <a:ext cx="7772400" cy="1695450"/>
          </a:xfrm>
          <a:prstGeom prst="rect">
            <a:avLst/>
          </a:prstGeom>
          <a:noFill/>
          <a:ln w="9525">
            <a:noFill/>
            <a:miter lim="800000"/>
            <a:headEnd/>
            <a:tailEnd/>
          </a:ln>
        </p:spPr>
        <p:txBody>
          <a:bodyPr anchor="ctr"/>
          <a:lstStyle/>
          <a:p>
            <a:pPr algn="ctr"/>
            <a:r>
              <a:rPr lang="en-US" sz="4400" b="1" dirty="0">
                <a:latin typeface="Calibri" pitchFamily="34" charset="0"/>
              </a:rPr>
              <a:t>Human-Computer Interaction</a:t>
            </a:r>
          </a:p>
          <a:p>
            <a:pPr algn="ctr"/>
            <a:r>
              <a:rPr lang="en-GB" sz="4400" dirty="0">
                <a:latin typeface="Comic Sans MS" panose="030F0702030302020204" pitchFamily="66" charset="0"/>
              </a:rPr>
              <a:t>in the software process</a:t>
            </a:r>
          </a:p>
          <a:p>
            <a:pPr algn="ctr"/>
            <a:endParaRPr lang="en-GB" sz="4400" b="1" dirty="0">
              <a:latin typeface="Calibri" pitchFamily="34" charset="0"/>
            </a:endParaRPr>
          </a:p>
        </p:txBody>
      </p:sp>
      <p:sp>
        <p:nvSpPr>
          <p:cNvPr id="6149" name="Subtitle 2"/>
          <p:cNvSpPr txBox="1">
            <a:spLocks/>
          </p:cNvSpPr>
          <p:nvPr/>
        </p:nvSpPr>
        <p:spPr bwMode="auto">
          <a:xfrm>
            <a:off x="1371600" y="3886200"/>
            <a:ext cx="6400800" cy="2063750"/>
          </a:xfrm>
          <a:prstGeom prst="rect">
            <a:avLst/>
          </a:prstGeom>
          <a:noFill/>
          <a:ln w="9525">
            <a:noFill/>
            <a:miter lim="800000"/>
            <a:headEnd/>
            <a:tailEnd/>
          </a:ln>
        </p:spPr>
        <p:txBody>
          <a:bodyPr/>
          <a:lstStyle/>
          <a:p>
            <a:pPr marL="342900" indent="-342900" algn="ctr">
              <a:spcBef>
                <a:spcPct val="20000"/>
              </a:spcBef>
            </a:pPr>
            <a:r>
              <a:rPr lang="en-US" sz="3200" b="1">
                <a:latin typeface="Times New Roman" pitchFamily="18" charset="0"/>
                <a:cs typeface="Times New Roman" pitchFamily="18" charset="0"/>
              </a:rPr>
              <a:t>Md. Fazlul Karim Patwary</a:t>
            </a:r>
          </a:p>
          <a:p>
            <a:pPr marL="342900" indent="-342900" algn="ctr">
              <a:spcBef>
                <a:spcPct val="20000"/>
              </a:spcBef>
            </a:pPr>
            <a:r>
              <a:rPr lang="en-US" sz="3200">
                <a:latin typeface="Calibri" pitchFamily="34" charset="0"/>
              </a:rPr>
              <a:t>Associate Professor, IIT, JU</a:t>
            </a:r>
            <a:r>
              <a:rPr lang="en-US" sz="3200">
                <a:latin typeface="Times New Roman" pitchFamily="18" charset="0"/>
                <a:cs typeface="Times New Roman" pitchFamily="18" charset="0"/>
              </a:rPr>
              <a:t> </a:t>
            </a:r>
          </a:p>
          <a:p>
            <a:pPr marL="342900" indent="-342900">
              <a:spcBef>
                <a:spcPct val="20000"/>
              </a:spcBef>
              <a:buFont typeface="Arial" pitchFamily="34" charset="0"/>
              <a:buChar char="•"/>
            </a:pPr>
            <a:endParaRPr lang="en-GB" sz="32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Some metrics from ISO 9241</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4" name="Rectangle 3"/>
          <p:cNvSpPr txBox="1">
            <a:spLocks noChangeArrowheads="1"/>
          </p:cNvSpPr>
          <p:nvPr/>
        </p:nvSpPr>
        <p:spPr>
          <a:xfrm>
            <a:off x="76200" y="838200"/>
            <a:ext cx="8915400" cy="6019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00" indent="-190500">
              <a:buFontTx/>
              <a:buChar char=" "/>
              <a:tabLst>
                <a:tab pos="1905000" algn="l"/>
                <a:tab pos="4000500" algn="l"/>
                <a:tab pos="5905500" algn="l"/>
              </a:tabLst>
            </a:pPr>
            <a:r>
              <a:rPr lang="en-GB" sz="2000" b="1" dirty="0"/>
              <a:t>Usability 	Effectiveness 	Efficiency 	Satisfaction</a:t>
            </a:r>
            <a:br>
              <a:rPr lang="en-GB" sz="2000" b="1" dirty="0"/>
            </a:br>
            <a:r>
              <a:rPr lang="en-GB" sz="2000" b="1" dirty="0"/>
              <a:t>objective	measures 	measures	measures</a:t>
            </a:r>
          </a:p>
          <a:p>
            <a:pPr marL="190500" indent="-190500">
              <a:buFontTx/>
              <a:buChar char=" "/>
              <a:tabLst>
                <a:tab pos="1905000" algn="l"/>
                <a:tab pos="4000500" algn="l"/>
                <a:tab pos="5905500" algn="l"/>
              </a:tabLst>
            </a:pPr>
            <a:endParaRPr lang="en-GB" sz="2000" dirty="0"/>
          </a:p>
          <a:p>
            <a:pPr marL="190500" indent="-190500">
              <a:buFontTx/>
              <a:buChar char=" "/>
              <a:tabLst>
                <a:tab pos="1905000" algn="l"/>
                <a:tab pos="4000500" algn="l"/>
                <a:tab pos="5905500" algn="l"/>
              </a:tabLst>
            </a:pPr>
            <a:r>
              <a:rPr lang="en-GB" sz="2000" dirty="0"/>
              <a:t>Suitability 	Percentage of	 Time to	Rating scale </a:t>
            </a:r>
            <a:br>
              <a:rPr lang="en-GB" sz="2000" dirty="0"/>
            </a:br>
            <a:r>
              <a:rPr lang="en-GB" sz="2000" dirty="0"/>
              <a:t>for the task 	goals achieved	 complete a task	for satisfaction</a:t>
            </a:r>
          </a:p>
          <a:p>
            <a:pPr marL="190500" indent="-190500">
              <a:buFontTx/>
              <a:buChar char=" "/>
              <a:tabLst>
                <a:tab pos="1905000" algn="l"/>
                <a:tab pos="4000500" algn="l"/>
                <a:tab pos="5905500" algn="l"/>
              </a:tabLst>
            </a:pPr>
            <a:r>
              <a:rPr lang="en-GB" sz="2000" dirty="0"/>
              <a:t>	</a:t>
            </a:r>
          </a:p>
          <a:p>
            <a:pPr marL="190500" indent="-190500">
              <a:buFontTx/>
              <a:buChar char=" "/>
              <a:tabLst>
                <a:tab pos="1905000" algn="l"/>
                <a:tab pos="4000500" algn="l"/>
                <a:tab pos="5905500" algn="l"/>
              </a:tabLst>
            </a:pPr>
            <a:r>
              <a:rPr lang="en-GB" sz="2000" dirty="0"/>
              <a:t>Appropriate for 	Number of power 	Relative efficiency Rating scale for</a:t>
            </a:r>
            <a:br>
              <a:rPr lang="en-GB" sz="2000" dirty="0"/>
            </a:br>
            <a:r>
              <a:rPr lang="en-GB" sz="2000" dirty="0"/>
              <a:t>trained users	features used	compared with	satisfaction with </a:t>
            </a:r>
            <a:br>
              <a:rPr lang="en-GB" sz="2000" dirty="0"/>
            </a:br>
            <a:r>
              <a:rPr lang="en-GB" sz="2000" dirty="0"/>
              <a:t>		an expert user 	power features</a:t>
            </a:r>
          </a:p>
          <a:p>
            <a:pPr marL="190500" indent="-190500">
              <a:buFontTx/>
              <a:buNone/>
              <a:tabLst>
                <a:tab pos="1905000" algn="l"/>
                <a:tab pos="4000500" algn="l"/>
                <a:tab pos="5905500" algn="l"/>
              </a:tabLst>
            </a:pPr>
            <a:endParaRPr lang="en-GB" sz="2000" dirty="0"/>
          </a:p>
          <a:p>
            <a:pPr marL="190500" indent="-190500">
              <a:buFontTx/>
              <a:buChar char=" "/>
              <a:tabLst>
                <a:tab pos="1905000" algn="l"/>
                <a:tab pos="4000500" algn="l"/>
                <a:tab pos="5905500" algn="l"/>
              </a:tabLst>
            </a:pPr>
            <a:r>
              <a:rPr lang="en-GB" sz="2000" dirty="0"/>
              <a:t>Learnability	Percentage of 	Time to learn 	Rating scale for</a:t>
            </a:r>
            <a:br>
              <a:rPr lang="en-GB" sz="2000" dirty="0"/>
            </a:br>
            <a:r>
              <a:rPr lang="en-GB" sz="2000" dirty="0"/>
              <a:t>	functions learned	criterion	ease of learning</a:t>
            </a:r>
          </a:p>
          <a:p>
            <a:pPr marL="190500" indent="-190500">
              <a:buFontTx/>
              <a:buChar char=" "/>
              <a:tabLst>
                <a:tab pos="1905000" algn="l"/>
                <a:tab pos="4000500" algn="l"/>
                <a:tab pos="5905500" algn="l"/>
              </a:tabLst>
            </a:pPr>
            <a:endParaRPr lang="en-GB" sz="2000" dirty="0"/>
          </a:p>
          <a:p>
            <a:pPr marL="190500" indent="-190500">
              <a:buFontTx/>
              <a:buChar char=" "/>
              <a:tabLst>
                <a:tab pos="1905000" algn="l"/>
                <a:tab pos="4000500" algn="l"/>
                <a:tab pos="5905500" algn="l"/>
              </a:tabLst>
            </a:pPr>
            <a:r>
              <a:rPr lang="en-GB" sz="2000" dirty="0"/>
              <a:t>Error tolerance	Percentage of 	Time spent on 	Rating scale for </a:t>
            </a:r>
            <a:br>
              <a:rPr lang="en-GB" sz="2000" dirty="0"/>
            </a:br>
            <a:r>
              <a:rPr lang="en-GB" sz="2000" dirty="0"/>
              <a:t>	errors corrected 	correcting errors	error handling </a:t>
            </a:r>
            <a:br>
              <a:rPr lang="en-GB" sz="2000" dirty="0"/>
            </a:br>
            <a:r>
              <a:rPr lang="en-GB" sz="2000" dirty="0"/>
              <a:t>	successfully</a:t>
            </a:r>
          </a:p>
        </p:txBody>
      </p:sp>
    </p:spTree>
    <p:extLst>
      <p:ext uri="{BB962C8B-B14F-4D97-AF65-F5344CB8AC3E}">
        <p14:creationId xmlns:p14="http://schemas.microsoft.com/office/powerpoint/2010/main" val="298362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Design rationale</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4" name="Rectangle 3"/>
          <p:cNvSpPr txBox="1">
            <a:spLocks noChangeArrowheads="1"/>
          </p:cNvSpPr>
          <p:nvPr/>
        </p:nvSpPr>
        <p:spPr>
          <a:xfrm>
            <a:off x="685800" y="990600"/>
            <a:ext cx="8153400" cy="57150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Tx/>
              <a:buNone/>
            </a:pPr>
            <a:r>
              <a:rPr lang="en-GB" sz="2400" dirty="0"/>
              <a:t>Design rationale is information that explains why a computer system is the way it is, including its</a:t>
            </a:r>
          </a:p>
          <a:p>
            <a:pPr>
              <a:lnSpc>
                <a:spcPct val="90000"/>
              </a:lnSpc>
            </a:pPr>
            <a:r>
              <a:rPr lang="en-GB" sz="2400" dirty="0"/>
              <a:t>structural and architectural design</a:t>
            </a:r>
          </a:p>
          <a:p>
            <a:pPr>
              <a:lnSpc>
                <a:spcPct val="90000"/>
              </a:lnSpc>
            </a:pPr>
            <a:r>
              <a:rPr lang="en-GB" sz="2400" dirty="0"/>
              <a:t> its functional and behavioural description</a:t>
            </a:r>
          </a:p>
          <a:p>
            <a:pPr marL="0" indent="0">
              <a:lnSpc>
                <a:spcPct val="90000"/>
              </a:lnSpc>
              <a:buFontTx/>
              <a:buNone/>
            </a:pPr>
            <a:endParaRPr lang="en-GB" sz="2400" dirty="0"/>
          </a:p>
          <a:p>
            <a:pPr marL="0" indent="0">
              <a:lnSpc>
                <a:spcPct val="90000"/>
              </a:lnSpc>
              <a:buFontTx/>
              <a:buNone/>
            </a:pPr>
            <a:endParaRPr lang="en-GB" sz="2400" dirty="0"/>
          </a:p>
          <a:p>
            <a:pPr marL="0" indent="0">
              <a:lnSpc>
                <a:spcPct val="90000"/>
              </a:lnSpc>
              <a:buFontTx/>
              <a:buNone/>
            </a:pPr>
            <a:r>
              <a:rPr lang="en-GB" sz="2400" dirty="0"/>
              <a:t>Benefits of design rationale</a:t>
            </a:r>
          </a:p>
          <a:p>
            <a:pPr marL="755650" lvl="1" algn="just">
              <a:lnSpc>
                <a:spcPct val="90000"/>
              </a:lnSpc>
            </a:pPr>
            <a:r>
              <a:rPr lang="en-GB" sz="2000" dirty="0">
                <a:solidFill>
                  <a:srgbClr val="FF0000"/>
                </a:solidFill>
              </a:rPr>
              <a:t>Communication throughout life cycle: </a:t>
            </a:r>
            <a:r>
              <a:rPr lang="en-GB" sz="2000" dirty="0"/>
              <a:t>D</a:t>
            </a:r>
            <a:r>
              <a:rPr lang="en-US" sz="2000" dirty="0" err="1"/>
              <a:t>esign</a:t>
            </a:r>
            <a:r>
              <a:rPr lang="en-US" sz="2000" dirty="0"/>
              <a:t> rationale provides a communication mechanism among the members of a design team so that during later stages of design and/or maintenance it is possible to understand what critical decisions were made, what alternatives were investigated and the reason why one alternative was chosen over the others. </a:t>
            </a:r>
            <a:endParaRPr lang="en-GB" sz="2000" dirty="0"/>
          </a:p>
          <a:p>
            <a:pPr marL="755650" lvl="1" algn="just">
              <a:lnSpc>
                <a:spcPct val="90000"/>
              </a:lnSpc>
            </a:pPr>
            <a:r>
              <a:rPr lang="en-GB" sz="2000" dirty="0">
                <a:solidFill>
                  <a:srgbClr val="FF0000"/>
                </a:solidFill>
              </a:rPr>
              <a:t>Reuse of design knowledge across products: </a:t>
            </a:r>
            <a:r>
              <a:rPr lang="en-US" sz="2100" dirty="0"/>
              <a:t>Accumulated knowledge in the form of design rationales for a set of products can be reused to transfer what has worked in one situation to another situation which has similar needs. </a:t>
            </a:r>
            <a:endParaRPr lang="en-GB" sz="2100" dirty="0"/>
          </a:p>
          <a:p>
            <a:pPr marL="755650" lvl="1">
              <a:lnSpc>
                <a:spcPct val="90000"/>
              </a:lnSpc>
            </a:pPr>
            <a:r>
              <a:rPr lang="en-GB" sz="2000" dirty="0">
                <a:solidFill>
                  <a:srgbClr val="FF0000"/>
                </a:solidFill>
              </a:rPr>
              <a:t>Enforces design discipline:  </a:t>
            </a:r>
            <a:r>
              <a:rPr lang="en-US" sz="2000" dirty="0"/>
              <a:t>Forces the designer to deliberate more carefully about design decisions. </a:t>
            </a:r>
            <a:endParaRPr lang="en-GB" sz="2000" dirty="0"/>
          </a:p>
          <a:p>
            <a:pPr marL="755650" lvl="1">
              <a:lnSpc>
                <a:spcPct val="90000"/>
              </a:lnSpc>
            </a:pPr>
            <a:r>
              <a:rPr lang="en-GB" sz="2000" dirty="0">
                <a:solidFill>
                  <a:srgbClr val="FF0000"/>
                </a:solidFill>
              </a:rPr>
              <a:t>Presents arguments for design trade-offs: </a:t>
            </a:r>
            <a:r>
              <a:rPr lang="en-US" sz="2000" dirty="0"/>
              <a:t>There is usually no single best design alternative. More often, the designer is faced with a set of trade-offs between different alternatives. </a:t>
            </a:r>
            <a:endParaRPr lang="en-GB" sz="2000" dirty="0"/>
          </a:p>
          <a:p>
            <a:pPr marL="755650" lvl="1">
              <a:lnSpc>
                <a:spcPct val="90000"/>
              </a:lnSpc>
            </a:pPr>
            <a:r>
              <a:rPr lang="en-GB" sz="2000" dirty="0">
                <a:solidFill>
                  <a:srgbClr val="FF0000"/>
                </a:solidFill>
              </a:rPr>
              <a:t>Organizes potentially large design space : </a:t>
            </a:r>
            <a:r>
              <a:rPr lang="en-US" sz="1800" dirty="0"/>
              <a:t>Even if an optimal solution did exist for a given design decision, the space of alternatives is so vast that it is unlikely a designer would discover it. </a:t>
            </a:r>
            <a:endParaRPr lang="en-GB" sz="2000" dirty="0"/>
          </a:p>
          <a:p>
            <a:pPr marL="755650" lvl="1">
              <a:lnSpc>
                <a:spcPct val="90000"/>
              </a:lnSpc>
            </a:pPr>
            <a:r>
              <a:rPr lang="en-GB" sz="2000" dirty="0">
                <a:solidFill>
                  <a:srgbClr val="FF0000"/>
                </a:solidFill>
              </a:rPr>
              <a:t>Capturing contextual information : </a:t>
            </a:r>
            <a:r>
              <a:rPr lang="en-US" sz="1800" dirty="0"/>
              <a:t>The usability of an interactive system is very dependent on the context of its use. The flashiest graphical interface is of no use if the end-user does not have access to a high-quality graphics display or a pointing device. </a:t>
            </a:r>
            <a:endParaRPr lang="en-GB" sz="2000" dirty="0"/>
          </a:p>
          <a:p>
            <a:pPr marL="0" indent="0">
              <a:lnSpc>
                <a:spcPct val="90000"/>
              </a:lnSpc>
            </a:pPr>
            <a:endParaRPr lang="en-GB" sz="2400" dirty="0"/>
          </a:p>
        </p:txBody>
      </p:sp>
    </p:spTree>
    <p:extLst>
      <p:ext uri="{BB962C8B-B14F-4D97-AF65-F5344CB8AC3E}">
        <p14:creationId xmlns:p14="http://schemas.microsoft.com/office/powerpoint/2010/main" val="410636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Design rationale</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4" name="Rectangle 3"/>
          <p:cNvSpPr txBox="1">
            <a:spLocks noChangeArrowheads="1"/>
          </p:cNvSpPr>
          <p:nvPr/>
        </p:nvSpPr>
        <p:spPr>
          <a:xfrm>
            <a:off x="685800" y="990600"/>
            <a:ext cx="81534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55650" lvl="1" algn="just">
              <a:lnSpc>
                <a:spcPct val="90000"/>
              </a:lnSpc>
            </a:pPr>
            <a:r>
              <a:rPr lang="en-GB" sz="2000" dirty="0">
                <a:solidFill>
                  <a:srgbClr val="FF0000"/>
                </a:solidFill>
              </a:rPr>
              <a:t>Reuse of design knowledge across products: </a:t>
            </a:r>
            <a:r>
              <a:rPr lang="en-US" sz="2100" dirty="0"/>
              <a:t>Accumulated knowledge in the form of design rationales for a set of products can be reused to transfer what has worked in one situation to another situation which has similar needs. </a:t>
            </a:r>
            <a:endParaRPr lang="en-GB" sz="2100" dirty="0"/>
          </a:p>
          <a:p>
            <a:pPr marL="755650" lvl="1">
              <a:lnSpc>
                <a:spcPct val="90000"/>
              </a:lnSpc>
            </a:pPr>
            <a:r>
              <a:rPr lang="en-GB" sz="2000" dirty="0">
                <a:solidFill>
                  <a:srgbClr val="FF0000"/>
                </a:solidFill>
              </a:rPr>
              <a:t>Enforces design discipline:  </a:t>
            </a:r>
            <a:r>
              <a:rPr lang="en-US" sz="2100" dirty="0"/>
              <a:t>Forces the designer to deliberate more carefully about design decisions. </a:t>
            </a:r>
            <a:endParaRPr lang="en-GB" sz="2100" dirty="0"/>
          </a:p>
          <a:p>
            <a:pPr marL="755650" lvl="1">
              <a:lnSpc>
                <a:spcPct val="90000"/>
              </a:lnSpc>
            </a:pPr>
            <a:r>
              <a:rPr lang="en-GB" sz="2000" dirty="0">
                <a:solidFill>
                  <a:srgbClr val="FF0000"/>
                </a:solidFill>
              </a:rPr>
              <a:t>Presents arguments for design trade-offs: </a:t>
            </a:r>
            <a:r>
              <a:rPr lang="en-US" sz="2000" dirty="0"/>
              <a:t>There is usually no single best design alternative. More often, the designer is faced with a set of trade-offs between different alternatives. </a:t>
            </a:r>
            <a:endParaRPr lang="en-GB" sz="2000" dirty="0"/>
          </a:p>
          <a:p>
            <a:pPr marL="755650" lvl="1">
              <a:lnSpc>
                <a:spcPct val="90000"/>
              </a:lnSpc>
            </a:pPr>
            <a:r>
              <a:rPr lang="en-GB" sz="2000" dirty="0">
                <a:solidFill>
                  <a:srgbClr val="FF0000"/>
                </a:solidFill>
              </a:rPr>
              <a:t>Organizes potentially large design space : </a:t>
            </a:r>
            <a:r>
              <a:rPr lang="en-US" sz="2100" dirty="0"/>
              <a:t>Even if an optimal solution did exist for a given design decision, the space of alternatives is so vast that it is unlikely a designer would discover it. </a:t>
            </a:r>
            <a:endParaRPr lang="en-GB" sz="2100" dirty="0"/>
          </a:p>
          <a:p>
            <a:pPr marL="755650" lvl="1" algn="just">
              <a:lnSpc>
                <a:spcPct val="90000"/>
              </a:lnSpc>
            </a:pPr>
            <a:r>
              <a:rPr lang="en-GB" sz="2000" dirty="0">
                <a:solidFill>
                  <a:srgbClr val="FF0000"/>
                </a:solidFill>
              </a:rPr>
              <a:t>Capturing contextual information : </a:t>
            </a:r>
            <a:r>
              <a:rPr lang="en-US" sz="2100" dirty="0"/>
              <a:t>The usability of an interactive system is very dependent on the context of its use. The flashiest graphical interface is of no use if the end-user does not have access to a high-quality graphics display or a pointing device. </a:t>
            </a:r>
            <a:endParaRPr lang="en-GB" sz="2100" dirty="0"/>
          </a:p>
          <a:p>
            <a:pPr marL="0" indent="0">
              <a:lnSpc>
                <a:spcPct val="90000"/>
              </a:lnSpc>
            </a:pPr>
            <a:endParaRPr lang="en-GB" sz="2400" dirty="0"/>
          </a:p>
        </p:txBody>
      </p:sp>
    </p:spTree>
    <p:extLst>
      <p:ext uri="{BB962C8B-B14F-4D97-AF65-F5344CB8AC3E}">
        <p14:creationId xmlns:p14="http://schemas.microsoft.com/office/powerpoint/2010/main" val="183178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Design rationale</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4" name="Rectangle 3"/>
          <p:cNvSpPr txBox="1">
            <a:spLocks noChangeArrowheads="1"/>
          </p:cNvSpPr>
          <p:nvPr/>
        </p:nvSpPr>
        <p:spPr>
          <a:xfrm>
            <a:off x="228600" y="990600"/>
            <a:ext cx="87630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Tx/>
              <a:buNone/>
            </a:pPr>
            <a:r>
              <a:rPr lang="en-GB" sz="2400" dirty="0"/>
              <a:t>Types of DR:</a:t>
            </a:r>
          </a:p>
          <a:p>
            <a:pPr>
              <a:lnSpc>
                <a:spcPct val="90000"/>
              </a:lnSpc>
            </a:pPr>
            <a:r>
              <a:rPr lang="en-GB" sz="2400" dirty="0">
                <a:solidFill>
                  <a:srgbClr val="FF0000"/>
                </a:solidFill>
              </a:rPr>
              <a:t>Process-oriented</a:t>
            </a:r>
          </a:p>
          <a:p>
            <a:pPr lvl="1">
              <a:lnSpc>
                <a:spcPct val="90000"/>
              </a:lnSpc>
            </a:pPr>
            <a:r>
              <a:rPr lang="en-GB" sz="2000" dirty="0"/>
              <a:t>preserves order of deliberation and decision-making. P</a:t>
            </a:r>
            <a:r>
              <a:rPr lang="en-US" sz="2000" dirty="0" err="1"/>
              <a:t>roviding</a:t>
            </a:r>
            <a:r>
              <a:rPr lang="en-US" sz="2000" dirty="0"/>
              <a:t> a historical record of design decisions. </a:t>
            </a:r>
            <a:endParaRPr lang="en-GB" sz="2000" dirty="0"/>
          </a:p>
          <a:p>
            <a:pPr>
              <a:lnSpc>
                <a:spcPct val="90000"/>
              </a:lnSpc>
            </a:pPr>
            <a:r>
              <a:rPr lang="en-GB" sz="2400" dirty="0">
                <a:solidFill>
                  <a:srgbClr val="FF0000"/>
                </a:solidFill>
              </a:rPr>
              <a:t>Structure-oriented</a:t>
            </a:r>
          </a:p>
          <a:p>
            <a:pPr lvl="1">
              <a:lnSpc>
                <a:spcPct val="90000"/>
              </a:lnSpc>
            </a:pPr>
            <a:r>
              <a:rPr lang="en-US" sz="2000" dirty="0"/>
              <a:t>Concern with the structure of the space of all design alternatives, which can be reconstructed by post hoc consideration of the design activity. </a:t>
            </a:r>
            <a:endParaRPr lang="en-GB" sz="2400" dirty="0"/>
          </a:p>
          <a:p>
            <a:pPr>
              <a:lnSpc>
                <a:spcPct val="90000"/>
              </a:lnSpc>
            </a:pPr>
            <a:r>
              <a:rPr lang="en-GB" sz="2400" dirty="0"/>
              <a:t>Two examples:</a:t>
            </a:r>
          </a:p>
          <a:p>
            <a:pPr lvl="1">
              <a:lnSpc>
                <a:spcPct val="90000"/>
              </a:lnSpc>
            </a:pPr>
            <a:endParaRPr lang="en-GB" sz="2000" dirty="0"/>
          </a:p>
          <a:p>
            <a:pPr lvl="1">
              <a:lnSpc>
                <a:spcPct val="90000"/>
              </a:lnSpc>
            </a:pPr>
            <a:r>
              <a:rPr lang="en-GB" sz="2000" dirty="0"/>
              <a:t>Design space analysis</a:t>
            </a:r>
          </a:p>
          <a:p>
            <a:pPr>
              <a:lnSpc>
                <a:spcPct val="90000"/>
              </a:lnSpc>
            </a:pPr>
            <a:endParaRPr lang="en-GB" sz="2400" dirty="0"/>
          </a:p>
        </p:txBody>
      </p:sp>
    </p:spTree>
    <p:extLst>
      <p:ext uri="{BB962C8B-B14F-4D97-AF65-F5344CB8AC3E}">
        <p14:creationId xmlns:p14="http://schemas.microsoft.com/office/powerpoint/2010/main" val="72111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Issue-based information system (IBIS)</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4" name="Rectangle 3"/>
          <p:cNvSpPr txBox="1">
            <a:spLocks noChangeArrowheads="1"/>
          </p:cNvSpPr>
          <p:nvPr/>
        </p:nvSpPr>
        <p:spPr>
          <a:xfrm>
            <a:off x="304800" y="1658201"/>
            <a:ext cx="80772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400" dirty="0"/>
              <a:t>basis for much of design rationale research </a:t>
            </a:r>
          </a:p>
          <a:p>
            <a:pPr>
              <a:lnSpc>
                <a:spcPct val="90000"/>
              </a:lnSpc>
              <a:spcBef>
                <a:spcPct val="40000"/>
              </a:spcBef>
            </a:pPr>
            <a:r>
              <a:rPr lang="en-GB" sz="2400" dirty="0"/>
              <a:t>process-oriented</a:t>
            </a:r>
          </a:p>
          <a:p>
            <a:pPr>
              <a:lnSpc>
                <a:spcPct val="90000"/>
              </a:lnSpc>
              <a:spcBef>
                <a:spcPct val="40000"/>
              </a:spcBef>
            </a:pPr>
            <a:r>
              <a:rPr lang="en-GB" sz="2400" dirty="0"/>
              <a:t>main elements:</a:t>
            </a:r>
          </a:p>
          <a:p>
            <a:pPr lvl="1">
              <a:lnSpc>
                <a:spcPct val="90000"/>
              </a:lnSpc>
              <a:buFontTx/>
              <a:buNone/>
            </a:pPr>
            <a:r>
              <a:rPr lang="en-GB" dirty="0"/>
              <a:t>issues</a:t>
            </a:r>
            <a:endParaRPr lang="en-GB" sz="2000" dirty="0"/>
          </a:p>
          <a:p>
            <a:pPr lvl="2">
              <a:lnSpc>
                <a:spcPct val="90000"/>
              </a:lnSpc>
              <a:buFontTx/>
              <a:buNone/>
            </a:pPr>
            <a:r>
              <a:rPr lang="en-GB" sz="1800" dirty="0"/>
              <a:t>– hierarchical structure with one ‘root’ issue</a:t>
            </a:r>
          </a:p>
          <a:p>
            <a:pPr lvl="1">
              <a:lnSpc>
                <a:spcPct val="90000"/>
              </a:lnSpc>
              <a:buFontTx/>
              <a:buNone/>
            </a:pPr>
            <a:r>
              <a:rPr lang="en-GB" dirty="0"/>
              <a:t>positions</a:t>
            </a:r>
            <a:endParaRPr lang="en-GB" sz="2000" dirty="0"/>
          </a:p>
          <a:p>
            <a:pPr lvl="2">
              <a:lnSpc>
                <a:spcPct val="90000"/>
              </a:lnSpc>
              <a:buFontTx/>
              <a:buNone/>
            </a:pPr>
            <a:r>
              <a:rPr lang="en-GB" sz="1800" dirty="0"/>
              <a:t>– potential resolutions of an issue</a:t>
            </a:r>
          </a:p>
          <a:p>
            <a:pPr lvl="1">
              <a:lnSpc>
                <a:spcPct val="90000"/>
              </a:lnSpc>
              <a:buFontTx/>
              <a:buNone/>
            </a:pPr>
            <a:r>
              <a:rPr lang="en-GB" dirty="0"/>
              <a:t>arguments</a:t>
            </a:r>
            <a:endParaRPr lang="en-GB" sz="2000" dirty="0"/>
          </a:p>
          <a:p>
            <a:pPr lvl="2">
              <a:lnSpc>
                <a:spcPct val="90000"/>
              </a:lnSpc>
              <a:buFontTx/>
              <a:buNone/>
            </a:pPr>
            <a:r>
              <a:rPr lang="en-GB" sz="1800" dirty="0"/>
              <a:t>– modify the relationship between positions and issues</a:t>
            </a:r>
          </a:p>
          <a:p>
            <a:pPr>
              <a:lnSpc>
                <a:spcPct val="90000"/>
              </a:lnSpc>
              <a:spcBef>
                <a:spcPct val="40000"/>
              </a:spcBef>
            </a:pPr>
            <a:r>
              <a:rPr lang="en-GB" sz="2400" dirty="0" err="1"/>
              <a:t>gIBIS</a:t>
            </a:r>
            <a:r>
              <a:rPr lang="en-GB" sz="2400" dirty="0"/>
              <a:t> is a graphical version</a:t>
            </a:r>
          </a:p>
          <a:p>
            <a:pPr>
              <a:lnSpc>
                <a:spcPct val="90000"/>
              </a:lnSpc>
            </a:pPr>
            <a:endParaRPr lang="en-GB" sz="2400" dirty="0"/>
          </a:p>
        </p:txBody>
      </p:sp>
    </p:spTree>
    <p:extLst>
      <p:ext uri="{BB962C8B-B14F-4D97-AF65-F5344CB8AC3E}">
        <p14:creationId xmlns:p14="http://schemas.microsoft.com/office/powerpoint/2010/main" val="401522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Issue-based information system (IBIS)</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4" name="Rectangle 3"/>
          <p:cNvSpPr/>
          <p:nvPr/>
        </p:nvSpPr>
        <p:spPr>
          <a:xfrm>
            <a:off x="0" y="1292063"/>
            <a:ext cx="9144000" cy="5262979"/>
          </a:xfrm>
          <a:prstGeom prst="rect">
            <a:avLst/>
          </a:prstGeom>
        </p:spPr>
        <p:txBody>
          <a:bodyPr wrap="square">
            <a:spAutoFit/>
          </a:bodyPr>
          <a:lstStyle/>
          <a:p>
            <a:pPr marL="342900" indent="-342900" algn="just">
              <a:buFont typeface="Arial" panose="020B0604020202020204" pitchFamily="34" charset="0"/>
              <a:buChar char="•"/>
            </a:pPr>
            <a:r>
              <a:rPr lang="en-US" sz="2800" dirty="0"/>
              <a:t>A root issue is identified which represents the main problem or question that the argument is addressing. </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Various positions are put forth as potential resolutions for the root issue, and these are depicted as descendants in the IBIS hierarchy directly connected to the root issue. </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Each position is then supported or refuted by arguments, which modify the relationship between issue and position. </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Each of these secondary issues is in turn expanded by positions and arguments, further sub-issues, and so on.</a:t>
            </a:r>
          </a:p>
        </p:txBody>
      </p:sp>
    </p:spTree>
    <p:extLst>
      <p:ext uri="{BB962C8B-B14F-4D97-AF65-F5344CB8AC3E}">
        <p14:creationId xmlns:p14="http://schemas.microsoft.com/office/powerpoint/2010/main" val="95205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structure of </a:t>
            </a:r>
            <a:r>
              <a:rPr lang="en-GB" sz="3200" dirty="0" err="1"/>
              <a:t>gIBIS</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grpSp>
        <p:nvGrpSpPr>
          <p:cNvPr id="4" name="Group 38"/>
          <p:cNvGrpSpPr>
            <a:grpSpLocks/>
          </p:cNvGrpSpPr>
          <p:nvPr/>
        </p:nvGrpSpPr>
        <p:grpSpPr bwMode="auto">
          <a:xfrm>
            <a:off x="381000" y="1919288"/>
            <a:ext cx="7924800" cy="4481512"/>
            <a:chOff x="240" y="1209"/>
            <a:chExt cx="4992" cy="2823"/>
          </a:xfrm>
        </p:grpSpPr>
        <p:sp>
          <p:nvSpPr>
            <p:cNvPr id="5" name="Text Box 3"/>
            <p:cNvSpPr txBox="1">
              <a:spLocks noChangeArrowheads="1"/>
            </p:cNvSpPr>
            <p:nvPr/>
          </p:nvSpPr>
          <p:spPr bwMode="auto">
            <a:xfrm>
              <a:off x="240" y="2649"/>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latin typeface="Arial" panose="020B0604020202020204" pitchFamily="34" charset="0"/>
                </a:rPr>
                <a:t>Sub-issue</a:t>
              </a:r>
            </a:p>
          </p:txBody>
        </p:sp>
        <p:sp>
          <p:nvSpPr>
            <p:cNvPr id="6" name="Text Box 4"/>
            <p:cNvSpPr txBox="1">
              <a:spLocks noChangeArrowheads="1"/>
            </p:cNvSpPr>
            <p:nvPr/>
          </p:nvSpPr>
          <p:spPr bwMode="auto">
            <a:xfrm>
              <a:off x="1488" y="1689"/>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dirty="0">
                  <a:latin typeface="Arial" panose="020B0604020202020204" pitchFamily="34" charset="0"/>
                </a:rPr>
                <a:t>Issue</a:t>
              </a:r>
            </a:p>
          </p:txBody>
        </p:sp>
        <p:sp>
          <p:nvSpPr>
            <p:cNvPr id="7" name="Text Box 5"/>
            <p:cNvSpPr txBox="1">
              <a:spLocks noChangeArrowheads="1"/>
            </p:cNvSpPr>
            <p:nvPr/>
          </p:nvSpPr>
          <p:spPr bwMode="auto">
            <a:xfrm>
              <a:off x="1788" y="3561"/>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latin typeface="Arial" panose="020B0604020202020204" pitchFamily="34" charset="0"/>
                </a:rPr>
                <a:t>Sub-issue</a:t>
              </a:r>
            </a:p>
          </p:txBody>
        </p:sp>
        <p:sp>
          <p:nvSpPr>
            <p:cNvPr id="8" name="Text Box 6"/>
            <p:cNvSpPr txBox="1">
              <a:spLocks noChangeArrowheads="1"/>
            </p:cNvSpPr>
            <p:nvPr/>
          </p:nvSpPr>
          <p:spPr bwMode="auto">
            <a:xfrm>
              <a:off x="3276" y="3177"/>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latin typeface="Arial" panose="020B0604020202020204" pitchFamily="34" charset="0"/>
                </a:rPr>
                <a:t>Sub-issue</a:t>
              </a:r>
            </a:p>
          </p:txBody>
        </p:sp>
        <p:sp>
          <p:nvSpPr>
            <p:cNvPr id="9" name="Text Box 7"/>
            <p:cNvSpPr txBox="1">
              <a:spLocks noChangeArrowheads="1"/>
            </p:cNvSpPr>
            <p:nvPr/>
          </p:nvSpPr>
          <p:spPr bwMode="auto">
            <a:xfrm>
              <a:off x="2988" y="1305"/>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latin typeface="Arial" panose="020B0604020202020204" pitchFamily="34" charset="0"/>
                </a:rPr>
                <a:t>Position</a:t>
              </a:r>
            </a:p>
          </p:txBody>
        </p:sp>
        <p:sp>
          <p:nvSpPr>
            <p:cNvPr id="10" name="Text Box 8"/>
            <p:cNvSpPr txBox="1">
              <a:spLocks noChangeArrowheads="1"/>
            </p:cNvSpPr>
            <p:nvPr/>
          </p:nvSpPr>
          <p:spPr bwMode="auto">
            <a:xfrm>
              <a:off x="2988" y="2082"/>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latin typeface="Arial" panose="020B0604020202020204" pitchFamily="34" charset="0"/>
                </a:rPr>
                <a:t>Position</a:t>
              </a:r>
            </a:p>
          </p:txBody>
        </p:sp>
        <p:sp>
          <p:nvSpPr>
            <p:cNvPr id="11" name="Text Box 9"/>
            <p:cNvSpPr txBox="1">
              <a:spLocks noChangeArrowheads="1"/>
            </p:cNvSpPr>
            <p:nvPr/>
          </p:nvSpPr>
          <p:spPr bwMode="auto">
            <a:xfrm>
              <a:off x="4492" y="1305"/>
              <a:ext cx="7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latin typeface="Arial" panose="020B0604020202020204" pitchFamily="34" charset="0"/>
                </a:rPr>
                <a:t>Argument</a:t>
              </a:r>
            </a:p>
          </p:txBody>
        </p:sp>
        <p:sp>
          <p:nvSpPr>
            <p:cNvPr id="12" name="Text Box 10"/>
            <p:cNvSpPr txBox="1">
              <a:spLocks noChangeArrowheads="1"/>
            </p:cNvSpPr>
            <p:nvPr/>
          </p:nvSpPr>
          <p:spPr bwMode="auto">
            <a:xfrm>
              <a:off x="4492" y="2082"/>
              <a:ext cx="7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latin typeface="Arial" panose="020B0604020202020204" pitchFamily="34" charset="0"/>
                </a:rPr>
                <a:t>Argument</a:t>
              </a:r>
            </a:p>
          </p:txBody>
        </p:sp>
        <p:sp>
          <p:nvSpPr>
            <p:cNvPr id="13" name="Text Box 11"/>
            <p:cNvSpPr txBox="1">
              <a:spLocks noChangeArrowheads="1"/>
            </p:cNvSpPr>
            <p:nvPr/>
          </p:nvSpPr>
          <p:spPr bwMode="auto">
            <a:xfrm>
              <a:off x="2469" y="1545"/>
              <a:ext cx="6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400" i="1">
                  <a:latin typeface="Arial" panose="020B0604020202020204" pitchFamily="34" charset="0"/>
                </a:rPr>
                <a:t>responds to</a:t>
              </a:r>
            </a:p>
          </p:txBody>
        </p:sp>
        <p:sp>
          <p:nvSpPr>
            <p:cNvPr id="14" name="Line 12"/>
            <p:cNvSpPr>
              <a:spLocks noChangeShapeType="1"/>
            </p:cNvSpPr>
            <p:nvPr/>
          </p:nvSpPr>
          <p:spPr bwMode="auto">
            <a:xfrm flipH="1">
              <a:off x="1968" y="1440"/>
              <a:ext cx="1008" cy="297"/>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flipH="1" flipV="1">
              <a:off x="1968" y="1872"/>
              <a:ext cx="1008" cy="336"/>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5"/>
            <p:cNvSpPr txBox="1">
              <a:spLocks noChangeArrowheads="1"/>
            </p:cNvSpPr>
            <p:nvPr/>
          </p:nvSpPr>
          <p:spPr bwMode="auto">
            <a:xfrm>
              <a:off x="2469" y="1881"/>
              <a:ext cx="6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400" i="1">
                  <a:latin typeface="Arial" panose="020B0604020202020204" pitchFamily="34" charset="0"/>
                </a:rPr>
                <a:t>responds to</a:t>
              </a:r>
            </a:p>
          </p:txBody>
        </p:sp>
        <p:sp>
          <p:nvSpPr>
            <p:cNvPr id="17" name="Text Box 16"/>
            <p:cNvSpPr txBox="1">
              <a:spLocks noChangeArrowheads="1"/>
            </p:cNvSpPr>
            <p:nvPr/>
          </p:nvSpPr>
          <p:spPr bwMode="auto">
            <a:xfrm>
              <a:off x="3870" y="2025"/>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400" i="1">
                  <a:latin typeface="Arial" panose="020B0604020202020204" pitchFamily="34" charset="0"/>
                </a:rPr>
                <a:t>objects to</a:t>
              </a:r>
            </a:p>
          </p:txBody>
        </p:sp>
        <p:sp>
          <p:nvSpPr>
            <p:cNvPr id="18" name="Line 17"/>
            <p:cNvSpPr>
              <a:spLocks noChangeShapeType="1"/>
            </p:cNvSpPr>
            <p:nvPr/>
          </p:nvSpPr>
          <p:spPr bwMode="auto">
            <a:xfrm flipH="1" flipV="1">
              <a:off x="3696" y="1401"/>
              <a:ext cx="768" cy="0"/>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8"/>
            <p:cNvSpPr txBox="1">
              <a:spLocks noChangeArrowheads="1"/>
            </p:cNvSpPr>
            <p:nvPr/>
          </p:nvSpPr>
          <p:spPr bwMode="auto">
            <a:xfrm>
              <a:off x="3870" y="1209"/>
              <a:ext cx="5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400" i="1">
                  <a:latin typeface="Arial" panose="020B0604020202020204" pitchFamily="34" charset="0"/>
                </a:rPr>
                <a:t>supports</a:t>
              </a:r>
            </a:p>
          </p:txBody>
        </p:sp>
        <p:sp>
          <p:nvSpPr>
            <p:cNvPr id="20" name="Text Box 19"/>
            <p:cNvSpPr txBox="1">
              <a:spLocks noChangeArrowheads="1"/>
            </p:cNvSpPr>
            <p:nvPr/>
          </p:nvSpPr>
          <p:spPr bwMode="auto">
            <a:xfrm>
              <a:off x="1968" y="2880"/>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400" i="1">
                  <a:latin typeface="Arial" panose="020B0604020202020204" pitchFamily="34" charset="0"/>
                </a:rPr>
                <a:t>questions</a:t>
              </a:r>
            </a:p>
          </p:txBody>
        </p:sp>
        <p:sp>
          <p:nvSpPr>
            <p:cNvPr id="21" name="Text Box 20"/>
            <p:cNvSpPr txBox="1">
              <a:spLocks noChangeArrowheads="1"/>
            </p:cNvSpPr>
            <p:nvPr/>
          </p:nvSpPr>
          <p:spPr bwMode="auto">
            <a:xfrm>
              <a:off x="2832" y="2649"/>
              <a:ext cx="6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400" i="1">
                  <a:latin typeface="Arial" panose="020B0604020202020204" pitchFamily="34" charset="0"/>
                </a:rPr>
                <a:t>generalizes</a:t>
              </a:r>
            </a:p>
          </p:txBody>
        </p:sp>
        <p:sp>
          <p:nvSpPr>
            <p:cNvPr id="22" name="Text Box 21"/>
            <p:cNvSpPr txBox="1">
              <a:spLocks noChangeArrowheads="1"/>
            </p:cNvSpPr>
            <p:nvPr/>
          </p:nvSpPr>
          <p:spPr bwMode="auto">
            <a:xfrm>
              <a:off x="480" y="2208"/>
              <a:ext cx="6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400" i="1">
                  <a:latin typeface="Arial" panose="020B0604020202020204" pitchFamily="34" charset="0"/>
                </a:rPr>
                <a:t>specializes</a:t>
              </a:r>
            </a:p>
          </p:txBody>
        </p:sp>
        <p:sp>
          <p:nvSpPr>
            <p:cNvPr id="23" name="Line 22"/>
            <p:cNvSpPr>
              <a:spLocks noChangeShapeType="1"/>
            </p:cNvSpPr>
            <p:nvPr/>
          </p:nvSpPr>
          <p:spPr bwMode="auto">
            <a:xfrm flipV="1">
              <a:off x="768" y="1929"/>
              <a:ext cx="720" cy="759"/>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flipH="1" flipV="1">
              <a:off x="1728" y="1977"/>
              <a:ext cx="384" cy="1575"/>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4"/>
            <p:cNvSpPr>
              <a:spLocks noChangeShapeType="1"/>
            </p:cNvSpPr>
            <p:nvPr/>
          </p:nvSpPr>
          <p:spPr bwMode="auto">
            <a:xfrm flipH="1" flipV="1">
              <a:off x="1872" y="1977"/>
              <a:ext cx="1392" cy="1239"/>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5"/>
            <p:cNvSpPr>
              <a:spLocks noChangeShapeType="1"/>
            </p:cNvSpPr>
            <p:nvPr/>
          </p:nvSpPr>
          <p:spPr bwMode="auto">
            <a:xfrm flipH="1">
              <a:off x="1056" y="2592"/>
              <a:ext cx="336" cy="144"/>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6"/>
            <p:cNvSpPr>
              <a:spLocks noChangeShapeType="1"/>
            </p:cNvSpPr>
            <p:nvPr/>
          </p:nvSpPr>
          <p:spPr bwMode="auto">
            <a:xfrm flipH="1">
              <a:off x="1104" y="2784"/>
              <a:ext cx="336" cy="48"/>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7"/>
            <p:cNvSpPr>
              <a:spLocks noChangeShapeType="1"/>
            </p:cNvSpPr>
            <p:nvPr/>
          </p:nvSpPr>
          <p:spPr bwMode="auto">
            <a:xfrm flipH="1" flipV="1">
              <a:off x="960" y="2976"/>
              <a:ext cx="384" cy="240"/>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8"/>
            <p:cNvSpPr>
              <a:spLocks noChangeShapeType="1"/>
            </p:cNvSpPr>
            <p:nvPr/>
          </p:nvSpPr>
          <p:spPr bwMode="auto">
            <a:xfrm flipH="1" flipV="1">
              <a:off x="1056" y="2928"/>
              <a:ext cx="480" cy="144"/>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9"/>
            <p:cNvSpPr>
              <a:spLocks noChangeShapeType="1"/>
            </p:cNvSpPr>
            <p:nvPr/>
          </p:nvSpPr>
          <p:spPr bwMode="auto">
            <a:xfrm flipH="1">
              <a:off x="2592" y="3408"/>
              <a:ext cx="336" cy="144"/>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0"/>
            <p:cNvSpPr>
              <a:spLocks noChangeShapeType="1"/>
            </p:cNvSpPr>
            <p:nvPr/>
          </p:nvSpPr>
          <p:spPr bwMode="auto">
            <a:xfrm flipH="1">
              <a:off x="2640" y="3552"/>
              <a:ext cx="384" cy="96"/>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1"/>
            <p:cNvSpPr>
              <a:spLocks noChangeShapeType="1"/>
            </p:cNvSpPr>
            <p:nvPr/>
          </p:nvSpPr>
          <p:spPr bwMode="auto">
            <a:xfrm flipH="1" flipV="1">
              <a:off x="2496" y="3792"/>
              <a:ext cx="384" cy="240"/>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2"/>
            <p:cNvSpPr>
              <a:spLocks noChangeShapeType="1"/>
            </p:cNvSpPr>
            <p:nvPr/>
          </p:nvSpPr>
          <p:spPr bwMode="auto">
            <a:xfrm flipH="1" flipV="1">
              <a:off x="2640" y="3744"/>
              <a:ext cx="432" cy="144"/>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3"/>
            <p:cNvSpPr>
              <a:spLocks noChangeShapeType="1"/>
            </p:cNvSpPr>
            <p:nvPr/>
          </p:nvSpPr>
          <p:spPr bwMode="auto">
            <a:xfrm flipH="1">
              <a:off x="4032" y="2976"/>
              <a:ext cx="288" cy="240"/>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4"/>
            <p:cNvSpPr>
              <a:spLocks noChangeShapeType="1"/>
            </p:cNvSpPr>
            <p:nvPr/>
          </p:nvSpPr>
          <p:spPr bwMode="auto">
            <a:xfrm flipH="1">
              <a:off x="4080" y="3216"/>
              <a:ext cx="384" cy="48"/>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5"/>
            <p:cNvSpPr>
              <a:spLocks noChangeShapeType="1"/>
            </p:cNvSpPr>
            <p:nvPr/>
          </p:nvSpPr>
          <p:spPr bwMode="auto">
            <a:xfrm flipH="1" flipV="1">
              <a:off x="3936" y="3408"/>
              <a:ext cx="384" cy="240"/>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6"/>
            <p:cNvSpPr>
              <a:spLocks noChangeShapeType="1"/>
            </p:cNvSpPr>
            <p:nvPr/>
          </p:nvSpPr>
          <p:spPr bwMode="auto">
            <a:xfrm flipH="1" flipV="1">
              <a:off x="4032" y="3360"/>
              <a:ext cx="384" cy="144"/>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7"/>
            <p:cNvSpPr>
              <a:spLocks noChangeShapeType="1"/>
            </p:cNvSpPr>
            <p:nvPr/>
          </p:nvSpPr>
          <p:spPr bwMode="auto">
            <a:xfrm flipH="1" flipV="1">
              <a:off x="3696" y="2208"/>
              <a:ext cx="768" cy="0"/>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6167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Design space analysis</a:t>
            </a:r>
            <a:endParaRPr lang="en-US" sz="3200" dirty="0"/>
          </a:p>
        </p:txBody>
      </p:sp>
      <p:sp>
        <p:nvSpPr>
          <p:cNvPr id="4" name="Rectangle 3"/>
          <p:cNvSpPr txBox="1">
            <a:spLocks noChangeArrowheads="1"/>
          </p:cNvSpPr>
          <p:nvPr/>
        </p:nvSpPr>
        <p:spPr>
          <a:xfrm>
            <a:off x="152400" y="762000"/>
            <a:ext cx="8534400" cy="15986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None/>
            </a:pPr>
            <a:r>
              <a:rPr lang="en-US" sz="2400" dirty="0"/>
              <a:t>An more deliberative approach to design rationale which emphasizes a post hoc structuring of the space of design alternatives that have been considered in a design project. This approach, embodied in the </a:t>
            </a:r>
            <a:r>
              <a:rPr lang="en-US" sz="2400" dirty="0">
                <a:solidFill>
                  <a:srgbClr val="FF0000"/>
                </a:solidFill>
              </a:rPr>
              <a:t>Questions, Options and Criteria (QOC) </a:t>
            </a:r>
            <a:r>
              <a:rPr lang="en-US" sz="2400" dirty="0"/>
              <a:t>notation, is characterized as design space analysis.</a:t>
            </a:r>
            <a:endParaRPr lang="en-GB" sz="2400" dirty="0"/>
          </a:p>
          <a:p>
            <a:pPr>
              <a:lnSpc>
                <a:spcPct val="90000"/>
              </a:lnSpc>
            </a:pPr>
            <a:endParaRPr lang="en-GB" sz="2400" dirty="0"/>
          </a:p>
          <a:p>
            <a:pPr>
              <a:lnSpc>
                <a:spcPct val="90000"/>
              </a:lnSpc>
            </a:pPr>
            <a:endParaRPr lang="en-GB" sz="2400" dirty="0"/>
          </a:p>
        </p:txBody>
      </p:sp>
      <p:sp>
        <p:nvSpPr>
          <p:cNvPr id="5" name="Rectangle 48"/>
          <p:cNvSpPr>
            <a:spLocks noChangeArrowheads="1"/>
          </p:cNvSpPr>
          <p:nvPr/>
        </p:nvSpPr>
        <p:spPr bwMode="auto">
          <a:xfrm>
            <a:off x="5715000" y="5715000"/>
            <a:ext cx="3810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47"/>
          <p:cNvSpPr>
            <a:spLocks noChangeArrowheads="1"/>
          </p:cNvSpPr>
          <p:nvPr/>
        </p:nvSpPr>
        <p:spPr bwMode="auto">
          <a:xfrm>
            <a:off x="4038600" y="36576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44"/>
          <p:cNvSpPr>
            <a:spLocks noChangeArrowheads="1"/>
          </p:cNvSpPr>
          <p:nvPr/>
        </p:nvSpPr>
        <p:spPr bwMode="auto">
          <a:xfrm>
            <a:off x="3352800" y="3505200"/>
            <a:ext cx="106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3"/>
          <p:cNvSpPr txBox="1">
            <a:spLocks noChangeArrowheads="1"/>
          </p:cNvSpPr>
          <p:nvPr/>
        </p:nvSpPr>
        <p:spPr bwMode="auto">
          <a:xfrm>
            <a:off x="822325" y="3505200"/>
            <a:ext cx="1404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atin typeface="Arial" panose="020B0604020202020204" pitchFamily="34" charset="0"/>
              </a:rPr>
              <a:t>Question</a:t>
            </a:r>
          </a:p>
        </p:txBody>
      </p:sp>
      <p:sp>
        <p:nvSpPr>
          <p:cNvPr id="9" name="Text Box 5"/>
          <p:cNvSpPr txBox="1">
            <a:spLocks noChangeArrowheads="1"/>
          </p:cNvSpPr>
          <p:nvPr/>
        </p:nvSpPr>
        <p:spPr bwMode="auto">
          <a:xfrm>
            <a:off x="3352800" y="2590800"/>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dirty="0">
                <a:latin typeface="Arial" panose="020B0604020202020204" pitchFamily="34" charset="0"/>
              </a:rPr>
              <a:t>Option</a:t>
            </a:r>
          </a:p>
        </p:txBody>
      </p:sp>
      <p:sp>
        <p:nvSpPr>
          <p:cNvPr id="10" name="Text Box 6"/>
          <p:cNvSpPr txBox="1">
            <a:spLocks noChangeArrowheads="1"/>
          </p:cNvSpPr>
          <p:nvPr/>
        </p:nvSpPr>
        <p:spPr bwMode="auto">
          <a:xfrm>
            <a:off x="3352800" y="3505200"/>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atin typeface="Arial" panose="020B0604020202020204" pitchFamily="34" charset="0"/>
              </a:rPr>
              <a:t>Option</a:t>
            </a:r>
          </a:p>
        </p:txBody>
      </p:sp>
      <p:sp>
        <p:nvSpPr>
          <p:cNvPr id="11" name="Text Box 7"/>
          <p:cNvSpPr txBox="1">
            <a:spLocks noChangeArrowheads="1"/>
          </p:cNvSpPr>
          <p:nvPr/>
        </p:nvSpPr>
        <p:spPr bwMode="auto">
          <a:xfrm>
            <a:off x="3352800" y="4419600"/>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atin typeface="Arial" panose="020B0604020202020204" pitchFamily="34" charset="0"/>
              </a:rPr>
              <a:t>Option</a:t>
            </a:r>
          </a:p>
        </p:txBody>
      </p:sp>
      <p:sp>
        <p:nvSpPr>
          <p:cNvPr id="12" name="Text Box 8"/>
          <p:cNvSpPr txBox="1">
            <a:spLocks noChangeArrowheads="1"/>
          </p:cNvSpPr>
          <p:nvPr/>
        </p:nvSpPr>
        <p:spPr bwMode="auto">
          <a:xfrm>
            <a:off x="5808663" y="2438400"/>
            <a:ext cx="31341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dirty="0">
                <a:latin typeface="Arial" panose="020B0604020202020204" pitchFamily="34" charset="0"/>
              </a:rPr>
              <a:t>Criterion to judge the options</a:t>
            </a:r>
          </a:p>
        </p:txBody>
      </p:sp>
      <p:sp>
        <p:nvSpPr>
          <p:cNvPr id="13" name="Text Box 9"/>
          <p:cNvSpPr txBox="1">
            <a:spLocks noChangeArrowheads="1"/>
          </p:cNvSpPr>
          <p:nvPr/>
        </p:nvSpPr>
        <p:spPr bwMode="auto">
          <a:xfrm>
            <a:off x="5824538" y="3505200"/>
            <a:ext cx="3134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dirty="0">
                <a:latin typeface="Arial" panose="020B0604020202020204" pitchFamily="34" charset="0"/>
              </a:rPr>
              <a:t>Criterion to judge the options</a:t>
            </a:r>
          </a:p>
          <a:p>
            <a:endParaRPr lang="en-GB" dirty="0">
              <a:latin typeface="Arial" panose="020B0604020202020204" pitchFamily="34" charset="0"/>
            </a:endParaRPr>
          </a:p>
        </p:txBody>
      </p:sp>
      <p:sp>
        <p:nvSpPr>
          <p:cNvPr id="14" name="Text Box 10"/>
          <p:cNvSpPr txBox="1">
            <a:spLocks noChangeArrowheads="1"/>
          </p:cNvSpPr>
          <p:nvPr/>
        </p:nvSpPr>
        <p:spPr bwMode="auto">
          <a:xfrm>
            <a:off x="5824538" y="4572000"/>
            <a:ext cx="31341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dirty="0">
                <a:latin typeface="Arial" panose="020B0604020202020204" pitchFamily="34" charset="0"/>
              </a:rPr>
              <a:t>Criterion to judge the options</a:t>
            </a:r>
          </a:p>
        </p:txBody>
      </p:sp>
      <p:cxnSp>
        <p:nvCxnSpPr>
          <p:cNvPr id="15" name="AutoShape 11"/>
          <p:cNvCxnSpPr>
            <a:cxnSpLocks noChangeShapeType="1"/>
            <a:stCxn id="8" idx="3"/>
            <a:endCxn id="9" idx="1"/>
          </p:cNvCxnSpPr>
          <p:nvPr/>
        </p:nvCxnSpPr>
        <p:spPr bwMode="auto">
          <a:xfrm flipV="1">
            <a:off x="2227263" y="2819400"/>
            <a:ext cx="1125537"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2"/>
          <p:cNvCxnSpPr>
            <a:cxnSpLocks noChangeShapeType="1"/>
            <a:stCxn id="8" idx="3"/>
            <a:endCxn id="10" idx="1"/>
          </p:cNvCxnSpPr>
          <p:nvPr/>
        </p:nvCxnSpPr>
        <p:spPr bwMode="auto">
          <a:xfrm>
            <a:off x="2227263" y="3733800"/>
            <a:ext cx="1125537"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3"/>
          <p:cNvCxnSpPr>
            <a:cxnSpLocks noChangeShapeType="1"/>
            <a:stCxn id="8" idx="3"/>
            <a:endCxn id="11" idx="1"/>
          </p:cNvCxnSpPr>
          <p:nvPr/>
        </p:nvCxnSpPr>
        <p:spPr bwMode="auto">
          <a:xfrm>
            <a:off x="2227263" y="3733800"/>
            <a:ext cx="1125537"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4"/>
          <p:cNvCxnSpPr>
            <a:cxnSpLocks noChangeShapeType="1"/>
            <a:stCxn id="10" idx="3"/>
            <a:endCxn id="13" idx="1"/>
          </p:cNvCxnSpPr>
          <p:nvPr/>
        </p:nvCxnSpPr>
        <p:spPr bwMode="auto">
          <a:xfrm>
            <a:off x="4435475" y="3733800"/>
            <a:ext cx="1389063" cy="945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5"/>
          <p:cNvCxnSpPr>
            <a:cxnSpLocks noChangeShapeType="1"/>
            <a:stCxn id="9" idx="3"/>
            <a:endCxn id="13" idx="1"/>
          </p:cNvCxnSpPr>
          <p:nvPr/>
        </p:nvCxnSpPr>
        <p:spPr bwMode="auto">
          <a:xfrm>
            <a:off x="4435475" y="2819400"/>
            <a:ext cx="1389063" cy="10089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6"/>
          <p:cNvCxnSpPr>
            <a:cxnSpLocks noChangeShapeType="1"/>
            <a:stCxn id="10" idx="3"/>
            <a:endCxn id="12" idx="1"/>
          </p:cNvCxnSpPr>
          <p:nvPr/>
        </p:nvCxnSpPr>
        <p:spPr bwMode="auto">
          <a:xfrm flipV="1">
            <a:off x="4435475" y="2623066"/>
            <a:ext cx="1373188" cy="111073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7"/>
          <p:cNvCxnSpPr>
            <a:cxnSpLocks noChangeShapeType="1"/>
            <a:stCxn id="10" idx="3"/>
            <a:endCxn id="14" idx="1"/>
          </p:cNvCxnSpPr>
          <p:nvPr/>
        </p:nvCxnSpPr>
        <p:spPr bwMode="auto">
          <a:xfrm>
            <a:off x="4435475" y="3733800"/>
            <a:ext cx="1389063" cy="10228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8"/>
          <p:cNvCxnSpPr>
            <a:cxnSpLocks noChangeShapeType="1"/>
            <a:stCxn id="11" idx="3"/>
            <a:endCxn id="14" idx="1"/>
          </p:cNvCxnSpPr>
          <p:nvPr/>
        </p:nvCxnSpPr>
        <p:spPr bwMode="auto">
          <a:xfrm>
            <a:off x="4435475" y="4648200"/>
            <a:ext cx="1389063" cy="1084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9"/>
          <p:cNvCxnSpPr>
            <a:cxnSpLocks noChangeShapeType="1"/>
            <a:stCxn id="11" idx="3"/>
            <a:endCxn id="13" idx="1"/>
          </p:cNvCxnSpPr>
          <p:nvPr/>
        </p:nvCxnSpPr>
        <p:spPr bwMode="auto">
          <a:xfrm flipV="1">
            <a:off x="4435475" y="3828366"/>
            <a:ext cx="1389063" cy="819834"/>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0"/>
          <p:cNvCxnSpPr>
            <a:cxnSpLocks noChangeShapeType="1"/>
            <a:stCxn id="9" idx="3"/>
            <a:endCxn id="12" idx="1"/>
          </p:cNvCxnSpPr>
          <p:nvPr/>
        </p:nvCxnSpPr>
        <p:spPr bwMode="auto">
          <a:xfrm flipV="1">
            <a:off x="4435475" y="2623066"/>
            <a:ext cx="1373188" cy="196334"/>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1"/>
          <p:cNvCxnSpPr>
            <a:cxnSpLocks noChangeShapeType="1"/>
            <a:stCxn id="11" idx="3"/>
            <a:endCxn id="12" idx="1"/>
          </p:cNvCxnSpPr>
          <p:nvPr/>
        </p:nvCxnSpPr>
        <p:spPr bwMode="auto">
          <a:xfrm flipV="1">
            <a:off x="4435475" y="2623066"/>
            <a:ext cx="1373188" cy="2025134"/>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2"/>
          <p:cNvCxnSpPr>
            <a:cxnSpLocks noChangeShapeType="1"/>
            <a:stCxn id="9" idx="3"/>
            <a:endCxn id="14" idx="1"/>
          </p:cNvCxnSpPr>
          <p:nvPr/>
        </p:nvCxnSpPr>
        <p:spPr bwMode="auto">
          <a:xfrm>
            <a:off x="4435475" y="2819400"/>
            <a:ext cx="1389063" cy="1937266"/>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4"/>
          <p:cNvSpPr txBox="1">
            <a:spLocks noChangeArrowheads="1"/>
          </p:cNvSpPr>
          <p:nvPr/>
        </p:nvSpPr>
        <p:spPr bwMode="auto">
          <a:xfrm>
            <a:off x="838200" y="582136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a:latin typeface="Arial" panose="020B0604020202020204" pitchFamily="34" charset="0"/>
              </a:rPr>
              <a:t>Question</a:t>
            </a:r>
          </a:p>
        </p:txBody>
      </p:sp>
      <p:cxnSp>
        <p:nvCxnSpPr>
          <p:cNvPr id="28" name="AutoShape 24"/>
          <p:cNvCxnSpPr>
            <a:cxnSpLocks noChangeShapeType="1"/>
            <a:stCxn id="27" idx="3"/>
            <a:endCxn id="30" idx="1"/>
          </p:cNvCxnSpPr>
          <p:nvPr/>
        </p:nvCxnSpPr>
        <p:spPr bwMode="auto">
          <a:xfrm>
            <a:off x="2038350" y="6019800"/>
            <a:ext cx="10096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 name="Group 43"/>
          <p:cNvGrpSpPr>
            <a:grpSpLocks/>
          </p:cNvGrpSpPr>
          <p:nvPr/>
        </p:nvGrpSpPr>
        <p:grpSpPr bwMode="auto">
          <a:xfrm>
            <a:off x="3048000" y="5410200"/>
            <a:ext cx="228600" cy="1219200"/>
            <a:chOff x="1920" y="3072"/>
            <a:chExt cx="144" cy="768"/>
          </a:xfrm>
        </p:grpSpPr>
        <p:sp>
          <p:nvSpPr>
            <p:cNvPr id="30" name="Rectangle 26"/>
            <p:cNvSpPr>
              <a:spLocks noChangeArrowheads="1"/>
            </p:cNvSpPr>
            <p:nvPr/>
          </p:nvSpPr>
          <p:spPr bwMode="auto">
            <a:xfrm>
              <a:off x="1920" y="3360"/>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27"/>
            <p:cNvSpPr>
              <a:spLocks noChangeArrowheads="1"/>
            </p:cNvSpPr>
            <p:nvPr/>
          </p:nvSpPr>
          <p:spPr bwMode="auto">
            <a:xfrm>
              <a:off x="1920" y="3072"/>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28"/>
            <p:cNvSpPr>
              <a:spLocks noChangeArrowheads="1"/>
            </p:cNvSpPr>
            <p:nvPr/>
          </p:nvSpPr>
          <p:spPr bwMode="auto">
            <a:xfrm>
              <a:off x="1920" y="3648"/>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3" name="AutoShape 29"/>
          <p:cNvCxnSpPr>
            <a:cxnSpLocks noChangeShapeType="1"/>
            <a:stCxn id="27" idx="3"/>
            <a:endCxn id="31" idx="1"/>
          </p:cNvCxnSpPr>
          <p:nvPr/>
        </p:nvCxnSpPr>
        <p:spPr bwMode="auto">
          <a:xfrm flipV="1">
            <a:off x="2038350" y="5562600"/>
            <a:ext cx="100965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0"/>
          <p:cNvCxnSpPr>
            <a:cxnSpLocks noChangeShapeType="1"/>
            <a:stCxn id="27" idx="3"/>
            <a:endCxn id="32" idx="1"/>
          </p:cNvCxnSpPr>
          <p:nvPr/>
        </p:nvCxnSpPr>
        <p:spPr bwMode="auto">
          <a:xfrm>
            <a:off x="2038350" y="6019800"/>
            <a:ext cx="100965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25"/>
          <p:cNvSpPr txBox="1">
            <a:spLocks noChangeArrowheads="1"/>
          </p:cNvSpPr>
          <p:nvPr/>
        </p:nvSpPr>
        <p:spPr bwMode="auto">
          <a:xfrm>
            <a:off x="3124200" y="5715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atin typeface="Arial" panose="020B0604020202020204" pitchFamily="34" charset="0"/>
              </a:rPr>
              <a:t>…</a:t>
            </a:r>
          </a:p>
        </p:txBody>
      </p:sp>
      <p:sp>
        <p:nvSpPr>
          <p:cNvPr id="36" name="Text Box 34"/>
          <p:cNvSpPr txBox="1">
            <a:spLocks noChangeArrowheads="1"/>
          </p:cNvSpPr>
          <p:nvPr/>
        </p:nvSpPr>
        <p:spPr bwMode="auto">
          <a:xfrm>
            <a:off x="5532438" y="5668963"/>
            <a:ext cx="15541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2000">
                <a:latin typeface="Arial" panose="020B0604020202020204" pitchFamily="34" charset="0"/>
              </a:rPr>
              <a:t>Consequent</a:t>
            </a:r>
            <a:br>
              <a:rPr lang="en-GB" sz="2000">
                <a:latin typeface="Arial" panose="020B0604020202020204" pitchFamily="34" charset="0"/>
              </a:rPr>
            </a:br>
            <a:r>
              <a:rPr lang="en-GB" sz="2000">
                <a:latin typeface="Arial" panose="020B0604020202020204" pitchFamily="34" charset="0"/>
              </a:rPr>
              <a:t>Question</a:t>
            </a:r>
          </a:p>
        </p:txBody>
      </p:sp>
      <p:cxnSp>
        <p:nvCxnSpPr>
          <p:cNvPr id="37" name="AutoShape 35"/>
          <p:cNvCxnSpPr>
            <a:cxnSpLocks noChangeShapeType="1"/>
            <a:stCxn id="36" idx="3"/>
            <a:endCxn id="39" idx="3"/>
          </p:cNvCxnSpPr>
          <p:nvPr/>
        </p:nvCxnSpPr>
        <p:spPr bwMode="auto">
          <a:xfrm>
            <a:off x="7086600" y="6019800"/>
            <a:ext cx="11112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 name="Group 46"/>
          <p:cNvGrpSpPr>
            <a:grpSpLocks/>
          </p:cNvGrpSpPr>
          <p:nvPr/>
        </p:nvGrpSpPr>
        <p:grpSpPr bwMode="auto">
          <a:xfrm>
            <a:off x="7969250" y="5410200"/>
            <a:ext cx="228600" cy="1219200"/>
            <a:chOff x="5020" y="3072"/>
            <a:chExt cx="144" cy="768"/>
          </a:xfrm>
        </p:grpSpPr>
        <p:sp>
          <p:nvSpPr>
            <p:cNvPr id="39" name="Rectangle 36"/>
            <p:cNvSpPr>
              <a:spLocks noChangeArrowheads="1"/>
            </p:cNvSpPr>
            <p:nvPr/>
          </p:nvSpPr>
          <p:spPr bwMode="auto">
            <a:xfrm>
              <a:off x="5020" y="3360"/>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37"/>
            <p:cNvSpPr>
              <a:spLocks noChangeArrowheads="1"/>
            </p:cNvSpPr>
            <p:nvPr/>
          </p:nvSpPr>
          <p:spPr bwMode="auto">
            <a:xfrm>
              <a:off x="5020" y="3072"/>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38"/>
            <p:cNvSpPr>
              <a:spLocks noChangeArrowheads="1"/>
            </p:cNvSpPr>
            <p:nvPr/>
          </p:nvSpPr>
          <p:spPr bwMode="auto">
            <a:xfrm>
              <a:off x="5020" y="3648"/>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42" name="AutoShape 39"/>
          <p:cNvCxnSpPr>
            <a:cxnSpLocks noChangeShapeType="1"/>
            <a:stCxn id="36" idx="3"/>
            <a:endCxn id="40" idx="1"/>
          </p:cNvCxnSpPr>
          <p:nvPr/>
        </p:nvCxnSpPr>
        <p:spPr bwMode="auto">
          <a:xfrm flipV="1">
            <a:off x="7086600" y="5562600"/>
            <a:ext cx="88265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0"/>
          <p:cNvCxnSpPr>
            <a:cxnSpLocks noChangeShapeType="1"/>
            <a:stCxn id="36" idx="3"/>
            <a:endCxn id="41" idx="1"/>
          </p:cNvCxnSpPr>
          <p:nvPr/>
        </p:nvCxnSpPr>
        <p:spPr bwMode="auto">
          <a:xfrm>
            <a:off x="7086600" y="6019800"/>
            <a:ext cx="88265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 Box 41"/>
          <p:cNvSpPr txBox="1">
            <a:spLocks noChangeArrowheads="1"/>
          </p:cNvSpPr>
          <p:nvPr/>
        </p:nvSpPr>
        <p:spPr bwMode="auto">
          <a:xfrm>
            <a:off x="7969250" y="5715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atin typeface="Arial" panose="020B0604020202020204" pitchFamily="34" charset="0"/>
              </a:rPr>
              <a:t>…</a:t>
            </a:r>
          </a:p>
        </p:txBody>
      </p:sp>
      <p:cxnSp>
        <p:nvCxnSpPr>
          <p:cNvPr id="45" name="AutoShape 45"/>
          <p:cNvCxnSpPr>
            <a:cxnSpLocks noChangeShapeType="1"/>
            <a:stCxn id="6" idx="2"/>
            <a:endCxn id="5" idx="0"/>
          </p:cNvCxnSpPr>
          <p:nvPr/>
        </p:nvCxnSpPr>
        <p:spPr bwMode="auto">
          <a:xfrm>
            <a:off x="4229100" y="3962400"/>
            <a:ext cx="1676400" cy="175260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5496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software lifecycle and usability</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lgn="just"/>
            <a:r>
              <a:rPr lang="en-GB" dirty="0"/>
              <a:t>Software engineering is the discipline for understanding the software design process, or life cycle</a:t>
            </a:r>
          </a:p>
          <a:p>
            <a:endParaRPr lang="en-GB" dirty="0"/>
          </a:p>
          <a:p>
            <a:pPr algn="just"/>
            <a:r>
              <a:rPr lang="en-GB" dirty="0"/>
              <a:t>Designing for </a:t>
            </a:r>
            <a:r>
              <a:rPr lang="en-GB" dirty="0">
                <a:solidFill>
                  <a:srgbClr val="FF0000"/>
                </a:solidFill>
              </a:rPr>
              <a:t>usability</a:t>
            </a:r>
            <a:r>
              <a:rPr lang="en-GB" dirty="0"/>
              <a:t> occurs at all stages of the life cycle, not as a single isolated activity</a:t>
            </a:r>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Waterfall model</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grpSp>
        <p:nvGrpSpPr>
          <p:cNvPr id="5" name="Group 3"/>
          <p:cNvGrpSpPr>
            <a:grpSpLocks/>
          </p:cNvGrpSpPr>
          <p:nvPr/>
        </p:nvGrpSpPr>
        <p:grpSpPr bwMode="auto">
          <a:xfrm>
            <a:off x="685800" y="1219200"/>
            <a:ext cx="7391400" cy="5105400"/>
            <a:chOff x="576" y="1152"/>
            <a:chExt cx="3696" cy="2736"/>
          </a:xfrm>
        </p:grpSpPr>
        <p:sp>
          <p:nvSpPr>
            <p:cNvPr id="6" name="Rectangle 4"/>
            <p:cNvSpPr>
              <a:spLocks noChangeArrowheads="1"/>
            </p:cNvSpPr>
            <p:nvPr/>
          </p:nvSpPr>
          <p:spPr bwMode="auto">
            <a:xfrm>
              <a:off x="576" y="11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Requirements</a:t>
              </a:r>
              <a:br>
                <a:rPr lang="en-GB" sz="1200">
                  <a:latin typeface="Arial" panose="020B0604020202020204" pitchFamily="34" charset="0"/>
                </a:rPr>
              </a:br>
              <a:r>
                <a:rPr lang="en-GB" sz="1200">
                  <a:latin typeface="Arial" panose="020B0604020202020204" pitchFamily="34" charset="0"/>
                </a:rPr>
                <a:t>specification</a:t>
              </a:r>
              <a:endParaRPr lang="en-GB"/>
            </a:p>
          </p:txBody>
        </p:sp>
        <p:sp>
          <p:nvSpPr>
            <p:cNvPr id="7" name="Rectangle 5"/>
            <p:cNvSpPr>
              <a:spLocks noChangeArrowheads="1"/>
            </p:cNvSpPr>
            <p:nvPr/>
          </p:nvSpPr>
          <p:spPr bwMode="auto">
            <a:xfrm>
              <a:off x="1152" y="163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Architectural</a:t>
              </a:r>
              <a:br>
                <a:rPr lang="en-GB" sz="1200">
                  <a:latin typeface="Arial" panose="020B0604020202020204" pitchFamily="34" charset="0"/>
                </a:rPr>
              </a:br>
              <a:r>
                <a:rPr lang="en-GB" sz="1200">
                  <a:latin typeface="Arial" panose="020B0604020202020204" pitchFamily="34" charset="0"/>
                </a:rPr>
                <a:t>design</a:t>
              </a:r>
              <a:endParaRPr lang="en-GB"/>
            </a:p>
          </p:txBody>
        </p:sp>
        <p:sp>
          <p:nvSpPr>
            <p:cNvPr id="8" name="Rectangle 6"/>
            <p:cNvSpPr>
              <a:spLocks noChangeArrowheads="1"/>
            </p:cNvSpPr>
            <p:nvPr/>
          </p:nvSpPr>
          <p:spPr bwMode="auto">
            <a:xfrm>
              <a:off x="1728" y="211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Detailed</a:t>
              </a:r>
              <a:br>
                <a:rPr lang="en-GB" sz="1200">
                  <a:latin typeface="Arial" panose="020B0604020202020204" pitchFamily="34" charset="0"/>
                </a:rPr>
              </a:br>
              <a:r>
                <a:rPr lang="en-GB" sz="1200">
                  <a:latin typeface="Arial" panose="020B0604020202020204" pitchFamily="34" charset="0"/>
                </a:rPr>
                <a:t>design</a:t>
              </a:r>
              <a:endParaRPr lang="en-GB"/>
            </a:p>
          </p:txBody>
        </p:sp>
        <p:sp>
          <p:nvSpPr>
            <p:cNvPr id="9" name="Rectangle 7"/>
            <p:cNvSpPr>
              <a:spLocks noChangeArrowheads="1"/>
            </p:cNvSpPr>
            <p:nvPr/>
          </p:nvSpPr>
          <p:spPr bwMode="auto">
            <a:xfrm>
              <a:off x="2304" y="259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Coding and</a:t>
              </a:r>
              <a:br>
                <a:rPr lang="en-GB" sz="1200">
                  <a:latin typeface="Arial" panose="020B0604020202020204" pitchFamily="34" charset="0"/>
                </a:rPr>
              </a:br>
              <a:r>
                <a:rPr lang="en-GB" sz="1200">
                  <a:latin typeface="Arial" panose="020B0604020202020204" pitchFamily="34" charset="0"/>
                </a:rPr>
                <a:t>unit testing</a:t>
              </a:r>
              <a:endParaRPr lang="en-GB"/>
            </a:p>
          </p:txBody>
        </p:sp>
        <p:sp>
          <p:nvSpPr>
            <p:cNvPr id="10" name="Rectangle 8"/>
            <p:cNvSpPr>
              <a:spLocks noChangeArrowheads="1"/>
            </p:cNvSpPr>
            <p:nvPr/>
          </p:nvSpPr>
          <p:spPr bwMode="auto">
            <a:xfrm>
              <a:off x="2880" y="307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Integration</a:t>
              </a:r>
              <a:br>
                <a:rPr lang="en-GB" sz="1200">
                  <a:latin typeface="Arial" panose="020B0604020202020204" pitchFamily="34" charset="0"/>
                </a:rPr>
              </a:br>
              <a:r>
                <a:rPr lang="en-GB" sz="1200">
                  <a:latin typeface="Arial" panose="020B0604020202020204" pitchFamily="34" charset="0"/>
                </a:rPr>
                <a:t>and testing</a:t>
              </a:r>
              <a:endParaRPr lang="en-GB"/>
            </a:p>
          </p:txBody>
        </p:sp>
        <p:sp>
          <p:nvSpPr>
            <p:cNvPr id="11" name="Rectangle 9"/>
            <p:cNvSpPr>
              <a:spLocks noChangeArrowheads="1"/>
            </p:cNvSpPr>
            <p:nvPr/>
          </p:nvSpPr>
          <p:spPr bwMode="auto">
            <a:xfrm>
              <a:off x="3456" y="35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Operation and</a:t>
              </a:r>
              <a:br>
                <a:rPr lang="en-GB" sz="1200">
                  <a:latin typeface="Arial" panose="020B0604020202020204" pitchFamily="34" charset="0"/>
                </a:rPr>
              </a:br>
              <a:r>
                <a:rPr lang="en-GB" sz="1200">
                  <a:latin typeface="Arial" panose="020B0604020202020204" pitchFamily="34" charset="0"/>
                </a:rPr>
                <a:t>maintenance</a:t>
              </a:r>
              <a:endParaRPr lang="en-GB"/>
            </a:p>
          </p:txBody>
        </p:sp>
        <p:cxnSp>
          <p:nvCxnSpPr>
            <p:cNvPr id="12" name="AutoShape 10"/>
            <p:cNvCxnSpPr>
              <a:cxnSpLocks noChangeShapeType="1"/>
              <a:stCxn id="6" idx="3"/>
              <a:endCxn id="7" idx="0"/>
            </p:cNvCxnSpPr>
            <p:nvPr/>
          </p:nvCxnSpPr>
          <p:spPr bwMode="auto">
            <a:xfrm>
              <a:off x="1392" y="132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p:cNvCxnSpPr>
              <a:cxnSpLocks noChangeShapeType="1"/>
              <a:stCxn id="7" idx="3"/>
              <a:endCxn id="8" idx="0"/>
            </p:cNvCxnSpPr>
            <p:nvPr/>
          </p:nvCxnSpPr>
          <p:spPr bwMode="auto">
            <a:xfrm>
              <a:off x="1968" y="180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8" idx="3"/>
              <a:endCxn id="9" idx="0"/>
            </p:cNvCxnSpPr>
            <p:nvPr/>
          </p:nvCxnSpPr>
          <p:spPr bwMode="auto">
            <a:xfrm>
              <a:off x="2544" y="228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9" idx="3"/>
              <a:endCxn id="10" idx="0"/>
            </p:cNvCxnSpPr>
            <p:nvPr/>
          </p:nvCxnSpPr>
          <p:spPr bwMode="auto">
            <a:xfrm>
              <a:off x="3120" y="276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10" idx="3"/>
              <a:endCxn id="11" idx="0"/>
            </p:cNvCxnSpPr>
            <p:nvPr/>
          </p:nvCxnSpPr>
          <p:spPr bwMode="auto">
            <a:xfrm>
              <a:off x="3696" y="324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12909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Activities in the life cycle</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5" name="Rectangle 3"/>
          <p:cNvSpPr txBox="1">
            <a:spLocks noChangeArrowheads="1"/>
          </p:cNvSpPr>
          <p:nvPr/>
        </p:nvSpPr>
        <p:spPr>
          <a:xfrm>
            <a:off x="304800" y="836613"/>
            <a:ext cx="8153400" cy="525938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Tx/>
              <a:buNone/>
            </a:pPr>
            <a:r>
              <a:rPr lang="en-GB" sz="2800" dirty="0">
                <a:solidFill>
                  <a:srgbClr val="FF0000"/>
                </a:solidFill>
              </a:rPr>
              <a:t>Requirements specification</a:t>
            </a:r>
          </a:p>
          <a:p>
            <a:pPr marL="381000" lvl="1" indent="0" algn="just">
              <a:lnSpc>
                <a:spcPct val="90000"/>
              </a:lnSpc>
              <a:buFontTx/>
              <a:buNone/>
            </a:pPr>
            <a:r>
              <a:rPr lang="en-GB" sz="2400" dirty="0"/>
              <a:t>designer and customer try capture what the system is expected to provide can be expressed in natural language or more precise languages, such as a task analysis would provide</a:t>
            </a:r>
          </a:p>
          <a:p>
            <a:pPr marL="0" indent="0" algn="just">
              <a:lnSpc>
                <a:spcPct val="90000"/>
              </a:lnSpc>
              <a:buFontTx/>
              <a:buNone/>
            </a:pPr>
            <a:endParaRPr lang="en-GB" sz="1050" dirty="0"/>
          </a:p>
          <a:p>
            <a:pPr marL="0" indent="0" algn="just">
              <a:lnSpc>
                <a:spcPct val="90000"/>
              </a:lnSpc>
              <a:buFontTx/>
              <a:buNone/>
            </a:pPr>
            <a:r>
              <a:rPr lang="en-GB" sz="2800" dirty="0">
                <a:solidFill>
                  <a:srgbClr val="FF0000"/>
                </a:solidFill>
              </a:rPr>
              <a:t>Architectural design</a:t>
            </a:r>
          </a:p>
          <a:p>
            <a:pPr marL="381000" lvl="1" indent="0" algn="just">
              <a:lnSpc>
                <a:spcPct val="90000"/>
              </a:lnSpc>
              <a:buFontTx/>
              <a:buNone/>
            </a:pPr>
            <a:r>
              <a:rPr lang="en-GB" sz="2400" dirty="0"/>
              <a:t>high-level description of how the system will provide the services required factor system into major components of the system and how they are interrelated needs to satisfy both functional and </a:t>
            </a:r>
            <a:r>
              <a:rPr lang="en-GB" sz="2400" dirty="0" err="1"/>
              <a:t>nonfunctional</a:t>
            </a:r>
            <a:r>
              <a:rPr lang="en-GB" sz="2400" dirty="0"/>
              <a:t> requirements</a:t>
            </a:r>
          </a:p>
          <a:p>
            <a:pPr marL="0" indent="0" algn="just">
              <a:lnSpc>
                <a:spcPct val="90000"/>
              </a:lnSpc>
              <a:buFontTx/>
              <a:buNone/>
            </a:pPr>
            <a:endParaRPr lang="en-GB" sz="1050" dirty="0"/>
          </a:p>
          <a:p>
            <a:pPr marL="0" indent="0" algn="just">
              <a:lnSpc>
                <a:spcPct val="90000"/>
              </a:lnSpc>
              <a:buFontTx/>
              <a:buNone/>
            </a:pPr>
            <a:r>
              <a:rPr lang="en-GB" sz="2800" dirty="0">
                <a:solidFill>
                  <a:srgbClr val="FF0000"/>
                </a:solidFill>
              </a:rPr>
              <a:t>Detailed design</a:t>
            </a:r>
          </a:p>
          <a:p>
            <a:pPr marL="381000" lvl="1" indent="0" algn="just">
              <a:lnSpc>
                <a:spcPct val="90000"/>
              </a:lnSpc>
              <a:buFontTx/>
              <a:buNone/>
            </a:pPr>
            <a:r>
              <a:rPr lang="en-GB" sz="2400" dirty="0"/>
              <a:t>refinement of architectural components and interrelations to identify modules to be implemented separately the refinement is governed by the </a:t>
            </a:r>
            <a:r>
              <a:rPr lang="en-GB" sz="2400" dirty="0" err="1"/>
              <a:t>nonfunctional</a:t>
            </a:r>
            <a:r>
              <a:rPr lang="en-GB" sz="2400" dirty="0"/>
              <a:t> requirements</a:t>
            </a:r>
          </a:p>
          <a:p>
            <a:pPr marL="0" indent="0">
              <a:lnSpc>
                <a:spcPct val="90000"/>
              </a:lnSpc>
              <a:buFontTx/>
              <a:buNone/>
            </a:pPr>
            <a:endParaRPr lang="en-GB" sz="2000" dirty="0"/>
          </a:p>
        </p:txBody>
      </p:sp>
    </p:spTree>
    <p:extLst>
      <p:ext uri="{BB962C8B-B14F-4D97-AF65-F5344CB8AC3E}">
        <p14:creationId xmlns:p14="http://schemas.microsoft.com/office/powerpoint/2010/main" val="325008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Activities in the life cycle</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5" name="Rectangle 3"/>
          <p:cNvSpPr txBox="1">
            <a:spLocks noChangeArrowheads="1"/>
          </p:cNvSpPr>
          <p:nvPr/>
        </p:nvSpPr>
        <p:spPr>
          <a:xfrm>
            <a:off x="304800" y="836613"/>
            <a:ext cx="8610600" cy="5792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Tx/>
              <a:buNone/>
            </a:pPr>
            <a:r>
              <a:rPr lang="en-GB" sz="2800" dirty="0">
                <a:solidFill>
                  <a:srgbClr val="FF0000"/>
                </a:solidFill>
              </a:rPr>
              <a:t>Coding and Testing</a:t>
            </a:r>
          </a:p>
          <a:p>
            <a:pPr marL="381000" lvl="1" indent="0" algn="just">
              <a:lnSpc>
                <a:spcPct val="90000"/>
              </a:lnSpc>
              <a:buFontTx/>
              <a:buNone/>
            </a:pPr>
            <a:r>
              <a:rPr lang="en-GB" sz="2400" dirty="0" err="1"/>
              <a:t>Detainl</a:t>
            </a:r>
            <a:r>
              <a:rPr lang="en-GB" sz="2400" dirty="0"/>
              <a:t> design for a component of a system should be in such a for that it is possible to implement it in some executable programming language. And then it can be tested to verify that it performs correctly.</a:t>
            </a:r>
          </a:p>
          <a:p>
            <a:pPr marL="0" indent="0" algn="just">
              <a:lnSpc>
                <a:spcPct val="90000"/>
              </a:lnSpc>
              <a:buFontTx/>
              <a:buNone/>
            </a:pPr>
            <a:endParaRPr lang="en-GB" sz="1050" dirty="0"/>
          </a:p>
          <a:p>
            <a:pPr marL="0" indent="0" algn="just">
              <a:lnSpc>
                <a:spcPct val="90000"/>
              </a:lnSpc>
              <a:buFontTx/>
              <a:buNone/>
            </a:pPr>
            <a:r>
              <a:rPr lang="en-GB" sz="2800" dirty="0">
                <a:solidFill>
                  <a:srgbClr val="FF0000"/>
                </a:solidFill>
              </a:rPr>
              <a:t>Integration and Testing</a:t>
            </a:r>
          </a:p>
          <a:p>
            <a:pPr marL="381000" lvl="1" indent="0" algn="just">
              <a:lnSpc>
                <a:spcPct val="90000"/>
              </a:lnSpc>
              <a:buFontTx/>
              <a:buNone/>
            </a:pPr>
            <a:r>
              <a:rPr lang="en-GB" sz="2400" dirty="0"/>
              <a:t>Once enough components have been implemented and individually tested, they must be integrated as described in the architectural design and further testing is done to ensure correct behaviour and acceptable use of any shared resources.</a:t>
            </a:r>
            <a:endParaRPr lang="en-GB" sz="1050" dirty="0"/>
          </a:p>
          <a:p>
            <a:pPr marL="0" indent="0" algn="just">
              <a:lnSpc>
                <a:spcPct val="90000"/>
              </a:lnSpc>
              <a:buFontTx/>
              <a:buNone/>
            </a:pPr>
            <a:r>
              <a:rPr lang="en-GB" sz="2800" dirty="0">
                <a:solidFill>
                  <a:srgbClr val="FF0000"/>
                </a:solidFill>
              </a:rPr>
              <a:t>Maintenance</a:t>
            </a:r>
          </a:p>
          <a:p>
            <a:pPr marL="381000" lvl="1" indent="0" algn="just">
              <a:lnSpc>
                <a:spcPct val="90000"/>
              </a:lnSpc>
              <a:buFontTx/>
              <a:buNone/>
            </a:pPr>
            <a:r>
              <a:rPr lang="en-GB" sz="2400" dirty="0"/>
              <a:t>After product release, any work on the system is considered under the category of maintenance, until such time as a new version of the product demands a total redesign or product is phased out entirely.</a:t>
            </a:r>
            <a:endParaRPr lang="en-GB" sz="2000" dirty="0"/>
          </a:p>
        </p:txBody>
      </p:sp>
    </p:spTree>
    <p:extLst>
      <p:ext uri="{BB962C8B-B14F-4D97-AF65-F5344CB8AC3E}">
        <p14:creationId xmlns:p14="http://schemas.microsoft.com/office/powerpoint/2010/main" val="274016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Validation and verification</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5" name="Rectangle 3"/>
          <p:cNvSpPr txBox="1">
            <a:spLocks noChangeArrowheads="1"/>
          </p:cNvSpPr>
          <p:nvPr/>
        </p:nvSpPr>
        <p:spPr>
          <a:xfrm>
            <a:off x="304800" y="836613"/>
            <a:ext cx="8610600" cy="5792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Tx/>
              <a:buNone/>
            </a:pPr>
            <a:r>
              <a:rPr lang="en-GB" sz="2800" dirty="0"/>
              <a:t>Throughout the lifecycle, design must be checked to ensure that it both satisfies the high-level of requirements agreed with the customer and I also complete and internally consistent. These checks are referred to as </a:t>
            </a:r>
            <a:r>
              <a:rPr lang="en-GB" sz="2800" dirty="0">
                <a:solidFill>
                  <a:srgbClr val="FF0000"/>
                </a:solidFill>
              </a:rPr>
              <a:t>verification</a:t>
            </a:r>
            <a:r>
              <a:rPr lang="en-GB" sz="2800" dirty="0"/>
              <a:t> and </a:t>
            </a:r>
            <a:r>
              <a:rPr lang="en-GB" sz="2800" dirty="0">
                <a:solidFill>
                  <a:srgbClr val="FF0000"/>
                </a:solidFill>
              </a:rPr>
              <a:t>validation</a:t>
            </a:r>
            <a:r>
              <a:rPr lang="en-GB" sz="2800" dirty="0"/>
              <a:t>, respectively.</a:t>
            </a:r>
          </a:p>
          <a:p>
            <a:pPr marL="0" indent="0" algn="just">
              <a:lnSpc>
                <a:spcPct val="90000"/>
              </a:lnSpc>
              <a:buFontTx/>
              <a:buNone/>
            </a:pPr>
            <a:endParaRPr lang="en-GB" sz="2800" dirty="0"/>
          </a:p>
          <a:p>
            <a:pPr marL="0" indent="0" algn="just">
              <a:lnSpc>
                <a:spcPct val="90000"/>
              </a:lnSpc>
              <a:buFontTx/>
              <a:buNone/>
            </a:pPr>
            <a:r>
              <a:rPr lang="en-GB" sz="2800" dirty="0">
                <a:solidFill>
                  <a:srgbClr val="FF0000"/>
                </a:solidFill>
              </a:rPr>
              <a:t>Verification - </a:t>
            </a:r>
            <a:r>
              <a:rPr lang="en-GB" sz="2800" dirty="0"/>
              <a:t>designing the thing right </a:t>
            </a:r>
          </a:p>
          <a:p>
            <a:pPr marL="0" indent="0" algn="just">
              <a:lnSpc>
                <a:spcPct val="90000"/>
              </a:lnSpc>
              <a:buNone/>
            </a:pPr>
            <a:r>
              <a:rPr lang="en-GB" sz="2800" dirty="0">
                <a:solidFill>
                  <a:srgbClr val="FF0000"/>
                </a:solidFill>
              </a:rPr>
              <a:t>Validation – </a:t>
            </a:r>
            <a:r>
              <a:rPr lang="en-GB" sz="2800" dirty="0"/>
              <a:t>designing the right thing</a:t>
            </a:r>
          </a:p>
          <a:p>
            <a:pPr marL="0" indent="0" algn="just">
              <a:lnSpc>
                <a:spcPct val="90000"/>
              </a:lnSpc>
              <a:buFontTx/>
              <a:buNone/>
            </a:pPr>
            <a:endParaRPr lang="en-GB" sz="2800" dirty="0"/>
          </a:p>
          <a:p>
            <a:pPr marL="0" indent="0" algn="just">
              <a:lnSpc>
                <a:spcPct val="90000"/>
              </a:lnSpc>
              <a:buFontTx/>
              <a:buNone/>
            </a:pPr>
            <a:endParaRPr lang="en-GB" sz="2800" dirty="0">
              <a:solidFill>
                <a:srgbClr val="FF0000"/>
              </a:solidFill>
            </a:endParaRPr>
          </a:p>
        </p:txBody>
      </p:sp>
    </p:spTree>
    <p:extLst>
      <p:ext uri="{BB962C8B-B14F-4D97-AF65-F5344CB8AC3E}">
        <p14:creationId xmlns:p14="http://schemas.microsoft.com/office/powerpoint/2010/main" val="222306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life cycle for interactive systems</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4" name="Rectangle 3"/>
          <p:cNvSpPr txBox="1">
            <a:spLocks noChangeArrowheads="1"/>
          </p:cNvSpPr>
          <p:nvPr/>
        </p:nvSpPr>
        <p:spPr>
          <a:xfrm>
            <a:off x="533400" y="1447800"/>
            <a:ext cx="79248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buFontTx/>
              <a:buNone/>
            </a:pPr>
            <a:r>
              <a:rPr lang="en-GB" sz="2400"/>
              <a:t>cannot assume a linear</a:t>
            </a:r>
            <a:br>
              <a:rPr lang="en-GB" sz="2400"/>
            </a:br>
            <a:r>
              <a:rPr lang="en-GB" sz="2400"/>
              <a:t>sequence of activities</a:t>
            </a:r>
            <a:br>
              <a:rPr lang="en-GB" sz="2400"/>
            </a:br>
            <a:r>
              <a:rPr lang="en-GB" sz="2400"/>
              <a:t>as in the waterfall model</a:t>
            </a:r>
          </a:p>
          <a:p>
            <a:pPr algn="r">
              <a:buFontTx/>
              <a:buNone/>
            </a:pPr>
            <a:endParaRPr lang="en-GB" sz="2400"/>
          </a:p>
          <a:p>
            <a:pPr algn="r">
              <a:buFontTx/>
              <a:buNone/>
            </a:pPr>
            <a:endParaRPr lang="en-GB" sz="2400"/>
          </a:p>
          <a:p>
            <a:pPr algn="r">
              <a:buFontTx/>
              <a:buNone/>
            </a:pPr>
            <a:endParaRPr lang="en-GB" sz="2400"/>
          </a:p>
          <a:p>
            <a:pPr algn="r">
              <a:buFontTx/>
              <a:buNone/>
            </a:pPr>
            <a:endParaRPr lang="en-GB" sz="2400"/>
          </a:p>
          <a:p>
            <a:pPr algn="r">
              <a:buFontTx/>
              <a:buNone/>
            </a:pPr>
            <a:endParaRPr lang="en-GB" sz="2400"/>
          </a:p>
          <a:p>
            <a:pPr>
              <a:buFontTx/>
              <a:buNone/>
            </a:pPr>
            <a:r>
              <a:rPr lang="en-GB" sz="2400"/>
              <a:t>lots of feedback!</a:t>
            </a:r>
          </a:p>
        </p:txBody>
      </p:sp>
      <p:grpSp>
        <p:nvGrpSpPr>
          <p:cNvPr id="5" name="Group 17"/>
          <p:cNvGrpSpPr>
            <a:grpSpLocks/>
          </p:cNvGrpSpPr>
          <p:nvPr/>
        </p:nvGrpSpPr>
        <p:grpSpPr bwMode="auto">
          <a:xfrm>
            <a:off x="1256553" y="1570567"/>
            <a:ext cx="5982447" cy="4906433"/>
            <a:chOff x="576" y="1104"/>
            <a:chExt cx="3696" cy="2736"/>
          </a:xfrm>
        </p:grpSpPr>
        <p:grpSp>
          <p:nvGrpSpPr>
            <p:cNvPr id="6" name="Group 18"/>
            <p:cNvGrpSpPr>
              <a:grpSpLocks/>
            </p:cNvGrpSpPr>
            <p:nvPr/>
          </p:nvGrpSpPr>
          <p:grpSpPr bwMode="auto">
            <a:xfrm>
              <a:off x="576" y="1296"/>
              <a:ext cx="2544" cy="2064"/>
              <a:chOff x="1392" y="1296"/>
              <a:chExt cx="2544" cy="2064"/>
            </a:xfrm>
          </p:grpSpPr>
          <p:sp>
            <p:nvSpPr>
              <p:cNvPr id="19" name="Rectangle 19"/>
              <p:cNvSpPr>
                <a:spLocks noChangeArrowheads="1"/>
              </p:cNvSpPr>
              <p:nvPr/>
            </p:nvSpPr>
            <p:spPr bwMode="auto">
              <a:xfrm>
                <a:off x="3120" y="273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20"/>
              <p:cNvSpPr>
                <a:spLocks noChangeArrowheads="1"/>
              </p:cNvSpPr>
              <p:nvPr/>
            </p:nvSpPr>
            <p:spPr bwMode="auto">
              <a:xfrm>
                <a:off x="3696" y="321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1" name="AutoShape 21"/>
              <p:cNvCxnSpPr>
                <a:cxnSpLocks noChangeShapeType="1"/>
                <a:stCxn id="20" idx="1"/>
                <a:endCxn id="19" idx="2"/>
              </p:cNvCxnSpPr>
              <p:nvPr/>
            </p:nvCxnSpPr>
            <p:spPr bwMode="auto">
              <a:xfrm rot="10800000">
                <a:off x="3240" y="288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2"/>
              <p:cNvCxnSpPr>
                <a:cxnSpLocks noChangeShapeType="1"/>
                <a:stCxn id="20" idx="1"/>
                <a:endCxn id="23" idx="2"/>
              </p:cNvCxnSpPr>
              <p:nvPr/>
            </p:nvCxnSpPr>
            <p:spPr bwMode="auto">
              <a:xfrm rot="10800000">
                <a:off x="2664" y="240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3"/>
              <p:cNvSpPr>
                <a:spLocks noChangeArrowheads="1"/>
              </p:cNvSpPr>
              <p:nvPr/>
            </p:nvSpPr>
            <p:spPr bwMode="auto">
              <a:xfrm>
                <a:off x="2544" y="225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4"/>
              <p:cNvSpPr>
                <a:spLocks noChangeArrowheads="1"/>
              </p:cNvSpPr>
              <p:nvPr/>
            </p:nvSpPr>
            <p:spPr bwMode="auto">
              <a:xfrm>
                <a:off x="1968" y="177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5"/>
              <p:cNvSpPr>
                <a:spLocks noChangeArrowheads="1"/>
              </p:cNvSpPr>
              <p:nvPr/>
            </p:nvSpPr>
            <p:spPr bwMode="auto">
              <a:xfrm>
                <a:off x="1392" y="129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6" name="AutoShape 26"/>
              <p:cNvCxnSpPr>
                <a:cxnSpLocks noChangeShapeType="1"/>
                <a:stCxn id="20" idx="1"/>
                <a:endCxn id="24" idx="2"/>
              </p:cNvCxnSpPr>
              <p:nvPr/>
            </p:nvCxnSpPr>
            <p:spPr bwMode="auto">
              <a:xfrm rot="10800000">
                <a:off x="2088" y="1920"/>
                <a:ext cx="1608" cy="136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7"/>
              <p:cNvCxnSpPr>
                <a:cxnSpLocks noChangeShapeType="1"/>
                <a:stCxn id="19" idx="1"/>
                <a:endCxn id="23" idx="2"/>
              </p:cNvCxnSpPr>
              <p:nvPr/>
            </p:nvCxnSpPr>
            <p:spPr bwMode="auto">
              <a:xfrm rot="10800000">
                <a:off x="2664" y="240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8"/>
              <p:cNvCxnSpPr>
                <a:cxnSpLocks noChangeShapeType="1"/>
                <a:stCxn id="19" idx="1"/>
                <a:endCxn id="24" idx="2"/>
              </p:cNvCxnSpPr>
              <p:nvPr/>
            </p:nvCxnSpPr>
            <p:spPr bwMode="auto">
              <a:xfrm rot="10800000">
                <a:off x="2088" y="192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9"/>
              <p:cNvCxnSpPr>
                <a:cxnSpLocks noChangeShapeType="1"/>
                <a:stCxn id="19" idx="1"/>
                <a:endCxn id="25" idx="2"/>
              </p:cNvCxnSpPr>
              <p:nvPr/>
            </p:nvCxnSpPr>
            <p:spPr bwMode="auto">
              <a:xfrm rot="10800000">
                <a:off x="1512" y="1440"/>
                <a:ext cx="1608" cy="136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0"/>
              <p:cNvCxnSpPr>
                <a:cxnSpLocks noChangeShapeType="1"/>
                <a:stCxn id="20" idx="1"/>
                <a:endCxn id="25" idx="2"/>
              </p:cNvCxnSpPr>
              <p:nvPr/>
            </p:nvCxnSpPr>
            <p:spPr bwMode="auto">
              <a:xfrm rot="10800000">
                <a:off x="1512" y="1440"/>
                <a:ext cx="2184" cy="184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31"/>
              <p:cNvCxnSpPr>
                <a:cxnSpLocks noChangeShapeType="1"/>
                <a:stCxn id="23" idx="1"/>
                <a:endCxn id="24" idx="2"/>
              </p:cNvCxnSpPr>
              <p:nvPr/>
            </p:nvCxnSpPr>
            <p:spPr bwMode="auto">
              <a:xfrm rot="10800000">
                <a:off x="2088" y="192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2"/>
              <p:cNvCxnSpPr>
                <a:cxnSpLocks noChangeShapeType="1"/>
                <a:stCxn id="23" idx="1"/>
                <a:endCxn id="25" idx="2"/>
              </p:cNvCxnSpPr>
              <p:nvPr/>
            </p:nvCxnSpPr>
            <p:spPr bwMode="auto">
              <a:xfrm rot="10800000">
                <a:off x="1512" y="144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3"/>
              <p:cNvCxnSpPr>
                <a:cxnSpLocks noChangeShapeType="1"/>
                <a:stCxn id="24" idx="1"/>
                <a:endCxn id="25" idx="2"/>
              </p:cNvCxnSpPr>
              <p:nvPr/>
            </p:nvCxnSpPr>
            <p:spPr bwMode="auto">
              <a:xfrm rot="10800000">
                <a:off x="1512" y="144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Group 34"/>
            <p:cNvGrpSpPr>
              <a:grpSpLocks/>
            </p:cNvGrpSpPr>
            <p:nvPr/>
          </p:nvGrpSpPr>
          <p:grpSpPr bwMode="auto">
            <a:xfrm>
              <a:off x="576" y="1104"/>
              <a:ext cx="3696" cy="2736"/>
              <a:chOff x="576" y="1152"/>
              <a:chExt cx="3696" cy="2736"/>
            </a:xfrm>
          </p:grpSpPr>
          <p:sp>
            <p:nvSpPr>
              <p:cNvPr id="8" name="Rectangle 35"/>
              <p:cNvSpPr>
                <a:spLocks noChangeArrowheads="1"/>
              </p:cNvSpPr>
              <p:nvPr/>
            </p:nvSpPr>
            <p:spPr bwMode="auto">
              <a:xfrm>
                <a:off x="576" y="11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Requirements</a:t>
                </a:r>
                <a:br>
                  <a:rPr lang="en-GB" sz="1200">
                    <a:latin typeface="Arial" panose="020B0604020202020204" pitchFamily="34" charset="0"/>
                  </a:rPr>
                </a:br>
                <a:r>
                  <a:rPr lang="en-GB" sz="1200">
                    <a:latin typeface="Arial" panose="020B0604020202020204" pitchFamily="34" charset="0"/>
                  </a:rPr>
                  <a:t>specification</a:t>
                </a:r>
                <a:endParaRPr lang="en-GB"/>
              </a:p>
            </p:txBody>
          </p:sp>
          <p:sp>
            <p:nvSpPr>
              <p:cNvPr id="9" name="Rectangle 36"/>
              <p:cNvSpPr>
                <a:spLocks noChangeArrowheads="1"/>
              </p:cNvSpPr>
              <p:nvPr/>
            </p:nvSpPr>
            <p:spPr bwMode="auto">
              <a:xfrm>
                <a:off x="1152" y="163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Architectural</a:t>
                </a:r>
                <a:br>
                  <a:rPr lang="en-GB" sz="1200">
                    <a:latin typeface="Arial" panose="020B0604020202020204" pitchFamily="34" charset="0"/>
                  </a:rPr>
                </a:br>
                <a:r>
                  <a:rPr lang="en-GB" sz="1200">
                    <a:latin typeface="Arial" panose="020B0604020202020204" pitchFamily="34" charset="0"/>
                  </a:rPr>
                  <a:t>design</a:t>
                </a:r>
                <a:endParaRPr lang="en-GB"/>
              </a:p>
            </p:txBody>
          </p:sp>
          <p:sp>
            <p:nvSpPr>
              <p:cNvPr id="10" name="Rectangle 37"/>
              <p:cNvSpPr>
                <a:spLocks noChangeArrowheads="1"/>
              </p:cNvSpPr>
              <p:nvPr/>
            </p:nvSpPr>
            <p:spPr bwMode="auto">
              <a:xfrm>
                <a:off x="1728" y="211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Detailed</a:t>
                </a:r>
                <a:br>
                  <a:rPr lang="en-GB" sz="1200">
                    <a:latin typeface="Arial" panose="020B0604020202020204" pitchFamily="34" charset="0"/>
                  </a:rPr>
                </a:br>
                <a:r>
                  <a:rPr lang="en-GB" sz="1200">
                    <a:latin typeface="Arial" panose="020B0604020202020204" pitchFamily="34" charset="0"/>
                  </a:rPr>
                  <a:t>design</a:t>
                </a:r>
                <a:endParaRPr lang="en-GB"/>
              </a:p>
            </p:txBody>
          </p:sp>
          <p:sp>
            <p:nvSpPr>
              <p:cNvPr id="11" name="Rectangle 38"/>
              <p:cNvSpPr>
                <a:spLocks noChangeArrowheads="1"/>
              </p:cNvSpPr>
              <p:nvPr/>
            </p:nvSpPr>
            <p:spPr bwMode="auto">
              <a:xfrm>
                <a:off x="2304" y="259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Coding and</a:t>
                </a:r>
                <a:br>
                  <a:rPr lang="en-GB" sz="1200">
                    <a:latin typeface="Arial" panose="020B0604020202020204" pitchFamily="34" charset="0"/>
                  </a:rPr>
                </a:br>
                <a:r>
                  <a:rPr lang="en-GB" sz="1200">
                    <a:latin typeface="Arial" panose="020B0604020202020204" pitchFamily="34" charset="0"/>
                  </a:rPr>
                  <a:t>unit testing</a:t>
                </a:r>
                <a:endParaRPr lang="en-GB"/>
              </a:p>
            </p:txBody>
          </p:sp>
          <p:sp>
            <p:nvSpPr>
              <p:cNvPr id="12" name="Rectangle 39"/>
              <p:cNvSpPr>
                <a:spLocks noChangeArrowheads="1"/>
              </p:cNvSpPr>
              <p:nvPr/>
            </p:nvSpPr>
            <p:spPr bwMode="auto">
              <a:xfrm>
                <a:off x="2880" y="307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Integration</a:t>
                </a:r>
                <a:br>
                  <a:rPr lang="en-GB" sz="1200">
                    <a:latin typeface="Arial" panose="020B0604020202020204" pitchFamily="34" charset="0"/>
                  </a:rPr>
                </a:br>
                <a:r>
                  <a:rPr lang="en-GB" sz="1200">
                    <a:latin typeface="Arial" panose="020B0604020202020204" pitchFamily="34" charset="0"/>
                  </a:rPr>
                  <a:t>and testing</a:t>
                </a:r>
                <a:endParaRPr lang="en-GB"/>
              </a:p>
            </p:txBody>
          </p:sp>
          <p:sp>
            <p:nvSpPr>
              <p:cNvPr id="13" name="Rectangle 40"/>
              <p:cNvSpPr>
                <a:spLocks noChangeArrowheads="1"/>
              </p:cNvSpPr>
              <p:nvPr/>
            </p:nvSpPr>
            <p:spPr bwMode="auto">
              <a:xfrm>
                <a:off x="3456" y="35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sz="1200">
                    <a:latin typeface="Arial" panose="020B0604020202020204" pitchFamily="34" charset="0"/>
                  </a:rPr>
                  <a:t>Operation and</a:t>
                </a:r>
                <a:br>
                  <a:rPr lang="en-GB" sz="1200">
                    <a:latin typeface="Arial" panose="020B0604020202020204" pitchFamily="34" charset="0"/>
                  </a:rPr>
                </a:br>
                <a:r>
                  <a:rPr lang="en-GB" sz="1200">
                    <a:latin typeface="Arial" panose="020B0604020202020204" pitchFamily="34" charset="0"/>
                  </a:rPr>
                  <a:t>maintenance</a:t>
                </a:r>
                <a:endParaRPr lang="en-GB"/>
              </a:p>
            </p:txBody>
          </p:sp>
          <p:cxnSp>
            <p:nvCxnSpPr>
              <p:cNvPr id="14" name="AutoShape 41"/>
              <p:cNvCxnSpPr>
                <a:cxnSpLocks noChangeShapeType="1"/>
                <a:stCxn id="8" idx="3"/>
                <a:endCxn id="9" idx="0"/>
              </p:cNvCxnSpPr>
              <p:nvPr/>
            </p:nvCxnSpPr>
            <p:spPr bwMode="auto">
              <a:xfrm>
                <a:off x="1392" y="132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42"/>
              <p:cNvCxnSpPr>
                <a:cxnSpLocks noChangeShapeType="1"/>
                <a:stCxn id="9" idx="3"/>
                <a:endCxn id="10" idx="0"/>
              </p:cNvCxnSpPr>
              <p:nvPr/>
            </p:nvCxnSpPr>
            <p:spPr bwMode="auto">
              <a:xfrm>
                <a:off x="1968" y="180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43"/>
              <p:cNvCxnSpPr>
                <a:cxnSpLocks noChangeShapeType="1"/>
                <a:stCxn id="10" idx="3"/>
                <a:endCxn id="11" idx="0"/>
              </p:cNvCxnSpPr>
              <p:nvPr/>
            </p:nvCxnSpPr>
            <p:spPr bwMode="auto">
              <a:xfrm>
                <a:off x="2544" y="228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44"/>
              <p:cNvCxnSpPr>
                <a:cxnSpLocks noChangeShapeType="1"/>
                <a:stCxn id="11" idx="3"/>
                <a:endCxn id="12" idx="0"/>
              </p:cNvCxnSpPr>
              <p:nvPr/>
            </p:nvCxnSpPr>
            <p:spPr bwMode="auto">
              <a:xfrm>
                <a:off x="3120" y="276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45"/>
              <p:cNvCxnSpPr>
                <a:cxnSpLocks noChangeShapeType="1"/>
                <a:stCxn id="12" idx="3"/>
                <a:endCxn id="13" idx="0"/>
              </p:cNvCxnSpPr>
              <p:nvPr/>
            </p:nvCxnSpPr>
            <p:spPr bwMode="auto">
              <a:xfrm>
                <a:off x="3696" y="324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403815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Psychological design rationale</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a:p>
        </p:txBody>
      </p:sp>
      <p:sp>
        <p:nvSpPr>
          <p:cNvPr id="4" name="Rectangle 3"/>
          <p:cNvSpPr txBox="1">
            <a:spLocks noChangeArrowheads="1"/>
          </p:cNvSpPr>
          <p:nvPr/>
        </p:nvSpPr>
        <p:spPr>
          <a:xfrm>
            <a:off x="152400" y="836613"/>
            <a:ext cx="8915400" cy="59451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pPr>
            <a:r>
              <a:rPr lang="en-US" sz="2000" dirty="0"/>
              <a:t>It tries to make explicit the psychological claims of usability inherent in any interactive system in order better to suit a product for the tasks users have. </a:t>
            </a:r>
            <a:endParaRPr lang="en-GB" sz="2000" dirty="0"/>
          </a:p>
          <a:p>
            <a:pPr>
              <a:spcBef>
                <a:spcPct val="50000"/>
              </a:spcBef>
            </a:pPr>
            <a:endParaRPr lang="en-GB" sz="2000" dirty="0"/>
          </a:p>
          <a:p>
            <a:pPr marL="0" indent="0">
              <a:spcBef>
                <a:spcPct val="50000"/>
              </a:spcBef>
              <a:buNone/>
            </a:pPr>
            <a:r>
              <a:rPr lang="en-GB" sz="2000" dirty="0">
                <a:solidFill>
                  <a:srgbClr val="FF0000"/>
                </a:solidFill>
              </a:rPr>
              <a:t>Processes:</a:t>
            </a:r>
          </a:p>
          <a:p>
            <a:pPr>
              <a:spcBef>
                <a:spcPct val="50000"/>
              </a:spcBef>
            </a:pPr>
            <a:r>
              <a:rPr lang="en-GB" sz="2000" dirty="0"/>
              <a:t>to support task-artefact cycle in which user tasks are affected by the systems they use</a:t>
            </a:r>
          </a:p>
          <a:p>
            <a:pPr>
              <a:spcBef>
                <a:spcPct val="50000"/>
              </a:spcBef>
            </a:pPr>
            <a:r>
              <a:rPr lang="en-GB" sz="2000" dirty="0"/>
              <a:t>aims to make explicit consequences of design for users</a:t>
            </a:r>
          </a:p>
          <a:p>
            <a:pPr>
              <a:spcBef>
                <a:spcPct val="50000"/>
              </a:spcBef>
            </a:pPr>
            <a:r>
              <a:rPr lang="en-GB" sz="2000" dirty="0"/>
              <a:t>designers identify tasks system will support</a:t>
            </a:r>
          </a:p>
          <a:p>
            <a:pPr>
              <a:spcBef>
                <a:spcPct val="50000"/>
              </a:spcBef>
            </a:pPr>
            <a:r>
              <a:rPr lang="en-GB" sz="2000" dirty="0"/>
              <a:t>scenarios are suggested to test task</a:t>
            </a:r>
          </a:p>
          <a:p>
            <a:pPr>
              <a:spcBef>
                <a:spcPct val="50000"/>
              </a:spcBef>
            </a:pPr>
            <a:r>
              <a:rPr lang="en-GB" sz="2000" dirty="0"/>
              <a:t>users are observed on system</a:t>
            </a:r>
          </a:p>
          <a:p>
            <a:pPr>
              <a:spcBef>
                <a:spcPct val="50000"/>
              </a:spcBef>
            </a:pPr>
            <a:r>
              <a:rPr lang="en-GB" sz="2000" dirty="0"/>
              <a:t>psychological claims of system made explicit</a:t>
            </a:r>
          </a:p>
          <a:p>
            <a:pPr>
              <a:spcBef>
                <a:spcPct val="50000"/>
              </a:spcBef>
            </a:pPr>
            <a:r>
              <a:rPr lang="en-GB" sz="2000" dirty="0"/>
              <a:t>negative aspects of design can be used to improve next iteration of design</a:t>
            </a:r>
            <a:endParaRPr lang="en-GB" dirty="0"/>
          </a:p>
        </p:txBody>
      </p:sp>
    </p:spTree>
    <p:extLst>
      <p:ext uri="{BB962C8B-B14F-4D97-AF65-F5344CB8AC3E}">
        <p14:creationId xmlns:p14="http://schemas.microsoft.com/office/powerpoint/2010/main" val="69501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a:t>Usability Engineering</a:t>
            </a:r>
            <a:endParaRPr lang="en-US" sz="3200"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lnSpcReduction="10000"/>
          </a:bodyPr>
          <a:lstStyle/>
          <a:p>
            <a:pPr algn="just" fontAlgn="auto">
              <a:spcAft>
                <a:spcPts val="0"/>
              </a:spcAft>
              <a:defRPr/>
            </a:pPr>
            <a:r>
              <a:rPr lang="en-US" sz="2400" dirty="0"/>
              <a:t>Usability engineering is used to determine to what degree a product or prototype will be user-friendly.</a:t>
            </a:r>
          </a:p>
          <a:p>
            <a:pPr algn="just" fontAlgn="auto">
              <a:spcAft>
                <a:spcPts val="0"/>
              </a:spcAft>
              <a:defRPr/>
            </a:pPr>
            <a:r>
              <a:rPr lang="en-US" sz="2400" dirty="0"/>
              <a:t>Usability engineering requires a firm knowledge of computer science and psychology and approaches product development based on customer feedback. </a:t>
            </a:r>
          </a:p>
          <a:p>
            <a:pPr algn="just" fontAlgn="auto">
              <a:spcAft>
                <a:spcPts val="0"/>
              </a:spcAft>
              <a:defRPr/>
            </a:pPr>
            <a:r>
              <a:rPr lang="en-US" sz="2400" dirty="0"/>
              <a:t>A usability engineer works hand-in-hand with customers, working to develop a better understanding of the functionality and design requirements of a product in order to build more reliable data for it. </a:t>
            </a:r>
          </a:p>
          <a:p>
            <a:pPr marL="0" indent="0" algn="just" fontAlgn="auto">
              <a:spcAft>
                <a:spcPts val="0"/>
              </a:spcAft>
              <a:buNone/>
              <a:defRPr/>
            </a:pPr>
            <a:endParaRPr lang="en-US" sz="2400" dirty="0"/>
          </a:p>
          <a:p>
            <a:pPr marL="0" indent="0" algn="just" fontAlgn="auto">
              <a:spcAft>
                <a:spcPts val="0"/>
              </a:spcAft>
              <a:buNone/>
              <a:defRPr/>
            </a:pPr>
            <a:r>
              <a:rPr lang="en-US" sz="2400" dirty="0"/>
              <a:t>There are six general attributes define usability: (</a:t>
            </a:r>
            <a:r>
              <a:rPr lang="en-GB" sz="2400" dirty="0"/>
              <a:t>ISO usability standard 9241)</a:t>
            </a:r>
            <a:endParaRPr lang="en-US" sz="2400" dirty="0"/>
          </a:p>
          <a:p>
            <a:pPr lvl="1" fontAlgn="base"/>
            <a:r>
              <a:rPr lang="en-US" sz="1800" dirty="0"/>
              <a:t>Utility</a:t>
            </a:r>
          </a:p>
          <a:p>
            <a:pPr lvl="1" fontAlgn="base"/>
            <a:r>
              <a:rPr lang="en-US" sz="1800" dirty="0"/>
              <a:t>Learn-ability</a:t>
            </a:r>
          </a:p>
          <a:p>
            <a:pPr lvl="1" fontAlgn="base"/>
            <a:r>
              <a:rPr lang="en-US" sz="1800" dirty="0"/>
              <a:t>Efficiency</a:t>
            </a:r>
          </a:p>
          <a:p>
            <a:pPr lvl="1" fontAlgn="base"/>
            <a:r>
              <a:rPr lang="en-US" sz="1800" dirty="0"/>
              <a:t>Retain-ability</a:t>
            </a:r>
          </a:p>
          <a:p>
            <a:pPr lvl="1" fontAlgn="base"/>
            <a:r>
              <a:rPr lang="en-US" sz="1800" dirty="0"/>
              <a:t>Errors</a:t>
            </a:r>
          </a:p>
          <a:p>
            <a:pPr lvl="1" fontAlgn="base"/>
            <a:r>
              <a:rPr lang="en-US" sz="1800" dirty="0"/>
              <a:t>Customer satisfaction</a:t>
            </a:r>
          </a:p>
          <a:p>
            <a:pPr marL="457200" lvl="1" indent="0" algn="just">
              <a:buNone/>
              <a:defRPr/>
            </a:pPr>
            <a:endParaRPr lang="en-US" sz="1800" dirty="0"/>
          </a:p>
        </p:txBody>
      </p:sp>
    </p:spTree>
    <p:extLst>
      <p:ext uri="{BB962C8B-B14F-4D97-AF65-F5344CB8AC3E}">
        <p14:creationId xmlns:p14="http://schemas.microsoft.com/office/powerpoint/2010/main" val="332264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1272</Words>
  <Application>Microsoft Office PowerPoint</Application>
  <PresentationFormat>On-screen Show (4:3)</PresentationFormat>
  <Paragraphs>161</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Comic Sans MS</vt:lpstr>
      <vt:lpstr>Times New Roman</vt:lpstr>
      <vt:lpstr>Office Theme</vt:lpstr>
      <vt:lpstr>PowerPoint Presentation</vt:lpstr>
      <vt:lpstr>software lifecycle and usability</vt:lpstr>
      <vt:lpstr>Waterfall model</vt:lpstr>
      <vt:lpstr>Activities in the life cycle</vt:lpstr>
      <vt:lpstr>Activities in the life cycle</vt:lpstr>
      <vt:lpstr>Validation and verification</vt:lpstr>
      <vt:lpstr>life cycle for interactive systems</vt:lpstr>
      <vt:lpstr>Psychological design rationale</vt:lpstr>
      <vt:lpstr>Usability Engineering</vt:lpstr>
      <vt:lpstr>Some metrics from ISO 9241</vt:lpstr>
      <vt:lpstr>Design rationale</vt:lpstr>
      <vt:lpstr>Design rationale</vt:lpstr>
      <vt:lpstr>Design rationale</vt:lpstr>
      <vt:lpstr>Issue-based information system (IBIS)</vt:lpstr>
      <vt:lpstr>Issue-based information system (IBIS)</vt:lpstr>
      <vt:lpstr>structure of gIBIS</vt:lpstr>
      <vt:lpstr>Design space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dc:creator>
  <cp:lastModifiedBy>Windows User</cp:lastModifiedBy>
  <cp:revision>24</cp:revision>
  <dcterms:created xsi:type="dcterms:W3CDTF">2017-11-03T00:42:36Z</dcterms:created>
  <dcterms:modified xsi:type="dcterms:W3CDTF">2018-07-15T06:44:27Z</dcterms:modified>
</cp:coreProperties>
</file>