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74" r:id="rId6"/>
    <p:sldId id="275" r:id="rId7"/>
    <p:sldId id="261" r:id="rId8"/>
    <p:sldId id="277" r:id="rId9"/>
    <p:sldId id="294" r:id="rId10"/>
    <p:sldId id="293" r:id="rId11"/>
    <p:sldId id="295" r:id="rId12"/>
    <p:sldId id="296" r:id="rId13"/>
    <p:sldId id="297" r:id="rId14"/>
    <p:sldId id="298" r:id="rId15"/>
    <p:sldId id="299" r:id="rId16"/>
    <p:sldId id="300" r:id="rId17"/>
    <p:sldId id="3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6FCC6-3032-4A44-B469-0B2656CAE8ED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F542B-34B7-4A92-9C47-24146D51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4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FE2D4-013A-4C2C-BDC6-50245692B9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en-GB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6148" name="Title 1"/>
          <p:cNvSpPr txBox="1">
            <a:spLocks/>
          </p:cNvSpPr>
          <p:nvPr/>
        </p:nvSpPr>
        <p:spPr bwMode="auto">
          <a:xfrm>
            <a:off x="685800" y="1905000"/>
            <a:ext cx="77724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dirty="0">
                <a:latin typeface="Calibri" pitchFamily="34" charset="0"/>
              </a:rPr>
              <a:t>Human-Computer Interaction</a:t>
            </a:r>
          </a:p>
          <a:p>
            <a:pPr algn="ctr"/>
            <a:r>
              <a:rPr lang="en-GB" sz="4400" dirty="0"/>
              <a:t>D</a:t>
            </a:r>
            <a:r>
              <a:rPr lang="en-GB" sz="4400" dirty="0" smtClean="0"/>
              <a:t>esign Rules</a:t>
            </a:r>
            <a:endParaRPr lang="en-GB" sz="4400" b="1" dirty="0">
              <a:latin typeface="Calibri" pitchFamily="34" charset="0"/>
            </a:endParaRPr>
          </a:p>
        </p:txBody>
      </p:sp>
      <p:sp>
        <p:nvSpPr>
          <p:cNvPr id="6149" name="Subtitle 2"/>
          <p:cNvSpPr txBox="1">
            <a:spLocks/>
          </p:cNvSpPr>
          <p:nvPr/>
        </p:nvSpPr>
        <p:spPr bwMode="auto">
          <a:xfrm>
            <a:off x="1371600" y="3886200"/>
            <a:ext cx="64008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200" b="1">
                <a:latin typeface="Times New Roman" pitchFamily="18" charset="0"/>
                <a:cs typeface="Times New Roman" pitchFamily="18" charset="0"/>
              </a:rPr>
              <a:t>Md. Fazlul Karim Patwary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3200">
                <a:latin typeface="Calibri" pitchFamily="34" charset="0"/>
              </a:rPr>
              <a:t>Associate Professor, IIT, JU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GB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/>
              <a:t>Principles of </a:t>
            </a:r>
            <a:r>
              <a:rPr lang="en-GB" sz="3200" dirty="0" smtClean="0"/>
              <a:t>Robustness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5506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875506"/>
            <a:ext cx="8763000" cy="5220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sz="2400" dirty="0" err="1" smtClean="0">
                <a:solidFill>
                  <a:srgbClr val="FF0000"/>
                </a:solidFill>
              </a:rPr>
              <a:t>Observability</a:t>
            </a:r>
            <a:endParaRPr lang="en-GB" sz="2400" dirty="0" smtClean="0">
              <a:solidFill>
                <a:srgbClr val="FF0000"/>
              </a:solidFill>
            </a:endParaRPr>
          </a:p>
          <a:p>
            <a:pPr marL="292100" lvl="1" indent="0">
              <a:buNone/>
            </a:pPr>
            <a:r>
              <a:rPr lang="en-GB" sz="2400" dirty="0" smtClean="0"/>
              <a:t>ability of user to evaluate the internal state of the system from its perceivable representation</a:t>
            </a:r>
          </a:p>
          <a:p>
            <a:pPr marL="0" indent="0">
              <a:buFontTx/>
              <a:buNone/>
            </a:pPr>
            <a:r>
              <a:rPr lang="en-GB" sz="2400" dirty="0" smtClean="0">
                <a:solidFill>
                  <a:srgbClr val="FF0000"/>
                </a:solidFill>
              </a:rPr>
              <a:t>Recoverability</a:t>
            </a:r>
          </a:p>
          <a:p>
            <a:pPr marL="292100" lvl="1" indent="0">
              <a:buNone/>
            </a:pPr>
            <a:r>
              <a:rPr lang="en-GB" sz="2400" dirty="0" smtClean="0"/>
              <a:t>ability of user to take corrective action once an error has been recognized.</a:t>
            </a:r>
          </a:p>
          <a:p>
            <a:pPr marL="0" indent="0">
              <a:buFontTx/>
              <a:buNone/>
            </a:pPr>
            <a:r>
              <a:rPr lang="en-GB" sz="2400" dirty="0">
                <a:solidFill>
                  <a:srgbClr val="FF0000"/>
                </a:solidFill>
              </a:rPr>
              <a:t>Responsiveness</a:t>
            </a:r>
          </a:p>
          <a:p>
            <a:pPr marL="292100" lvl="1" indent="0">
              <a:buNone/>
            </a:pPr>
            <a:r>
              <a:rPr lang="en-GB" sz="2400" dirty="0"/>
              <a:t>how the user perceives the rate of communication with the system</a:t>
            </a:r>
          </a:p>
          <a:p>
            <a:pPr marL="0" indent="0">
              <a:buFontTx/>
              <a:buNone/>
            </a:pPr>
            <a:r>
              <a:rPr lang="en-GB" sz="2400" dirty="0" smtClean="0">
                <a:solidFill>
                  <a:srgbClr val="FF0000"/>
                </a:solidFill>
              </a:rPr>
              <a:t>Task </a:t>
            </a:r>
            <a:r>
              <a:rPr lang="en-GB" sz="2400" dirty="0">
                <a:solidFill>
                  <a:srgbClr val="FF0000"/>
                </a:solidFill>
              </a:rPr>
              <a:t>conformance</a:t>
            </a:r>
          </a:p>
          <a:p>
            <a:pPr marL="292100" lvl="1" indent="0">
              <a:buNone/>
            </a:pPr>
            <a:r>
              <a:rPr lang="en-GB" sz="2400" dirty="0"/>
              <a:t>degree to which system services support all of the user's tasks</a:t>
            </a:r>
          </a:p>
          <a:p>
            <a:pPr marL="292100" lvl="1" indent="0"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53044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 smtClean="0"/>
              <a:t>Design Rules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2474893"/>
            <a:ext cx="701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GB" sz="2800" dirty="0"/>
              <a:t>Design </a:t>
            </a:r>
            <a:r>
              <a:rPr lang="en-GB" sz="2800" dirty="0" smtClean="0"/>
              <a:t>rules suggest </a:t>
            </a:r>
            <a:r>
              <a:rPr lang="en-GB" sz="2800" dirty="0"/>
              <a:t>how to increase </a:t>
            </a:r>
            <a:r>
              <a:rPr lang="en-GB" sz="2800" dirty="0" smtClean="0"/>
              <a:t>usability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54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 smtClean="0"/>
              <a:t> Design Rules Standards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990600"/>
            <a:ext cx="8763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ct val="100000"/>
              </a:spcBef>
            </a:pPr>
            <a:r>
              <a:rPr lang="en-GB" sz="2800" dirty="0" smtClean="0"/>
              <a:t>set by national or international bodies to ensure compliance by a large community of designers standards require sound underlying theory and slowly changing technology.</a:t>
            </a:r>
          </a:p>
          <a:p>
            <a:pPr algn="just">
              <a:lnSpc>
                <a:spcPct val="90000"/>
              </a:lnSpc>
              <a:spcBef>
                <a:spcPct val="100000"/>
              </a:spcBef>
            </a:pPr>
            <a:r>
              <a:rPr lang="en-GB" sz="2800" dirty="0" smtClean="0"/>
              <a:t>hardware standards more common than software high authority and low level of detail</a:t>
            </a:r>
          </a:p>
          <a:p>
            <a:pPr algn="just">
              <a:lnSpc>
                <a:spcPct val="90000"/>
              </a:lnSpc>
              <a:spcBef>
                <a:spcPct val="100000"/>
              </a:spcBef>
            </a:pPr>
            <a:r>
              <a:rPr lang="en-GB" sz="2800" dirty="0" smtClean="0"/>
              <a:t>ISO 9241 defines usability as effectiveness, efficiency and satisfaction with which users accomplish tasks</a:t>
            </a:r>
          </a:p>
          <a:p>
            <a:pPr algn="just">
              <a:lnSpc>
                <a:spcPct val="90000"/>
              </a:lnSpc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9600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 err="1"/>
              <a:t>Shneiderman’s</a:t>
            </a:r>
            <a:r>
              <a:rPr lang="en-GB" sz="3200" dirty="0"/>
              <a:t> 8 Golden Rules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219200"/>
            <a:ext cx="83820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GB" sz="2400" i="1" smtClean="0"/>
              <a:t>1. Strive for consistency </a:t>
            </a:r>
          </a:p>
          <a:p>
            <a:pPr>
              <a:buFontTx/>
              <a:buNone/>
            </a:pPr>
            <a:r>
              <a:rPr lang="en-GB" sz="2400" i="1" smtClean="0"/>
              <a:t>2. Enable frequent users to use shortcuts</a:t>
            </a:r>
          </a:p>
          <a:p>
            <a:pPr>
              <a:buFontTx/>
              <a:buNone/>
            </a:pPr>
            <a:r>
              <a:rPr lang="en-GB" sz="2400" i="1" smtClean="0"/>
              <a:t>3. Offer informative feedback </a:t>
            </a:r>
          </a:p>
          <a:p>
            <a:pPr>
              <a:buFontTx/>
              <a:buNone/>
            </a:pPr>
            <a:r>
              <a:rPr lang="en-GB" sz="2400" i="1" smtClean="0"/>
              <a:t>4. Design dialogs to yield closure </a:t>
            </a:r>
            <a:endParaRPr lang="en-GB" sz="2400" smtClean="0">
              <a:latin typeface="TimesNewRomanPS-ItalicMT;TimesN"/>
            </a:endParaRPr>
          </a:p>
          <a:p>
            <a:pPr>
              <a:buFontTx/>
              <a:buNone/>
            </a:pPr>
            <a:r>
              <a:rPr lang="en-GB" sz="2400" i="1" smtClean="0"/>
              <a:t>5. Offer error prevention and simple error handling </a:t>
            </a:r>
            <a:endParaRPr lang="en-GB" sz="2400" smtClean="0">
              <a:latin typeface="TimesNewRomanPS-ItalicMT;TimesN"/>
            </a:endParaRPr>
          </a:p>
          <a:p>
            <a:pPr>
              <a:buFontTx/>
              <a:buNone/>
            </a:pPr>
            <a:r>
              <a:rPr lang="en-GB" sz="2400" i="1" smtClean="0"/>
              <a:t>6. Permit easy reversal of actions </a:t>
            </a:r>
            <a:endParaRPr lang="en-GB" sz="2400" smtClean="0">
              <a:latin typeface="TimesNewRomanPS-ItalicMT;TimesN"/>
            </a:endParaRPr>
          </a:p>
          <a:p>
            <a:pPr>
              <a:buFontTx/>
              <a:buNone/>
            </a:pPr>
            <a:r>
              <a:rPr lang="en-GB" sz="2400" i="1" smtClean="0"/>
              <a:t>7. Support internal locus of control </a:t>
            </a:r>
            <a:endParaRPr lang="en-GB" sz="2400" smtClean="0">
              <a:latin typeface="TimesNewRomanPS-ItalicMT;TimesN"/>
            </a:endParaRPr>
          </a:p>
          <a:p>
            <a:pPr>
              <a:buFontTx/>
              <a:buNone/>
            </a:pPr>
            <a:r>
              <a:rPr lang="en-GB" sz="2400" smtClean="0">
                <a:latin typeface="TimesNewRomanPS-ItalicMT;TimesN"/>
              </a:rPr>
              <a:t>8. </a:t>
            </a:r>
            <a:r>
              <a:rPr lang="en-GB" sz="2400" i="1" smtClean="0"/>
              <a:t>Reduce short-term memory load</a:t>
            </a:r>
            <a:endParaRPr lang="en-GB" sz="2000" dirty="0">
              <a:latin typeface="TimesNewRomanPS-ItalicMT;TimesN"/>
            </a:endParaRPr>
          </a:p>
        </p:txBody>
      </p:sp>
    </p:spTree>
    <p:extLst>
      <p:ext uri="{BB962C8B-B14F-4D97-AF65-F5344CB8AC3E}">
        <p14:creationId xmlns:p14="http://schemas.microsoft.com/office/powerpoint/2010/main" val="12467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/>
              <a:t>Norman’s 7 Principles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836614"/>
            <a:ext cx="8458200" cy="528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GB" sz="2400" i="1" smtClean="0"/>
              <a:t>1. Use both knowledge in the world and   knowledge in the head.</a:t>
            </a:r>
          </a:p>
          <a:p>
            <a:pPr>
              <a:buFontTx/>
              <a:buNone/>
            </a:pPr>
            <a:r>
              <a:rPr lang="en-GB" sz="2400" i="1" smtClean="0"/>
              <a:t>2. Simplify the structure of tasks.</a:t>
            </a:r>
          </a:p>
          <a:p>
            <a:pPr>
              <a:buFontTx/>
              <a:buNone/>
            </a:pPr>
            <a:r>
              <a:rPr lang="en-GB" sz="2400" i="1" smtClean="0"/>
              <a:t>3. Make things visible: bridge the gulfs of  Execution and Evaluation.</a:t>
            </a:r>
          </a:p>
          <a:p>
            <a:pPr>
              <a:buFontTx/>
              <a:buNone/>
            </a:pPr>
            <a:r>
              <a:rPr lang="en-GB" sz="2400" i="1" smtClean="0"/>
              <a:t>4. Get the mappings right.</a:t>
            </a:r>
          </a:p>
          <a:p>
            <a:pPr>
              <a:buFontTx/>
              <a:buNone/>
            </a:pPr>
            <a:r>
              <a:rPr lang="en-GB" sz="2400" i="1" smtClean="0"/>
              <a:t>5. Exploit the power of constraints, both natural and artificial.</a:t>
            </a:r>
          </a:p>
          <a:p>
            <a:pPr>
              <a:buFontTx/>
              <a:buNone/>
            </a:pPr>
            <a:r>
              <a:rPr lang="en-GB" sz="2400" i="1" smtClean="0"/>
              <a:t>6. Design for error.</a:t>
            </a:r>
          </a:p>
          <a:p>
            <a:pPr>
              <a:buFontTx/>
              <a:buNone/>
            </a:pPr>
            <a:r>
              <a:rPr lang="en-GB" sz="2400" i="1" smtClean="0"/>
              <a:t>7. When all else fails, standardize.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1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/>
              <a:t>HCI design patterns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836614"/>
            <a:ext cx="8458200" cy="528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An approach to reusing knowledge about successful design solutions</a:t>
            </a:r>
          </a:p>
          <a:p>
            <a:r>
              <a:rPr lang="en-GB" sz="2400" dirty="0" smtClean="0"/>
              <a:t>Originated in architecture: Alexander</a:t>
            </a:r>
          </a:p>
          <a:p>
            <a:r>
              <a:rPr lang="en-GB" sz="2400" dirty="0" smtClean="0"/>
              <a:t>A pattern is an invariant solution to a recurrent problem within a specific context.</a:t>
            </a:r>
          </a:p>
          <a:p>
            <a:r>
              <a:rPr lang="en-GB" sz="2400" dirty="0" smtClean="0"/>
              <a:t>Patterns do not exist in isolation but are linked to other patterns in </a:t>
            </a:r>
            <a:r>
              <a:rPr lang="en-GB" sz="2400" i="1" dirty="0" smtClean="0">
                <a:solidFill>
                  <a:srgbClr val="FF0000"/>
                </a:solidFill>
              </a:rPr>
              <a:t>languages</a:t>
            </a:r>
            <a:r>
              <a:rPr lang="en-GB" sz="2400" i="1" dirty="0" smtClean="0"/>
              <a:t> </a:t>
            </a:r>
            <a:r>
              <a:rPr lang="en-GB" sz="2400" dirty="0" smtClean="0"/>
              <a:t>which enable complete designs to be generated</a:t>
            </a:r>
          </a:p>
          <a:p>
            <a:pPr lvl="1"/>
            <a:endParaRPr lang="en-GB" sz="2000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41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r>
              <a:rPr lang="en-GB" sz="3200" dirty="0"/>
              <a:t>Characteristics of patterns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836613"/>
            <a:ext cx="8915400" cy="5564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Characteristics of patterns</a:t>
            </a:r>
            <a:endParaRPr lang="en-GB" sz="2800" dirty="0" smtClean="0"/>
          </a:p>
          <a:p>
            <a:pPr lvl="1"/>
            <a:r>
              <a:rPr lang="en-GB" sz="2400" dirty="0" smtClean="0"/>
              <a:t>capture design practice not theory</a:t>
            </a:r>
          </a:p>
          <a:p>
            <a:pPr lvl="1"/>
            <a:r>
              <a:rPr lang="en-GB" sz="2400" dirty="0" smtClean="0"/>
              <a:t>capture the essential common properties of good examples of design</a:t>
            </a:r>
          </a:p>
          <a:p>
            <a:pPr lvl="1"/>
            <a:r>
              <a:rPr lang="en-GB" sz="2400" dirty="0" smtClean="0"/>
              <a:t>represent design knowledge at varying levels: social, organisational, conceptual, detailed</a:t>
            </a:r>
          </a:p>
          <a:p>
            <a:pPr lvl="1"/>
            <a:r>
              <a:rPr lang="en-GB" sz="2400" dirty="0" smtClean="0"/>
              <a:t>embody values and can express what is humane in interface design</a:t>
            </a:r>
          </a:p>
          <a:p>
            <a:pPr lvl="1"/>
            <a:r>
              <a:rPr lang="en-GB" sz="2400" dirty="0" smtClean="0"/>
              <a:t>are intuitive and readable and can therefore be used for communication between all stakeholders</a:t>
            </a:r>
          </a:p>
          <a:p>
            <a:pPr lvl="1"/>
            <a:r>
              <a:rPr lang="en-GB" sz="2400" dirty="0" smtClean="0"/>
              <a:t>a pattern language should be generative and assist in the development of complete designs.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371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 smtClean="0"/>
              <a:t>Summary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600200"/>
            <a:ext cx="853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sz="2800" smtClean="0"/>
              <a:t>Principles for usability</a:t>
            </a:r>
          </a:p>
          <a:p>
            <a:pPr lvl="1">
              <a:lnSpc>
                <a:spcPct val="90000"/>
              </a:lnSpc>
            </a:pPr>
            <a:r>
              <a:rPr lang="en-GB" sz="2400" smtClean="0"/>
              <a:t>repeatable design for usability relies on maximizing benefit of one good design by abstracting out the general properties which can direct purposeful design</a:t>
            </a:r>
          </a:p>
          <a:p>
            <a:pPr lvl="1">
              <a:lnSpc>
                <a:spcPct val="90000"/>
              </a:lnSpc>
            </a:pPr>
            <a:r>
              <a:rPr lang="en-GB" sz="2400" smtClean="0"/>
              <a:t>The success of designing for usability requires both creative insight (new paradigms) and purposeful principled practice</a:t>
            </a:r>
          </a:p>
          <a:p>
            <a:pPr>
              <a:lnSpc>
                <a:spcPct val="90000"/>
              </a:lnSpc>
            </a:pPr>
            <a:endParaRPr lang="en-GB" sz="2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smtClean="0"/>
              <a:t>Using design rules</a:t>
            </a:r>
          </a:p>
          <a:p>
            <a:pPr lvl="1">
              <a:lnSpc>
                <a:spcPct val="90000"/>
              </a:lnSpc>
            </a:pPr>
            <a:r>
              <a:rPr lang="en-GB" sz="2400" smtClean="0"/>
              <a:t>standards and guidelines to direct design activity</a:t>
            </a:r>
          </a:p>
          <a:p>
            <a:pPr>
              <a:lnSpc>
                <a:spcPct val="90000"/>
              </a:lnSpc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084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 smtClean="0"/>
              <a:t>Types </a:t>
            </a:r>
            <a:r>
              <a:rPr lang="en-GB" sz="3200" dirty="0"/>
              <a:t>of </a:t>
            </a:r>
            <a:r>
              <a:rPr lang="en-GB" sz="3200" dirty="0" smtClean="0"/>
              <a:t>Design Rules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just"/>
            <a:r>
              <a:rPr lang="en-US" dirty="0" smtClean="0"/>
              <a:t>Design </a:t>
            </a:r>
            <a:r>
              <a:rPr lang="en-US" dirty="0"/>
              <a:t>rules, which </a:t>
            </a:r>
            <a:r>
              <a:rPr lang="en-US" dirty="0" smtClean="0"/>
              <a:t>a </a:t>
            </a:r>
            <a:r>
              <a:rPr lang="en-US" dirty="0"/>
              <a:t>designer can follow in order to increase the usability of the eventual software product.</a:t>
            </a:r>
            <a:endParaRPr lang="en-US" dirty="0" smtClean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685800" y="2514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400" dirty="0"/>
              <a:t>principles</a:t>
            </a:r>
            <a:endParaRPr lang="en-GB" dirty="0"/>
          </a:p>
          <a:p>
            <a:pPr marL="1327150" lvl="1">
              <a:lnSpc>
                <a:spcPct val="90000"/>
              </a:lnSpc>
            </a:pPr>
            <a:r>
              <a:rPr lang="en-GB" sz="2000" dirty="0"/>
              <a:t>abstract design </a:t>
            </a:r>
            <a:r>
              <a:rPr lang="en-GB" sz="2000" dirty="0" smtClean="0"/>
              <a:t>rules</a:t>
            </a:r>
            <a:endParaRPr lang="en-GB" dirty="0"/>
          </a:p>
          <a:p>
            <a:pPr marL="1327150" lvl="1">
              <a:lnSpc>
                <a:spcPct val="90000"/>
              </a:lnSpc>
            </a:pPr>
            <a:r>
              <a:rPr lang="en-GB" sz="2000" dirty="0"/>
              <a:t>low authority</a:t>
            </a:r>
          </a:p>
          <a:p>
            <a:pPr marL="1327150" lvl="1">
              <a:lnSpc>
                <a:spcPct val="90000"/>
              </a:lnSpc>
            </a:pPr>
            <a:r>
              <a:rPr lang="en-GB" sz="2000" dirty="0"/>
              <a:t>high generality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sz="2400" dirty="0"/>
              <a:t>standards</a:t>
            </a:r>
            <a:endParaRPr lang="en-GB" dirty="0"/>
          </a:p>
          <a:p>
            <a:pPr marL="1327150" lvl="1">
              <a:lnSpc>
                <a:spcPct val="90000"/>
              </a:lnSpc>
            </a:pPr>
            <a:r>
              <a:rPr lang="en-GB" sz="2000" dirty="0"/>
              <a:t>specific design rules</a:t>
            </a:r>
          </a:p>
          <a:p>
            <a:pPr marL="1327150" lvl="1">
              <a:lnSpc>
                <a:spcPct val="90000"/>
              </a:lnSpc>
            </a:pPr>
            <a:r>
              <a:rPr lang="en-GB" sz="2000" dirty="0"/>
              <a:t>high authority</a:t>
            </a:r>
          </a:p>
          <a:p>
            <a:pPr marL="1327150" lvl="1">
              <a:lnSpc>
                <a:spcPct val="90000"/>
              </a:lnSpc>
            </a:pPr>
            <a:r>
              <a:rPr lang="en-GB" sz="2000" dirty="0"/>
              <a:t>limited application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sz="2400" dirty="0"/>
              <a:t>guidelines</a:t>
            </a:r>
          </a:p>
          <a:p>
            <a:pPr marL="1327150" lvl="1">
              <a:lnSpc>
                <a:spcPct val="90000"/>
              </a:lnSpc>
            </a:pPr>
            <a:r>
              <a:rPr lang="en-GB" sz="2000" dirty="0"/>
              <a:t>lower authority</a:t>
            </a:r>
          </a:p>
          <a:p>
            <a:pPr marL="1327150" lvl="1">
              <a:lnSpc>
                <a:spcPct val="90000"/>
              </a:lnSpc>
            </a:pPr>
            <a:r>
              <a:rPr lang="en-GB" sz="2000" dirty="0"/>
              <a:t>more general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/>
              <a:t>Types of Design Rules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751344"/>
            <a:ext cx="8686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Design rules for interactive systems can be supported by psychological, cognitive, ergonomic, sociological, economic or computational theory, which may or may not have roots in empirical evidence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Principal Design Rules</a:t>
            </a:r>
            <a:r>
              <a:rPr lang="en-US" sz="2800" dirty="0" smtClean="0"/>
              <a:t>: Principles </a:t>
            </a:r>
            <a:r>
              <a:rPr lang="en-US" sz="2800" dirty="0"/>
              <a:t>are derived from knowledge of the psychological, computational and sociological aspects of the problem domains and are largely independent of the technology; they depend to a much greater extent on a deeper understanding of the human element in the interaction. They can therefore be applied widely but are not so useful for specific design advice.</a:t>
            </a:r>
          </a:p>
        </p:txBody>
      </p:sp>
    </p:spTree>
    <p:extLst>
      <p:ext uri="{BB962C8B-B14F-4D97-AF65-F5344CB8AC3E}">
        <p14:creationId xmlns:p14="http://schemas.microsoft.com/office/powerpoint/2010/main" val="212909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 smtClean="0"/>
              <a:t>Guidelines </a:t>
            </a:r>
            <a:r>
              <a:rPr lang="en-GB" sz="3200" dirty="0"/>
              <a:t>of Design Rules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836613"/>
            <a:ext cx="8153400" cy="525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Guidelines Design Rules:</a:t>
            </a:r>
          </a:p>
          <a:p>
            <a:pPr marL="381000" lvl="1" indent="0" algn="just">
              <a:lnSpc>
                <a:spcPct val="90000"/>
              </a:lnSpc>
              <a:buFontTx/>
              <a:buNone/>
            </a:pPr>
            <a:r>
              <a:rPr lang="en-US" sz="2400" dirty="0"/>
              <a:t>Guidelines are less abstract and often more technology oriented, but as they are also general, it is important for a designer to know what theoretical evidence there is to support them. A designer will have less of a need to know the underlying theory for applying a standard.</a:t>
            </a:r>
            <a:endParaRPr lang="en-GB" sz="1050" dirty="0" smtClean="0"/>
          </a:p>
          <a:p>
            <a:pPr marL="0" indent="0">
              <a:lnSpc>
                <a:spcPct val="90000"/>
              </a:lnSpc>
              <a:buFontTx/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500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 smtClean="0"/>
              <a:t>Advantage of Design Rules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836613"/>
            <a:ext cx="8610600" cy="5792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sz="2800" dirty="0"/>
              <a:t>Design rules are mechanisms for restricting the space of design options, preventing a designer from pursuing design options that would be likely to lead to an unusable system.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401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/>
              <a:t>Principles to support usability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836613"/>
            <a:ext cx="8610600" cy="5792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GB" dirty="0">
                <a:solidFill>
                  <a:srgbClr val="FF0000"/>
                </a:solidFill>
              </a:rPr>
              <a:t>Learnability</a:t>
            </a:r>
          </a:p>
          <a:p>
            <a:pPr marL="374650" lvl="1" indent="6350" algn="just">
              <a:lnSpc>
                <a:spcPct val="90000"/>
              </a:lnSpc>
              <a:buFontTx/>
              <a:buNone/>
            </a:pPr>
            <a:r>
              <a:rPr lang="en-GB" dirty="0"/>
              <a:t>the ease with which new users can begin effective interaction and achieve maximal performance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en-GB" sz="1600" dirty="0"/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GB" dirty="0">
                <a:solidFill>
                  <a:srgbClr val="FF0000"/>
                </a:solidFill>
              </a:rPr>
              <a:t>Flexibility</a:t>
            </a:r>
          </a:p>
          <a:p>
            <a:pPr marL="374650" lvl="1" indent="6350" algn="just">
              <a:lnSpc>
                <a:spcPct val="90000"/>
              </a:lnSpc>
              <a:buFontTx/>
              <a:buNone/>
            </a:pPr>
            <a:r>
              <a:rPr lang="en-GB" dirty="0"/>
              <a:t>the multiplicity of ways the user and system exchange information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en-GB" sz="1600" dirty="0"/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GB" dirty="0">
                <a:solidFill>
                  <a:srgbClr val="FF0000"/>
                </a:solidFill>
              </a:rPr>
              <a:t>Robustness</a:t>
            </a:r>
          </a:p>
          <a:p>
            <a:pPr marL="374650" lvl="1" indent="6350" algn="just">
              <a:lnSpc>
                <a:spcPct val="90000"/>
              </a:lnSpc>
              <a:buFontTx/>
              <a:buNone/>
            </a:pPr>
            <a:r>
              <a:rPr lang="en-GB" dirty="0"/>
              <a:t>the level of support provided the user in determining successful achievement and assessment of goal-directed behaviour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en-GB" dirty="0" smtClean="0"/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6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/>
              <a:t>Principles of L</a:t>
            </a:r>
            <a:r>
              <a:rPr lang="en-GB" sz="3200" dirty="0" smtClean="0"/>
              <a:t>earnability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Predictability</a:t>
            </a:r>
          </a:p>
          <a:p>
            <a:pPr marL="292100" lvl="1" indent="0">
              <a:buNone/>
            </a:pPr>
            <a:r>
              <a:rPr lang="en-GB" dirty="0" smtClean="0"/>
              <a:t>determining effect of future actions based on past interaction history</a:t>
            </a:r>
          </a:p>
          <a:p>
            <a:pPr marL="0" indent="0">
              <a:buFontTx/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Synthesizability</a:t>
            </a:r>
          </a:p>
          <a:p>
            <a:pPr marL="292100" lvl="1" indent="0">
              <a:buNone/>
            </a:pPr>
            <a:r>
              <a:rPr lang="en-GB" dirty="0" smtClean="0"/>
              <a:t>assessing the effect of past actions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800" dirty="0">
                <a:solidFill>
                  <a:srgbClr val="FF0000"/>
                </a:solidFill>
              </a:rPr>
              <a:t>Familiarity</a:t>
            </a:r>
          </a:p>
          <a:p>
            <a:pPr marL="292100" lvl="1" indent="0">
              <a:lnSpc>
                <a:spcPct val="90000"/>
              </a:lnSpc>
              <a:buNone/>
            </a:pPr>
            <a:r>
              <a:rPr lang="en-GB" dirty="0"/>
              <a:t>how prior knowledge applies to new system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Generalizability</a:t>
            </a:r>
            <a:endParaRPr lang="en-GB" sz="2800" dirty="0">
              <a:solidFill>
                <a:srgbClr val="FF0000"/>
              </a:solidFill>
            </a:endParaRPr>
          </a:p>
          <a:p>
            <a:pPr marL="565150" lvl="1" indent="-273050">
              <a:lnSpc>
                <a:spcPct val="90000"/>
              </a:lnSpc>
            </a:pPr>
            <a:r>
              <a:rPr lang="en-GB" dirty="0"/>
              <a:t>extending specific interaction knowledge to new situations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Consistency</a:t>
            </a:r>
            <a:endParaRPr lang="en-GB" sz="2800" dirty="0">
              <a:solidFill>
                <a:srgbClr val="FF0000"/>
              </a:solidFill>
            </a:endParaRPr>
          </a:p>
          <a:p>
            <a:pPr marL="565150" lvl="1" indent="-273050">
              <a:lnSpc>
                <a:spcPct val="90000"/>
              </a:lnSpc>
            </a:pPr>
            <a:r>
              <a:rPr lang="en-GB" dirty="0"/>
              <a:t>likeness in input/output behaviour arising from similar situations or task objectives</a:t>
            </a:r>
          </a:p>
          <a:p>
            <a:pPr marL="2921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3815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/>
              <a:t>Principles of flexibility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228600" y="1066800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en-GB" sz="3200" dirty="0">
                <a:solidFill>
                  <a:srgbClr val="FF0000"/>
                </a:solidFill>
              </a:rPr>
              <a:t>Dialogue initiative</a:t>
            </a:r>
          </a:p>
          <a:p>
            <a:pPr marL="565150" lvl="1" indent="-273050">
              <a:lnSpc>
                <a:spcPct val="90000"/>
              </a:lnSpc>
            </a:pPr>
            <a:r>
              <a:rPr lang="en-GB" sz="2800" dirty="0"/>
              <a:t>freedom from system imposed constraints on input dialogue</a:t>
            </a:r>
          </a:p>
          <a:p>
            <a:pPr marL="565150" lvl="1" indent="-273050">
              <a:lnSpc>
                <a:spcPct val="90000"/>
              </a:lnSpc>
            </a:pPr>
            <a:r>
              <a:rPr lang="en-GB" sz="2800" dirty="0"/>
              <a:t>system vs. user pre-</a:t>
            </a:r>
            <a:r>
              <a:rPr lang="en-GB" sz="2800" dirty="0" err="1"/>
              <a:t>emptiveness</a:t>
            </a:r>
            <a:endParaRPr lang="en-GB" sz="2800" dirty="0"/>
          </a:p>
          <a:p>
            <a:pPr marL="0" indent="0">
              <a:lnSpc>
                <a:spcPct val="90000"/>
              </a:lnSpc>
            </a:pPr>
            <a:endParaRPr lang="en-GB" sz="16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3200" dirty="0">
                <a:solidFill>
                  <a:srgbClr val="FF0000"/>
                </a:solidFill>
              </a:rPr>
              <a:t>Multithreading</a:t>
            </a:r>
          </a:p>
          <a:p>
            <a:pPr marL="565150" lvl="1" indent="-273050">
              <a:lnSpc>
                <a:spcPct val="90000"/>
              </a:lnSpc>
            </a:pPr>
            <a:r>
              <a:rPr lang="en-GB" sz="2800" dirty="0"/>
              <a:t>ability of system to support user interaction for more than one task at a time</a:t>
            </a:r>
          </a:p>
          <a:p>
            <a:pPr marL="565150" lvl="1" indent="-273050">
              <a:lnSpc>
                <a:spcPct val="90000"/>
              </a:lnSpc>
            </a:pPr>
            <a:r>
              <a:rPr lang="en-GB" sz="2800" dirty="0"/>
              <a:t>concurrent vs. interleaving; multimodality</a:t>
            </a:r>
          </a:p>
          <a:p>
            <a:pPr marL="0" indent="0">
              <a:lnSpc>
                <a:spcPct val="90000"/>
              </a:lnSpc>
            </a:pPr>
            <a:endParaRPr lang="en-GB" sz="16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3200" dirty="0">
                <a:solidFill>
                  <a:srgbClr val="FF0000"/>
                </a:solidFill>
              </a:rPr>
              <a:t>Task </a:t>
            </a:r>
            <a:r>
              <a:rPr lang="en-GB" sz="3200" dirty="0" err="1">
                <a:solidFill>
                  <a:srgbClr val="FF0000"/>
                </a:solidFill>
              </a:rPr>
              <a:t>migratability</a:t>
            </a:r>
            <a:endParaRPr lang="en-GB" sz="3200" dirty="0">
              <a:solidFill>
                <a:srgbClr val="FF0000"/>
              </a:solidFill>
            </a:endParaRPr>
          </a:p>
          <a:p>
            <a:pPr marL="565150" lvl="1" indent="-273050">
              <a:lnSpc>
                <a:spcPct val="90000"/>
              </a:lnSpc>
            </a:pPr>
            <a:r>
              <a:rPr lang="en-GB" sz="2800" dirty="0"/>
              <a:t>passing responsibility for task execution between user and system</a:t>
            </a:r>
          </a:p>
        </p:txBody>
      </p:sp>
    </p:spTree>
    <p:extLst>
      <p:ext uri="{BB962C8B-B14F-4D97-AF65-F5344CB8AC3E}">
        <p14:creationId xmlns:p14="http://schemas.microsoft.com/office/powerpoint/2010/main" val="69501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/>
              <a:t>Principles of flexibility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228600" y="914400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en-GB" sz="2400" dirty="0">
                <a:solidFill>
                  <a:srgbClr val="FF0000"/>
                </a:solidFill>
              </a:rPr>
              <a:t>Dialogue initiative</a:t>
            </a:r>
          </a:p>
          <a:p>
            <a:pPr marL="292100" lvl="1" indent="0">
              <a:lnSpc>
                <a:spcPct val="90000"/>
              </a:lnSpc>
              <a:buNone/>
            </a:pPr>
            <a:r>
              <a:rPr lang="en-GB" dirty="0"/>
              <a:t>freedom from system imposed constraints on input dialogue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400" dirty="0" smtClean="0">
                <a:solidFill>
                  <a:srgbClr val="FF0000"/>
                </a:solidFill>
              </a:rPr>
              <a:t>Multithreading</a:t>
            </a:r>
            <a:endParaRPr lang="en-GB" sz="2400" dirty="0">
              <a:solidFill>
                <a:srgbClr val="FF0000"/>
              </a:solidFill>
            </a:endParaRPr>
          </a:p>
          <a:p>
            <a:pPr marL="292100" lvl="1" indent="0">
              <a:lnSpc>
                <a:spcPct val="90000"/>
              </a:lnSpc>
              <a:buNone/>
            </a:pPr>
            <a:r>
              <a:rPr lang="en-GB" dirty="0"/>
              <a:t>ability of system to support user interaction for more than one task at a time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400" dirty="0" smtClean="0">
                <a:solidFill>
                  <a:srgbClr val="FF0000"/>
                </a:solidFill>
              </a:rPr>
              <a:t>Task </a:t>
            </a:r>
            <a:r>
              <a:rPr lang="en-GB" sz="2400" dirty="0" err="1">
                <a:solidFill>
                  <a:srgbClr val="FF0000"/>
                </a:solidFill>
              </a:rPr>
              <a:t>migratability</a:t>
            </a:r>
            <a:endParaRPr lang="en-GB" sz="2400" dirty="0">
              <a:solidFill>
                <a:srgbClr val="FF0000"/>
              </a:solidFill>
            </a:endParaRPr>
          </a:p>
          <a:p>
            <a:pPr marL="292100" lvl="1" indent="0">
              <a:lnSpc>
                <a:spcPct val="90000"/>
              </a:lnSpc>
              <a:buNone/>
            </a:pPr>
            <a:r>
              <a:rPr lang="en-GB" dirty="0"/>
              <a:t>passing responsibility for task execution between user and </a:t>
            </a:r>
            <a:r>
              <a:rPr lang="en-GB" dirty="0" smtClean="0"/>
              <a:t>system</a:t>
            </a:r>
          </a:p>
          <a:p>
            <a:pPr marL="0" indent="0">
              <a:buFontTx/>
              <a:buNone/>
            </a:pPr>
            <a:r>
              <a:rPr lang="en-GB" sz="2400" dirty="0" err="1">
                <a:solidFill>
                  <a:srgbClr val="FF0000"/>
                </a:solidFill>
              </a:rPr>
              <a:t>Substitutivity</a:t>
            </a:r>
            <a:endParaRPr lang="en-GB" sz="2400" dirty="0">
              <a:solidFill>
                <a:srgbClr val="FF0000"/>
              </a:solidFill>
            </a:endParaRPr>
          </a:p>
          <a:p>
            <a:pPr marL="292100" lvl="1" indent="0">
              <a:buNone/>
            </a:pPr>
            <a:r>
              <a:rPr lang="en-GB" dirty="0"/>
              <a:t>allowing equivalent values of input and output to be substituted for each </a:t>
            </a:r>
            <a:r>
              <a:rPr lang="en-GB" dirty="0" smtClean="0"/>
              <a:t>other</a:t>
            </a:r>
            <a:endParaRPr lang="en-GB" dirty="0"/>
          </a:p>
          <a:p>
            <a:pPr marL="0" indent="0">
              <a:buFontTx/>
              <a:buNone/>
            </a:pPr>
            <a:r>
              <a:rPr lang="en-GB" sz="2400" dirty="0">
                <a:solidFill>
                  <a:srgbClr val="FF0000"/>
                </a:solidFill>
              </a:rPr>
              <a:t>Customizability</a:t>
            </a:r>
          </a:p>
          <a:p>
            <a:pPr marL="292100" lvl="1" indent="0">
              <a:buNone/>
            </a:pPr>
            <a:r>
              <a:rPr lang="en-GB" dirty="0"/>
              <a:t>modifiability of the user interface by user (adaptability) or system (</a:t>
            </a:r>
            <a:r>
              <a:rPr lang="en-GB" dirty="0" err="1"/>
              <a:t>adaptivity</a:t>
            </a:r>
            <a:r>
              <a:rPr lang="en-GB" dirty="0"/>
              <a:t>)</a:t>
            </a:r>
          </a:p>
          <a:p>
            <a:pPr marL="292100" lvl="1" indent="0">
              <a:lnSpc>
                <a:spcPct val="9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06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</TotalTime>
  <Words>913</Words>
  <Application>Microsoft Office PowerPoint</Application>
  <PresentationFormat>On-screen Show (4:3)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TimesNewRomanPS-ItalicMT;TimesN</vt:lpstr>
      <vt:lpstr>Office Theme</vt:lpstr>
      <vt:lpstr>PowerPoint Presentation</vt:lpstr>
      <vt:lpstr>Types of Design Rules</vt:lpstr>
      <vt:lpstr>Types of Design Rules</vt:lpstr>
      <vt:lpstr>Guidelines of Design Rules</vt:lpstr>
      <vt:lpstr>Advantage of Design Rules</vt:lpstr>
      <vt:lpstr>Principles to support usability</vt:lpstr>
      <vt:lpstr>Principles of Learnability</vt:lpstr>
      <vt:lpstr>Principles of flexibility</vt:lpstr>
      <vt:lpstr>Principles of flexibility</vt:lpstr>
      <vt:lpstr>Principles of Robustness</vt:lpstr>
      <vt:lpstr>Design Rules</vt:lpstr>
      <vt:lpstr> Design Rules Standards</vt:lpstr>
      <vt:lpstr>Shneiderman’s 8 Golden Rules</vt:lpstr>
      <vt:lpstr>Norman’s 7 Principles</vt:lpstr>
      <vt:lpstr>HCI design patterns</vt:lpstr>
      <vt:lpstr>Characteristics of patterns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</dc:creator>
  <cp:lastModifiedBy>Sizdatul Karim Evan</cp:lastModifiedBy>
  <cp:revision>33</cp:revision>
  <dcterms:created xsi:type="dcterms:W3CDTF">2017-11-03T00:42:36Z</dcterms:created>
  <dcterms:modified xsi:type="dcterms:W3CDTF">2017-11-30T19:17:41Z</dcterms:modified>
</cp:coreProperties>
</file>