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2"/>
    <p:sldMasterId id="2147483661" r:id="rId3"/>
  </p:sldMasterIdLst>
  <p:notesMasterIdLst>
    <p:notesMasterId r:id="rId93"/>
  </p:notesMasterIdLst>
  <p:handoutMasterIdLst>
    <p:handoutMasterId r:id="rId94"/>
  </p:handoutMasterIdLst>
  <p:sldIdLst>
    <p:sldId id="392" r:id="rId4"/>
    <p:sldId id="439" r:id="rId5"/>
    <p:sldId id="440" r:id="rId6"/>
    <p:sldId id="441" r:id="rId7"/>
    <p:sldId id="442" r:id="rId8"/>
    <p:sldId id="443" r:id="rId9"/>
    <p:sldId id="444" r:id="rId10"/>
    <p:sldId id="445" r:id="rId11"/>
    <p:sldId id="446" r:id="rId12"/>
    <p:sldId id="447" r:id="rId13"/>
    <p:sldId id="448" r:id="rId14"/>
    <p:sldId id="449" r:id="rId15"/>
    <p:sldId id="450" r:id="rId16"/>
    <p:sldId id="451" r:id="rId17"/>
    <p:sldId id="452" r:id="rId18"/>
    <p:sldId id="453" r:id="rId19"/>
    <p:sldId id="526" r:id="rId20"/>
    <p:sldId id="527" r:id="rId21"/>
    <p:sldId id="528" r:id="rId22"/>
    <p:sldId id="529" r:id="rId23"/>
    <p:sldId id="530" r:id="rId24"/>
    <p:sldId id="531" r:id="rId25"/>
    <p:sldId id="532" r:id="rId26"/>
    <p:sldId id="533" r:id="rId27"/>
    <p:sldId id="534" r:id="rId28"/>
    <p:sldId id="535" r:id="rId29"/>
    <p:sldId id="536" r:id="rId30"/>
    <p:sldId id="537" r:id="rId31"/>
    <p:sldId id="538" r:id="rId32"/>
    <p:sldId id="539" r:id="rId33"/>
    <p:sldId id="540" r:id="rId34"/>
    <p:sldId id="541" r:id="rId35"/>
    <p:sldId id="542" r:id="rId36"/>
    <p:sldId id="456" r:id="rId37"/>
    <p:sldId id="457" r:id="rId38"/>
    <p:sldId id="458" r:id="rId39"/>
    <p:sldId id="459" r:id="rId40"/>
    <p:sldId id="460" r:id="rId41"/>
    <p:sldId id="461" r:id="rId42"/>
    <p:sldId id="462" r:id="rId43"/>
    <p:sldId id="463" r:id="rId44"/>
    <p:sldId id="464" r:id="rId45"/>
    <p:sldId id="465" r:id="rId46"/>
    <p:sldId id="466" r:id="rId47"/>
    <p:sldId id="467" r:id="rId48"/>
    <p:sldId id="468" r:id="rId49"/>
    <p:sldId id="469" r:id="rId50"/>
    <p:sldId id="470" r:id="rId51"/>
    <p:sldId id="471" r:id="rId52"/>
    <p:sldId id="472" r:id="rId53"/>
    <p:sldId id="473" r:id="rId54"/>
    <p:sldId id="474" r:id="rId55"/>
    <p:sldId id="475" r:id="rId56"/>
    <p:sldId id="476" r:id="rId57"/>
    <p:sldId id="477" r:id="rId58"/>
    <p:sldId id="478" r:id="rId59"/>
    <p:sldId id="479" r:id="rId60"/>
    <p:sldId id="480" r:id="rId61"/>
    <p:sldId id="481" r:id="rId62"/>
    <p:sldId id="482" r:id="rId63"/>
    <p:sldId id="483" r:id="rId64"/>
    <p:sldId id="484" r:id="rId65"/>
    <p:sldId id="485" r:id="rId66"/>
    <p:sldId id="486" r:id="rId67"/>
    <p:sldId id="487" r:id="rId68"/>
    <p:sldId id="488" r:id="rId69"/>
    <p:sldId id="489" r:id="rId70"/>
    <p:sldId id="490" r:id="rId71"/>
    <p:sldId id="491" r:id="rId72"/>
    <p:sldId id="492" r:id="rId73"/>
    <p:sldId id="493" r:id="rId74"/>
    <p:sldId id="494" r:id="rId75"/>
    <p:sldId id="495" r:id="rId76"/>
    <p:sldId id="496" r:id="rId77"/>
    <p:sldId id="497" r:id="rId78"/>
    <p:sldId id="498" r:id="rId79"/>
    <p:sldId id="499" r:id="rId80"/>
    <p:sldId id="500" r:id="rId81"/>
    <p:sldId id="501" r:id="rId82"/>
    <p:sldId id="502" r:id="rId83"/>
    <p:sldId id="503" r:id="rId84"/>
    <p:sldId id="504" r:id="rId85"/>
    <p:sldId id="505" r:id="rId86"/>
    <p:sldId id="506" r:id="rId87"/>
    <p:sldId id="507" r:id="rId88"/>
    <p:sldId id="508" r:id="rId89"/>
    <p:sldId id="509" r:id="rId90"/>
    <p:sldId id="510" r:id="rId91"/>
    <p:sldId id="314" r:id="rId92"/>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144">
          <p15:clr>
            <a:srgbClr val="A4A3A4"/>
          </p15:clr>
        </p15:guide>
        <p15:guide id="4" pos="56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0C8E"/>
    <a:srgbClr val="FFFFFF"/>
    <a:srgbClr val="FF3399"/>
    <a:srgbClr val="FF3300"/>
    <a:srgbClr val="FF0066"/>
    <a:srgbClr val="009900"/>
    <a:srgbClr val="D60093"/>
    <a:srgbClr val="CC0066"/>
    <a:srgbClr val="FF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76" autoAdjust="0"/>
    <p:restoredTop sz="94434" autoAdjust="0"/>
  </p:normalViewPr>
  <p:slideViewPr>
    <p:cSldViewPr showGuides="1">
      <p:cViewPr varScale="1">
        <p:scale>
          <a:sx n="71" d="100"/>
          <a:sy n="71" d="100"/>
        </p:scale>
        <p:origin x="1632" y="78"/>
      </p:cViewPr>
      <p:guideLst>
        <p:guide orient="horz" pos="2160"/>
        <p:guide pos="2880"/>
        <p:guide pos="144"/>
        <p:guide pos="5616"/>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2971372" cy="46784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295" y="3"/>
            <a:ext cx="2972539" cy="467849"/>
          </a:xfrm>
          <a:prstGeom prst="rect">
            <a:avLst/>
          </a:prstGeom>
        </p:spPr>
        <p:txBody>
          <a:bodyPr vert="horz" lIns="91440" tIns="45720" rIns="91440" bIns="45720" rtlCol="0"/>
          <a:lstStyle>
            <a:lvl1pPr algn="r">
              <a:defRPr sz="1200"/>
            </a:lvl1pPr>
          </a:lstStyle>
          <a:p>
            <a:fld id="{52B78F2A-59AF-4063-8247-742340A61E80}" type="datetimeFigureOut">
              <a:rPr lang="en-US" smtClean="0"/>
              <a:pPr/>
              <a:t>18/3/2018</a:t>
            </a:fld>
            <a:endParaRPr lang="en-US"/>
          </a:p>
        </p:txBody>
      </p:sp>
      <p:sp>
        <p:nvSpPr>
          <p:cNvPr id="4" name="Footer Placeholder 3"/>
          <p:cNvSpPr>
            <a:spLocks noGrp="1"/>
          </p:cNvSpPr>
          <p:nvPr>
            <p:ph type="ftr" sz="quarter" idx="2"/>
          </p:nvPr>
        </p:nvSpPr>
        <p:spPr>
          <a:xfrm>
            <a:off x="2" y="8846022"/>
            <a:ext cx="2971372" cy="4678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295" y="8846022"/>
            <a:ext cx="2972539" cy="467847"/>
          </a:xfrm>
          <a:prstGeom prst="rect">
            <a:avLst/>
          </a:prstGeom>
        </p:spPr>
        <p:txBody>
          <a:bodyPr vert="horz" lIns="91440" tIns="45720" rIns="91440" bIns="45720" rtlCol="0" anchor="b"/>
          <a:lstStyle>
            <a:lvl1pPr algn="r">
              <a:defRPr sz="1200"/>
            </a:lvl1pPr>
          </a:lstStyle>
          <a:p>
            <a:fld id="{28C46BC3-909A-40F1-9CA9-EF91CBAB4D9E}" type="slidenum">
              <a:rPr lang="en-US" smtClean="0"/>
              <a:pPr/>
              <a:t>‹#›</a:t>
            </a:fld>
            <a:endParaRPr lang="en-US"/>
          </a:p>
        </p:txBody>
      </p:sp>
    </p:spTree>
    <p:extLst>
      <p:ext uri="{BB962C8B-B14F-4D97-AF65-F5344CB8AC3E}">
        <p14:creationId xmlns:p14="http://schemas.microsoft.com/office/powerpoint/2010/main" val="211358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2971799" cy="465693"/>
          </a:xfrm>
          <a:prstGeom prst="rect">
            <a:avLst/>
          </a:prstGeom>
        </p:spPr>
        <p:txBody>
          <a:bodyPr vert="horz" lIns="88642" tIns="44321" rIns="88642" bIns="44321" rtlCol="0"/>
          <a:lstStyle>
            <a:lvl1pPr algn="l">
              <a:defRPr sz="1200"/>
            </a:lvl1pPr>
          </a:lstStyle>
          <a:p>
            <a:endParaRPr lang="en-US"/>
          </a:p>
        </p:txBody>
      </p:sp>
      <p:sp>
        <p:nvSpPr>
          <p:cNvPr id="3" name="Date Placeholder 2"/>
          <p:cNvSpPr>
            <a:spLocks noGrp="1"/>
          </p:cNvSpPr>
          <p:nvPr>
            <p:ph type="dt" idx="1"/>
          </p:nvPr>
        </p:nvSpPr>
        <p:spPr>
          <a:xfrm>
            <a:off x="3884619" y="5"/>
            <a:ext cx="2971799" cy="465693"/>
          </a:xfrm>
          <a:prstGeom prst="rect">
            <a:avLst/>
          </a:prstGeom>
        </p:spPr>
        <p:txBody>
          <a:bodyPr vert="horz" lIns="88642" tIns="44321" rIns="88642" bIns="44321" rtlCol="0"/>
          <a:lstStyle>
            <a:lvl1pPr algn="r">
              <a:defRPr sz="1200"/>
            </a:lvl1pPr>
          </a:lstStyle>
          <a:p>
            <a:fld id="{592A0791-6B8A-4268-B9A9-5477EC471AC4}" type="datetimeFigureOut">
              <a:rPr lang="en-US" smtClean="0"/>
              <a:pPr/>
              <a:t>18/3/2018</a:t>
            </a:fld>
            <a:endParaRPr lang="en-US"/>
          </a:p>
        </p:txBody>
      </p:sp>
      <p:sp>
        <p:nvSpPr>
          <p:cNvPr id="4" name="Slide Image Placeholder 3"/>
          <p:cNvSpPr>
            <a:spLocks noGrp="1" noRot="1" noChangeAspect="1"/>
          </p:cNvSpPr>
          <p:nvPr>
            <p:ph type="sldImg" idx="2"/>
          </p:nvPr>
        </p:nvSpPr>
        <p:spPr>
          <a:xfrm>
            <a:off x="1101725" y="700088"/>
            <a:ext cx="4654550" cy="3490912"/>
          </a:xfrm>
          <a:prstGeom prst="rect">
            <a:avLst/>
          </a:prstGeom>
          <a:noFill/>
          <a:ln w="12700">
            <a:solidFill>
              <a:prstClr val="black"/>
            </a:solidFill>
          </a:ln>
        </p:spPr>
        <p:txBody>
          <a:bodyPr vert="horz" lIns="88642" tIns="44321" rIns="88642" bIns="44321" rtlCol="0" anchor="ctr"/>
          <a:lstStyle/>
          <a:p>
            <a:endParaRPr lang="en-US"/>
          </a:p>
        </p:txBody>
      </p:sp>
      <p:sp>
        <p:nvSpPr>
          <p:cNvPr id="5" name="Notes Placeholder 4"/>
          <p:cNvSpPr>
            <a:spLocks noGrp="1"/>
          </p:cNvSpPr>
          <p:nvPr>
            <p:ph type="body" sz="quarter" idx="3"/>
          </p:nvPr>
        </p:nvSpPr>
        <p:spPr>
          <a:xfrm>
            <a:off x="685801" y="4424095"/>
            <a:ext cx="5486400" cy="4191237"/>
          </a:xfrm>
          <a:prstGeom prst="rect">
            <a:avLst/>
          </a:prstGeom>
        </p:spPr>
        <p:txBody>
          <a:bodyPr vert="horz" lIns="88642" tIns="44321" rIns="88642" bIns="4432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5" y="8846557"/>
            <a:ext cx="2971799" cy="465693"/>
          </a:xfrm>
          <a:prstGeom prst="rect">
            <a:avLst/>
          </a:prstGeom>
        </p:spPr>
        <p:txBody>
          <a:bodyPr vert="horz" lIns="88642" tIns="44321" rIns="88642" bIns="44321" rtlCol="0" anchor="b"/>
          <a:lstStyle>
            <a:lvl1pPr algn="l">
              <a:defRPr sz="1200"/>
            </a:lvl1pPr>
          </a:lstStyle>
          <a:p>
            <a:endParaRPr lang="en-US"/>
          </a:p>
        </p:txBody>
      </p:sp>
      <p:sp>
        <p:nvSpPr>
          <p:cNvPr id="7" name="Slide Number Placeholder 6"/>
          <p:cNvSpPr>
            <a:spLocks noGrp="1"/>
          </p:cNvSpPr>
          <p:nvPr>
            <p:ph type="sldNum" sz="quarter" idx="5"/>
          </p:nvPr>
        </p:nvSpPr>
        <p:spPr>
          <a:xfrm>
            <a:off x="3884619" y="8846557"/>
            <a:ext cx="2971799" cy="465693"/>
          </a:xfrm>
          <a:prstGeom prst="rect">
            <a:avLst/>
          </a:prstGeom>
        </p:spPr>
        <p:txBody>
          <a:bodyPr vert="horz" lIns="88642" tIns="44321" rIns="88642" bIns="44321" rtlCol="0" anchor="b"/>
          <a:lstStyle>
            <a:lvl1pPr algn="r">
              <a:defRPr sz="1200"/>
            </a:lvl1pPr>
          </a:lstStyle>
          <a:p>
            <a:fld id="{AB5B076A-BCD3-43DB-B626-89538CF1BE16}" type="slidenum">
              <a:rPr lang="en-US" smtClean="0"/>
              <a:pPr/>
              <a:t>‹#›</a:t>
            </a:fld>
            <a:endParaRPr lang="en-US"/>
          </a:p>
        </p:txBody>
      </p:sp>
    </p:spTree>
    <p:extLst>
      <p:ext uri="{BB962C8B-B14F-4D97-AF65-F5344CB8AC3E}">
        <p14:creationId xmlns:p14="http://schemas.microsoft.com/office/powerpoint/2010/main" val="91153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3G" TargetMode="External"/><Relationship Id="rId7" Type="http://schemas.openxmlformats.org/officeDocument/2006/relationships/hyperlink" Target="https://en.wikipedia.org/wiki/IMT-2000"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International_Telecommunications_Union" TargetMode="External"/><Relationship Id="rId5" Type="http://schemas.openxmlformats.org/officeDocument/2006/relationships/hyperlink" Target="https://en.wikipedia.org/wiki/3GPP" TargetMode="External"/><Relationship Id="rId4" Type="http://schemas.openxmlformats.org/officeDocument/2006/relationships/hyperlink" Target="https://en.wikipedia.org/wiki/GS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anual.audacityteam.org/man/glossary.html#frequency"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manual.audacityteam.org/man/glossary.html#decibe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Electronics" TargetMode="External"/><Relationship Id="rId7" Type="http://schemas.openxmlformats.org/officeDocument/2006/relationships/hyperlink" Target="https://en.wikipedia.org/wiki/Intersymbol_interference"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en.wikipedia.org/wiki/Bandwidth_(signal_processing)" TargetMode="External"/><Relationship Id="rId5" Type="http://schemas.openxmlformats.org/officeDocument/2006/relationships/hyperlink" Target="https://en.wikipedia.org/wiki/Communication_channel" TargetMode="External"/><Relationship Id="rId4" Type="http://schemas.openxmlformats.org/officeDocument/2006/relationships/hyperlink" Target="https://en.wikipedia.org/wiki/Telecommunication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Cellular_network"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en.wikipedia.org/wiki/Network_switching_subsystem"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en.wikipedia.org/wiki/Media_gateway" TargetMode="External"/><Relationship Id="rId3" Type="http://schemas.openxmlformats.org/officeDocument/2006/relationships/hyperlink" Target="https://en.wikipedia.org/wiki/UMTS" TargetMode="External"/><Relationship Id="rId7" Type="http://schemas.openxmlformats.org/officeDocument/2006/relationships/hyperlink" Target="https://en.wikipedia.org/wiki/Mobility_management" TargetMode="External"/><Relationship Id="rId2" Type="http://schemas.openxmlformats.org/officeDocument/2006/relationships/slide" Target="../slides/slide52.xml"/><Relationship Id="rId1" Type="http://schemas.openxmlformats.org/officeDocument/2006/relationships/notesMaster" Target="../notesMasters/notesMaster1.xml"/><Relationship Id="rId6" Type="http://schemas.openxmlformats.org/officeDocument/2006/relationships/hyperlink" Target="https://en.wikipedia.org/wiki/Radio_resource_management" TargetMode="External"/><Relationship Id="rId5" Type="http://schemas.openxmlformats.org/officeDocument/2006/relationships/hyperlink" Target="https://en.wikipedia.org/wiki/Node_B" TargetMode="External"/><Relationship Id="rId10" Type="http://schemas.openxmlformats.org/officeDocument/2006/relationships/hyperlink" Target="https://en.wikipedia.org/wiki/Packet_Switched_Core_Network" TargetMode="External"/><Relationship Id="rId4" Type="http://schemas.openxmlformats.org/officeDocument/2006/relationships/hyperlink" Target="https://en.wikipedia.org/wiki/UTRAN" TargetMode="External"/><Relationship Id="rId9" Type="http://schemas.openxmlformats.org/officeDocument/2006/relationships/hyperlink" Target="https://en.wikipedia.org/wiki/SGSN"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Cellular_network"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en.wikipedia.org/wiki/Network_switching_subsystem" TargetMode="External"/><Relationship Id="rId4" Type="http://schemas.openxmlformats.org/officeDocument/2006/relationships/hyperlink" Target="https://en.wikipedia.org/wiki/Mobile_phon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ryptography"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Decryption" TargetMode="External"/><Relationship Id="rId5" Type="http://schemas.openxmlformats.org/officeDocument/2006/relationships/hyperlink" Target="https://en.wikipedia.org/wiki/Encryption" TargetMode="External"/><Relationship Id="rId4" Type="http://schemas.openxmlformats.org/officeDocument/2006/relationships/hyperlink" Target="https://en.wikipedia.org/wiki/Algorith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The </a:t>
            </a:r>
            <a:r>
              <a:rPr lang="en-US" sz="1200" b="1" i="0" kern="1200" dirty="0" smtClean="0">
                <a:solidFill>
                  <a:schemeClr val="tx1"/>
                </a:solidFill>
                <a:effectLst/>
                <a:latin typeface="Times New Roman" pitchFamily="18" charset="0"/>
                <a:ea typeface="+mn-ea"/>
                <a:cs typeface="+mn-cs"/>
              </a:rPr>
              <a:t>Universal Mobile Telecommunications System</a:t>
            </a:r>
            <a:r>
              <a:rPr lang="en-US" sz="1200" b="0" i="0" kern="1200" dirty="0" smtClean="0">
                <a:solidFill>
                  <a:schemeClr val="tx1"/>
                </a:solidFill>
                <a:effectLst/>
                <a:latin typeface="Times New Roman" pitchFamily="18" charset="0"/>
                <a:ea typeface="+mn-ea"/>
                <a:cs typeface="+mn-cs"/>
              </a:rPr>
              <a:t> (</a:t>
            </a:r>
            <a:r>
              <a:rPr lang="en-US" sz="1200" b="1" i="0" kern="1200" dirty="0" smtClean="0">
                <a:solidFill>
                  <a:schemeClr val="tx1"/>
                </a:solidFill>
                <a:effectLst/>
                <a:latin typeface="Times New Roman" pitchFamily="18" charset="0"/>
                <a:ea typeface="+mn-ea"/>
                <a:cs typeface="+mn-cs"/>
              </a:rPr>
              <a:t>UMTS</a:t>
            </a:r>
            <a:r>
              <a:rPr lang="en-US" sz="1200" b="0" i="0" kern="1200" dirty="0" smtClean="0">
                <a:solidFill>
                  <a:schemeClr val="tx1"/>
                </a:solidFill>
                <a:effectLst/>
                <a:latin typeface="Times New Roman" pitchFamily="18" charset="0"/>
                <a:ea typeface="+mn-ea"/>
                <a:cs typeface="+mn-cs"/>
              </a:rPr>
              <a:t>) is a </a:t>
            </a:r>
            <a:r>
              <a:rPr lang="en-US" sz="1200" b="0" i="0" u="none" strike="noStrike" kern="1200" dirty="0" smtClean="0">
                <a:solidFill>
                  <a:schemeClr val="tx1"/>
                </a:solidFill>
                <a:effectLst/>
                <a:latin typeface="Times New Roman" pitchFamily="18" charset="0"/>
                <a:ea typeface="+mn-ea"/>
                <a:cs typeface="+mn-cs"/>
                <a:hlinkClick r:id="rId3" tooltip="3G"/>
              </a:rPr>
              <a:t>third generation</a:t>
            </a:r>
            <a:r>
              <a:rPr lang="en-US" sz="1200" b="0" i="0" kern="1200" dirty="0" smtClean="0">
                <a:solidFill>
                  <a:schemeClr val="tx1"/>
                </a:solidFill>
                <a:effectLst/>
                <a:latin typeface="Times New Roman" pitchFamily="18" charset="0"/>
                <a:ea typeface="+mn-ea"/>
                <a:cs typeface="+mn-cs"/>
              </a:rPr>
              <a:t> mobile cellular system for networks based on the </a:t>
            </a:r>
            <a:r>
              <a:rPr lang="en-US" sz="1200" b="0" i="0" u="none" strike="noStrike" kern="1200" dirty="0" smtClean="0">
                <a:solidFill>
                  <a:schemeClr val="tx1"/>
                </a:solidFill>
                <a:effectLst/>
                <a:latin typeface="Times New Roman" pitchFamily="18" charset="0"/>
                <a:ea typeface="+mn-ea"/>
                <a:cs typeface="+mn-cs"/>
                <a:hlinkClick r:id="rId4" tooltip="GSM"/>
              </a:rPr>
              <a:t>GSM</a:t>
            </a:r>
            <a:r>
              <a:rPr lang="en-US" sz="1200" b="0" i="0" kern="1200" dirty="0" smtClean="0">
                <a:solidFill>
                  <a:schemeClr val="tx1"/>
                </a:solidFill>
                <a:effectLst/>
                <a:latin typeface="Times New Roman" pitchFamily="18" charset="0"/>
                <a:ea typeface="+mn-ea"/>
                <a:cs typeface="+mn-cs"/>
              </a:rPr>
              <a:t> standard. Developed and maintained by the </a:t>
            </a:r>
            <a:r>
              <a:rPr lang="en-US" sz="1200" b="0" i="0" u="none" strike="noStrike" kern="1200" dirty="0" smtClean="0">
                <a:solidFill>
                  <a:schemeClr val="tx1"/>
                </a:solidFill>
                <a:effectLst/>
                <a:latin typeface="Times New Roman" pitchFamily="18" charset="0"/>
                <a:ea typeface="+mn-ea"/>
                <a:cs typeface="+mn-cs"/>
                <a:hlinkClick r:id="rId5" tooltip="3GPP"/>
              </a:rPr>
              <a:t>3GPP</a:t>
            </a:r>
            <a:r>
              <a:rPr lang="en-US" sz="1200" b="0" i="0" kern="1200" dirty="0" smtClean="0">
                <a:solidFill>
                  <a:schemeClr val="tx1"/>
                </a:solidFill>
                <a:effectLst/>
                <a:latin typeface="Times New Roman" pitchFamily="18" charset="0"/>
                <a:ea typeface="+mn-ea"/>
                <a:cs typeface="+mn-cs"/>
              </a:rPr>
              <a:t> (3rd Generation Partnership Project), UMTS is a component of the </a:t>
            </a:r>
            <a:r>
              <a:rPr lang="en-US" sz="1200" b="0" i="0" u="none" strike="noStrike" kern="1200" dirty="0" smtClean="0">
                <a:solidFill>
                  <a:schemeClr val="tx1"/>
                </a:solidFill>
                <a:effectLst/>
                <a:latin typeface="Times New Roman" pitchFamily="18" charset="0"/>
                <a:ea typeface="+mn-ea"/>
                <a:cs typeface="+mn-cs"/>
                <a:hlinkClick r:id="rId6" tooltip="International Telecommunications Union"/>
              </a:rPr>
              <a:t>International Telecommunications Union</a:t>
            </a:r>
            <a:r>
              <a:rPr lang="en-US" sz="1200" b="0" i="0" kern="1200" dirty="0" smtClean="0">
                <a:solidFill>
                  <a:schemeClr val="tx1"/>
                </a:solidFill>
                <a:effectLst/>
                <a:latin typeface="Times New Roman" pitchFamily="18" charset="0"/>
                <a:ea typeface="+mn-ea"/>
                <a:cs typeface="+mn-cs"/>
              </a:rPr>
              <a:t> </a:t>
            </a:r>
            <a:r>
              <a:rPr lang="en-US" sz="1200" b="0" i="0" u="none" strike="noStrike" kern="1200" dirty="0" smtClean="0">
                <a:solidFill>
                  <a:schemeClr val="tx1"/>
                </a:solidFill>
                <a:effectLst/>
                <a:latin typeface="Times New Roman" pitchFamily="18" charset="0"/>
                <a:ea typeface="+mn-ea"/>
                <a:cs typeface="+mn-cs"/>
                <a:hlinkClick r:id="rId7" tooltip="IMT-2000"/>
              </a:rPr>
              <a:t>IMT-2000</a:t>
            </a:r>
            <a:r>
              <a:rPr lang="en-US" sz="1200" b="0" i="0" kern="1200" dirty="0" smtClean="0">
                <a:solidFill>
                  <a:schemeClr val="tx1"/>
                </a:solidFill>
                <a:effectLst/>
                <a:latin typeface="Times New Roman" pitchFamily="18" charset="0"/>
                <a:ea typeface="+mn-ea"/>
                <a:cs typeface="+mn-cs"/>
              </a:rPr>
              <a:t> standard set </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a:t>
            </a:fld>
            <a:endParaRPr lang="en-US"/>
          </a:p>
        </p:txBody>
      </p:sp>
    </p:spTree>
    <p:extLst>
      <p:ext uri="{BB962C8B-B14F-4D97-AF65-F5344CB8AC3E}">
        <p14:creationId xmlns:p14="http://schemas.microsoft.com/office/powerpoint/2010/main" val="254534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A cyclic redundancy check (</a:t>
            </a:r>
            <a:r>
              <a:rPr lang="en-US" sz="1200" b="1" i="0" kern="1200" dirty="0" smtClean="0">
                <a:solidFill>
                  <a:schemeClr val="tx1"/>
                </a:solidFill>
                <a:effectLst/>
                <a:latin typeface="Times New Roman" pitchFamily="18" charset="0"/>
                <a:ea typeface="+mn-ea"/>
                <a:cs typeface="+mn-cs"/>
              </a:rPr>
              <a:t>CRC</a:t>
            </a:r>
            <a:r>
              <a:rPr lang="en-US" sz="1200" b="0" i="0" kern="1200" dirty="0" smtClean="0">
                <a:solidFill>
                  <a:schemeClr val="tx1"/>
                </a:solidFill>
                <a:effectLst/>
                <a:latin typeface="Times New Roman" pitchFamily="18" charset="0"/>
                <a:ea typeface="+mn-ea"/>
                <a:cs typeface="+mn-cs"/>
              </a:rPr>
              <a:t>) is an error-detecting code commonly used in digital networks and storage devices to detect accidental changes to raw data. </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21</a:t>
            </a:fld>
            <a:endParaRPr lang="en-US"/>
          </a:p>
        </p:txBody>
      </p:sp>
    </p:spTree>
    <p:extLst>
      <p:ext uri="{BB962C8B-B14F-4D97-AF65-F5344CB8AC3E}">
        <p14:creationId xmlns:p14="http://schemas.microsoft.com/office/powerpoint/2010/main" val="926144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0849D9F-B3F6-413A-A578-8532365DE78F}" type="slidenum">
              <a:rPr lang="en-US"/>
              <a:pPr>
                <a:spcBef>
                  <a:spcPct val="0"/>
                </a:spcBef>
              </a:pPr>
              <a:t>25</a:t>
            </a:fld>
            <a:endParaRPr lang="en-US"/>
          </a:p>
        </p:txBody>
      </p:sp>
      <p:sp>
        <p:nvSpPr>
          <p:cNvPr id="24579" name="Rectangle 2"/>
          <p:cNvSpPr>
            <a:spLocks noGrp="1" noRot="1" noChangeAspect="1" noChangeArrowheads="1" noTextEdit="1"/>
          </p:cNvSpPr>
          <p:nvPr>
            <p:ph type="sldImg"/>
          </p:nvPr>
        </p:nvSpPr>
        <p:spPr>
          <a:xfrm>
            <a:off x="1365250" y="868363"/>
            <a:ext cx="4171950" cy="3130550"/>
          </a:xfrm>
          <a:solidFill>
            <a:srgbClr val="FFFFFF"/>
          </a:solidFill>
          <a:ln/>
        </p:spPr>
      </p:sp>
      <p:sp>
        <p:nvSpPr>
          <p:cNvPr id="24580" name="Text Box 3"/>
          <p:cNvSpPr>
            <a:spLocks noGrp="1" noChangeArrowheads="1"/>
          </p:cNvSpPr>
          <p:nvPr>
            <p:ph type="body" idx="1"/>
          </p:nvPr>
        </p:nvSpPr>
        <p:spPr>
          <a:xfrm>
            <a:off x="1066800" y="4303713"/>
            <a:ext cx="4772025" cy="3833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15900" indent="-215900" defTabSz="457200">
              <a:spcBef>
                <a:spcPct val="0"/>
              </a:spcBef>
              <a:buSzPct val="38000"/>
              <a:buFont typeface="StarBats" charset="0"/>
              <a:buNone/>
              <a:tabLst>
                <a:tab pos="723900" algn="l"/>
                <a:tab pos="1447800" algn="l"/>
                <a:tab pos="2171700" algn="l"/>
                <a:tab pos="2895600" algn="l"/>
                <a:tab pos="3619500" algn="l"/>
                <a:tab pos="4343400" algn="l"/>
                <a:tab pos="5067300" algn="l"/>
              </a:tabLst>
            </a:pPr>
            <a:r>
              <a:rPr lang="en-GB" smtClean="0"/>
              <a:t>The normal burst is used to transmit  information on traffic and control (except RACH) channels. The bursts are separated through guard bands. </a:t>
            </a:r>
          </a:p>
          <a:p>
            <a:pPr marL="215900" indent="-215900" defTabSz="457200">
              <a:spcBef>
                <a:spcPct val="0"/>
              </a:spcBef>
              <a:buSzPct val="38000"/>
              <a:buFont typeface="StarBats" charset="0"/>
              <a:buNone/>
              <a:tabLst>
                <a:tab pos="723900" algn="l"/>
                <a:tab pos="1447800" algn="l"/>
                <a:tab pos="2171700" algn="l"/>
                <a:tab pos="2895600" algn="l"/>
                <a:tab pos="3619500" algn="l"/>
                <a:tab pos="4343400" algn="l"/>
                <a:tab pos="5067300" algn="l"/>
              </a:tabLst>
            </a:pPr>
            <a:endParaRPr lang="en-GB" smtClean="0"/>
          </a:p>
          <a:p>
            <a:pPr marL="215900" indent="-215900" defTabSz="457200">
              <a:spcBef>
                <a:spcPct val="0"/>
              </a:spcBef>
              <a:buSzPct val="38000"/>
              <a:buFont typeface="StarBats" charset="0"/>
              <a:buNone/>
              <a:tabLst>
                <a:tab pos="723900" algn="l"/>
                <a:tab pos="1447800" algn="l"/>
                <a:tab pos="2171700" algn="l"/>
                <a:tab pos="2895600" algn="l"/>
                <a:tab pos="3619500" algn="l"/>
                <a:tab pos="4343400" algn="l"/>
                <a:tab pos="5067300" algn="l"/>
              </a:tabLst>
            </a:pPr>
            <a:r>
              <a:rPr lang="en-GB" smtClean="0"/>
              <a:t>At the start and end of each burst are three tail bits which are always set to logical "0". These bits fill a short t ime span during which transmitter power is ramped up or down and during which no data transmission is possible.  </a:t>
            </a:r>
          </a:p>
          <a:p>
            <a:pPr marL="215900" indent="-215900" defTabSz="457200">
              <a:spcBef>
                <a:spcPct val="0"/>
              </a:spcBef>
              <a:buSzPct val="38000"/>
              <a:buFont typeface="StarBats" charset="0"/>
              <a:buNone/>
              <a:tabLst>
                <a:tab pos="723900" algn="l"/>
                <a:tab pos="1447800" algn="l"/>
                <a:tab pos="2171700" algn="l"/>
                <a:tab pos="2895600" algn="l"/>
                <a:tab pos="3619500" algn="l"/>
                <a:tab pos="4343400" algn="l"/>
                <a:tab pos="5067300" algn="l"/>
              </a:tabLst>
            </a:pPr>
            <a:endParaRPr lang="en-GB" smtClean="0"/>
          </a:p>
          <a:p>
            <a:pPr marL="215900" indent="-215900" defTabSz="457200">
              <a:spcBef>
                <a:spcPct val="0"/>
              </a:spcBef>
              <a:buSzPct val="38000"/>
              <a:buFont typeface="StarBats" charset="0"/>
              <a:buNone/>
              <a:tabLst>
                <a:tab pos="723900" algn="l"/>
                <a:tab pos="1447800" algn="l"/>
                <a:tab pos="2171700" algn="l"/>
                <a:tab pos="2895600" algn="l"/>
                <a:tab pos="3619500" algn="l"/>
                <a:tab pos="4343400" algn="l"/>
                <a:tab pos="5067300" algn="l"/>
              </a:tabLst>
            </a:pPr>
            <a:r>
              <a:rPr lang="en-GB" smtClean="0"/>
              <a:t>The </a:t>
            </a:r>
            <a:r>
              <a:rPr lang="en-GB" i="1" smtClean="0"/>
              <a:t>Stealing Flags </a:t>
            </a:r>
            <a:r>
              <a:rPr lang="en-GB" smtClean="0"/>
              <a:t>(SF) are signalling bits which indicate whether the burst contains traffic data or signalling data. </a:t>
            </a:r>
          </a:p>
          <a:p>
            <a:pPr marL="215900" indent="-215900" defTabSz="457200">
              <a:spcBef>
                <a:spcPct val="0"/>
              </a:spcBef>
              <a:buSzPct val="38000"/>
              <a:buFont typeface="StarBats" charset="0"/>
              <a:buNone/>
              <a:tabLst>
                <a:tab pos="723900" algn="l"/>
                <a:tab pos="1447800" algn="l"/>
                <a:tab pos="2171700" algn="l"/>
                <a:tab pos="2895600" algn="l"/>
                <a:tab pos="3619500" algn="l"/>
                <a:tab pos="4343400" algn="l"/>
                <a:tab pos="5067300" algn="l"/>
              </a:tabLst>
            </a:pPr>
            <a:endParaRPr lang="en-GB" smtClean="0"/>
          </a:p>
          <a:p>
            <a:pPr marL="215900" indent="-215900" defTabSz="457200">
              <a:spcBef>
                <a:spcPct val="0"/>
              </a:spcBef>
              <a:buSzPct val="38000"/>
              <a:buFont typeface="StarBats" charset="0"/>
              <a:buNone/>
              <a:tabLst>
                <a:tab pos="723900" algn="l"/>
                <a:tab pos="1447800" algn="l"/>
                <a:tab pos="2171700" algn="l"/>
                <a:tab pos="2895600" algn="l"/>
                <a:tab pos="3619500" algn="l"/>
                <a:tab pos="4343400" algn="l"/>
                <a:tab pos="5067300" algn="l"/>
              </a:tabLst>
            </a:pPr>
            <a:r>
              <a:rPr lang="en-GB" smtClean="0"/>
              <a:t>A normal burst contains besides the synchronization and signalling bits two blocks of 57 bits each of error-protected and channel encoded user data separated by a 26-bit midamble. </a:t>
            </a:r>
          </a:p>
          <a:p>
            <a:pPr marL="215900" indent="-215900" defTabSz="457200">
              <a:spcBef>
                <a:spcPct val="0"/>
              </a:spcBef>
              <a:buSzPct val="38000"/>
              <a:buFont typeface="StarBats" charset="0"/>
              <a:buNone/>
              <a:tabLst>
                <a:tab pos="723900" algn="l"/>
                <a:tab pos="1447800" algn="l"/>
                <a:tab pos="2171700" algn="l"/>
                <a:tab pos="2895600" algn="l"/>
                <a:tab pos="3619500" algn="l"/>
                <a:tab pos="4343400" algn="l"/>
                <a:tab pos="5067300" algn="l"/>
              </a:tabLst>
            </a:pPr>
            <a:endParaRPr lang="en-GB" smtClean="0"/>
          </a:p>
          <a:p>
            <a:pPr marL="215900" indent="-215900" defTabSz="457200">
              <a:spcBef>
                <a:spcPct val="0"/>
              </a:spcBef>
              <a:buSzPct val="38000"/>
              <a:buFont typeface="StarBats" charset="0"/>
              <a:buNone/>
              <a:tabLst>
                <a:tab pos="723900" algn="l"/>
                <a:tab pos="1447800" algn="l"/>
                <a:tab pos="2171700" algn="l"/>
                <a:tab pos="2895600" algn="l"/>
                <a:tab pos="3619500" algn="l"/>
                <a:tab pos="4343400" algn="l"/>
                <a:tab pos="5067300" algn="l"/>
              </a:tabLst>
            </a:pPr>
            <a:r>
              <a:rPr lang="en-GB" smtClean="0"/>
              <a:t>This midamble consists of predefined, known bit patterns, the training sequences (discussed in detail later), which are used for channel estimation to optimize reception with an equalizer and for synchronization. With the help of these training sequences, the equalizer eliminates or reduces the intersymbol interferences which are caused by propogation time difference of the multipath propogation. </a:t>
            </a:r>
            <a:endParaRPr lang="en-GB" i="1" smtClean="0"/>
          </a:p>
        </p:txBody>
      </p:sp>
    </p:spTree>
    <p:extLst>
      <p:ext uri="{BB962C8B-B14F-4D97-AF65-F5344CB8AC3E}">
        <p14:creationId xmlns:p14="http://schemas.microsoft.com/office/powerpoint/2010/main" val="640375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Times New Roman" pitchFamily="18" charset="0"/>
                <a:ea typeface="+mn-ea"/>
                <a:cs typeface="+mn-cs"/>
              </a:rPr>
              <a:t>Equalization is a way of manipulating sounds by </a:t>
            </a:r>
            <a:r>
              <a:rPr lang="en-US" sz="1200" b="1" i="1" u="none" strike="noStrike" kern="1200" dirty="0" smtClean="0">
                <a:solidFill>
                  <a:schemeClr val="tx1"/>
                </a:solidFill>
                <a:effectLst/>
                <a:latin typeface="Times New Roman" pitchFamily="18" charset="0"/>
                <a:ea typeface="+mn-ea"/>
                <a:cs typeface="+mn-cs"/>
                <a:hlinkClick r:id="rId3" tooltip="Glossary"/>
              </a:rPr>
              <a:t>Frequency</a:t>
            </a:r>
            <a:r>
              <a:rPr lang="en-US" sz="1200" b="0" i="0" kern="1200" dirty="0" smtClean="0">
                <a:solidFill>
                  <a:schemeClr val="tx1"/>
                </a:solidFill>
                <a:effectLst/>
                <a:latin typeface="Times New Roman" pitchFamily="18" charset="0"/>
                <a:ea typeface="+mn-ea"/>
                <a:cs typeface="+mn-cs"/>
              </a:rPr>
              <a:t>. It allows you to increase the volume of some frequencies and reduce others. High frequencies (above 6000 Hz) and low frequencies (below 100 Hz) are reduced in volume by 20 </a:t>
            </a:r>
            <a:r>
              <a:rPr lang="en-US" sz="1200" b="1" i="1" u="none" strike="noStrike" kern="1200" dirty="0" err="1" smtClean="0">
                <a:solidFill>
                  <a:schemeClr val="tx1"/>
                </a:solidFill>
                <a:effectLst/>
                <a:latin typeface="Times New Roman" pitchFamily="18" charset="0"/>
                <a:ea typeface="+mn-ea"/>
                <a:cs typeface="+mn-cs"/>
                <a:hlinkClick r:id="rId4" tooltip="Glossary"/>
              </a:rPr>
              <a:t>dB</a:t>
            </a:r>
            <a:r>
              <a:rPr lang="en-US" sz="1200" b="0" i="0" kern="1200" dirty="0" err="1" smtClean="0">
                <a:solidFill>
                  <a:schemeClr val="tx1"/>
                </a:solidFill>
                <a:effectLst/>
                <a:latin typeface="Times New Roman" pitchFamily="18" charset="0"/>
                <a:ea typeface="+mn-ea"/>
                <a:cs typeface="+mn-cs"/>
              </a:rPr>
              <a: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29</a:t>
            </a:fld>
            <a:endParaRPr lang="en-US"/>
          </a:p>
        </p:txBody>
      </p:sp>
    </p:spTree>
    <p:extLst>
      <p:ext uri="{BB962C8B-B14F-4D97-AF65-F5344CB8AC3E}">
        <p14:creationId xmlns:p14="http://schemas.microsoft.com/office/powerpoint/2010/main" val="2331310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31</a:t>
            </a:fld>
            <a:endParaRPr lang="en-US"/>
          </a:p>
        </p:txBody>
      </p:sp>
    </p:spTree>
    <p:extLst>
      <p:ext uri="{BB962C8B-B14F-4D97-AF65-F5344CB8AC3E}">
        <p14:creationId xmlns:p14="http://schemas.microsoft.com/office/powerpoint/2010/main" val="3091386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Times New Roman" pitchFamily="18" charset="0"/>
                <a:ea typeface="+mn-ea"/>
                <a:cs typeface="+mn-cs"/>
              </a:rPr>
              <a:t>In </a:t>
            </a:r>
            <a:r>
              <a:rPr lang="en-US" sz="1100" b="0" i="0" u="none" strike="noStrike" kern="1200" dirty="0" smtClean="0">
                <a:solidFill>
                  <a:schemeClr val="tx1"/>
                </a:solidFill>
                <a:effectLst/>
                <a:latin typeface="Times New Roman" pitchFamily="18" charset="0"/>
                <a:ea typeface="+mn-ea"/>
                <a:cs typeface="+mn-cs"/>
                <a:hlinkClick r:id="rId3" tooltip="Electronics"/>
              </a:rPr>
              <a:t>electronics</a:t>
            </a:r>
            <a:r>
              <a:rPr lang="en-US" sz="1100" b="0" i="0" kern="1200" dirty="0" smtClean="0">
                <a:solidFill>
                  <a:schemeClr val="tx1"/>
                </a:solidFill>
                <a:effectLst/>
                <a:latin typeface="Times New Roman" pitchFamily="18" charset="0"/>
                <a:ea typeface="+mn-ea"/>
                <a:cs typeface="+mn-cs"/>
              </a:rPr>
              <a:t> and </a:t>
            </a:r>
            <a:r>
              <a:rPr lang="en-US" sz="1100" b="0" i="0" u="none" strike="noStrike" kern="1200" dirty="0" smtClean="0">
                <a:solidFill>
                  <a:schemeClr val="tx1"/>
                </a:solidFill>
                <a:effectLst/>
                <a:latin typeface="Times New Roman" pitchFamily="18" charset="0"/>
                <a:ea typeface="+mn-ea"/>
                <a:cs typeface="+mn-cs"/>
                <a:hlinkClick r:id="rId4" tooltip="Telecommunications"/>
              </a:rPr>
              <a:t>telecommunications</a:t>
            </a:r>
            <a:r>
              <a:rPr lang="en-US" sz="1100" b="0" i="0" kern="1200" dirty="0" smtClean="0">
                <a:solidFill>
                  <a:schemeClr val="tx1"/>
                </a:solidFill>
                <a:effectLst/>
                <a:latin typeface="Times New Roman" pitchFamily="18" charset="0"/>
                <a:ea typeface="+mn-ea"/>
                <a:cs typeface="+mn-cs"/>
              </a:rPr>
              <a:t>, </a:t>
            </a:r>
            <a:r>
              <a:rPr lang="en-US" sz="1100" b="1" i="0" kern="1200" dirty="0" smtClean="0">
                <a:solidFill>
                  <a:schemeClr val="tx1"/>
                </a:solidFill>
                <a:effectLst/>
                <a:latin typeface="Times New Roman" pitchFamily="18" charset="0"/>
                <a:ea typeface="+mn-ea"/>
                <a:cs typeface="+mn-cs"/>
              </a:rPr>
              <a:t>pulse shaping</a:t>
            </a:r>
            <a:r>
              <a:rPr lang="en-US" sz="1100" b="0" i="0" kern="1200" dirty="0" smtClean="0">
                <a:solidFill>
                  <a:schemeClr val="tx1"/>
                </a:solidFill>
                <a:effectLst/>
                <a:latin typeface="Times New Roman" pitchFamily="18" charset="0"/>
                <a:ea typeface="+mn-ea"/>
                <a:cs typeface="+mn-cs"/>
              </a:rPr>
              <a:t> is the process of changing the waveform of transmitted pulses. Its purpose is to make the transmitted signal better suited to its purpose or the </a:t>
            </a:r>
            <a:r>
              <a:rPr lang="en-US" sz="1100" b="0" i="0" u="none" strike="noStrike" kern="1200" dirty="0" smtClean="0">
                <a:solidFill>
                  <a:schemeClr val="tx1"/>
                </a:solidFill>
                <a:effectLst/>
                <a:latin typeface="Times New Roman" pitchFamily="18" charset="0"/>
                <a:ea typeface="+mn-ea"/>
                <a:cs typeface="+mn-cs"/>
                <a:hlinkClick r:id="rId5" tooltip="Communication channel"/>
              </a:rPr>
              <a:t>communication channel</a:t>
            </a:r>
            <a:r>
              <a:rPr lang="en-US" sz="1100" b="0" i="0" kern="1200" dirty="0" smtClean="0">
                <a:solidFill>
                  <a:schemeClr val="tx1"/>
                </a:solidFill>
                <a:effectLst/>
                <a:latin typeface="Times New Roman" pitchFamily="18" charset="0"/>
                <a:ea typeface="+mn-ea"/>
                <a:cs typeface="+mn-cs"/>
              </a:rPr>
              <a:t>, typically by limiting the effective </a:t>
            </a:r>
            <a:r>
              <a:rPr lang="en-US" sz="1100" b="0" i="0" u="none" strike="noStrike" kern="1200" dirty="0" smtClean="0">
                <a:solidFill>
                  <a:schemeClr val="tx1"/>
                </a:solidFill>
                <a:effectLst/>
                <a:latin typeface="Times New Roman" pitchFamily="18" charset="0"/>
                <a:ea typeface="+mn-ea"/>
                <a:cs typeface="+mn-cs"/>
                <a:hlinkClick r:id="rId6" tooltip="Bandwidth (signal processing)"/>
              </a:rPr>
              <a:t>bandwidth</a:t>
            </a:r>
            <a:r>
              <a:rPr lang="en-US" sz="1100" b="0" i="0" kern="1200" dirty="0" smtClean="0">
                <a:solidFill>
                  <a:schemeClr val="tx1"/>
                </a:solidFill>
                <a:effectLst/>
                <a:latin typeface="Times New Roman" pitchFamily="18" charset="0"/>
                <a:ea typeface="+mn-ea"/>
                <a:cs typeface="+mn-cs"/>
              </a:rPr>
              <a:t> of the transmission. By filtering the transmitted pulses this way, the </a:t>
            </a:r>
            <a:r>
              <a:rPr lang="en-US" sz="1100" b="0" i="0" u="none" strike="noStrike" kern="1200" dirty="0" err="1" smtClean="0">
                <a:solidFill>
                  <a:schemeClr val="tx1"/>
                </a:solidFill>
                <a:effectLst/>
                <a:latin typeface="Times New Roman" pitchFamily="18" charset="0"/>
                <a:ea typeface="+mn-ea"/>
                <a:cs typeface="+mn-cs"/>
                <a:hlinkClick r:id="rId7" tooltip="Intersymbol interference"/>
              </a:rPr>
              <a:t>intersymbol</a:t>
            </a:r>
            <a:r>
              <a:rPr lang="en-US" sz="1100" b="0" i="0" u="none" strike="noStrike" kern="1200" dirty="0" smtClean="0">
                <a:solidFill>
                  <a:schemeClr val="tx1"/>
                </a:solidFill>
                <a:effectLst/>
                <a:latin typeface="Times New Roman" pitchFamily="18" charset="0"/>
                <a:ea typeface="+mn-ea"/>
                <a:cs typeface="+mn-cs"/>
                <a:hlinkClick r:id="rId7" tooltip="Intersymbol interference"/>
              </a:rPr>
              <a:t> interference</a:t>
            </a:r>
            <a:r>
              <a:rPr lang="en-US" sz="1100" b="0" i="0" kern="1200" dirty="0" smtClean="0">
                <a:solidFill>
                  <a:schemeClr val="tx1"/>
                </a:solidFill>
                <a:effectLst/>
                <a:latin typeface="Times New Roman" pitchFamily="18" charset="0"/>
                <a:ea typeface="+mn-ea"/>
                <a:cs typeface="+mn-cs"/>
              </a:rPr>
              <a:t> caused by the channel can be kept in control. In RF communication, pulse shaping is essential for making the signal fit in its frequency band. </a:t>
            </a:r>
            <a:r>
              <a:rPr lang="en-US" sz="1100" b="0" i="0" kern="1200" smtClean="0">
                <a:solidFill>
                  <a:schemeClr val="tx1"/>
                </a:solidFill>
                <a:effectLst/>
                <a:latin typeface="Times New Roman" pitchFamily="18" charset="0"/>
                <a:ea typeface="+mn-ea"/>
                <a:cs typeface="+mn-cs"/>
              </a:rPr>
              <a:t>BT-Bit Time.</a:t>
            </a:r>
            <a:endParaRPr lang="en-US" sz="1100" b="0" i="0" kern="1200" dirty="0" smtClean="0">
              <a:solidFill>
                <a:schemeClr val="tx1"/>
              </a:solidFill>
              <a:effectLst/>
              <a:latin typeface="Times New Roman" pitchFamily="18" charset="0"/>
              <a:ea typeface="+mn-ea"/>
              <a:cs typeface="+mn-cs"/>
            </a:endParaRPr>
          </a:p>
          <a:p>
            <a:r>
              <a:rPr lang="en-US" sz="1200" b="1" i="0" kern="1200" dirty="0" smtClean="0">
                <a:solidFill>
                  <a:schemeClr val="tx1"/>
                </a:solidFill>
                <a:effectLst/>
                <a:latin typeface="Times New Roman" pitchFamily="18" charset="0"/>
                <a:ea typeface="+mn-ea"/>
                <a:cs typeface="+mn-cs"/>
              </a:rPr>
              <a:t>GSM</a:t>
            </a:r>
            <a:r>
              <a:rPr lang="en-US" sz="1200" b="0" i="0" kern="1200" dirty="0" smtClean="0">
                <a:solidFill>
                  <a:schemeClr val="tx1"/>
                </a:solidFill>
                <a:effectLst/>
                <a:latin typeface="Times New Roman" pitchFamily="18" charset="0"/>
                <a:ea typeface="+mn-ea"/>
                <a:cs typeface="+mn-cs"/>
              </a:rPr>
              <a:t> (Global System for Mobile Communications,)</a:t>
            </a:r>
            <a:endParaRPr lang="en-US" sz="1100"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32</a:t>
            </a:fld>
            <a:endParaRPr lang="en-US"/>
          </a:p>
        </p:txBody>
      </p:sp>
    </p:spTree>
    <p:extLst>
      <p:ext uri="{BB962C8B-B14F-4D97-AF65-F5344CB8AC3E}">
        <p14:creationId xmlns:p14="http://schemas.microsoft.com/office/powerpoint/2010/main" val="2742956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33</a:t>
            </a:fld>
            <a:endParaRPr lang="en-US"/>
          </a:p>
        </p:txBody>
      </p:sp>
    </p:spTree>
    <p:extLst>
      <p:ext uri="{BB962C8B-B14F-4D97-AF65-F5344CB8AC3E}">
        <p14:creationId xmlns:p14="http://schemas.microsoft.com/office/powerpoint/2010/main" val="2996514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t>Fixed</a:t>
            </a:r>
            <a:r>
              <a:rPr lang="en-US" smtClean="0"/>
              <a:t>: FCA, fixed channel allocation: manually assigned by the network operator. FCA can be extended into a DCA system by using a </a:t>
            </a:r>
            <a:r>
              <a:rPr lang="en-US" i="1" smtClean="0"/>
              <a:t>borrowing strategy</a:t>
            </a:r>
            <a:r>
              <a:rPr lang="en-US" smtClean="0"/>
              <a:t> in which a </a:t>
            </a:r>
            <a:r>
              <a:rPr lang="en-US" smtClean="0">
                <a:hlinkClick r:id="rId3" tooltip="Cellular network"/>
              </a:rPr>
              <a:t>cell</a:t>
            </a:r>
            <a:r>
              <a:rPr lang="en-US" smtClean="0"/>
              <a:t> can borrow channels from the neighboring cell which is supervised by </a:t>
            </a:r>
            <a:r>
              <a:rPr lang="en-US" smtClean="0">
                <a:hlinkClick r:id="rId4" tooltip="Network switching subsystem"/>
              </a:rPr>
              <a:t>Mobile Switching Center</a:t>
            </a:r>
            <a:r>
              <a:rPr lang="en-US" smtClean="0"/>
              <a:t> (MSC).</a:t>
            </a:r>
          </a:p>
          <a:p>
            <a:endParaRPr lang="en-US" smtClean="0"/>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75131A-C8C0-4B37-94A3-F54B054FAE13}" type="slidenum">
              <a:rPr lang="en-US" sz="1200" smtClean="0"/>
              <a:pPr/>
              <a:t>35</a:t>
            </a:fld>
            <a:endParaRPr lang="en-US" sz="1200" smtClean="0"/>
          </a:p>
        </p:txBody>
      </p:sp>
    </p:spTree>
    <p:extLst>
      <p:ext uri="{BB962C8B-B14F-4D97-AF65-F5344CB8AC3E}">
        <p14:creationId xmlns:p14="http://schemas.microsoft.com/office/powerpoint/2010/main" val="1717375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Hotspot is a place of more than usual interest, activity, or popularity.</a:t>
            </a:r>
          </a:p>
          <a:p>
            <a:r>
              <a:rPr lang="en-US" smtClean="0"/>
              <a:t>a place of significant activity, danger, or violence.</a:t>
            </a: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B6689FD-3155-40DF-8C9B-459B1B4669A6}" type="slidenum">
              <a:rPr lang="en-US" sz="1200" smtClean="0"/>
              <a:pPr/>
              <a:t>36</a:t>
            </a:fld>
            <a:endParaRPr lang="en-US" sz="1200" smtClean="0"/>
          </a:p>
        </p:txBody>
      </p:sp>
    </p:spTree>
    <p:extLst>
      <p:ext uri="{BB962C8B-B14F-4D97-AF65-F5344CB8AC3E}">
        <p14:creationId xmlns:p14="http://schemas.microsoft.com/office/powerpoint/2010/main" val="1401542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t>Wireless Communications</a:t>
            </a:r>
          </a:p>
          <a:p>
            <a:r>
              <a:rPr lang="en-US" smtClean="0"/>
              <a:t>By Singal</a:t>
            </a: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8000D1-04A6-4EC4-A22A-FAD3239BF5A0}" type="slidenum">
              <a:rPr lang="en-US" sz="1200" smtClean="0"/>
              <a:pPr/>
              <a:t>37</a:t>
            </a:fld>
            <a:endParaRPr lang="en-US" sz="1200" smtClean="0"/>
          </a:p>
        </p:txBody>
      </p:sp>
    </p:spTree>
    <p:extLst>
      <p:ext uri="{BB962C8B-B14F-4D97-AF65-F5344CB8AC3E}">
        <p14:creationId xmlns:p14="http://schemas.microsoft.com/office/powerpoint/2010/main" val="4242409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mtClean="0"/>
              <a:t>proprietary -registered</a:t>
            </a:r>
            <a:endParaRPr lang="en-US" smtClean="0"/>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AC6787-94E4-4C44-B490-3CE8F7723BD5}" type="slidenum">
              <a:rPr lang="en-US" sz="1200" smtClean="0"/>
              <a:pPr/>
              <a:t>38</a:t>
            </a:fld>
            <a:endParaRPr lang="en-US" sz="1200" smtClean="0"/>
          </a:p>
        </p:txBody>
      </p:sp>
    </p:spTree>
    <p:extLst>
      <p:ext uri="{BB962C8B-B14F-4D97-AF65-F5344CB8AC3E}">
        <p14:creationId xmlns:p14="http://schemas.microsoft.com/office/powerpoint/2010/main" val="2945015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4</a:t>
            </a:fld>
            <a:endParaRPr lang="en-US"/>
          </a:p>
        </p:txBody>
      </p:sp>
    </p:spTree>
    <p:extLst>
      <p:ext uri="{BB962C8B-B14F-4D97-AF65-F5344CB8AC3E}">
        <p14:creationId xmlns:p14="http://schemas.microsoft.com/office/powerpoint/2010/main" val="1933471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suffix after dB implies reference</a:t>
            </a:r>
          </a:p>
          <a:p>
            <a:r>
              <a:rPr lang="en-US" smtClean="0"/>
              <a:t>dBm----Reference is milliwatt(mW)</a:t>
            </a:r>
          </a:p>
          <a:p>
            <a:r>
              <a:rPr lang="en-US" smtClean="0"/>
              <a:t>dB</a:t>
            </a:r>
            <a:r>
              <a:rPr lang="el-GR" smtClean="0"/>
              <a:t>ῃ</a:t>
            </a:r>
            <a:r>
              <a:rPr lang="en-US" smtClean="0"/>
              <a:t>------ reference is microwatt</a:t>
            </a:r>
          </a:p>
          <a:p>
            <a:r>
              <a:rPr lang="en-US" smtClean="0"/>
              <a:t>dBmV-----reference is milivolt</a:t>
            </a: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D6E207-07B4-440E-A59F-E5BF343ADC30}" type="slidenum">
              <a:rPr lang="en-US" sz="1200" smtClean="0"/>
              <a:pPr/>
              <a:t>41</a:t>
            </a:fld>
            <a:endParaRPr lang="en-US" sz="1200" smtClean="0"/>
          </a:p>
        </p:txBody>
      </p:sp>
    </p:spTree>
    <p:extLst>
      <p:ext uri="{BB962C8B-B14F-4D97-AF65-F5344CB8AC3E}">
        <p14:creationId xmlns:p14="http://schemas.microsoft.com/office/powerpoint/2010/main" val="103239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77929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775811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a:t>
            </a:r>
            <a:r>
              <a:rPr lang="en-US" b="1" smtClean="0"/>
              <a:t>bit error rate</a:t>
            </a:r>
            <a:r>
              <a:rPr lang="en-US" smtClean="0"/>
              <a:t> (</a:t>
            </a:r>
            <a:r>
              <a:rPr lang="en-US" b="1" smtClean="0"/>
              <a:t>BER</a:t>
            </a:r>
            <a:r>
              <a:rPr lang="en-US" smtClean="0"/>
              <a:t>) is the number of </a:t>
            </a:r>
            <a:r>
              <a:rPr lang="en-US" b="1" smtClean="0"/>
              <a:t>bit</a:t>
            </a:r>
            <a:r>
              <a:rPr lang="en-US" smtClean="0"/>
              <a:t> errors per unit time. It is the rate at which errors occur in the transmission of digital data.</a:t>
            </a:r>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530285-203C-42E5-BA1E-D35EE7408D3A}" type="slidenum">
              <a:rPr lang="en-US" sz="1200" smtClean="0"/>
              <a:pPr/>
              <a:t>44</a:t>
            </a:fld>
            <a:endParaRPr lang="en-US" sz="1200" smtClean="0"/>
          </a:p>
        </p:txBody>
      </p:sp>
    </p:spTree>
    <p:extLst>
      <p:ext uri="{BB962C8B-B14F-4D97-AF65-F5344CB8AC3E}">
        <p14:creationId xmlns:p14="http://schemas.microsoft.com/office/powerpoint/2010/main" val="577723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a:t>
            </a:r>
            <a:r>
              <a:rPr lang="en-US" b="1" smtClean="0"/>
              <a:t>Universal Mobile Telecommunications System</a:t>
            </a:r>
            <a:r>
              <a:rPr lang="en-US" smtClean="0"/>
              <a:t> (</a:t>
            </a:r>
            <a:r>
              <a:rPr lang="en-US" b="1" smtClean="0"/>
              <a:t>UMTS</a:t>
            </a:r>
            <a:r>
              <a:rPr lang="en-US" smtClean="0"/>
              <a:t>) is a third generation mobile cellular system for networks based on the GSM standard</a:t>
            </a: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E846EA-76B5-4B6E-86E3-C9B4A5573BB8}" type="slidenum">
              <a:rPr lang="en-US" sz="1200" smtClean="0"/>
              <a:pPr/>
              <a:t>51</a:t>
            </a:fld>
            <a:endParaRPr lang="en-US" sz="1200" smtClean="0"/>
          </a:p>
        </p:txBody>
      </p:sp>
    </p:spTree>
    <p:extLst>
      <p:ext uri="{BB962C8B-B14F-4D97-AF65-F5344CB8AC3E}">
        <p14:creationId xmlns:p14="http://schemas.microsoft.com/office/powerpoint/2010/main" val="1524977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a:t>
            </a:r>
            <a:r>
              <a:rPr lang="en-US" b="1" smtClean="0"/>
              <a:t>Radio Network Controller</a:t>
            </a:r>
            <a:r>
              <a:rPr lang="en-US" smtClean="0"/>
              <a:t> (or </a:t>
            </a:r>
            <a:r>
              <a:rPr lang="en-US" b="1" smtClean="0"/>
              <a:t>RNC</a:t>
            </a:r>
            <a:r>
              <a:rPr lang="en-US" smtClean="0"/>
              <a:t>) is a governing element in the </a:t>
            </a:r>
            <a:r>
              <a:rPr lang="en-US" smtClean="0">
                <a:hlinkClick r:id="rId3" tooltip="UMTS"/>
              </a:rPr>
              <a:t>UMTS</a:t>
            </a:r>
            <a:r>
              <a:rPr lang="en-US" smtClean="0"/>
              <a:t> radio access network (</a:t>
            </a:r>
            <a:r>
              <a:rPr lang="en-US" smtClean="0">
                <a:hlinkClick r:id="rId4" tooltip="UTRAN"/>
              </a:rPr>
              <a:t>UTRAN</a:t>
            </a:r>
            <a:r>
              <a:rPr lang="en-US" smtClean="0"/>
              <a:t>) and is responsible for controlling the </a:t>
            </a:r>
            <a:r>
              <a:rPr lang="en-US" smtClean="0">
                <a:hlinkClick r:id="rId5" tooltip="Node B"/>
              </a:rPr>
              <a:t>Node Bs</a:t>
            </a:r>
            <a:r>
              <a:rPr lang="en-US" smtClean="0"/>
              <a:t> that are connected to it. The RNC carries out </a:t>
            </a:r>
            <a:r>
              <a:rPr lang="en-US" smtClean="0">
                <a:hlinkClick r:id="rId6" tooltip="Radio resource management"/>
              </a:rPr>
              <a:t>radio resource management</a:t>
            </a:r>
            <a:r>
              <a:rPr lang="en-US" smtClean="0"/>
              <a:t>, some of the </a:t>
            </a:r>
            <a:r>
              <a:rPr lang="en-US" smtClean="0">
                <a:hlinkClick r:id="rId7" tooltip="Mobility management"/>
              </a:rPr>
              <a:t>mobility management</a:t>
            </a:r>
            <a:r>
              <a:rPr lang="en-US" smtClean="0"/>
              <a:t> functions and is the point where encryption is done before user data is sent to and from the mobile. The RNC connects to the Circuit Switched Core Network through Media Gateway (</a:t>
            </a:r>
            <a:r>
              <a:rPr lang="en-US" smtClean="0">
                <a:hlinkClick r:id="rId8" tooltip="Media gateway"/>
              </a:rPr>
              <a:t>MGW</a:t>
            </a:r>
            <a:r>
              <a:rPr lang="en-US" smtClean="0"/>
              <a:t>) and to the </a:t>
            </a:r>
            <a:r>
              <a:rPr lang="en-US" smtClean="0">
                <a:hlinkClick r:id="rId9" tooltip="SGSN"/>
              </a:rPr>
              <a:t>SGSN</a:t>
            </a:r>
            <a:r>
              <a:rPr lang="en-US" smtClean="0"/>
              <a:t> (Serving GPRS Support Node) in the </a:t>
            </a:r>
            <a:r>
              <a:rPr lang="en-US" smtClean="0">
                <a:hlinkClick r:id="rId10" tooltip="Packet Switched Core Network"/>
              </a:rPr>
              <a:t>Packet Switched Core Network</a:t>
            </a:r>
            <a:r>
              <a:rPr lang="en-US" smtClean="0"/>
              <a:t>.</a:t>
            </a: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0082E47-88DC-445E-96BB-E12B68DBA205}" type="slidenum">
              <a:rPr lang="en-US" sz="1200" smtClean="0"/>
              <a:pPr/>
              <a:t>52</a:t>
            </a:fld>
            <a:endParaRPr lang="en-US" sz="1200" smtClean="0"/>
          </a:p>
        </p:txBody>
      </p:sp>
    </p:spTree>
    <p:extLst>
      <p:ext uri="{BB962C8B-B14F-4D97-AF65-F5344CB8AC3E}">
        <p14:creationId xmlns:p14="http://schemas.microsoft.com/office/powerpoint/2010/main" val="21599441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Advanced Mobile Phone Service </a:t>
            </a:r>
          </a:p>
          <a:p>
            <a:endParaRPr lang="en-US"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AF41BB-0A62-4244-BC95-9348AEB041F1}" type="slidenum">
              <a:rPr lang="en-US" sz="1200" smtClean="0"/>
              <a:pPr/>
              <a:t>65</a:t>
            </a:fld>
            <a:endParaRPr lang="en-US" sz="1200" smtClean="0"/>
          </a:p>
        </p:txBody>
      </p:sp>
    </p:spTree>
    <p:extLst>
      <p:ext uri="{BB962C8B-B14F-4D97-AF65-F5344CB8AC3E}">
        <p14:creationId xmlns:p14="http://schemas.microsoft.com/office/powerpoint/2010/main" val="1125084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B076A-BCD3-43DB-B626-89538CF1BE16}" type="slidenum">
              <a:rPr lang="en-US" smtClean="0"/>
              <a:pPr/>
              <a:t>89</a:t>
            </a:fld>
            <a:endParaRPr lang="en-US"/>
          </a:p>
        </p:txBody>
      </p:sp>
    </p:spTree>
    <p:extLst>
      <p:ext uri="{BB962C8B-B14F-4D97-AF65-F5344CB8AC3E}">
        <p14:creationId xmlns:p14="http://schemas.microsoft.com/office/powerpoint/2010/main" val="721334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5</a:t>
            </a:fld>
            <a:endParaRPr lang="en-US"/>
          </a:p>
        </p:txBody>
      </p:sp>
    </p:spTree>
    <p:extLst>
      <p:ext uri="{BB962C8B-B14F-4D97-AF65-F5344CB8AC3E}">
        <p14:creationId xmlns:p14="http://schemas.microsoft.com/office/powerpoint/2010/main" val="629923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CB3F1B8-7F27-4835-BB1B-09004921DE06}" type="slidenum">
              <a:rPr lang="en-US" sz="1200"/>
              <a:pPr/>
              <a:t>6</a:t>
            </a:fld>
            <a:endParaRPr lang="en-US" sz="1200"/>
          </a:p>
        </p:txBody>
      </p:sp>
      <p:sp>
        <p:nvSpPr>
          <p:cNvPr id="33795" name="Rectangle 2"/>
          <p:cNvSpPr>
            <a:spLocks noGrp="1" noRot="1" noChangeAspect="1" noChangeArrowheads="1" noTextEdit="1"/>
          </p:cNvSpPr>
          <p:nvPr>
            <p:ph type="sldImg"/>
          </p:nvPr>
        </p:nvSpPr>
        <p:spPr>
          <a:xfrm>
            <a:off x="1365250" y="868363"/>
            <a:ext cx="4171950" cy="3130550"/>
          </a:xfrm>
          <a:solidFill>
            <a:srgbClr val="FFFFFF"/>
          </a:solidFill>
          <a:ln/>
        </p:spPr>
      </p:sp>
      <p:sp>
        <p:nvSpPr>
          <p:cNvPr id="33796" name="Text Box 3"/>
          <p:cNvSpPr>
            <a:spLocks noGrp="1" noChangeArrowheads="1"/>
          </p:cNvSpPr>
          <p:nvPr>
            <p:ph type="body" idx="1"/>
          </p:nvPr>
        </p:nvSpPr>
        <p:spPr>
          <a:xfrm>
            <a:off x="1066800" y="4303713"/>
            <a:ext cx="4772025" cy="3403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15900" indent="-215900" defTabSz="457200">
              <a:spcBef>
                <a:spcPct val="0"/>
              </a:spcBef>
              <a:buSzPct val="33000"/>
              <a:buFont typeface="StarBats" charset="0"/>
              <a:buNone/>
              <a:tabLst>
                <a:tab pos="723900" algn="l"/>
                <a:tab pos="1447800" algn="l"/>
                <a:tab pos="2171700" algn="l"/>
                <a:tab pos="2895600" algn="l"/>
                <a:tab pos="3619500" algn="l"/>
                <a:tab pos="4343400" algn="l"/>
                <a:tab pos="5067300" algn="l"/>
              </a:tabLst>
            </a:pPr>
            <a:endParaRPr lang="en-GB" sz="1400" dirty="0" smtClean="0"/>
          </a:p>
        </p:txBody>
      </p:sp>
    </p:spTree>
    <p:extLst>
      <p:ext uri="{BB962C8B-B14F-4D97-AF65-F5344CB8AC3E}">
        <p14:creationId xmlns:p14="http://schemas.microsoft.com/office/powerpoint/2010/main" val="2256996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The </a:t>
            </a:r>
            <a:r>
              <a:rPr lang="en-US" sz="1200" b="1" i="0" kern="1200" dirty="0" smtClean="0">
                <a:solidFill>
                  <a:schemeClr val="tx1"/>
                </a:solidFill>
                <a:effectLst/>
                <a:latin typeface="Times New Roman" pitchFamily="18" charset="0"/>
                <a:ea typeface="+mn-ea"/>
                <a:cs typeface="+mn-cs"/>
              </a:rPr>
              <a:t>base station subsystem</a:t>
            </a:r>
            <a:r>
              <a:rPr lang="en-US" sz="1200" b="0" i="0" kern="1200" dirty="0" smtClean="0">
                <a:solidFill>
                  <a:schemeClr val="tx1"/>
                </a:solidFill>
                <a:effectLst/>
                <a:latin typeface="Times New Roman" pitchFamily="18" charset="0"/>
                <a:ea typeface="+mn-ea"/>
                <a:cs typeface="+mn-cs"/>
              </a:rPr>
              <a:t> (</a:t>
            </a:r>
            <a:r>
              <a:rPr lang="en-US" sz="1200" b="1" i="0" kern="1200" dirty="0" smtClean="0">
                <a:solidFill>
                  <a:schemeClr val="tx1"/>
                </a:solidFill>
                <a:effectLst/>
                <a:latin typeface="Times New Roman" pitchFamily="18" charset="0"/>
                <a:ea typeface="+mn-ea"/>
                <a:cs typeface="+mn-cs"/>
              </a:rPr>
              <a:t>BSS</a:t>
            </a:r>
            <a:r>
              <a:rPr lang="en-US" sz="1200" b="0" i="0" kern="1200" dirty="0" smtClean="0">
                <a:solidFill>
                  <a:schemeClr val="tx1"/>
                </a:solidFill>
                <a:effectLst/>
                <a:latin typeface="Times New Roman" pitchFamily="18" charset="0"/>
                <a:ea typeface="+mn-ea"/>
                <a:cs typeface="+mn-cs"/>
              </a:rPr>
              <a:t>) is the section of a traditional </a:t>
            </a:r>
            <a:r>
              <a:rPr lang="en-US" sz="1200" b="0" i="0" u="none" strike="noStrike" kern="1200" dirty="0" smtClean="0">
                <a:solidFill>
                  <a:schemeClr val="tx1"/>
                </a:solidFill>
                <a:effectLst/>
                <a:latin typeface="Times New Roman" pitchFamily="18" charset="0"/>
                <a:ea typeface="+mn-ea"/>
                <a:cs typeface="+mn-cs"/>
                <a:hlinkClick r:id="rId3" tooltip="Cellular network"/>
              </a:rPr>
              <a:t>cellular telephone network</a:t>
            </a:r>
            <a:r>
              <a:rPr lang="en-US" sz="1200" b="0" i="0" kern="1200" dirty="0" smtClean="0">
                <a:solidFill>
                  <a:schemeClr val="tx1"/>
                </a:solidFill>
                <a:effectLst/>
                <a:latin typeface="Times New Roman" pitchFamily="18" charset="0"/>
                <a:ea typeface="+mn-ea"/>
                <a:cs typeface="+mn-cs"/>
              </a:rPr>
              <a:t> which is responsible for handling traffic and signaling between a </a:t>
            </a:r>
            <a:r>
              <a:rPr lang="en-US" sz="1200" b="0" i="0" u="none" strike="noStrike" kern="1200" dirty="0" smtClean="0">
                <a:solidFill>
                  <a:schemeClr val="tx1"/>
                </a:solidFill>
                <a:effectLst/>
                <a:latin typeface="Times New Roman" pitchFamily="18" charset="0"/>
                <a:ea typeface="+mn-ea"/>
                <a:cs typeface="+mn-cs"/>
                <a:hlinkClick r:id="rId4" tooltip="Mobile phone"/>
              </a:rPr>
              <a:t>mobile phone</a:t>
            </a:r>
            <a:r>
              <a:rPr lang="en-US" sz="1200" b="0" i="0" kern="1200" dirty="0" smtClean="0">
                <a:solidFill>
                  <a:schemeClr val="tx1"/>
                </a:solidFill>
                <a:effectLst/>
                <a:latin typeface="Times New Roman" pitchFamily="18" charset="0"/>
                <a:ea typeface="+mn-ea"/>
                <a:cs typeface="+mn-cs"/>
              </a:rPr>
              <a:t> and the </a:t>
            </a:r>
            <a:r>
              <a:rPr lang="en-US" sz="1200" b="0" i="0" u="none" strike="noStrike" kern="1200" dirty="0" smtClean="0">
                <a:solidFill>
                  <a:schemeClr val="tx1"/>
                </a:solidFill>
                <a:effectLst/>
                <a:latin typeface="Times New Roman" pitchFamily="18" charset="0"/>
                <a:ea typeface="+mn-ea"/>
                <a:cs typeface="+mn-cs"/>
                <a:hlinkClick r:id="rId5" tooltip="Network switching subsystem"/>
              </a:rPr>
              <a:t>network switching subsystem</a:t>
            </a:r>
            <a:r>
              <a:rPr lang="en-US" sz="1200" b="0" i="0" kern="1200" dirty="0" smtClean="0">
                <a:solidFill>
                  <a:schemeClr val="tx1"/>
                </a:solidFill>
                <a:effectLst/>
                <a:latin typeface="Times New Roman" pitchFamily="18" charset="0"/>
                <a:ea typeface="+mn-ea"/>
                <a:cs typeface="+mn-cs"/>
              </a:rPr>
              <a:t>.</a:t>
            </a:r>
            <a:endParaRPr lang="en-US" dirty="0" smtClean="0"/>
          </a:p>
          <a:p>
            <a:r>
              <a:rPr lang="en-US" dirty="0" smtClean="0"/>
              <a:t>IMEI-international mobile equipment identifier</a:t>
            </a:r>
          </a:p>
          <a:p>
            <a:r>
              <a:rPr lang="en-US" dirty="0" smtClean="0"/>
              <a:t>IMSI-international mobile subscriber identity</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TMSI-Temporary mobile subscriber identity</a:t>
            </a:r>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a:t>
            </a:fld>
            <a:endParaRPr lang="en-US"/>
          </a:p>
        </p:txBody>
      </p:sp>
    </p:spTree>
    <p:extLst>
      <p:ext uri="{BB962C8B-B14F-4D97-AF65-F5344CB8AC3E}">
        <p14:creationId xmlns:p14="http://schemas.microsoft.com/office/powerpoint/2010/main" val="817844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put (a message) into secret writing; </a:t>
            </a:r>
            <a:r>
              <a:rPr lang="en-US" sz="1200" b="0" i="0" kern="1200" smtClean="0">
                <a:solidFill>
                  <a:schemeClr val="tx1"/>
                </a:solidFill>
                <a:effectLst/>
                <a:latin typeface="Times New Roman" pitchFamily="18" charset="0"/>
                <a:ea typeface="+mn-ea"/>
                <a:cs typeface="+mn-cs"/>
              </a:rPr>
              <a:t>encode. In</a:t>
            </a:r>
            <a:r>
              <a:rPr lang="en-US" sz="1200" b="0" i="0" kern="1200" dirty="0" smtClean="0">
                <a:solidFill>
                  <a:schemeClr val="tx1"/>
                </a:solidFill>
                <a:effectLst/>
                <a:latin typeface="Times New Roman" pitchFamily="18" charset="0"/>
                <a:ea typeface="+mn-ea"/>
                <a:cs typeface="+mn-cs"/>
              </a:rPr>
              <a:t> </a:t>
            </a:r>
            <a:r>
              <a:rPr lang="en-US" sz="1200" b="0" i="0" u="none" strike="noStrike" kern="1200" dirty="0" smtClean="0">
                <a:solidFill>
                  <a:schemeClr val="tx1"/>
                </a:solidFill>
                <a:effectLst/>
                <a:latin typeface="Times New Roman" pitchFamily="18" charset="0"/>
                <a:ea typeface="+mn-ea"/>
                <a:cs typeface="+mn-cs"/>
                <a:hlinkClick r:id="rId3" tooltip="Cryptography"/>
              </a:rPr>
              <a:t>cryptography</a:t>
            </a:r>
            <a:r>
              <a:rPr lang="en-US" sz="1200" b="0" i="0" kern="1200" dirty="0" smtClean="0">
                <a:solidFill>
                  <a:schemeClr val="tx1"/>
                </a:solidFill>
                <a:effectLst/>
                <a:latin typeface="Times New Roman" pitchFamily="18" charset="0"/>
                <a:ea typeface="+mn-ea"/>
                <a:cs typeface="+mn-cs"/>
              </a:rPr>
              <a:t>, a </a:t>
            </a:r>
            <a:r>
              <a:rPr lang="en-US" sz="1200" b="1" i="0" kern="1200" dirty="0" smtClean="0">
                <a:solidFill>
                  <a:schemeClr val="tx1"/>
                </a:solidFill>
                <a:effectLst/>
                <a:latin typeface="Times New Roman" pitchFamily="18" charset="0"/>
                <a:ea typeface="+mn-ea"/>
                <a:cs typeface="+mn-cs"/>
              </a:rPr>
              <a:t>cipher</a:t>
            </a:r>
            <a:r>
              <a:rPr lang="en-US" sz="1200" b="0" i="0" kern="1200" dirty="0" smtClean="0">
                <a:solidFill>
                  <a:schemeClr val="tx1"/>
                </a:solidFill>
                <a:effectLst/>
                <a:latin typeface="Times New Roman" pitchFamily="18" charset="0"/>
                <a:ea typeface="+mn-ea"/>
                <a:cs typeface="+mn-cs"/>
              </a:rPr>
              <a:t> (or </a:t>
            </a:r>
            <a:r>
              <a:rPr lang="en-US" sz="1200" b="1" i="0" kern="1200" dirty="0" smtClean="0">
                <a:solidFill>
                  <a:schemeClr val="tx1"/>
                </a:solidFill>
                <a:effectLst/>
                <a:latin typeface="Times New Roman" pitchFamily="18" charset="0"/>
                <a:ea typeface="+mn-ea"/>
                <a:cs typeface="+mn-cs"/>
              </a:rPr>
              <a:t>cypher</a:t>
            </a:r>
            <a:r>
              <a:rPr lang="en-US" sz="1200" b="0" i="0" kern="1200" dirty="0" smtClean="0">
                <a:solidFill>
                  <a:schemeClr val="tx1"/>
                </a:solidFill>
                <a:effectLst/>
                <a:latin typeface="Times New Roman" pitchFamily="18" charset="0"/>
                <a:ea typeface="+mn-ea"/>
                <a:cs typeface="+mn-cs"/>
              </a:rPr>
              <a:t>) is an </a:t>
            </a:r>
            <a:r>
              <a:rPr lang="en-US" sz="1200" b="0" i="0" u="none" strike="noStrike" kern="1200" dirty="0" smtClean="0">
                <a:solidFill>
                  <a:schemeClr val="tx1"/>
                </a:solidFill>
                <a:effectLst/>
                <a:latin typeface="Times New Roman" pitchFamily="18" charset="0"/>
                <a:ea typeface="+mn-ea"/>
                <a:cs typeface="+mn-cs"/>
                <a:hlinkClick r:id="rId4" tooltip="Algorithm"/>
              </a:rPr>
              <a:t>algorithm</a:t>
            </a:r>
            <a:r>
              <a:rPr lang="en-US" sz="1200" b="0" i="0" kern="1200" dirty="0" smtClean="0">
                <a:solidFill>
                  <a:schemeClr val="tx1"/>
                </a:solidFill>
                <a:effectLst/>
                <a:latin typeface="Times New Roman" pitchFamily="18" charset="0"/>
                <a:ea typeface="+mn-ea"/>
                <a:cs typeface="+mn-cs"/>
              </a:rPr>
              <a:t> for performing </a:t>
            </a:r>
            <a:r>
              <a:rPr lang="en-US" sz="1200" b="0" i="0" u="none" strike="noStrike" kern="1200" dirty="0" smtClean="0">
                <a:solidFill>
                  <a:schemeClr val="tx1"/>
                </a:solidFill>
                <a:effectLst/>
                <a:latin typeface="Times New Roman" pitchFamily="18" charset="0"/>
                <a:ea typeface="+mn-ea"/>
                <a:cs typeface="+mn-cs"/>
                <a:hlinkClick r:id="rId5" tooltip="Encryption"/>
              </a:rPr>
              <a:t>encryption</a:t>
            </a:r>
            <a:r>
              <a:rPr lang="en-US" sz="1200" b="0" i="0" kern="1200" dirty="0" smtClean="0">
                <a:solidFill>
                  <a:schemeClr val="tx1"/>
                </a:solidFill>
                <a:effectLst/>
                <a:latin typeface="Times New Roman" pitchFamily="18" charset="0"/>
                <a:ea typeface="+mn-ea"/>
                <a:cs typeface="+mn-cs"/>
              </a:rPr>
              <a:t> or </a:t>
            </a:r>
            <a:r>
              <a:rPr lang="en-US" sz="1200" b="0" i="0" u="none" strike="noStrike" kern="1200" dirty="0" smtClean="0">
                <a:solidFill>
                  <a:schemeClr val="tx1"/>
                </a:solidFill>
                <a:effectLst/>
                <a:latin typeface="Times New Roman" pitchFamily="18" charset="0"/>
                <a:ea typeface="+mn-ea"/>
                <a:cs typeface="+mn-cs"/>
                <a:hlinkClick r:id="rId6" tooltip="Decryption"/>
              </a:rPr>
              <a:t>decryption</a:t>
            </a:r>
            <a:r>
              <a:rPr lang="en-US" sz="1200" b="0" i="0" kern="1200" dirty="0" smtClean="0">
                <a:solidFill>
                  <a:schemeClr val="tx1"/>
                </a:solidFill>
                <a:effectLst/>
                <a:latin typeface="Times New Roman" pitchFamily="18" charset="0"/>
                <a:ea typeface="+mn-ea"/>
                <a:cs typeface="+mn-cs"/>
              </a:rPr>
              <a:t>—a series of well-defined steps that can be followed as a procedure</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13</a:t>
            </a:fld>
            <a:endParaRPr lang="en-US"/>
          </a:p>
        </p:txBody>
      </p:sp>
    </p:spTree>
    <p:extLst>
      <p:ext uri="{BB962C8B-B14F-4D97-AF65-F5344CB8AC3E}">
        <p14:creationId xmlns:p14="http://schemas.microsoft.com/office/powerpoint/2010/main" val="2648967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14</a:t>
            </a:fld>
            <a:endParaRPr lang="en-US"/>
          </a:p>
        </p:txBody>
      </p:sp>
    </p:spTree>
    <p:extLst>
      <p:ext uri="{BB962C8B-B14F-4D97-AF65-F5344CB8AC3E}">
        <p14:creationId xmlns:p14="http://schemas.microsoft.com/office/powerpoint/2010/main" val="438436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Linear Predictive Coders (LPC) basic </a:t>
            </a:r>
            <a:r>
              <a:rPr lang="en-US" b="1" dirty="0" err="1" smtClean="0"/>
              <a:t>Vocoder</a:t>
            </a:r>
            <a:r>
              <a:rPr lang="en-US" b="1" dirty="0" smtClean="0"/>
              <a:t> model:</a:t>
            </a:r>
          </a:p>
          <a:p>
            <a:pPr lvl="1"/>
            <a:r>
              <a:rPr lang="en-US" dirty="0" smtClean="0"/>
              <a:t>• Models vocal tract as a filter • </a:t>
            </a:r>
          </a:p>
          <a:p>
            <a:pPr lvl="0"/>
            <a:r>
              <a:rPr lang="en-US" b="1" dirty="0" smtClean="0"/>
              <a:t>Filter excitation:</a:t>
            </a:r>
          </a:p>
          <a:p>
            <a:pPr lvl="1"/>
            <a:r>
              <a:rPr lang="en-US" dirty="0" smtClean="0"/>
              <a:t> • periodic pulse (voiced speech) or noise (unvoiced speech) </a:t>
            </a:r>
          </a:p>
          <a:p>
            <a:pPr lvl="1"/>
            <a:r>
              <a:rPr lang="en-US" dirty="0" smtClean="0"/>
              <a:t>• Transmitted parameters: • gain, voiced/unvoiced decision, pitch (if voiced), LPC parameters</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18</a:t>
            </a:fld>
            <a:endParaRPr lang="en-US"/>
          </a:p>
        </p:txBody>
      </p:sp>
    </p:spTree>
    <p:extLst>
      <p:ext uri="{BB962C8B-B14F-4D97-AF65-F5344CB8AC3E}">
        <p14:creationId xmlns:p14="http://schemas.microsoft.com/office/powerpoint/2010/main" val="108338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20</a:t>
            </a:fld>
            <a:endParaRPr lang="en-US"/>
          </a:p>
        </p:txBody>
      </p:sp>
    </p:spTree>
    <p:extLst>
      <p:ext uri="{BB962C8B-B14F-4D97-AF65-F5344CB8AC3E}">
        <p14:creationId xmlns:p14="http://schemas.microsoft.com/office/powerpoint/2010/main" val="4121312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2325" y="381000"/>
            <a:ext cx="5340275" cy="3048000"/>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228600" y="3810000"/>
            <a:ext cx="5105400" cy="2133600"/>
          </a:xfrm>
        </p:spPr>
        <p:txBody>
          <a:bodyPr/>
          <a:lstStyle>
            <a:lvl1pPr marL="0" indent="0" algn="l">
              <a:buNone/>
              <a:defRPr b="1">
                <a:solidFill>
                  <a:schemeClr val="tx1"/>
                </a:solidFill>
                <a:effectLst>
                  <a:reflection blurRad="6350" stA="55000" endA="300" endPos="45500" dir="5400000" sy="-100000" algn="bl" rotWithShape="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214256" y="6356350"/>
            <a:ext cx="2133600" cy="365125"/>
          </a:xfrm>
          <a:prstGeom prst="rect">
            <a:avLst/>
          </a:prstGeom>
        </p:spPr>
        <p:txBody>
          <a:bodyPr/>
          <a:lstStyle/>
          <a:p>
            <a:fld id="{5CFA0E20-E4B2-421C-9206-0F7FD3443A07}" type="datetime1">
              <a:rPr lang="en-US" smtClean="0"/>
              <a:pPr/>
              <a:t>18/3/2018</a:t>
            </a:fld>
            <a:endParaRPr lang="en-US"/>
          </a:p>
        </p:txBody>
      </p:sp>
      <p:sp>
        <p:nvSpPr>
          <p:cNvPr id="5" name="Footer Placeholder 4"/>
          <p:cNvSpPr>
            <a:spLocks noGrp="1"/>
          </p:cNvSpPr>
          <p:nvPr>
            <p:ph type="ftr" sz="quarter" idx="11"/>
          </p:nvPr>
        </p:nvSpPr>
        <p:spPr/>
        <p:txBody>
          <a:bodyPr/>
          <a:lstStyle/>
          <a:p>
            <a:r>
              <a:rPr lang="en-US" smtClean="0"/>
              <a:t>Traffic modeling of 4G network under LTE and WiMAX network platform</a:t>
            </a:r>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18284765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403874"/>
            <a:ext cx="72390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4256" y="6356350"/>
            <a:ext cx="2133600" cy="365125"/>
          </a:xfrm>
          <a:prstGeom prst="rect">
            <a:avLst/>
          </a:prstGeom>
        </p:spPr>
        <p:txBody>
          <a:bodyPr/>
          <a:lstStyle/>
          <a:p>
            <a:fld id="{3675188B-DE8C-4F55-8A38-463DC01169F3}" type="datetime1">
              <a:rPr lang="en-US" smtClean="0"/>
              <a:pPr/>
              <a:t>18/3/2018</a:t>
            </a:fld>
            <a:endParaRPr lang="en-US"/>
          </a:p>
        </p:txBody>
      </p:sp>
      <p:sp>
        <p:nvSpPr>
          <p:cNvPr id="5" name="Footer Placeholder 4"/>
          <p:cNvSpPr>
            <a:spLocks noGrp="1"/>
          </p:cNvSpPr>
          <p:nvPr>
            <p:ph type="ftr" sz="quarter" idx="11"/>
          </p:nvPr>
        </p:nvSpPr>
        <p:spPr/>
        <p:txBody>
          <a:bodyPr/>
          <a:lstStyle/>
          <a:p>
            <a:r>
              <a:rPr lang="en-US" smtClean="0"/>
              <a:t>Traffic modeling of 4G network under LTE and WiMAX network platform</a:t>
            </a:r>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7313297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19800" y="1371600"/>
            <a:ext cx="1828800" cy="4953000"/>
          </a:xfrm>
        </p:spPr>
        <p:txBody>
          <a:bodyPr vert="eaVert"/>
          <a:lstStyle>
            <a:lvl1pPr>
              <a:defRPr>
                <a:solidFill>
                  <a:schemeClr val="tx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8600" y="1371600"/>
            <a:ext cx="5791200" cy="4953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214256" y="6356350"/>
            <a:ext cx="2133600" cy="365125"/>
          </a:xfrm>
          <a:prstGeom prst="rect">
            <a:avLst/>
          </a:prstGeom>
        </p:spPr>
        <p:txBody>
          <a:bodyPr/>
          <a:lstStyle/>
          <a:p>
            <a:fld id="{459ECD8E-BECA-4B5F-9841-00EB4DD9CE66}" type="datetime1">
              <a:rPr lang="en-US" smtClean="0"/>
              <a:pPr/>
              <a:t>18/3/2018</a:t>
            </a:fld>
            <a:endParaRPr lang="en-US"/>
          </a:p>
        </p:txBody>
      </p:sp>
      <p:sp>
        <p:nvSpPr>
          <p:cNvPr id="5" name="Footer Placeholder 4"/>
          <p:cNvSpPr>
            <a:spLocks noGrp="1"/>
          </p:cNvSpPr>
          <p:nvPr>
            <p:ph type="ftr" sz="quarter" idx="11"/>
          </p:nvPr>
        </p:nvSpPr>
        <p:spPr/>
        <p:txBody>
          <a:bodyPr/>
          <a:lstStyle/>
          <a:p>
            <a:r>
              <a:rPr lang="en-US" smtClean="0"/>
              <a:t>Traffic modeling of 4G network under LTE and WiMAX network platform</a:t>
            </a:r>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10097356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smtClean="0"/>
              <a:t>Traffic modeling of 4G network under LTE and WiMAX network platform</a:t>
            </a:r>
            <a:endParaRPr lang="en-US" dirty="0"/>
          </a:p>
        </p:txBody>
      </p:sp>
      <p:sp>
        <p:nvSpPr>
          <p:cNvPr id="4" name="Slide Number Placeholder 3"/>
          <p:cNvSpPr>
            <a:spLocks noGrp="1"/>
          </p:cNvSpPr>
          <p:nvPr>
            <p:ph type="sldNum" sz="quarter" idx="11"/>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767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889644D-C9F4-45D8-9436-F15691B06083}" type="slidenum">
              <a:rPr lang="en-US"/>
              <a:pPr>
                <a:defRPr/>
              </a:pPr>
              <a:t>‹#›</a:t>
            </a:fld>
            <a:endParaRPr lang="en-US"/>
          </a:p>
        </p:txBody>
      </p:sp>
    </p:spTree>
    <p:extLst>
      <p:ext uri="{BB962C8B-B14F-4D97-AF65-F5344CB8AC3E}">
        <p14:creationId xmlns:p14="http://schemas.microsoft.com/office/powerpoint/2010/main" val="1515623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b="1">
                <a:solidFill>
                  <a:srgbClr val="004274"/>
                </a:solidFill>
              </a:defRPr>
            </a:lvl1pPr>
          </a:lstStyle>
          <a:p>
            <a:r>
              <a:rPr lang="en-US" dirty="0" smtClean="0"/>
              <a:t>Click to edit Master title style</a:t>
            </a:r>
            <a:endParaRPr lang="en-US" dirty="0"/>
          </a:p>
        </p:txBody>
      </p:sp>
      <p:sp>
        <p:nvSpPr>
          <p:cNvPr id="7" name="Footer Placeholder 2"/>
          <p:cNvSpPr txBox="1">
            <a:spLocks/>
          </p:cNvSpPr>
          <p:nvPr userDrawn="1"/>
        </p:nvSpPr>
        <p:spPr>
          <a:xfrm>
            <a:off x="228600" y="6492875"/>
            <a:ext cx="7848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solidFill>
                  <a:srgbClr val="004274"/>
                </a:solidFill>
              </a:rPr>
              <a:t>Traffic modeling of 4G network under LTE and WiMAX network platform</a:t>
            </a:r>
            <a:endParaRPr lang="en-US" sz="1600" dirty="0">
              <a:solidFill>
                <a:srgbClr val="004274"/>
              </a:solidFill>
            </a:endParaRPr>
          </a:p>
        </p:txBody>
      </p:sp>
      <p:sp>
        <p:nvSpPr>
          <p:cNvPr id="8" name="Slide Number Placeholder 3"/>
          <p:cNvSpPr txBox="1">
            <a:spLocks/>
          </p:cNvSpPr>
          <p:nvPr userDrawn="1"/>
        </p:nvSpPr>
        <p:spPr>
          <a:xfrm>
            <a:off x="8077200" y="6492875"/>
            <a:ext cx="83013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C8AA99-7238-42D3-B68A-A4E1B56FEE73}" type="slidenum">
              <a:rPr lang="en-US" smtClean="0">
                <a:solidFill>
                  <a:srgbClr val="004274"/>
                </a:solidFill>
              </a:rPr>
              <a:pPr/>
              <a:t>‹#›</a:t>
            </a:fld>
            <a:endParaRPr lang="en-US">
              <a:solidFill>
                <a:srgbClr val="004274"/>
              </a:solidFill>
            </a:endParaRPr>
          </a:p>
        </p:txBody>
      </p:sp>
    </p:spTree>
    <p:extLst>
      <p:ext uri="{BB962C8B-B14F-4D97-AF65-F5344CB8AC3E}">
        <p14:creationId xmlns:p14="http://schemas.microsoft.com/office/powerpoint/2010/main" val="39210493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3EE55C-EFC8-49AB-BB12-5AC9DE5C1596}" type="datetimeFigureOut">
              <a:rPr lang="en-US" smtClean="0"/>
              <a:pPr/>
              <a:t>18/3/2018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55012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3EE55C-EFC8-49AB-BB12-5AC9DE5C1596}" type="datetimeFigureOut">
              <a:rPr lang="en-US" smtClean="0"/>
              <a:pPr/>
              <a:t>18/3/2018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589654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3EE55C-EFC8-49AB-BB12-5AC9DE5C1596}" type="datetimeFigureOut">
              <a:rPr lang="en-US" smtClean="0"/>
              <a:pPr/>
              <a:t>18/3/2018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517417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3EE55C-EFC8-49AB-BB12-5AC9DE5C1596}" type="datetimeFigureOut">
              <a:rPr lang="en-US" smtClean="0"/>
              <a:pPr/>
              <a:t>18/3/2018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719680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3EE55C-EFC8-49AB-BB12-5AC9DE5C1596}" type="datetimeFigureOut">
              <a:rPr lang="en-US" smtClean="0"/>
              <a:pPr/>
              <a:t>18/3/2018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73522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07950" dist="12700" dir="5400000" algn="ctr">
              <a:srgbClr val="000000"/>
            </a:outerShdw>
          </a:effectLst>
        </p:spPr>
        <p:txBody>
          <a:bodyPr>
            <a:normAutofit/>
          </a:bodyPr>
          <a:lstStyle>
            <a:lvl1pPr>
              <a:defRPr sz="3600" b="1" cap="none" spc="0">
                <a:ln>
                  <a:noFill/>
                </a:ln>
                <a:solidFill>
                  <a:schemeClr val="bg1"/>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4274"/>
                </a:solidFill>
              </a:defRPr>
            </a:lvl1pPr>
            <a:lvl2pPr>
              <a:defRPr>
                <a:solidFill>
                  <a:schemeClr val="tx1">
                    <a:lumMod val="95000"/>
                    <a:lumOff val="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14256" y="6356350"/>
            <a:ext cx="2133600" cy="365125"/>
          </a:xfrm>
          <a:prstGeom prst="rect">
            <a:avLst/>
          </a:prstGeom>
        </p:spPr>
        <p:txBody>
          <a:bodyPr/>
          <a:lstStyle/>
          <a:p>
            <a:fld id="{C7109510-B71E-4FFD-AB4D-053818ABF244}" type="datetime1">
              <a:rPr lang="en-US" smtClean="0"/>
              <a:pPr/>
              <a:t>18/3/2018</a:t>
            </a:fld>
            <a:endParaRPr lang="en-US"/>
          </a:p>
        </p:txBody>
      </p:sp>
      <p:sp>
        <p:nvSpPr>
          <p:cNvPr id="5" name="Footer Placeholder 4"/>
          <p:cNvSpPr>
            <a:spLocks noGrp="1"/>
          </p:cNvSpPr>
          <p:nvPr>
            <p:ph type="ftr" sz="quarter" idx="11"/>
          </p:nvPr>
        </p:nvSpPr>
        <p:spPr/>
        <p:txBody>
          <a:bodyPr/>
          <a:lstStyle/>
          <a:p>
            <a:r>
              <a:rPr lang="en-US" smtClean="0"/>
              <a:t>Traffic modeling of 4G network under LTE and WiMAX network platform</a:t>
            </a:r>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3814149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EE55C-EFC8-49AB-BB12-5AC9DE5C1596}" type="datetimeFigureOut">
              <a:rPr lang="en-US" smtClean="0"/>
              <a:pPr/>
              <a:t>18/3/2018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845703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18/3/2018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5230963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18/3/2018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859892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3EE55C-EFC8-49AB-BB12-5AC9DE5C1596}" type="datetimeFigureOut">
              <a:rPr lang="en-US" smtClean="0"/>
              <a:pPr/>
              <a:t>18/3/2018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6632280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3EE55C-EFC8-49AB-BB12-5AC9DE5C1596}" type="datetimeFigureOut">
              <a:rPr lang="en-US" smtClean="0"/>
              <a:pPr/>
              <a:t>18/3/2018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90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4929187"/>
            <a:ext cx="5105400" cy="1362075"/>
          </a:xfrm>
        </p:spPr>
        <p:txBody>
          <a:bodyPr anchor="t"/>
          <a:lstStyle>
            <a:lvl1pPr algn="l">
              <a:defRPr sz="4000" b="1" cap="all">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228600" y="3733800"/>
            <a:ext cx="5105400" cy="11953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14256" y="6356350"/>
            <a:ext cx="2133600" cy="365125"/>
          </a:xfrm>
          <a:prstGeom prst="rect">
            <a:avLst/>
          </a:prstGeom>
        </p:spPr>
        <p:txBody>
          <a:bodyPr/>
          <a:lstStyle/>
          <a:p>
            <a:fld id="{88B420D9-394B-492F-85A2-87EAA1F62C10}" type="datetime1">
              <a:rPr lang="en-US" smtClean="0"/>
              <a:pPr/>
              <a:t>18/3/2018</a:t>
            </a:fld>
            <a:endParaRPr lang="en-US"/>
          </a:p>
        </p:txBody>
      </p:sp>
      <p:sp>
        <p:nvSpPr>
          <p:cNvPr id="5" name="Footer Placeholder 4"/>
          <p:cNvSpPr>
            <a:spLocks noGrp="1"/>
          </p:cNvSpPr>
          <p:nvPr>
            <p:ph type="ftr" sz="quarter" idx="11"/>
          </p:nvPr>
        </p:nvSpPr>
        <p:spPr/>
        <p:txBody>
          <a:bodyPr/>
          <a:lstStyle/>
          <a:p>
            <a:r>
              <a:rPr lang="en-US" smtClean="0"/>
              <a:t>Traffic modeling of 4G network under LTE and WiMAX network platform</a:t>
            </a:r>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803105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214256" y="6356350"/>
            <a:ext cx="2133600" cy="365125"/>
          </a:xfrm>
          <a:prstGeom prst="rect">
            <a:avLst/>
          </a:prstGeom>
        </p:spPr>
        <p:txBody>
          <a:bodyPr/>
          <a:lstStyle/>
          <a:p>
            <a:fld id="{40D72758-F2F7-46B4-ACD6-EA2B4A0416E8}" type="datetime1">
              <a:rPr lang="en-US" smtClean="0"/>
              <a:pPr/>
              <a:t>18/3/2018</a:t>
            </a:fld>
            <a:endParaRPr lang="en-US"/>
          </a:p>
        </p:txBody>
      </p:sp>
      <p:sp>
        <p:nvSpPr>
          <p:cNvPr id="6" name="Footer Placeholder 5"/>
          <p:cNvSpPr>
            <a:spLocks noGrp="1"/>
          </p:cNvSpPr>
          <p:nvPr>
            <p:ph type="ftr" sz="quarter" idx="11"/>
          </p:nvPr>
        </p:nvSpPr>
        <p:spPr/>
        <p:txBody>
          <a:bodyPr/>
          <a:lstStyle/>
          <a:p>
            <a:r>
              <a:rPr lang="en-US" smtClean="0"/>
              <a:t>Traffic modeling of 4G network under LTE and WiMAX network platform</a:t>
            </a:r>
            <a:endParaRPr lang="en-US"/>
          </a:p>
        </p:txBody>
      </p:sp>
      <p:sp>
        <p:nvSpPr>
          <p:cNvPr id="7" name="Slide Number Placeholder 6"/>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18973332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 y="1733550"/>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 y="2373312"/>
            <a:ext cx="42687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3355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73312"/>
            <a:ext cx="42703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214256" y="6356350"/>
            <a:ext cx="2133600" cy="365125"/>
          </a:xfrm>
          <a:prstGeom prst="rect">
            <a:avLst/>
          </a:prstGeom>
        </p:spPr>
        <p:txBody>
          <a:bodyPr/>
          <a:lstStyle/>
          <a:p>
            <a:fld id="{E9B97C4C-93DA-4D7F-82F2-407FE2BC4F7C}" type="datetime1">
              <a:rPr lang="en-US" smtClean="0"/>
              <a:pPr/>
              <a:t>18/3/2018</a:t>
            </a:fld>
            <a:endParaRPr lang="en-US"/>
          </a:p>
        </p:txBody>
      </p:sp>
      <p:sp>
        <p:nvSpPr>
          <p:cNvPr id="8" name="Footer Placeholder 7"/>
          <p:cNvSpPr>
            <a:spLocks noGrp="1"/>
          </p:cNvSpPr>
          <p:nvPr>
            <p:ph type="ftr" sz="quarter" idx="11"/>
          </p:nvPr>
        </p:nvSpPr>
        <p:spPr/>
        <p:txBody>
          <a:bodyPr/>
          <a:lstStyle/>
          <a:p>
            <a:r>
              <a:rPr lang="en-US" smtClean="0"/>
              <a:t>Traffic modeling of 4G network under LTE and WiMAX network platform</a:t>
            </a:r>
            <a:endParaRPr lang="en-US"/>
          </a:p>
        </p:txBody>
      </p:sp>
      <p:sp>
        <p:nvSpPr>
          <p:cNvPr id="9" name="Slide Number Placeholder 8"/>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0670929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214256" y="6356350"/>
            <a:ext cx="2133600" cy="365125"/>
          </a:xfrm>
          <a:prstGeom prst="rect">
            <a:avLst/>
          </a:prstGeom>
        </p:spPr>
        <p:txBody>
          <a:bodyPr/>
          <a:lstStyle/>
          <a:p>
            <a:fld id="{CEEC3BDB-EE7F-47F9-BB1D-FEC174473D77}" type="datetime1">
              <a:rPr lang="en-US" smtClean="0"/>
              <a:pPr/>
              <a:t>18/3/2018</a:t>
            </a:fld>
            <a:endParaRPr lang="en-US"/>
          </a:p>
        </p:txBody>
      </p:sp>
      <p:sp>
        <p:nvSpPr>
          <p:cNvPr id="4" name="Footer Placeholder 3"/>
          <p:cNvSpPr>
            <a:spLocks noGrp="1"/>
          </p:cNvSpPr>
          <p:nvPr>
            <p:ph type="ftr" sz="quarter" idx="11"/>
          </p:nvPr>
        </p:nvSpPr>
        <p:spPr/>
        <p:txBody>
          <a:bodyPr/>
          <a:lstStyle/>
          <a:p>
            <a:r>
              <a:rPr lang="en-US" smtClean="0"/>
              <a:t>Traffic modeling of 4G network under LTE and WiMAX network platform</a:t>
            </a:r>
            <a:endParaRPr lang="en-US"/>
          </a:p>
        </p:txBody>
      </p:sp>
      <p:sp>
        <p:nvSpPr>
          <p:cNvPr id="5" name="Slide Number Placeholder 4"/>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8267955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14256" y="6356350"/>
            <a:ext cx="2133600" cy="365125"/>
          </a:xfrm>
          <a:prstGeom prst="rect">
            <a:avLst/>
          </a:prstGeom>
        </p:spPr>
        <p:txBody>
          <a:bodyPr/>
          <a:lstStyle/>
          <a:p>
            <a:fld id="{A1A10A24-4452-4F1F-8325-E215448573B4}" type="datetime1">
              <a:rPr lang="en-US" smtClean="0"/>
              <a:pPr/>
              <a:t>18/3/2018</a:t>
            </a:fld>
            <a:endParaRPr lang="en-US"/>
          </a:p>
        </p:txBody>
      </p:sp>
      <p:sp>
        <p:nvSpPr>
          <p:cNvPr id="3" name="Footer Placeholder 2"/>
          <p:cNvSpPr>
            <a:spLocks noGrp="1"/>
          </p:cNvSpPr>
          <p:nvPr>
            <p:ph type="ftr" sz="quarter" idx="11"/>
          </p:nvPr>
        </p:nvSpPr>
        <p:spPr/>
        <p:txBody>
          <a:bodyPr/>
          <a:lstStyle/>
          <a:p>
            <a:r>
              <a:rPr lang="en-US" smtClean="0"/>
              <a:t>Traffic modeling of 4G network under LTE and WiMAX network platform</a:t>
            </a:r>
            <a:endParaRPr lang="en-US"/>
          </a:p>
        </p:txBody>
      </p:sp>
      <p:sp>
        <p:nvSpPr>
          <p:cNvPr id="4" name="Slide Number Placeholder 3"/>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38610141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 y="86958"/>
            <a:ext cx="32369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371600"/>
            <a:ext cx="3968750" cy="49090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8600" y="1371600"/>
            <a:ext cx="3236913" cy="49136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14256" y="6356350"/>
            <a:ext cx="2133600" cy="365125"/>
          </a:xfrm>
          <a:prstGeom prst="rect">
            <a:avLst/>
          </a:prstGeom>
        </p:spPr>
        <p:txBody>
          <a:bodyPr/>
          <a:lstStyle/>
          <a:p>
            <a:fld id="{41486057-D6CA-4772-B8AE-08A6B9B9B7E9}" type="datetime1">
              <a:rPr lang="en-US" smtClean="0"/>
              <a:pPr/>
              <a:t>18/3/2018</a:t>
            </a:fld>
            <a:endParaRPr lang="en-US"/>
          </a:p>
        </p:txBody>
      </p:sp>
      <p:sp>
        <p:nvSpPr>
          <p:cNvPr id="6" name="Footer Placeholder 5"/>
          <p:cNvSpPr>
            <a:spLocks noGrp="1"/>
          </p:cNvSpPr>
          <p:nvPr>
            <p:ph type="ftr" sz="quarter" idx="11"/>
          </p:nvPr>
        </p:nvSpPr>
        <p:spPr/>
        <p:txBody>
          <a:bodyPr/>
          <a:lstStyle/>
          <a:p>
            <a:r>
              <a:rPr lang="en-US" smtClean="0"/>
              <a:t>Traffic modeling of 4G network under LTE and WiMAX network platform</a:t>
            </a:r>
            <a:endParaRPr lang="en-US"/>
          </a:p>
        </p:txBody>
      </p:sp>
      <p:sp>
        <p:nvSpPr>
          <p:cNvPr id="7" name="Slide Number Placeholder 6"/>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54905264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4800600"/>
            <a:ext cx="5486400" cy="566738"/>
          </a:xfrm>
        </p:spPr>
        <p:txBody>
          <a:bodyPr anchor="b"/>
          <a:lstStyle>
            <a:lvl1pPr algn="l">
              <a:defRPr sz="2000" b="1">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1430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430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14256" y="6356350"/>
            <a:ext cx="2133600" cy="365125"/>
          </a:xfrm>
          <a:prstGeom prst="rect">
            <a:avLst/>
          </a:prstGeom>
        </p:spPr>
        <p:txBody>
          <a:bodyPr/>
          <a:lstStyle/>
          <a:p>
            <a:fld id="{FAF4E511-E84F-4097-9991-07F3C8711C41}" type="datetime1">
              <a:rPr lang="en-US" smtClean="0"/>
              <a:pPr/>
              <a:t>18/3/2018</a:t>
            </a:fld>
            <a:endParaRPr lang="en-US"/>
          </a:p>
        </p:txBody>
      </p:sp>
      <p:sp>
        <p:nvSpPr>
          <p:cNvPr id="6" name="Footer Placeholder 5"/>
          <p:cNvSpPr>
            <a:spLocks noGrp="1"/>
          </p:cNvSpPr>
          <p:nvPr>
            <p:ph type="ftr" sz="quarter" idx="11"/>
          </p:nvPr>
        </p:nvSpPr>
        <p:spPr/>
        <p:txBody>
          <a:bodyPr/>
          <a:lstStyle/>
          <a:p>
            <a:r>
              <a:rPr lang="en-US" smtClean="0"/>
              <a:t>Traffic modeling of 4G network under LTE and WiMAX network platform</a:t>
            </a:r>
            <a:endParaRPr lang="en-US"/>
          </a:p>
        </p:txBody>
      </p:sp>
      <p:sp>
        <p:nvSpPr>
          <p:cNvPr id="7" name="Slide Number Placeholder 6"/>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18891388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76200"/>
            <a:ext cx="77724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403874"/>
            <a:ext cx="86868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228600" y="6356350"/>
            <a:ext cx="7848600" cy="365125"/>
          </a:xfrm>
          <a:prstGeom prst="rect">
            <a:avLst/>
          </a:prstGeom>
        </p:spPr>
        <p:txBody>
          <a:bodyPr vert="horz" lIns="91440" tIns="45720" rIns="91440" bIns="45720" rtlCol="0" anchor="ctr"/>
          <a:lstStyle>
            <a:lvl1pPr algn="ctr">
              <a:defRPr sz="1600">
                <a:solidFill>
                  <a:srgbClr val="002060"/>
                </a:solidFill>
                <a:latin typeface="Times New Roman" pitchFamily="18" charset="0"/>
                <a:cs typeface="Times New Roman" pitchFamily="18" charset="0"/>
              </a:defRPr>
            </a:lvl1pPr>
          </a:lstStyle>
          <a:p>
            <a:r>
              <a:rPr lang="en-US" dirty="0" smtClean="0"/>
              <a:t>Traffic modeling of 4G network under LTE and </a:t>
            </a:r>
            <a:r>
              <a:rPr lang="en-US" dirty="0" err="1" smtClean="0"/>
              <a:t>WiMAX</a:t>
            </a:r>
            <a:r>
              <a:rPr lang="en-US" dirty="0" smtClean="0"/>
              <a:t> network platform</a:t>
            </a:r>
            <a:endParaRPr lang="en-US" dirty="0"/>
          </a:p>
        </p:txBody>
      </p:sp>
      <p:sp>
        <p:nvSpPr>
          <p:cNvPr id="6" name="Slide Number Placeholder 5"/>
          <p:cNvSpPr>
            <a:spLocks noGrp="1"/>
          </p:cNvSpPr>
          <p:nvPr>
            <p:ph type="sldNum" sz="quarter" idx="4"/>
          </p:nvPr>
        </p:nvSpPr>
        <p:spPr>
          <a:xfrm>
            <a:off x="8077200" y="6356350"/>
            <a:ext cx="830132" cy="365125"/>
          </a:xfrm>
          <a:prstGeom prst="rect">
            <a:avLst/>
          </a:prstGeom>
        </p:spPr>
        <p:txBody>
          <a:bodyPr vert="horz" lIns="91440" tIns="45720" rIns="91440" bIns="45720" rtlCol="0" anchor="ctr"/>
          <a:lstStyle>
            <a:lvl1pPr algn="r">
              <a:defRPr sz="1600" b="1">
                <a:solidFill>
                  <a:srgbClr val="FF0066"/>
                </a:solidFill>
                <a:latin typeface="Times New Roman" pitchFamily="18" charset="0"/>
                <a:cs typeface="Times New Roman" pitchFamily="18" charset="0"/>
              </a:defRPr>
            </a:lvl1pPr>
          </a:lstStyle>
          <a:p>
            <a:fld id="{EDC8AA99-7238-42D3-B68A-A4E1B56FEE73}" type="slidenum">
              <a:rPr lang="en-US" smtClean="0"/>
              <a:pPr/>
              <a:t>‹#›</a:t>
            </a:fld>
            <a:endParaRPr lang="en-US"/>
          </a:p>
        </p:txBody>
      </p:sp>
      <p:cxnSp>
        <p:nvCxnSpPr>
          <p:cNvPr id="7" name="Straight Connector 6"/>
          <p:cNvCxnSpPr/>
          <p:nvPr userDrawn="1"/>
        </p:nvCxnSpPr>
        <p:spPr>
          <a:xfrm>
            <a:off x="273424" y="6373906"/>
            <a:ext cx="8641976"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082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3" r:id="rId13"/>
  </p:sldLayoutIdLst>
  <p:timing>
    <p:tnLst>
      <p:par>
        <p:cTn id="1" dur="indefinite" restart="never" nodeType="tmRoot"/>
      </p:par>
    </p:tnLst>
  </p:timing>
  <p:hf hdr="0" dt="0"/>
  <p:txStyles>
    <p:titleStyle>
      <a:lvl1pPr algn="l" defTabSz="914400" rtl="0" eaLnBrk="1" latinLnBrk="0" hangingPunct="1">
        <a:spcBef>
          <a:spcPct val="0"/>
        </a:spcBef>
        <a:buNone/>
        <a:defRPr sz="3600" b="1" kern="1200" cap="none" spc="0">
          <a:ln>
            <a:noFill/>
          </a:ln>
          <a:solidFill>
            <a:schemeClr val="bg1"/>
          </a:solidFill>
          <a:effectLst/>
          <a:latin typeface="Times New Roman" pitchFamily="18" charset="0"/>
          <a:ea typeface="+mj-ea"/>
          <a:cs typeface="Times New Roman" pitchFamily="18" charset="0"/>
        </a:defRPr>
      </a:lvl1pPr>
    </p:titleStyle>
    <p:bodyStyle>
      <a:lvl1pPr marL="457200" indent="-457200" algn="just" defTabSz="914400" rtl="0" eaLnBrk="1" latinLnBrk="0" hangingPunct="1">
        <a:spcBef>
          <a:spcPct val="20000"/>
        </a:spcBef>
        <a:buFont typeface="Wingdings" pitchFamily="2" charset="2"/>
        <a:buChar char="v"/>
        <a:defRPr sz="3200" kern="1200">
          <a:solidFill>
            <a:schemeClr val="accent1">
              <a:lumMod val="50000"/>
            </a:schemeClr>
          </a:solidFill>
          <a:latin typeface="Times New Roman" pitchFamily="18" charset="0"/>
          <a:ea typeface="+mn-ea"/>
          <a:cs typeface="Times New Roman" pitchFamily="18" charset="0"/>
        </a:defRPr>
      </a:lvl1pPr>
      <a:lvl2pPr marL="742950" indent="-285750" algn="just" defTabSz="914400" rtl="0" eaLnBrk="1" latinLnBrk="0" hangingPunct="1">
        <a:spcBef>
          <a:spcPct val="20000"/>
        </a:spcBef>
        <a:buFont typeface="Arial" pitchFamily="34" charset="0"/>
        <a:buChar char="–"/>
        <a:defRPr sz="2800" kern="1200">
          <a:solidFill>
            <a:srgbClr val="0070C0"/>
          </a:solidFill>
          <a:latin typeface="Times New Roman" pitchFamily="18" charset="0"/>
          <a:ea typeface="+mn-ea"/>
          <a:cs typeface="Times New Roman" pitchFamily="18" charset="0"/>
        </a:defRPr>
      </a:lvl2pPr>
      <a:lvl3pPr marL="1143000" indent="-228600" algn="just" defTabSz="914400" rtl="0" eaLnBrk="1" latinLnBrk="0" hangingPunct="1">
        <a:spcBef>
          <a:spcPct val="20000"/>
        </a:spcBef>
        <a:buFont typeface="Arial" pitchFamily="34" charset="0"/>
        <a:buChar char="•"/>
        <a:defRPr sz="2400" kern="1200">
          <a:solidFill>
            <a:srgbClr val="FF0066"/>
          </a:solidFill>
          <a:latin typeface="Times New Roman" pitchFamily="18" charset="0"/>
          <a:ea typeface="+mn-ea"/>
          <a:cs typeface="Times New Roman" pitchFamily="18" charset="0"/>
        </a:defRPr>
      </a:lvl3pPr>
      <a:lvl4pPr marL="1600200" indent="-228600" algn="just"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just"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E55C-EFC8-49AB-BB12-5AC9DE5C1596}" type="datetimeFigureOut">
              <a:rPr lang="en-US" smtClean="0"/>
              <a:pPr/>
              <a:t>18/3/2018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24D71-41C7-42A6-B50A-BDF41338C8EE}" type="slidenum">
              <a:rPr lang="en-US" smtClean="0"/>
              <a:pPr/>
              <a:t>‹#›</a:t>
            </a:fld>
            <a:endParaRPr lang="en-US"/>
          </a:p>
        </p:txBody>
      </p:sp>
    </p:spTree>
    <p:extLst>
      <p:ext uri="{BB962C8B-B14F-4D97-AF65-F5344CB8AC3E}">
        <p14:creationId xmlns:p14="http://schemas.microsoft.com/office/powerpoint/2010/main" val="517963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juniv.edu/index.html"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oleObject" Target="../embeddings/oleObject2.bin"/><Relationship Id="rId4" Type="http://schemas.openxmlformats.org/officeDocument/2006/relationships/image" Target="../media/image24.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9.wmf"/><Relationship Id="rId5" Type="http://schemas.openxmlformats.org/officeDocument/2006/relationships/oleObject" Target="../embeddings/oleObject5.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7.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3.wmf"/><Relationship Id="rId5" Type="http://schemas.openxmlformats.org/officeDocument/2006/relationships/oleObject" Target="../embeddings/oleObject9.bin"/><Relationship Id="rId4" Type="http://schemas.openxmlformats.org/officeDocument/2006/relationships/image" Target="../media/image32.wm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4.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5.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609600" y="4343400"/>
            <a:ext cx="7924800" cy="1938992"/>
          </a:xfrm>
          <a:prstGeom prst="rect">
            <a:avLst/>
          </a:prstGeom>
          <a:noFill/>
          <a:ln w="9525">
            <a:noFill/>
            <a:miter lim="800000"/>
            <a:headEnd/>
            <a:tailEnd/>
          </a:ln>
        </p:spPr>
        <p:txBody>
          <a:bodyPr>
            <a:spAutoFit/>
          </a:bodyPr>
          <a:lstStyle/>
          <a:p>
            <a:pPr algn="ctr"/>
            <a:r>
              <a:rPr lang="en-US" b="1" dirty="0" smtClean="0">
                <a:solidFill>
                  <a:schemeClr val="accent2"/>
                </a:solidFill>
                <a:cs typeface="Arial" charset="0"/>
              </a:rPr>
              <a:t>By-</a:t>
            </a:r>
          </a:p>
          <a:p>
            <a:pPr algn="ctr"/>
            <a:r>
              <a:rPr lang="en-US" b="1" dirty="0" err="1" smtClean="0">
                <a:solidFill>
                  <a:schemeClr val="accent2"/>
                </a:solidFill>
                <a:cs typeface="Arial" charset="0"/>
              </a:rPr>
              <a:t>Jesmin</a:t>
            </a:r>
            <a:r>
              <a:rPr lang="en-US" b="1" dirty="0" smtClean="0">
                <a:solidFill>
                  <a:schemeClr val="accent2"/>
                </a:solidFill>
                <a:cs typeface="Arial" charset="0"/>
              </a:rPr>
              <a:t> Akhter</a:t>
            </a:r>
            <a:endParaRPr lang="en-US" dirty="0">
              <a:solidFill>
                <a:schemeClr val="accent2"/>
              </a:solidFill>
              <a:cs typeface="Arial" charset="0"/>
            </a:endParaRPr>
          </a:p>
          <a:p>
            <a:pPr algn="ctr"/>
            <a:r>
              <a:rPr lang="en-US" dirty="0" smtClean="0">
                <a:cs typeface="Arial" charset="0"/>
              </a:rPr>
              <a:t>Associate Professor</a:t>
            </a:r>
          </a:p>
          <a:p>
            <a:pPr algn="ctr"/>
            <a:r>
              <a:rPr lang="en-US" dirty="0" smtClean="0">
                <a:cs typeface="Arial" charset="0"/>
              </a:rPr>
              <a:t>Institute of Information Technology</a:t>
            </a:r>
          </a:p>
          <a:p>
            <a:pPr algn="ctr"/>
            <a:r>
              <a:rPr lang="en-US" dirty="0" smtClean="0">
                <a:cs typeface="Arial" charset="0"/>
              </a:rPr>
              <a:t>Jahangirnagar University </a:t>
            </a:r>
            <a:endParaRPr lang="en-US" dirty="0">
              <a:cs typeface="Arial" charset="0"/>
            </a:endParaRPr>
          </a:p>
        </p:txBody>
      </p:sp>
      <p:sp>
        <p:nvSpPr>
          <p:cNvPr id="11268" name="TextBox 3"/>
          <p:cNvSpPr txBox="1">
            <a:spLocks noChangeArrowheads="1"/>
          </p:cNvSpPr>
          <p:nvPr/>
        </p:nvSpPr>
        <p:spPr bwMode="auto">
          <a:xfrm>
            <a:off x="1181100" y="3420070"/>
            <a:ext cx="6781800" cy="923330"/>
          </a:xfrm>
          <a:prstGeom prst="rect">
            <a:avLst/>
          </a:prstGeom>
          <a:noFill/>
          <a:ln w="9525">
            <a:noFill/>
            <a:miter lim="800000"/>
            <a:headEnd/>
            <a:tailEnd/>
          </a:ln>
        </p:spPr>
        <p:txBody>
          <a:bodyPr>
            <a:spAutoFit/>
          </a:bodyPr>
          <a:lstStyle/>
          <a:p>
            <a:pPr algn="ctr"/>
            <a:r>
              <a:rPr lang="en-US" b="1" dirty="0" smtClean="0">
                <a:solidFill>
                  <a:srgbClr val="FF0000"/>
                </a:solidFill>
              </a:rPr>
              <a:t>Advance Mobile and Cellular Communication Networks</a:t>
            </a:r>
            <a:endParaRPr lang="en-US" b="1" dirty="0">
              <a:solidFill>
                <a:srgbClr val="FF0000"/>
              </a:solidFill>
            </a:endParaRPr>
          </a:p>
          <a:p>
            <a:pPr algn="ctr"/>
            <a:r>
              <a:rPr lang="en-US" b="1" dirty="0" smtClean="0">
                <a:solidFill>
                  <a:srgbClr val="FF0000"/>
                </a:solidFill>
              </a:rPr>
              <a:t>MIT-</a:t>
            </a:r>
            <a:endParaRPr lang="en-US" b="1" dirty="0">
              <a:solidFill>
                <a:srgbClr val="FF0000"/>
              </a:solidFill>
            </a:endParaRPr>
          </a:p>
          <a:p>
            <a:pPr algn="ctr"/>
            <a:endParaRPr lang="en-US" b="1" dirty="0"/>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3886200" y="1797621"/>
            <a:ext cx="1371600" cy="1614488"/>
          </a:xfrm>
          <a:prstGeom prst="rect">
            <a:avLst/>
          </a:prstGeom>
          <a:noFill/>
          <a:ln w="9525">
            <a:noFill/>
            <a:miter lim="800000"/>
            <a:headEnd/>
            <a:tailEnd/>
          </a:ln>
        </p:spPr>
      </p:pic>
    </p:spTree>
    <p:extLst>
      <p:ext uri="{BB962C8B-B14F-4D97-AF65-F5344CB8AC3E}">
        <p14:creationId xmlns:p14="http://schemas.microsoft.com/office/powerpoint/2010/main" val="2551803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763000" cy="4953000"/>
          </a:xfrm>
        </p:spPr>
        <p:txBody>
          <a:bodyPr/>
          <a:lstStyle/>
          <a:p>
            <a:pPr marL="0" indent="0">
              <a:buNone/>
            </a:pPr>
            <a:r>
              <a:rPr lang="en-US" sz="2800" b="1" dirty="0" smtClean="0"/>
              <a:t>MSC:</a:t>
            </a:r>
          </a:p>
          <a:p>
            <a:pPr lvl="1"/>
            <a:r>
              <a:rPr lang="en-US" sz="2400" dirty="0" smtClean="0"/>
              <a:t>It </a:t>
            </a:r>
            <a:r>
              <a:rPr lang="en-US" sz="2400" dirty="0"/>
              <a:t>is build to perform switching functionality of the entire system. It’s most important task is to control the calls to and from other telephones, which means it controls calls from same networks and calls from other </a:t>
            </a:r>
            <a:r>
              <a:rPr lang="en-US" sz="2400" dirty="0" smtClean="0"/>
              <a:t>networks (Switch </a:t>
            </a:r>
            <a:r>
              <a:rPr lang="en-US" sz="2400" dirty="0"/>
              <a:t>to one PLMN to PSTN and PSTN to </a:t>
            </a:r>
            <a:r>
              <a:rPr lang="en-US" sz="2400" dirty="0" smtClean="0"/>
              <a:t>PLMN)</a:t>
            </a:r>
          </a:p>
          <a:p>
            <a:pPr lvl="1"/>
            <a:r>
              <a:rPr lang="en-US" sz="2400" dirty="0" smtClean="0"/>
              <a:t>Logging calls</a:t>
            </a:r>
          </a:p>
          <a:p>
            <a:pPr lvl="1"/>
            <a:r>
              <a:rPr lang="en-US" sz="2400" dirty="0" smtClean="0"/>
              <a:t>Interface with PSTN, PLMN, ISDN</a:t>
            </a:r>
          </a:p>
          <a:p>
            <a:pPr lvl="1"/>
            <a:r>
              <a:rPr lang="en-US" sz="2400" dirty="0" smtClean="0"/>
              <a:t>Mobility management over the radio network and other network</a:t>
            </a:r>
          </a:p>
          <a:p>
            <a:pPr lvl="1"/>
            <a:r>
              <a:rPr lang="en-US" sz="2400" dirty="0" smtClean="0"/>
              <a:t>Radio Resource management-handovers between BSCs</a:t>
            </a:r>
          </a:p>
          <a:p>
            <a:pPr lvl="1"/>
            <a:r>
              <a:rPr lang="en-US" sz="2400" dirty="0" smtClean="0"/>
              <a:t>Billing information</a:t>
            </a:r>
            <a:endParaRPr lang="en-US" sz="2400" dirty="0"/>
          </a:p>
          <a:p>
            <a:pPr lvl="1"/>
            <a:endParaRPr lang="en-US" sz="2400" dirty="0" smtClean="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10</a:t>
            </a:fld>
            <a:endParaRPr lang="en-US"/>
          </a:p>
        </p:txBody>
      </p:sp>
    </p:spTree>
    <p:extLst>
      <p:ext uri="{BB962C8B-B14F-4D97-AF65-F5344CB8AC3E}">
        <p14:creationId xmlns:p14="http://schemas.microsoft.com/office/powerpoint/2010/main" val="3510634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457200" y="302359"/>
            <a:ext cx="8229600" cy="6555641"/>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b="1" dirty="0"/>
              <a:t>Home Location Register</a:t>
            </a:r>
            <a:r>
              <a:rPr lang="en-US" dirty="0"/>
              <a:t> (HLR</a:t>
            </a:r>
            <a:r>
              <a:rPr lang="en-US" dirty="0" smtClean="0"/>
              <a:t>)</a:t>
            </a:r>
          </a:p>
          <a:p>
            <a:pPr marL="342900" indent="-342900" algn="just" eaLnBrk="1" hangingPunct="1">
              <a:spcBef>
                <a:spcPct val="50000"/>
              </a:spcBef>
              <a:buFont typeface="Arial" panose="020B0604020202020204" pitchFamily="34" charset="0"/>
              <a:buChar char="•"/>
            </a:pPr>
            <a:r>
              <a:rPr lang="en-US" dirty="0"/>
              <a:t>It is mostly known for storing and managing information of subscribers</a:t>
            </a:r>
          </a:p>
          <a:p>
            <a:pPr marL="342900" indent="-342900" algn="just" eaLnBrk="1" hangingPunct="1">
              <a:spcBef>
                <a:spcPct val="50000"/>
              </a:spcBef>
              <a:buFont typeface="Arial" panose="020B0604020202020204" pitchFamily="34" charset="0"/>
              <a:buChar char="•"/>
            </a:pPr>
            <a:r>
              <a:rPr lang="en-US" dirty="0"/>
              <a:t> It represents a centralized database that has the permanent data about the mobile subscribers (subscriber service profile, status of activities, information about locations) in a large service area (generally one per GSM network operator).  </a:t>
            </a:r>
          </a:p>
          <a:p>
            <a:pPr marL="342900" indent="-342900" algn="just" eaLnBrk="1" hangingPunct="1">
              <a:spcBef>
                <a:spcPct val="50000"/>
              </a:spcBef>
              <a:buFont typeface="Arial" panose="020B0604020202020204" pitchFamily="34" charset="0"/>
              <a:buChar char="•"/>
            </a:pPr>
            <a:r>
              <a:rPr lang="en-US" dirty="0"/>
              <a:t>The HLR is kept updated with the current locations of all its mobile subscriber, including those who may have roamed to another network operator within or out side the country. The routing information is obtained from the serving VLR on a call by call </a:t>
            </a:r>
            <a:r>
              <a:rPr lang="en-US" dirty="0" smtClean="0"/>
              <a:t>basis.</a:t>
            </a:r>
          </a:p>
          <a:p>
            <a:pPr marL="342900" indent="-342900" algn="just" eaLnBrk="1" hangingPunct="1">
              <a:spcBef>
                <a:spcPct val="50000"/>
              </a:spcBef>
              <a:buFont typeface="Arial" panose="020B0604020202020204" pitchFamily="34" charset="0"/>
              <a:buChar char="•"/>
            </a:pPr>
            <a:r>
              <a:rPr lang="en-US" dirty="0" smtClean="0"/>
              <a:t>When </a:t>
            </a:r>
            <a:r>
              <a:rPr lang="en-US" dirty="0"/>
              <a:t>new connections are purchased, these subscribers are registered in HLR of mobile phone companies.</a:t>
            </a:r>
          </a:p>
          <a:p>
            <a:pPr algn="just" eaLnBrk="1" hangingPunct="1">
              <a:spcBef>
                <a:spcPct val="50000"/>
              </a:spcBef>
            </a:pPr>
            <a:endParaRPr lang="en-US" dirty="0"/>
          </a:p>
        </p:txBody>
      </p:sp>
      <p:sp>
        <p:nvSpPr>
          <p:cNvPr id="921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9BEC5F7-7B90-4B8A-97B5-2C5EC5EA986C}" type="slidenum">
              <a:rPr lang="en-US" sz="1400"/>
              <a:pPr eaLnBrk="1" hangingPunct="1"/>
              <a:t>11</a:t>
            </a:fld>
            <a:endParaRPr lang="en-US" sz="1400"/>
          </a:p>
        </p:txBody>
      </p:sp>
    </p:spTree>
    <p:extLst>
      <p:ext uri="{BB962C8B-B14F-4D97-AF65-F5344CB8AC3E}">
        <p14:creationId xmlns:p14="http://schemas.microsoft.com/office/powerpoint/2010/main" val="1462423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228600" y="609600"/>
            <a:ext cx="8458200" cy="5386090"/>
          </a:xfrm>
          <a:prstGeom prst="rect">
            <a:avLst/>
          </a:prstGeom>
          <a:noFill/>
          <a:ln>
            <a:noFill/>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b="1" dirty="0"/>
              <a:t>The Visiting Location register</a:t>
            </a:r>
            <a:r>
              <a:rPr lang="en-US" dirty="0"/>
              <a:t> (</a:t>
            </a:r>
            <a:r>
              <a:rPr lang="en-US" dirty="0" smtClean="0"/>
              <a:t>VLR):</a:t>
            </a:r>
          </a:p>
          <a:p>
            <a:pPr marL="342900" indent="-342900" algn="just" eaLnBrk="1" hangingPunct="1">
              <a:buFont typeface="Arial" panose="020B0604020202020204" pitchFamily="34" charset="0"/>
              <a:buChar char="•"/>
            </a:pPr>
            <a:r>
              <a:rPr lang="en-US" sz="2200" dirty="0" smtClean="0"/>
              <a:t>It represents </a:t>
            </a:r>
            <a:r>
              <a:rPr lang="en-US" sz="2200" dirty="0"/>
              <a:t>a temporary data store and there is one VLR per MSC. This register contains information about the mobile subscriber who are currently in the service area covered by the MSC/VLR</a:t>
            </a:r>
            <a:r>
              <a:rPr lang="en-US" sz="2200" dirty="0" smtClean="0"/>
              <a:t>.</a:t>
            </a:r>
          </a:p>
          <a:p>
            <a:pPr marL="342900" indent="-342900" algn="just" eaLnBrk="1" hangingPunct="1">
              <a:buFont typeface="Arial" panose="020B0604020202020204" pitchFamily="34" charset="0"/>
              <a:buChar char="•"/>
            </a:pPr>
            <a:endParaRPr lang="en-US" sz="2200" dirty="0" smtClean="0"/>
          </a:p>
          <a:p>
            <a:pPr marL="342900" indent="-342900" algn="just" eaLnBrk="1" hangingPunct="1">
              <a:buFont typeface="Arial" panose="020B0604020202020204" pitchFamily="34" charset="0"/>
              <a:buChar char="•"/>
            </a:pPr>
            <a:r>
              <a:rPr lang="en-US" sz="2200" dirty="0" smtClean="0"/>
              <a:t>when </a:t>
            </a:r>
            <a:r>
              <a:rPr lang="en-US" sz="2200" dirty="0"/>
              <a:t>subscribe moves to different MSC location, Visitor location register </a:t>
            </a:r>
            <a:r>
              <a:rPr lang="en-US" sz="2200" dirty="0" smtClean="0"/>
              <a:t>– VLR integrates to MSC of current location and </a:t>
            </a:r>
            <a:r>
              <a:rPr lang="en-US" sz="2200" dirty="0"/>
              <a:t>requests the data about </a:t>
            </a:r>
            <a:r>
              <a:rPr lang="en-US" sz="2200" dirty="0" smtClean="0"/>
              <a:t>subscriber </a:t>
            </a:r>
            <a:r>
              <a:rPr lang="en-US" sz="2200" dirty="0"/>
              <a:t>or Mobile station ( MS ) from the Home Location Register –HLR.</a:t>
            </a:r>
          </a:p>
          <a:p>
            <a:pPr marL="342900" indent="-342900" algn="just" eaLnBrk="1" hangingPunct="1">
              <a:buFont typeface="Arial" panose="020B0604020202020204" pitchFamily="34" charset="0"/>
              <a:buChar char="•"/>
            </a:pPr>
            <a:endParaRPr lang="en-US" dirty="0" smtClean="0"/>
          </a:p>
          <a:p>
            <a:pPr marL="342900" indent="-342900" algn="just" eaLnBrk="1" hangingPunct="1">
              <a:buFont typeface="Arial" panose="020B0604020202020204" pitchFamily="34" charset="0"/>
              <a:buChar char="•"/>
            </a:pPr>
            <a:r>
              <a:rPr lang="en-US" dirty="0" smtClean="0"/>
              <a:t> </a:t>
            </a:r>
            <a:r>
              <a:rPr lang="en-US" dirty="0"/>
              <a:t>VLR includes:</a:t>
            </a:r>
          </a:p>
          <a:p>
            <a:pPr algn="just" eaLnBrk="1" hangingPunct="1"/>
            <a:endParaRPr lang="en-US" dirty="0"/>
          </a:p>
          <a:p>
            <a:pPr lvl="1" algn="just" eaLnBrk="1" hangingPunct="1">
              <a:buFont typeface="Wingdings" panose="05000000000000000000" pitchFamily="2" charset="2"/>
              <a:buChar char="v"/>
            </a:pPr>
            <a:r>
              <a:rPr lang="en-US" dirty="0"/>
              <a:t>Features currently activated</a:t>
            </a:r>
          </a:p>
          <a:p>
            <a:pPr lvl="1" algn="just" eaLnBrk="1" hangingPunct="1">
              <a:buFont typeface="Wingdings" panose="05000000000000000000" pitchFamily="2" charset="2"/>
              <a:buChar char="v"/>
            </a:pPr>
            <a:r>
              <a:rPr lang="en-US" dirty="0"/>
              <a:t>MS identity</a:t>
            </a:r>
          </a:p>
          <a:p>
            <a:pPr lvl="1" algn="just" eaLnBrk="1" hangingPunct="1">
              <a:buFont typeface="Wingdings" panose="05000000000000000000" pitchFamily="2" charset="2"/>
              <a:buChar char="v"/>
            </a:pPr>
            <a:r>
              <a:rPr lang="en-US" dirty="0"/>
              <a:t>Current location</a:t>
            </a:r>
          </a:p>
        </p:txBody>
      </p:sp>
      <p:sp>
        <p:nvSpPr>
          <p:cNvPr id="102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93BE27D-F3D1-4A85-A99A-FEFE652A2ECE}" type="slidenum">
              <a:rPr lang="en-US" sz="1400"/>
              <a:pPr eaLnBrk="1" hangingPunct="1"/>
              <a:t>12</a:t>
            </a:fld>
            <a:endParaRPr lang="en-US" sz="1400"/>
          </a:p>
        </p:txBody>
      </p:sp>
    </p:spTree>
    <p:extLst>
      <p:ext uri="{BB962C8B-B14F-4D97-AF65-F5344CB8AC3E}">
        <p14:creationId xmlns:p14="http://schemas.microsoft.com/office/powerpoint/2010/main" val="2702911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152400" y="98323"/>
            <a:ext cx="8458200" cy="6571030"/>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sz="2200" b="1" dirty="0"/>
              <a:t>Authentication Center (AUC):</a:t>
            </a:r>
            <a:r>
              <a:rPr lang="en-US" sz="2200" dirty="0"/>
              <a:t> </a:t>
            </a:r>
            <a:endParaRPr lang="en-US" sz="2200" dirty="0" smtClean="0"/>
          </a:p>
          <a:p>
            <a:pPr marL="342900" indent="-342900" algn="just" eaLnBrk="1" hangingPunct="1">
              <a:spcBef>
                <a:spcPct val="50000"/>
              </a:spcBef>
              <a:buFont typeface="Wingdings" panose="05000000000000000000" pitchFamily="2" charset="2"/>
              <a:buChar char="ü"/>
            </a:pPr>
            <a:r>
              <a:rPr lang="en-US" sz="2200" dirty="0"/>
              <a:t>AUC is small unit which handles the security end of the system. Its major task is to authenticate and encrypt those parameters which verify user’s identification and hence enables the confidentiality of each call made by subscriber</a:t>
            </a:r>
          </a:p>
          <a:p>
            <a:pPr marL="342900" indent="-342900" algn="just" eaLnBrk="1" hangingPunct="1">
              <a:spcBef>
                <a:spcPct val="50000"/>
              </a:spcBef>
              <a:buFont typeface="Wingdings" panose="05000000000000000000" pitchFamily="2" charset="2"/>
              <a:buChar char="ü"/>
            </a:pPr>
            <a:r>
              <a:rPr lang="en-US" sz="2200" dirty="0"/>
              <a:t>Generally associated with the HLR, </a:t>
            </a:r>
          </a:p>
          <a:p>
            <a:pPr marL="342900" indent="-342900" algn="just" eaLnBrk="1" hangingPunct="1">
              <a:spcBef>
                <a:spcPct val="50000"/>
              </a:spcBef>
              <a:buFont typeface="Wingdings" panose="05000000000000000000" pitchFamily="2" charset="2"/>
              <a:buChar char="ü"/>
            </a:pPr>
            <a:r>
              <a:rPr lang="en-US" sz="2200" dirty="0" smtClean="0"/>
              <a:t>The </a:t>
            </a:r>
            <a:r>
              <a:rPr lang="en-US" sz="2200" dirty="0"/>
              <a:t>authentication center contains authentication parameters that are used on initial location registration, subsequent location updates and on each call set-up request from the MS. </a:t>
            </a:r>
          </a:p>
          <a:p>
            <a:pPr algn="just" eaLnBrk="1" hangingPunct="1">
              <a:spcBef>
                <a:spcPct val="50000"/>
              </a:spcBef>
            </a:pPr>
            <a:endParaRPr lang="en-US" sz="1200" dirty="0"/>
          </a:p>
          <a:p>
            <a:pPr algn="just" eaLnBrk="1" hangingPunct="1">
              <a:buFont typeface="Wingdings" panose="05000000000000000000" pitchFamily="2" charset="2"/>
              <a:buChar char="ü"/>
            </a:pPr>
            <a:r>
              <a:rPr lang="en-US" sz="2200" dirty="0"/>
              <a:t>In GSM , Authentication center – AUC makes sure mobile operators are safe from different frauds and protection from unauthorized access is achieved through strong authentication procedures that validate the true identity of subscriber before he or she is permitted to receive service.</a:t>
            </a:r>
          </a:p>
          <a:p>
            <a:pPr algn="just" eaLnBrk="1" hangingPunct="1">
              <a:buFont typeface="Wingdings" panose="05000000000000000000" pitchFamily="2" charset="2"/>
              <a:buChar char="ü"/>
            </a:pPr>
            <a:endParaRPr lang="en-US" sz="1400" dirty="0"/>
          </a:p>
          <a:p>
            <a:pPr algn="just" eaLnBrk="1" hangingPunct="1">
              <a:buFont typeface="Wingdings" panose="05000000000000000000" pitchFamily="2" charset="2"/>
              <a:buChar char="ü"/>
            </a:pPr>
            <a:r>
              <a:rPr lang="en-US" sz="2200" dirty="0"/>
              <a:t>  The authentication and ciphering functions in GSM are closely linked and are performed as a single procedure between MS and the network.</a:t>
            </a:r>
          </a:p>
          <a:p>
            <a:pPr algn="just" eaLnBrk="1" hangingPunct="1"/>
            <a:endParaRPr lang="en-US" sz="2200" dirty="0"/>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91D2120-DCAC-457F-B9B1-3A31FB5F0880}" type="slidenum">
              <a:rPr lang="en-US" sz="1400"/>
              <a:pPr eaLnBrk="1" hangingPunct="1"/>
              <a:t>13</a:t>
            </a:fld>
            <a:endParaRPr lang="en-US" sz="1400" dirty="0"/>
          </a:p>
        </p:txBody>
      </p:sp>
    </p:spTree>
    <p:extLst>
      <p:ext uri="{BB962C8B-B14F-4D97-AF65-F5344CB8AC3E}">
        <p14:creationId xmlns:p14="http://schemas.microsoft.com/office/powerpoint/2010/main" val="854159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58"/>
          <p:cNvGrpSpPr>
            <a:grpSpLocks/>
          </p:cNvGrpSpPr>
          <p:nvPr/>
        </p:nvGrpSpPr>
        <p:grpSpPr bwMode="auto">
          <a:xfrm>
            <a:off x="1447800" y="2133600"/>
            <a:ext cx="5905500" cy="3582988"/>
            <a:chOff x="624" y="720"/>
            <a:chExt cx="3720" cy="2257"/>
          </a:xfrm>
        </p:grpSpPr>
        <p:sp>
          <p:nvSpPr>
            <p:cNvPr id="12293" name="AutoShape 33"/>
            <p:cNvSpPr>
              <a:spLocks noChangeArrowheads="1"/>
            </p:cNvSpPr>
            <p:nvPr/>
          </p:nvSpPr>
          <p:spPr bwMode="auto">
            <a:xfrm>
              <a:off x="816" y="720"/>
              <a:ext cx="905" cy="787"/>
            </a:xfrm>
            <a:prstGeom prst="hexagon">
              <a:avLst>
                <a:gd name="adj" fmla="val 28748"/>
                <a:gd name="vf" fmla="val 115470"/>
              </a:avLst>
            </a:prstGeom>
            <a:solidFill>
              <a:srgbClr val="66CC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12294" name="Text Box 34"/>
            <p:cNvSpPr txBox="1">
              <a:spLocks noChangeArrowheads="1"/>
            </p:cNvSpPr>
            <p:nvPr/>
          </p:nvSpPr>
          <p:spPr bwMode="auto">
            <a:xfrm>
              <a:off x="2440" y="955"/>
              <a:ext cx="583" cy="434"/>
            </a:xfrm>
            <a:prstGeom prst="rect">
              <a:avLst/>
            </a:prstGeom>
            <a:solidFill>
              <a:srgbClr val="FF3300"/>
            </a:solidFill>
            <a:ln w="9525">
              <a:solidFill>
                <a:srgbClr val="000000"/>
              </a:solidFill>
              <a:miter lim="800000"/>
              <a:headEnd/>
              <a:tailEnd/>
            </a:ln>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000">
                  <a:solidFill>
                    <a:srgbClr val="000000"/>
                  </a:solidFill>
                </a:rPr>
                <a:t>BSC</a:t>
              </a:r>
              <a:endParaRPr lang="en-US"/>
            </a:p>
          </p:txBody>
        </p:sp>
        <p:sp>
          <p:nvSpPr>
            <p:cNvPr id="12295" name="Text Box 35"/>
            <p:cNvSpPr txBox="1">
              <a:spLocks noChangeArrowheads="1"/>
            </p:cNvSpPr>
            <p:nvPr/>
          </p:nvSpPr>
          <p:spPr bwMode="auto">
            <a:xfrm>
              <a:off x="3574" y="1016"/>
              <a:ext cx="642" cy="441"/>
            </a:xfrm>
            <a:prstGeom prst="rect">
              <a:avLst/>
            </a:prstGeom>
            <a:solidFill>
              <a:srgbClr val="FF3300"/>
            </a:solidFill>
            <a:ln w="9525">
              <a:solidFill>
                <a:srgbClr val="000000"/>
              </a:solidFill>
              <a:miter lim="800000"/>
              <a:headEnd/>
              <a:tailEnd/>
            </a:ln>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000">
                  <a:solidFill>
                    <a:srgbClr val="000000"/>
                  </a:solidFill>
                </a:rPr>
                <a:t>MSC</a:t>
              </a:r>
              <a:endParaRPr lang="en-US"/>
            </a:p>
          </p:txBody>
        </p:sp>
        <p:sp>
          <p:nvSpPr>
            <p:cNvPr id="12296" name="Text Box 36"/>
            <p:cNvSpPr txBox="1">
              <a:spLocks noChangeArrowheads="1"/>
            </p:cNvSpPr>
            <p:nvPr/>
          </p:nvSpPr>
          <p:spPr bwMode="auto">
            <a:xfrm>
              <a:off x="965" y="2072"/>
              <a:ext cx="526" cy="427"/>
            </a:xfrm>
            <a:prstGeom prst="rect">
              <a:avLst/>
            </a:prstGeom>
            <a:solidFill>
              <a:srgbClr val="99CCFF"/>
            </a:solidFill>
            <a:ln w="9525">
              <a:solidFill>
                <a:srgbClr val="000000"/>
              </a:solidFill>
              <a:miter lim="800000"/>
              <a:headEnd/>
              <a:tailEnd/>
            </a:ln>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100">
                  <a:solidFill>
                    <a:srgbClr val="000000"/>
                  </a:solidFill>
                </a:rPr>
                <a:t>MS</a:t>
              </a:r>
              <a:endParaRPr lang="en-US"/>
            </a:p>
          </p:txBody>
        </p:sp>
        <p:sp>
          <p:nvSpPr>
            <p:cNvPr id="12297" name="Line 37"/>
            <p:cNvSpPr>
              <a:spLocks noChangeShapeType="1"/>
            </p:cNvSpPr>
            <p:nvPr/>
          </p:nvSpPr>
          <p:spPr bwMode="auto">
            <a:xfrm flipH="1">
              <a:off x="1735" y="1009"/>
              <a:ext cx="69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8" name="Line 38"/>
            <p:cNvSpPr>
              <a:spLocks noChangeShapeType="1"/>
            </p:cNvSpPr>
            <p:nvPr/>
          </p:nvSpPr>
          <p:spPr bwMode="auto">
            <a:xfrm>
              <a:off x="1728" y="1206"/>
              <a:ext cx="69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9" name="Line 39"/>
            <p:cNvSpPr>
              <a:spLocks noChangeShapeType="1"/>
            </p:cNvSpPr>
            <p:nvPr/>
          </p:nvSpPr>
          <p:spPr bwMode="auto">
            <a:xfrm flipH="1">
              <a:off x="1728" y="1369"/>
              <a:ext cx="7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0" name="Text Box 40"/>
            <p:cNvSpPr txBox="1">
              <a:spLocks noChangeArrowheads="1"/>
            </p:cNvSpPr>
            <p:nvPr/>
          </p:nvSpPr>
          <p:spPr bwMode="auto">
            <a:xfrm>
              <a:off x="1960" y="838"/>
              <a:ext cx="328" cy="93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solidFill>
                    <a:srgbClr val="000000"/>
                  </a:solidFill>
                </a:rPr>
                <a:t>5</a:t>
              </a:r>
            </a:p>
            <a:p>
              <a:pPr eaLnBrk="1" hangingPunct="1"/>
              <a:endParaRPr lang="en-US" sz="600">
                <a:solidFill>
                  <a:srgbClr val="000000"/>
                </a:solidFill>
                <a:latin typeface="Batang" pitchFamily="18" charset="-127"/>
              </a:endParaRPr>
            </a:p>
            <a:p>
              <a:pPr eaLnBrk="1" hangingPunct="1"/>
              <a:r>
                <a:rPr lang="en-US" sz="1600">
                  <a:solidFill>
                    <a:srgbClr val="000000"/>
                  </a:solidFill>
                </a:rPr>
                <a:t>4</a:t>
              </a:r>
            </a:p>
            <a:p>
              <a:pPr eaLnBrk="1" hangingPunct="1"/>
              <a:endParaRPr lang="en-US" sz="1600">
                <a:solidFill>
                  <a:srgbClr val="000000"/>
                </a:solidFill>
                <a:latin typeface="Batang" pitchFamily="18" charset="-127"/>
              </a:endParaRPr>
            </a:p>
            <a:p>
              <a:pPr eaLnBrk="1" hangingPunct="1"/>
              <a:r>
                <a:rPr lang="en-US" sz="1600">
                  <a:solidFill>
                    <a:srgbClr val="000000"/>
                  </a:solidFill>
                </a:rPr>
                <a:t>3</a:t>
              </a:r>
              <a:endParaRPr lang="en-US"/>
            </a:p>
          </p:txBody>
        </p:sp>
        <p:sp>
          <p:nvSpPr>
            <p:cNvPr id="12301" name="Line 41"/>
            <p:cNvSpPr>
              <a:spLocks noChangeShapeType="1"/>
            </p:cNvSpPr>
            <p:nvPr/>
          </p:nvSpPr>
          <p:spPr bwMode="auto">
            <a:xfrm flipH="1">
              <a:off x="3030" y="1070"/>
              <a:ext cx="5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2" name="Line 42"/>
            <p:cNvSpPr>
              <a:spLocks noChangeShapeType="1"/>
            </p:cNvSpPr>
            <p:nvPr/>
          </p:nvSpPr>
          <p:spPr bwMode="auto">
            <a:xfrm>
              <a:off x="3030" y="1186"/>
              <a:ext cx="5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3" name="Line 43"/>
            <p:cNvSpPr>
              <a:spLocks noChangeShapeType="1"/>
            </p:cNvSpPr>
            <p:nvPr/>
          </p:nvSpPr>
          <p:spPr bwMode="auto">
            <a:xfrm flipH="1">
              <a:off x="3016" y="1355"/>
              <a:ext cx="55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4" name="Text Box 44"/>
            <p:cNvSpPr txBox="1">
              <a:spLocks noChangeArrowheads="1"/>
            </p:cNvSpPr>
            <p:nvPr/>
          </p:nvSpPr>
          <p:spPr bwMode="auto">
            <a:xfrm>
              <a:off x="3543" y="1952"/>
              <a:ext cx="801" cy="347"/>
            </a:xfrm>
            <a:prstGeom prst="rect">
              <a:avLst/>
            </a:prstGeom>
            <a:solidFill>
              <a:schemeClr val="accent1"/>
            </a:solidFill>
            <a:ln w="9525">
              <a:solidFill>
                <a:srgbClr val="000000"/>
              </a:solidFill>
              <a:miter lim="800000"/>
              <a:headEnd/>
              <a:tailEnd/>
            </a:ln>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300">
                  <a:solidFill>
                    <a:srgbClr val="000000"/>
                  </a:solidFill>
                </a:rPr>
                <a:t>VLR</a:t>
              </a:r>
              <a:endParaRPr lang="en-US"/>
            </a:p>
          </p:txBody>
        </p:sp>
        <p:sp>
          <p:nvSpPr>
            <p:cNvPr id="12305" name="Line 45"/>
            <p:cNvSpPr>
              <a:spLocks noChangeShapeType="1"/>
            </p:cNvSpPr>
            <p:nvPr/>
          </p:nvSpPr>
          <p:spPr bwMode="auto">
            <a:xfrm flipV="1">
              <a:off x="3639" y="1457"/>
              <a:ext cx="0" cy="48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6" name="Line 46"/>
            <p:cNvSpPr>
              <a:spLocks noChangeShapeType="1"/>
            </p:cNvSpPr>
            <p:nvPr/>
          </p:nvSpPr>
          <p:spPr bwMode="auto">
            <a:xfrm>
              <a:off x="3882" y="1457"/>
              <a:ext cx="0" cy="4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7" name="Line 47"/>
            <p:cNvSpPr>
              <a:spLocks noChangeShapeType="1"/>
            </p:cNvSpPr>
            <p:nvPr/>
          </p:nvSpPr>
          <p:spPr bwMode="auto">
            <a:xfrm flipV="1">
              <a:off x="4113" y="1464"/>
              <a:ext cx="0" cy="4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8" name="Text Box 48"/>
            <p:cNvSpPr txBox="1">
              <a:spLocks noChangeArrowheads="1"/>
            </p:cNvSpPr>
            <p:nvPr/>
          </p:nvSpPr>
          <p:spPr bwMode="auto">
            <a:xfrm>
              <a:off x="3138" y="899"/>
              <a:ext cx="328" cy="93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500">
                  <a:solidFill>
                    <a:srgbClr val="000000"/>
                  </a:solidFill>
                </a:rPr>
                <a:t>5</a:t>
              </a:r>
            </a:p>
            <a:p>
              <a:pPr eaLnBrk="1" hangingPunct="1"/>
              <a:endParaRPr lang="en-US" sz="1500">
                <a:solidFill>
                  <a:srgbClr val="000000"/>
                </a:solidFill>
              </a:endParaRPr>
            </a:p>
            <a:p>
              <a:pPr eaLnBrk="1" hangingPunct="1"/>
              <a:r>
                <a:rPr lang="en-US" sz="1500">
                  <a:solidFill>
                    <a:srgbClr val="000000"/>
                  </a:solidFill>
                </a:rPr>
                <a:t>4</a:t>
              </a:r>
            </a:p>
            <a:p>
              <a:pPr eaLnBrk="1" hangingPunct="1"/>
              <a:r>
                <a:rPr lang="en-US" sz="1500">
                  <a:solidFill>
                    <a:srgbClr val="000000"/>
                  </a:solidFill>
                </a:rPr>
                <a:t>3</a:t>
              </a:r>
              <a:endParaRPr lang="en-US"/>
            </a:p>
          </p:txBody>
        </p:sp>
        <p:sp>
          <p:nvSpPr>
            <p:cNvPr id="12309" name="Text Box 49"/>
            <p:cNvSpPr txBox="1">
              <a:spLocks noChangeArrowheads="1"/>
            </p:cNvSpPr>
            <p:nvPr/>
          </p:nvSpPr>
          <p:spPr bwMode="auto">
            <a:xfrm>
              <a:off x="3453" y="1606"/>
              <a:ext cx="891" cy="217"/>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solidFill>
                    <a:srgbClr val="000000"/>
                  </a:solidFill>
                </a:rPr>
                <a:t>3          4      5</a:t>
              </a:r>
              <a:endParaRPr lang="en-US"/>
            </a:p>
          </p:txBody>
        </p:sp>
        <p:sp>
          <p:nvSpPr>
            <p:cNvPr id="12310" name="Text Box 50"/>
            <p:cNvSpPr txBox="1">
              <a:spLocks noChangeArrowheads="1"/>
            </p:cNvSpPr>
            <p:nvPr/>
          </p:nvSpPr>
          <p:spPr bwMode="auto">
            <a:xfrm>
              <a:off x="3539" y="2624"/>
              <a:ext cx="654" cy="353"/>
            </a:xfrm>
            <a:prstGeom prst="rect">
              <a:avLst/>
            </a:prstGeom>
            <a:solidFill>
              <a:schemeClr val="accent1"/>
            </a:solidFill>
            <a:ln w="9525">
              <a:solidFill>
                <a:srgbClr val="000000"/>
              </a:solidFill>
              <a:miter lim="800000"/>
              <a:headEnd/>
              <a:tailEnd/>
            </a:ln>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100">
                  <a:solidFill>
                    <a:srgbClr val="000000"/>
                  </a:solidFill>
                </a:rPr>
                <a:t>HLR</a:t>
              </a:r>
              <a:endParaRPr lang="en-US"/>
            </a:p>
          </p:txBody>
        </p:sp>
        <p:sp>
          <p:nvSpPr>
            <p:cNvPr id="12311" name="Line 51"/>
            <p:cNvSpPr>
              <a:spLocks noChangeShapeType="1"/>
            </p:cNvSpPr>
            <p:nvPr/>
          </p:nvSpPr>
          <p:spPr bwMode="auto">
            <a:xfrm>
              <a:off x="3690" y="2305"/>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2" name="Line 52"/>
            <p:cNvSpPr>
              <a:spLocks noChangeShapeType="1"/>
            </p:cNvSpPr>
            <p:nvPr/>
          </p:nvSpPr>
          <p:spPr bwMode="auto">
            <a:xfrm flipV="1">
              <a:off x="4049" y="2299"/>
              <a:ext cx="0" cy="3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3" name="Text Box 53"/>
            <p:cNvSpPr txBox="1">
              <a:spLocks noChangeArrowheads="1"/>
            </p:cNvSpPr>
            <p:nvPr/>
          </p:nvSpPr>
          <p:spPr bwMode="auto">
            <a:xfrm>
              <a:off x="3556" y="2394"/>
              <a:ext cx="519" cy="23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300">
                  <a:solidFill>
                    <a:srgbClr val="000000"/>
                  </a:solidFill>
                </a:rPr>
                <a:t>1          2</a:t>
              </a:r>
              <a:endParaRPr lang="en-US"/>
            </a:p>
          </p:txBody>
        </p:sp>
        <p:sp>
          <p:nvSpPr>
            <p:cNvPr id="12314" name="Line 54"/>
            <p:cNvSpPr>
              <a:spLocks noChangeShapeType="1"/>
            </p:cNvSpPr>
            <p:nvPr/>
          </p:nvSpPr>
          <p:spPr bwMode="auto">
            <a:xfrm flipV="1">
              <a:off x="1178" y="1504"/>
              <a:ext cx="0" cy="5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5" name="Text Box 55"/>
            <p:cNvSpPr txBox="1">
              <a:spLocks noChangeArrowheads="1"/>
            </p:cNvSpPr>
            <p:nvPr/>
          </p:nvSpPr>
          <p:spPr bwMode="auto">
            <a:xfrm>
              <a:off x="987" y="1694"/>
              <a:ext cx="705" cy="279"/>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solidFill>
                    <a:srgbClr val="000000"/>
                  </a:solidFill>
                </a:rPr>
                <a:t>4         3</a:t>
              </a:r>
              <a:endParaRPr lang="en-US"/>
            </a:p>
          </p:txBody>
        </p:sp>
        <p:sp>
          <p:nvSpPr>
            <p:cNvPr id="12316" name="Text Box 56"/>
            <p:cNvSpPr txBox="1">
              <a:spLocks noChangeArrowheads="1"/>
            </p:cNvSpPr>
            <p:nvPr/>
          </p:nvSpPr>
          <p:spPr bwMode="auto">
            <a:xfrm>
              <a:off x="624" y="2688"/>
              <a:ext cx="1584" cy="24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solidFill>
                    <a:srgbClr val="000000"/>
                  </a:solidFill>
                </a:rPr>
                <a:t>   </a:t>
              </a:r>
              <a:r>
                <a:rPr lang="en-US" sz="1600" b="1">
                  <a:solidFill>
                    <a:srgbClr val="FF0000"/>
                  </a:solidFill>
                </a:rPr>
                <a:t>SIM with A3, A5, A8, Ki</a:t>
              </a:r>
              <a:endParaRPr lang="en-US" b="1">
                <a:solidFill>
                  <a:srgbClr val="FF0000"/>
                </a:solidFill>
              </a:endParaRPr>
            </a:p>
          </p:txBody>
        </p:sp>
        <p:sp>
          <p:nvSpPr>
            <p:cNvPr id="12317" name="Line 57"/>
            <p:cNvSpPr>
              <a:spLocks noChangeShapeType="1"/>
            </p:cNvSpPr>
            <p:nvPr/>
          </p:nvSpPr>
          <p:spPr bwMode="auto">
            <a:xfrm flipV="1">
              <a:off x="1344" y="1512"/>
              <a:ext cx="0" cy="55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
        <p:nvSpPr>
          <p:cNvPr id="12291" name="Rectangle 29"/>
          <p:cNvSpPr>
            <a:spLocks noChangeArrowheads="1"/>
          </p:cNvSpPr>
          <p:nvPr/>
        </p:nvSpPr>
        <p:spPr bwMode="auto">
          <a:xfrm>
            <a:off x="0" y="0"/>
            <a:ext cx="8915400" cy="15700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dirty="0"/>
              <a:t>An authentication algorithm A3, a cipher key generation algorithm A8 and an encryption algorithm A5, individual subscriber authentication key (Ki) are also programmed into the MS at the time of service provisioning. The relevant call flows are shown in fig.1</a:t>
            </a:r>
          </a:p>
        </p:txBody>
      </p:sp>
      <p:sp>
        <p:nvSpPr>
          <p:cNvPr id="12292" name="Slide Number Placeholder 3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DFA696F-4B7C-4070-B729-8BE040076E5B}" type="slidenum">
              <a:rPr lang="en-US" sz="1400"/>
              <a:pPr eaLnBrk="1" hangingPunct="1"/>
              <a:t>14</a:t>
            </a:fld>
            <a:endParaRPr lang="en-US" sz="1400"/>
          </a:p>
        </p:txBody>
      </p:sp>
    </p:spTree>
    <p:extLst>
      <p:ext uri="{BB962C8B-B14F-4D97-AF65-F5344CB8AC3E}">
        <p14:creationId xmlns:p14="http://schemas.microsoft.com/office/powerpoint/2010/main" val="801579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58"/>
          <p:cNvGrpSpPr>
            <a:grpSpLocks/>
          </p:cNvGrpSpPr>
          <p:nvPr/>
        </p:nvGrpSpPr>
        <p:grpSpPr bwMode="auto">
          <a:xfrm>
            <a:off x="-76200" y="2971800"/>
            <a:ext cx="5524500" cy="3276600"/>
            <a:chOff x="624" y="720"/>
            <a:chExt cx="3720" cy="2257"/>
          </a:xfrm>
        </p:grpSpPr>
        <p:sp>
          <p:nvSpPr>
            <p:cNvPr id="13317" name="AutoShape 33"/>
            <p:cNvSpPr>
              <a:spLocks noChangeArrowheads="1"/>
            </p:cNvSpPr>
            <p:nvPr/>
          </p:nvSpPr>
          <p:spPr bwMode="auto">
            <a:xfrm>
              <a:off x="816" y="720"/>
              <a:ext cx="905" cy="787"/>
            </a:xfrm>
            <a:prstGeom prst="hexagon">
              <a:avLst>
                <a:gd name="adj" fmla="val 28748"/>
                <a:gd name="vf" fmla="val 115470"/>
              </a:avLst>
            </a:prstGeom>
            <a:solidFill>
              <a:srgbClr val="66CC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13318" name="Text Box 34"/>
            <p:cNvSpPr txBox="1">
              <a:spLocks noChangeArrowheads="1"/>
            </p:cNvSpPr>
            <p:nvPr/>
          </p:nvSpPr>
          <p:spPr bwMode="auto">
            <a:xfrm>
              <a:off x="2440" y="955"/>
              <a:ext cx="583" cy="434"/>
            </a:xfrm>
            <a:prstGeom prst="rect">
              <a:avLst/>
            </a:prstGeom>
            <a:solidFill>
              <a:srgbClr val="FF3300"/>
            </a:solidFill>
            <a:ln w="9525">
              <a:solidFill>
                <a:srgbClr val="000000"/>
              </a:solidFill>
              <a:miter lim="800000"/>
              <a:headEnd/>
              <a:tailEnd/>
            </a:ln>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000">
                  <a:solidFill>
                    <a:srgbClr val="000000"/>
                  </a:solidFill>
                </a:rPr>
                <a:t>BSC</a:t>
              </a:r>
              <a:endParaRPr lang="en-US"/>
            </a:p>
          </p:txBody>
        </p:sp>
        <p:sp>
          <p:nvSpPr>
            <p:cNvPr id="13319" name="Text Box 35"/>
            <p:cNvSpPr txBox="1">
              <a:spLocks noChangeArrowheads="1"/>
            </p:cNvSpPr>
            <p:nvPr/>
          </p:nvSpPr>
          <p:spPr bwMode="auto">
            <a:xfrm>
              <a:off x="3574" y="1016"/>
              <a:ext cx="642" cy="441"/>
            </a:xfrm>
            <a:prstGeom prst="rect">
              <a:avLst/>
            </a:prstGeom>
            <a:solidFill>
              <a:srgbClr val="FF3300"/>
            </a:solidFill>
            <a:ln w="9525">
              <a:solidFill>
                <a:srgbClr val="000000"/>
              </a:solidFill>
              <a:miter lim="800000"/>
              <a:headEnd/>
              <a:tailEnd/>
            </a:ln>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000">
                  <a:solidFill>
                    <a:srgbClr val="000000"/>
                  </a:solidFill>
                </a:rPr>
                <a:t>MSC</a:t>
              </a:r>
              <a:endParaRPr lang="en-US"/>
            </a:p>
          </p:txBody>
        </p:sp>
        <p:sp>
          <p:nvSpPr>
            <p:cNvPr id="13320" name="Text Box 36"/>
            <p:cNvSpPr txBox="1">
              <a:spLocks noChangeArrowheads="1"/>
            </p:cNvSpPr>
            <p:nvPr/>
          </p:nvSpPr>
          <p:spPr bwMode="auto">
            <a:xfrm>
              <a:off x="965" y="2072"/>
              <a:ext cx="526" cy="427"/>
            </a:xfrm>
            <a:prstGeom prst="rect">
              <a:avLst/>
            </a:prstGeom>
            <a:solidFill>
              <a:srgbClr val="99CCFF"/>
            </a:solidFill>
            <a:ln w="9525">
              <a:solidFill>
                <a:srgbClr val="000000"/>
              </a:solidFill>
              <a:miter lim="800000"/>
              <a:headEnd/>
              <a:tailEnd/>
            </a:ln>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100">
                  <a:solidFill>
                    <a:srgbClr val="000000"/>
                  </a:solidFill>
                </a:rPr>
                <a:t>MS</a:t>
              </a:r>
              <a:endParaRPr lang="en-US"/>
            </a:p>
          </p:txBody>
        </p:sp>
        <p:sp>
          <p:nvSpPr>
            <p:cNvPr id="13321" name="Line 37"/>
            <p:cNvSpPr>
              <a:spLocks noChangeShapeType="1"/>
            </p:cNvSpPr>
            <p:nvPr/>
          </p:nvSpPr>
          <p:spPr bwMode="auto">
            <a:xfrm flipH="1">
              <a:off x="1735" y="1009"/>
              <a:ext cx="69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2" name="Line 38"/>
            <p:cNvSpPr>
              <a:spLocks noChangeShapeType="1"/>
            </p:cNvSpPr>
            <p:nvPr/>
          </p:nvSpPr>
          <p:spPr bwMode="auto">
            <a:xfrm>
              <a:off x="1728" y="1206"/>
              <a:ext cx="69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3" name="Line 39"/>
            <p:cNvSpPr>
              <a:spLocks noChangeShapeType="1"/>
            </p:cNvSpPr>
            <p:nvPr/>
          </p:nvSpPr>
          <p:spPr bwMode="auto">
            <a:xfrm flipH="1">
              <a:off x="1728" y="1369"/>
              <a:ext cx="7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4" name="Text Box 40"/>
            <p:cNvSpPr txBox="1">
              <a:spLocks noChangeArrowheads="1"/>
            </p:cNvSpPr>
            <p:nvPr/>
          </p:nvSpPr>
          <p:spPr bwMode="auto">
            <a:xfrm>
              <a:off x="1960" y="838"/>
              <a:ext cx="328" cy="93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solidFill>
                    <a:srgbClr val="000000"/>
                  </a:solidFill>
                </a:rPr>
                <a:t>5</a:t>
              </a:r>
            </a:p>
            <a:p>
              <a:pPr eaLnBrk="1" hangingPunct="1"/>
              <a:endParaRPr lang="en-US" sz="600">
                <a:solidFill>
                  <a:srgbClr val="000000"/>
                </a:solidFill>
                <a:latin typeface="Batang" pitchFamily="18" charset="-127"/>
              </a:endParaRPr>
            </a:p>
            <a:p>
              <a:pPr eaLnBrk="1" hangingPunct="1"/>
              <a:r>
                <a:rPr lang="en-US" sz="1600">
                  <a:solidFill>
                    <a:srgbClr val="000000"/>
                  </a:solidFill>
                </a:rPr>
                <a:t>4</a:t>
              </a:r>
            </a:p>
            <a:p>
              <a:pPr eaLnBrk="1" hangingPunct="1"/>
              <a:endParaRPr lang="en-US" sz="1600">
                <a:solidFill>
                  <a:srgbClr val="000000"/>
                </a:solidFill>
                <a:latin typeface="Batang" pitchFamily="18" charset="-127"/>
              </a:endParaRPr>
            </a:p>
            <a:p>
              <a:pPr eaLnBrk="1" hangingPunct="1"/>
              <a:r>
                <a:rPr lang="en-US" sz="1600">
                  <a:solidFill>
                    <a:srgbClr val="000000"/>
                  </a:solidFill>
                </a:rPr>
                <a:t>3</a:t>
              </a:r>
              <a:endParaRPr lang="en-US"/>
            </a:p>
          </p:txBody>
        </p:sp>
        <p:sp>
          <p:nvSpPr>
            <p:cNvPr id="13325" name="Line 41"/>
            <p:cNvSpPr>
              <a:spLocks noChangeShapeType="1"/>
            </p:cNvSpPr>
            <p:nvPr/>
          </p:nvSpPr>
          <p:spPr bwMode="auto">
            <a:xfrm flipH="1">
              <a:off x="3030" y="1070"/>
              <a:ext cx="5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6" name="Line 42"/>
            <p:cNvSpPr>
              <a:spLocks noChangeShapeType="1"/>
            </p:cNvSpPr>
            <p:nvPr/>
          </p:nvSpPr>
          <p:spPr bwMode="auto">
            <a:xfrm>
              <a:off x="3030" y="1186"/>
              <a:ext cx="5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7" name="Line 43"/>
            <p:cNvSpPr>
              <a:spLocks noChangeShapeType="1"/>
            </p:cNvSpPr>
            <p:nvPr/>
          </p:nvSpPr>
          <p:spPr bwMode="auto">
            <a:xfrm flipH="1">
              <a:off x="3016" y="1355"/>
              <a:ext cx="55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8" name="Text Box 44"/>
            <p:cNvSpPr txBox="1">
              <a:spLocks noChangeArrowheads="1"/>
            </p:cNvSpPr>
            <p:nvPr/>
          </p:nvSpPr>
          <p:spPr bwMode="auto">
            <a:xfrm>
              <a:off x="3543" y="1952"/>
              <a:ext cx="801" cy="347"/>
            </a:xfrm>
            <a:prstGeom prst="rect">
              <a:avLst/>
            </a:prstGeom>
            <a:solidFill>
              <a:schemeClr val="accent1"/>
            </a:solidFill>
            <a:ln w="9525">
              <a:solidFill>
                <a:srgbClr val="000000"/>
              </a:solidFill>
              <a:miter lim="800000"/>
              <a:headEnd/>
              <a:tailEnd/>
            </a:ln>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300">
                  <a:solidFill>
                    <a:srgbClr val="000000"/>
                  </a:solidFill>
                </a:rPr>
                <a:t>VLR</a:t>
              </a:r>
              <a:endParaRPr lang="en-US"/>
            </a:p>
          </p:txBody>
        </p:sp>
        <p:sp>
          <p:nvSpPr>
            <p:cNvPr id="13329" name="Line 45"/>
            <p:cNvSpPr>
              <a:spLocks noChangeShapeType="1"/>
            </p:cNvSpPr>
            <p:nvPr/>
          </p:nvSpPr>
          <p:spPr bwMode="auto">
            <a:xfrm flipV="1">
              <a:off x="3639" y="1457"/>
              <a:ext cx="0" cy="48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0" name="Line 46"/>
            <p:cNvSpPr>
              <a:spLocks noChangeShapeType="1"/>
            </p:cNvSpPr>
            <p:nvPr/>
          </p:nvSpPr>
          <p:spPr bwMode="auto">
            <a:xfrm>
              <a:off x="3882" y="1457"/>
              <a:ext cx="0" cy="4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1" name="Line 47"/>
            <p:cNvSpPr>
              <a:spLocks noChangeShapeType="1"/>
            </p:cNvSpPr>
            <p:nvPr/>
          </p:nvSpPr>
          <p:spPr bwMode="auto">
            <a:xfrm flipV="1">
              <a:off x="4113" y="1464"/>
              <a:ext cx="0" cy="4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2" name="Text Box 48"/>
            <p:cNvSpPr txBox="1">
              <a:spLocks noChangeArrowheads="1"/>
            </p:cNvSpPr>
            <p:nvPr/>
          </p:nvSpPr>
          <p:spPr bwMode="auto">
            <a:xfrm>
              <a:off x="3138" y="899"/>
              <a:ext cx="328" cy="93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500">
                  <a:solidFill>
                    <a:srgbClr val="000000"/>
                  </a:solidFill>
                </a:rPr>
                <a:t>5</a:t>
              </a:r>
            </a:p>
            <a:p>
              <a:pPr eaLnBrk="1" hangingPunct="1"/>
              <a:endParaRPr lang="en-US" sz="1500">
                <a:solidFill>
                  <a:srgbClr val="000000"/>
                </a:solidFill>
              </a:endParaRPr>
            </a:p>
            <a:p>
              <a:pPr eaLnBrk="1" hangingPunct="1"/>
              <a:r>
                <a:rPr lang="en-US" sz="1500">
                  <a:solidFill>
                    <a:srgbClr val="000000"/>
                  </a:solidFill>
                </a:rPr>
                <a:t>4</a:t>
              </a:r>
            </a:p>
            <a:p>
              <a:pPr eaLnBrk="1" hangingPunct="1"/>
              <a:r>
                <a:rPr lang="en-US" sz="1500">
                  <a:solidFill>
                    <a:srgbClr val="000000"/>
                  </a:solidFill>
                </a:rPr>
                <a:t>3</a:t>
              </a:r>
              <a:endParaRPr lang="en-US"/>
            </a:p>
          </p:txBody>
        </p:sp>
        <p:sp>
          <p:nvSpPr>
            <p:cNvPr id="13333" name="Text Box 49"/>
            <p:cNvSpPr txBox="1">
              <a:spLocks noChangeArrowheads="1"/>
            </p:cNvSpPr>
            <p:nvPr/>
          </p:nvSpPr>
          <p:spPr bwMode="auto">
            <a:xfrm>
              <a:off x="3453" y="1606"/>
              <a:ext cx="891" cy="217"/>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solidFill>
                    <a:srgbClr val="000000"/>
                  </a:solidFill>
                </a:rPr>
                <a:t>3          4      5</a:t>
              </a:r>
              <a:endParaRPr lang="en-US"/>
            </a:p>
          </p:txBody>
        </p:sp>
        <p:sp>
          <p:nvSpPr>
            <p:cNvPr id="13334" name="Text Box 50"/>
            <p:cNvSpPr txBox="1">
              <a:spLocks noChangeArrowheads="1"/>
            </p:cNvSpPr>
            <p:nvPr/>
          </p:nvSpPr>
          <p:spPr bwMode="auto">
            <a:xfrm>
              <a:off x="3539" y="2624"/>
              <a:ext cx="654" cy="353"/>
            </a:xfrm>
            <a:prstGeom prst="rect">
              <a:avLst/>
            </a:prstGeom>
            <a:solidFill>
              <a:schemeClr val="accent1"/>
            </a:solidFill>
            <a:ln w="9525">
              <a:solidFill>
                <a:srgbClr val="000000"/>
              </a:solidFill>
              <a:miter lim="800000"/>
              <a:headEnd/>
              <a:tailEnd/>
            </a:ln>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100">
                  <a:solidFill>
                    <a:srgbClr val="000000"/>
                  </a:solidFill>
                </a:rPr>
                <a:t>HLR</a:t>
              </a:r>
              <a:endParaRPr lang="en-US"/>
            </a:p>
          </p:txBody>
        </p:sp>
        <p:sp>
          <p:nvSpPr>
            <p:cNvPr id="13335" name="Line 51"/>
            <p:cNvSpPr>
              <a:spLocks noChangeShapeType="1"/>
            </p:cNvSpPr>
            <p:nvPr/>
          </p:nvSpPr>
          <p:spPr bwMode="auto">
            <a:xfrm>
              <a:off x="3690" y="2305"/>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6" name="Line 52"/>
            <p:cNvSpPr>
              <a:spLocks noChangeShapeType="1"/>
            </p:cNvSpPr>
            <p:nvPr/>
          </p:nvSpPr>
          <p:spPr bwMode="auto">
            <a:xfrm flipV="1">
              <a:off x="4049" y="2299"/>
              <a:ext cx="0" cy="3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7" name="Text Box 53"/>
            <p:cNvSpPr txBox="1">
              <a:spLocks noChangeArrowheads="1"/>
            </p:cNvSpPr>
            <p:nvPr/>
          </p:nvSpPr>
          <p:spPr bwMode="auto">
            <a:xfrm>
              <a:off x="3556" y="2394"/>
              <a:ext cx="519" cy="23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300">
                  <a:solidFill>
                    <a:srgbClr val="000000"/>
                  </a:solidFill>
                </a:rPr>
                <a:t>1          2</a:t>
              </a:r>
              <a:endParaRPr lang="en-US"/>
            </a:p>
          </p:txBody>
        </p:sp>
        <p:sp>
          <p:nvSpPr>
            <p:cNvPr id="13338" name="Line 54"/>
            <p:cNvSpPr>
              <a:spLocks noChangeShapeType="1"/>
            </p:cNvSpPr>
            <p:nvPr/>
          </p:nvSpPr>
          <p:spPr bwMode="auto">
            <a:xfrm flipV="1">
              <a:off x="1178" y="1504"/>
              <a:ext cx="0" cy="5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9" name="Text Box 55"/>
            <p:cNvSpPr txBox="1">
              <a:spLocks noChangeArrowheads="1"/>
            </p:cNvSpPr>
            <p:nvPr/>
          </p:nvSpPr>
          <p:spPr bwMode="auto">
            <a:xfrm>
              <a:off x="987" y="1694"/>
              <a:ext cx="705" cy="279"/>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solidFill>
                    <a:srgbClr val="000000"/>
                  </a:solidFill>
                </a:rPr>
                <a:t>4         3</a:t>
              </a:r>
              <a:endParaRPr lang="en-US"/>
            </a:p>
          </p:txBody>
        </p:sp>
        <p:sp>
          <p:nvSpPr>
            <p:cNvPr id="13340" name="Text Box 56"/>
            <p:cNvSpPr txBox="1">
              <a:spLocks noChangeArrowheads="1"/>
            </p:cNvSpPr>
            <p:nvPr/>
          </p:nvSpPr>
          <p:spPr bwMode="auto">
            <a:xfrm>
              <a:off x="624" y="2688"/>
              <a:ext cx="1796" cy="24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solidFill>
                    <a:srgbClr val="000000"/>
                  </a:solidFill>
                </a:rPr>
                <a:t>   </a:t>
              </a:r>
              <a:r>
                <a:rPr lang="en-US" sz="1600" b="1">
                  <a:solidFill>
                    <a:srgbClr val="FF0000"/>
                  </a:solidFill>
                </a:rPr>
                <a:t>SIM with A3, A5, A8, Ki</a:t>
              </a:r>
              <a:endParaRPr lang="en-US" b="1">
                <a:solidFill>
                  <a:srgbClr val="FF0000"/>
                </a:solidFill>
              </a:endParaRPr>
            </a:p>
          </p:txBody>
        </p:sp>
        <p:sp>
          <p:nvSpPr>
            <p:cNvPr id="13341" name="Line 57"/>
            <p:cNvSpPr>
              <a:spLocks noChangeShapeType="1"/>
            </p:cNvSpPr>
            <p:nvPr/>
          </p:nvSpPr>
          <p:spPr bwMode="auto">
            <a:xfrm flipV="1">
              <a:off x="1344" y="1512"/>
              <a:ext cx="0" cy="55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
        <p:nvSpPr>
          <p:cNvPr id="13315" name="TextBox 30"/>
          <p:cNvSpPr txBox="1">
            <a:spLocks noChangeArrowheads="1"/>
          </p:cNvSpPr>
          <p:nvPr/>
        </p:nvSpPr>
        <p:spPr bwMode="auto">
          <a:xfrm>
            <a:off x="0" y="0"/>
            <a:ext cx="8915400" cy="29241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AutoNum type="arabicPeriod"/>
            </a:pPr>
            <a:r>
              <a:rPr lang="en-US" sz="1600" dirty="0"/>
              <a:t>VLR sends IMSI (International Mobile Subscriber Identity) to the HLR.</a:t>
            </a:r>
          </a:p>
          <a:p>
            <a:pPr algn="just" eaLnBrk="1" hangingPunct="1">
              <a:spcBef>
                <a:spcPct val="50000"/>
              </a:spcBef>
              <a:buFontTx/>
              <a:buAutoNum type="arabicPeriod"/>
            </a:pPr>
            <a:r>
              <a:rPr lang="en-US" sz="1600" dirty="0"/>
              <a:t>HLR returns security triplets (RAND, SRES, </a:t>
            </a:r>
            <a:r>
              <a:rPr lang="en-US" sz="1600" dirty="0" err="1"/>
              <a:t>Kc</a:t>
            </a:r>
            <a:r>
              <a:rPr lang="en-US" sz="1600" dirty="0"/>
              <a:t>) to the VLR</a:t>
            </a:r>
          </a:p>
          <a:p>
            <a:pPr algn="just" eaLnBrk="1" hangingPunct="1">
              <a:spcBef>
                <a:spcPct val="50000"/>
              </a:spcBef>
              <a:buFontTx/>
              <a:buAutoNum type="arabicPeriod"/>
            </a:pPr>
            <a:r>
              <a:rPr lang="en-US" sz="1600" dirty="0"/>
              <a:t>For authentication and ciphering the VLR sends RAND to the MS.</a:t>
            </a:r>
          </a:p>
          <a:p>
            <a:pPr algn="just" eaLnBrk="1" hangingPunct="1">
              <a:spcBef>
                <a:spcPct val="50000"/>
              </a:spcBef>
              <a:buFontTx/>
              <a:buAutoNum type="arabicPeriod"/>
            </a:pPr>
            <a:r>
              <a:rPr lang="en-US" sz="1600" dirty="0"/>
              <a:t>Using stored A3 algorithm and secret key Ki stored in the SIM, and  RAND provided by the VLR the MS calculates SRES (Signed Response) and returns it to the VLR. Using the A8 algorithm and Ki, The MS also calculates the cipher key Kc.</a:t>
            </a:r>
          </a:p>
          <a:p>
            <a:pPr algn="just" eaLnBrk="1" hangingPunct="1">
              <a:spcBef>
                <a:spcPct val="50000"/>
              </a:spcBef>
              <a:buFontTx/>
              <a:buAutoNum type="arabicPeriod"/>
            </a:pPr>
            <a:r>
              <a:rPr lang="en-US" sz="1600" dirty="0"/>
              <a:t>If the SRES returned by the MS matches with the stored SRES in the VLR, the VLR sends the cipher key </a:t>
            </a:r>
            <a:r>
              <a:rPr lang="en-US" sz="1600" dirty="0" err="1"/>
              <a:t>Kc</a:t>
            </a:r>
            <a:r>
              <a:rPr lang="en-US" sz="1600" dirty="0"/>
              <a:t> to the BTS which uses </a:t>
            </a:r>
            <a:r>
              <a:rPr lang="en-US" sz="1600" dirty="0" err="1"/>
              <a:t>Kc</a:t>
            </a:r>
            <a:r>
              <a:rPr lang="en-US" sz="1600" dirty="0"/>
              <a:t> for ciphering the radio path (down link)</a:t>
            </a:r>
          </a:p>
          <a:p>
            <a:pPr algn="just" eaLnBrk="1" hangingPunct="1">
              <a:spcBef>
                <a:spcPct val="50000"/>
              </a:spcBef>
              <a:buFontTx/>
              <a:buAutoNum type="arabicPeriod"/>
            </a:pPr>
            <a:r>
              <a:rPr lang="en-US" sz="1600" dirty="0"/>
              <a:t>MS uses its </a:t>
            </a:r>
            <a:r>
              <a:rPr lang="en-US" sz="1600" dirty="0" err="1"/>
              <a:t>Kc</a:t>
            </a:r>
            <a:r>
              <a:rPr lang="en-US" sz="1600" dirty="0"/>
              <a:t> to cipher the radio path (uplink) using encryption algorithm)</a:t>
            </a:r>
          </a:p>
        </p:txBody>
      </p:sp>
      <p:sp>
        <p:nvSpPr>
          <p:cNvPr id="13316" name="Slide Number Placeholder 31"/>
          <p:cNvSpPr>
            <a:spLocks noGrp="1"/>
          </p:cNvSpPr>
          <p:nvPr>
            <p:ph type="sldNum" sz="quarter" idx="12"/>
          </p:nvPr>
        </p:nvSpPr>
        <p:spPr>
          <a:xfrm>
            <a:off x="49530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BF39F5A-C56F-41BF-9194-CB7EAC44AEDE}" type="slidenum">
              <a:rPr lang="en-US" sz="1400"/>
              <a:pPr eaLnBrk="1" hangingPunct="1"/>
              <a:t>15</a:t>
            </a:fld>
            <a:endParaRPr lang="en-US" sz="1400"/>
          </a:p>
        </p:txBody>
      </p:sp>
      <p:sp>
        <p:nvSpPr>
          <p:cNvPr id="2" name="TextBox 1"/>
          <p:cNvSpPr txBox="1"/>
          <p:nvPr/>
        </p:nvSpPr>
        <p:spPr>
          <a:xfrm>
            <a:off x="5654520" y="3204624"/>
            <a:ext cx="3402526" cy="3293209"/>
          </a:xfrm>
          <a:prstGeom prst="rect">
            <a:avLst/>
          </a:prstGeom>
          <a:noFill/>
        </p:spPr>
        <p:txBody>
          <a:bodyPr wrap="square" rtlCol="0">
            <a:spAutoFit/>
          </a:bodyPr>
          <a:lstStyle/>
          <a:p>
            <a:pPr marL="0" indent="0">
              <a:buNone/>
            </a:pPr>
            <a:r>
              <a:rPr lang="en-US" sz="1600" b="1" dirty="0"/>
              <a:t>RAND </a:t>
            </a:r>
            <a:r>
              <a:rPr lang="en-US" sz="1600" dirty="0"/>
              <a:t>is randomly generated 128 bit number used</a:t>
            </a:r>
          </a:p>
          <a:p>
            <a:pPr marL="0" indent="0">
              <a:buNone/>
            </a:pPr>
            <a:r>
              <a:rPr lang="en-US" sz="1600" dirty="0"/>
              <a:t>for providing triples always different.</a:t>
            </a:r>
          </a:p>
          <a:p>
            <a:pPr marL="0" indent="0">
              <a:buNone/>
            </a:pPr>
            <a:r>
              <a:rPr lang="en-US" sz="1600" dirty="0"/>
              <a:t>• </a:t>
            </a:r>
            <a:r>
              <a:rPr lang="en-US" sz="1600" b="1" dirty="0"/>
              <a:t>SRES </a:t>
            </a:r>
            <a:r>
              <a:rPr lang="en-US" sz="1600" dirty="0"/>
              <a:t>(signed response) is 32 bit long number</a:t>
            </a:r>
          </a:p>
          <a:p>
            <a:pPr marL="0" indent="0">
              <a:buNone/>
            </a:pPr>
            <a:r>
              <a:rPr lang="en-US" sz="1600" dirty="0"/>
              <a:t>generated by A3 algorithm and used as digital</a:t>
            </a:r>
          </a:p>
          <a:p>
            <a:pPr marL="0" indent="0">
              <a:buNone/>
            </a:pPr>
            <a:r>
              <a:rPr lang="en-US" sz="1600" dirty="0"/>
              <a:t>signature of MS.</a:t>
            </a:r>
          </a:p>
          <a:p>
            <a:pPr marL="0" indent="0">
              <a:buNone/>
            </a:pPr>
            <a:r>
              <a:rPr lang="en-US" sz="1600" dirty="0"/>
              <a:t>• </a:t>
            </a:r>
            <a:r>
              <a:rPr lang="en-US" sz="1600" b="1" dirty="0" err="1" smtClean="0"/>
              <a:t>Kc</a:t>
            </a:r>
            <a:r>
              <a:rPr lang="en-US" sz="1600" b="1" dirty="0" smtClean="0"/>
              <a:t> </a:t>
            </a:r>
            <a:r>
              <a:rPr lang="en-US" sz="1600" dirty="0"/>
              <a:t>is 64 bit ciphering key generated by </a:t>
            </a:r>
            <a:r>
              <a:rPr lang="en-US" sz="1600" dirty="0" smtClean="0"/>
              <a:t>A8 algorithm </a:t>
            </a:r>
            <a:r>
              <a:rPr lang="en-US" sz="1600" dirty="0"/>
              <a:t>and used for encrypting data between MS</a:t>
            </a:r>
          </a:p>
          <a:p>
            <a:pPr marL="0" indent="0">
              <a:buNone/>
            </a:pPr>
            <a:r>
              <a:rPr lang="en-US" sz="1600" dirty="0"/>
              <a:t>and SGSN.</a:t>
            </a:r>
          </a:p>
          <a:p>
            <a:endParaRPr lang="en-US" sz="1600" dirty="0"/>
          </a:p>
        </p:txBody>
      </p:sp>
    </p:spTree>
    <p:extLst>
      <p:ext uri="{BB962C8B-B14F-4D97-AF65-F5344CB8AC3E}">
        <p14:creationId xmlns:p14="http://schemas.microsoft.com/office/powerpoint/2010/main" val="2441268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228600" y="990600"/>
            <a:ext cx="8534400" cy="3600986"/>
          </a:xfrm>
          <a:prstGeom prst="rect">
            <a:avLst/>
          </a:prstGeom>
          <a:noFill/>
          <a:ln>
            <a:noFill/>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b="1" dirty="0"/>
              <a:t>Equipment Identity Register (EIR):</a:t>
            </a:r>
            <a:r>
              <a:rPr lang="en-US" dirty="0"/>
              <a:t> </a:t>
            </a:r>
            <a:endParaRPr lang="en-US" dirty="0" smtClean="0"/>
          </a:p>
          <a:p>
            <a:pPr marL="342900" indent="-342900" algn="just" eaLnBrk="1" hangingPunct="1">
              <a:spcBef>
                <a:spcPct val="50000"/>
              </a:spcBef>
              <a:buFont typeface="Wingdings" panose="05000000000000000000" pitchFamily="2" charset="2"/>
              <a:buChar char="ü"/>
            </a:pPr>
            <a:r>
              <a:rPr lang="en-US" dirty="0" smtClean="0"/>
              <a:t>The </a:t>
            </a:r>
            <a:r>
              <a:rPr lang="en-US" dirty="0"/>
              <a:t>EIR maintains information to authenticate terminal equipment so that fraudulent, stolen on non-type-approved terminals can be identified and denied service</a:t>
            </a:r>
            <a:r>
              <a:rPr lang="en-US" dirty="0" smtClean="0"/>
              <a:t>.</a:t>
            </a:r>
          </a:p>
          <a:p>
            <a:pPr marL="342900" indent="-342900" algn="just" eaLnBrk="1" hangingPunct="1">
              <a:spcBef>
                <a:spcPct val="50000"/>
              </a:spcBef>
              <a:buFont typeface="Wingdings" panose="05000000000000000000" pitchFamily="2" charset="2"/>
              <a:buChar char="ü"/>
            </a:pPr>
            <a:r>
              <a:rPr lang="en-US" dirty="0"/>
              <a:t>AUC – Authentication center and EIR- Equipment Identity registers are either Stand-alone nodes or some times work together as combined AUC/EIR nodes for optimum performance.</a:t>
            </a:r>
          </a:p>
          <a:p>
            <a:pPr algn="just" eaLnBrk="1" hangingPunct="1">
              <a:spcBef>
                <a:spcPct val="50000"/>
              </a:spcBef>
            </a:pPr>
            <a:endParaRPr lang="en-US" dirty="0"/>
          </a:p>
        </p:txBody>
      </p:sp>
      <p:sp>
        <p:nvSpPr>
          <p:cNvPr id="143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091300C-B53B-4445-9026-0D5BC3D715F7}" type="slidenum">
              <a:rPr lang="en-US" sz="1400"/>
              <a:pPr eaLnBrk="1" hangingPunct="1"/>
              <a:t>16</a:t>
            </a:fld>
            <a:endParaRPr lang="en-US" sz="1400"/>
          </a:p>
        </p:txBody>
      </p:sp>
    </p:spTree>
    <p:extLst>
      <p:ext uri="{BB962C8B-B14F-4D97-AF65-F5344CB8AC3E}">
        <p14:creationId xmlns:p14="http://schemas.microsoft.com/office/powerpoint/2010/main" val="509012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524000" y="304800"/>
            <a:ext cx="6477000" cy="685800"/>
          </a:xfrm>
          <a:solidFill>
            <a:schemeClr val="accent1"/>
          </a:solidFill>
        </p:spPr>
        <p:txBody>
          <a:bodyPr>
            <a:normAutofit fontScale="90000"/>
          </a:bodyPr>
          <a:lstStyle/>
          <a:p>
            <a:pPr eaLnBrk="1" hangingPunct="1"/>
            <a:r>
              <a:rPr lang="en-US" sz="4000" dirty="0" smtClean="0"/>
              <a:t>GSM Speech Processing</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002498"/>
            <a:ext cx="7239000" cy="586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8D9F62E-6DE9-4091-872E-D3B1102A5A3A}" type="slidenum">
              <a:rPr lang="en-US" sz="1400"/>
              <a:pPr eaLnBrk="1" hangingPunct="1"/>
              <a:t>17</a:t>
            </a:fld>
            <a:endParaRPr lang="en-US" sz="1400"/>
          </a:p>
        </p:txBody>
      </p:sp>
    </p:spTree>
    <p:extLst>
      <p:ext uri="{BB962C8B-B14F-4D97-AF65-F5344CB8AC3E}">
        <p14:creationId xmlns:p14="http://schemas.microsoft.com/office/powerpoint/2010/main" val="1108547618"/>
      </p:ext>
    </p:extLst>
  </p:cSld>
  <p:clrMapOvr>
    <a:masterClrMapping/>
  </p:clrMapOvr>
  <p:transition spd="med">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normAutofit fontScale="90000"/>
          </a:bodyPr>
          <a:lstStyle/>
          <a:p>
            <a:r>
              <a:rPr lang="en-US" b="1" dirty="0"/>
              <a:t>A. Speech coding:</a:t>
            </a:r>
            <a:r>
              <a:rPr lang="en-US" dirty="0"/>
              <a:t/>
            </a:r>
            <a:br>
              <a:rPr lang="en-US" dirty="0"/>
            </a:br>
            <a:endParaRPr lang="en-US" dirty="0"/>
          </a:p>
        </p:txBody>
      </p:sp>
      <p:sp>
        <p:nvSpPr>
          <p:cNvPr id="3" name="Content Placeholder 2"/>
          <p:cNvSpPr>
            <a:spLocks noGrp="1"/>
          </p:cNvSpPr>
          <p:nvPr>
            <p:ph idx="1"/>
          </p:nvPr>
        </p:nvSpPr>
        <p:spPr>
          <a:xfrm>
            <a:off x="685800" y="1064455"/>
            <a:ext cx="8229601" cy="5412545"/>
          </a:xfrm>
        </p:spPr>
        <p:txBody>
          <a:bodyPr/>
          <a:lstStyle/>
          <a:p>
            <a:pPr algn="just">
              <a:lnSpc>
                <a:spcPct val="90000"/>
              </a:lnSpc>
              <a:spcBef>
                <a:spcPts val="0"/>
              </a:spcBef>
            </a:pPr>
            <a:r>
              <a:rPr lang="en-US" sz="2400" dirty="0" smtClean="0"/>
              <a:t>GSM </a:t>
            </a:r>
            <a:r>
              <a:rPr lang="en-US" sz="2400" dirty="0"/>
              <a:t>speech coder is RELP (Residually Excited Predictive Coder), which is enhanced by including a Long Term Predictor (LTP</a:t>
            </a:r>
            <a:r>
              <a:rPr lang="en-US" sz="2400" dirty="0" smtClean="0"/>
              <a:t>).</a:t>
            </a:r>
          </a:p>
          <a:p>
            <a:pPr algn="just">
              <a:lnSpc>
                <a:spcPct val="90000"/>
              </a:lnSpc>
              <a:spcBef>
                <a:spcPts val="0"/>
              </a:spcBef>
            </a:pPr>
            <a:endParaRPr lang="en-US" sz="2400" dirty="0" smtClean="0"/>
          </a:p>
          <a:p>
            <a:pPr algn="just">
              <a:lnSpc>
                <a:spcPct val="90000"/>
              </a:lnSpc>
              <a:spcBef>
                <a:spcPts val="0"/>
              </a:spcBef>
            </a:pPr>
            <a:r>
              <a:rPr lang="en-US" sz="2400" dirty="0" smtClean="0"/>
              <a:t>The </a:t>
            </a:r>
            <a:r>
              <a:rPr lang="en-US" sz="2400" dirty="0"/>
              <a:t>coder provides 260 bits for 20ms blocks of speech, which yields a bit rate of 13kbps</a:t>
            </a:r>
            <a:r>
              <a:rPr lang="en-US" sz="2400" dirty="0" smtClean="0"/>
              <a:t>.</a:t>
            </a:r>
          </a:p>
          <a:p>
            <a:pPr algn="just">
              <a:lnSpc>
                <a:spcPct val="90000"/>
              </a:lnSpc>
              <a:spcBef>
                <a:spcPts val="0"/>
              </a:spcBef>
            </a:pPr>
            <a:endParaRPr lang="en-US" sz="2400" dirty="0"/>
          </a:p>
          <a:p>
            <a:pPr algn="just">
              <a:lnSpc>
                <a:spcPct val="90000"/>
              </a:lnSpc>
              <a:spcBef>
                <a:spcPts val="0"/>
              </a:spcBef>
            </a:pPr>
            <a:r>
              <a:rPr lang="en-US" sz="2400" dirty="0" smtClean="0"/>
              <a:t> GSM </a:t>
            </a:r>
            <a:r>
              <a:rPr lang="en-US" sz="2400" dirty="0"/>
              <a:t>system operates in Discontinuous Transmission mode (DTX) by incorporating a Voice Activity Detector (VAD) in speech coder. This mode provides a longer battery life and reduces instantaneous radio interference since GSM transmitter is not active during silent periods</a:t>
            </a:r>
            <a:r>
              <a:rPr lang="en-US" sz="2400" dirty="0" smtClean="0"/>
              <a:t>.</a:t>
            </a:r>
          </a:p>
          <a:p>
            <a:pPr algn="just">
              <a:lnSpc>
                <a:spcPct val="90000"/>
              </a:lnSpc>
              <a:spcBef>
                <a:spcPts val="0"/>
              </a:spcBef>
            </a:pPr>
            <a:endParaRPr lang="en-US" sz="2400" dirty="0" smtClean="0"/>
          </a:p>
          <a:p>
            <a:pPr algn="just">
              <a:lnSpc>
                <a:spcPct val="90000"/>
              </a:lnSpc>
              <a:spcBef>
                <a:spcPts val="0"/>
              </a:spcBef>
            </a:pPr>
            <a:r>
              <a:rPr lang="en-US" sz="2400" dirty="0" smtClean="0"/>
              <a:t>A </a:t>
            </a:r>
            <a:r>
              <a:rPr lang="en-US" sz="2400" dirty="0"/>
              <a:t>Comfort Noise Subsystem (CNS) is used at receiver which adds background acoustic noise to compensate for the annoying switched </a:t>
            </a:r>
            <a:r>
              <a:rPr lang="en-US" sz="2400" dirty="0" smtClean="0"/>
              <a:t>muting </a:t>
            </a:r>
            <a:r>
              <a:rPr lang="en-US" sz="2400" dirty="0"/>
              <a:t>which occurs due to DTX</a:t>
            </a:r>
            <a:r>
              <a:rPr lang="en-US" sz="2400" dirty="0" smtClean="0"/>
              <a:t>.</a:t>
            </a:r>
          </a:p>
          <a:p>
            <a:pPr algn="just">
              <a:lnSpc>
                <a:spcPct val="90000"/>
              </a:lnSpc>
              <a:spcBef>
                <a:spcPts val="0"/>
              </a:spcBef>
            </a:pPr>
            <a:endParaRPr lang="en-US" sz="2400" dirty="0"/>
          </a:p>
          <a:p>
            <a:pPr marL="0" indent="0" algn="just">
              <a:lnSpc>
                <a:spcPct val="90000"/>
              </a:lnSpc>
              <a:spcBef>
                <a:spcPts val="0"/>
              </a:spcBef>
              <a:buNone/>
            </a:pPr>
            <a:endParaRPr lang="en-US" sz="2400" dirty="0"/>
          </a:p>
          <a:p>
            <a:pPr algn="just">
              <a:lnSpc>
                <a:spcPct val="90000"/>
              </a:lnSpc>
              <a:spcBef>
                <a:spcPts val="0"/>
              </a:spcBef>
            </a:pPr>
            <a:endParaRPr lang="en-US" sz="2400" dirty="0"/>
          </a:p>
          <a:p>
            <a:pPr algn="just">
              <a:lnSpc>
                <a:spcPct val="90000"/>
              </a:lnSpc>
              <a:spcBef>
                <a:spcPts val="0"/>
              </a:spcBef>
            </a:pPr>
            <a:endParaRPr lang="en-US" sz="2400" dirty="0" smtClean="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18</a:t>
            </a:fld>
            <a:endParaRPr lang="en-US"/>
          </a:p>
        </p:txBody>
      </p:sp>
    </p:spTree>
    <p:extLst>
      <p:ext uri="{BB962C8B-B14F-4D97-AF65-F5344CB8AC3E}">
        <p14:creationId xmlns:p14="http://schemas.microsoft.com/office/powerpoint/2010/main" val="3020542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219200" y="1223326"/>
            <a:ext cx="6417759" cy="1921955"/>
          </a:xfrm>
          <a:prstGeom prst="rect">
            <a:avLst/>
          </a:prstGeom>
        </p:spPr>
      </p:pic>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19</a:t>
            </a:fld>
            <a:endParaRPr lang="en-US"/>
          </a:p>
        </p:txBody>
      </p:sp>
      <p:sp>
        <p:nvSpPr>
          <p:cNvPr id="6" name="Title 1"/>
          <p:cNvSpPr>
            <a:spLocks noGrp="1"/>
          </p:cNvSpPr>
          <p:nvPr>
            <p:ph type="title"/>
          </p:nvPr>
        </p:nvSpPr>
        <p:spPr>
          <a:xfrm>
            <a:off x="685799" y="254701"/>
            <a:ext cx="7772400" cy="1143000"/>
          </a:xfrm>
        </p:spPr>
        <p:txBody>
          <a:bodyPr>
            <a:normAutofit fontScale="90000"/>
          </a:bodyPr>
          <a:lstStyle/>
          <a:p>
            <a:r>
              <a:rPr lang="en-US" b="1" dirty="0"/>
              <a:t>A. Speech coding:</a:t>
            </a:r>
            <a:r>
              <a:rPr lang="en-US" dirty="0"/>
              <a:t/>
            </a:r>
            <a:br>
              <a:rPr lang="en-US" dirty="0"/>
            </a:br>
            <a:endParaRPr lang="en-US" dirty="0"/>
          </a:p>
        </p:txBody>
      </p:sp>
      <p:sp>
        <p:nvSpPr>
          <p:cNvPr id="8" name="Rectangle 7"/>
          <p:cNvSpPr/>
          <p:nvPr/>
        </p:nvSpPr>
        <p:spPr>
          <a:xfrm>
            <a:off x="190499" y="3339189"/>
            <a:ext cx="8763000" cy="1754326"/>
          </a:xfrm>
          <a:prstGeom prst="rect">
            <a:avLst/>
          </a:prstGeom>
        </p:spPr>
        <p:txBody>
          <a:bodyPr wrap="square">
            <a:spAutoFit/>
          </a:bodyPr>
          <a:lstStyle/>
          <a:p>
            <a:pPr algn="just">
              <a:lnSpc>
                <a:spcPct val="90000"/>
              </a:lnSpc>
              <a:spcBef>
                <a:spcPts val="0"/>
              </a:spcBef>
            </a:pPr>
            <a:r>
              <a:rPr lang="en-US" dirty="0" smtClean="0"/>
              <a:t>The </a:t>
            </a:r>
            <a:r>
              <a:rPr lang="en-US" dirty="0"/>
              <a:t>speech coder removes redundancy in the digital signal (such as silence periods) </a:t>
            </a:r>
          </a:p>
          <a:p>
            <a:pPr algn="just">
              <a:lnSpc>
                <a:spcPct val="90000"/>
              </a:lnSpc>
              <a:spcBef>
                <a:spcPts val="0"/>
              </a:spcBef>
            </a:pPr>
            <a:endParaRPr lang="en-US" dirty="0"/>
          </a:p>
          <a:p>
            <a:pPr algn="just">
              <a:lnSpc>
                <a:spcPct val="90000"/>
              </a:lnSpc>
              <a:spcBef>
                <a:spcPts val="0"/>
              </a:spcBef>
            </a:pPr>
            <a:r>
              <a:rPr lang="en-US" dirty="0"/>
              <a:t>This provides a speech quality which is acceptable for mobile telephony and comparable with </a:t>
            </a:r>
            <a:r>
              <a:rPr lang="en-US" dirty="0" err="1"/>
              <a:t>wireline</a:t>
            </a:r>
            <a:r>
              <a:rPr lang="en-US" dirty="0"/>
              <a:t> PSTN phones</a:t>
            </a:r>
            <a:r>
              <a:rPr lang="en-US" dirty="0" smtClean="0"/>
              <a:t>. </a:t>
            </a:r>
            <a:endParaRPr lang="en-US" dirty="0"/>
          </a:p>
        </p:txBody>
      </p:sp>
    </p:spTree>
    <p:extLst>
      <p:ext uri="{BB962C8B-B14F-4D97-AF65-F5344CB8AC3E}">
        <p14:creationId xmlns:p14="http://schemas.microsoft.com/office/powerpoint/2010/main" val="3485768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09600" y="3733800"/>
            <a:ext cx="8305800" cy="1470025"/>
          </a:xfrm>
        </p:spPr>
        <p:txBody>
          <a:bodyPr/>
          <a:lstStyle/>
          <a:p>
            <a:pPr algn="ctr"/>
            <a:r>
              <a:rPr lang="en-US" b="1" smtClean="0">
                <a:solidFill>
                  <a:schemeClr val="tx1"/>
                </a:solidFill>
              </a:rPr>
              <a:t>Lecture 04 &amp; 05</a:t>
            </a:r>
            <a:r>
              <a:rPr lang="en-US" b="1" dirty="0" smtClean="0">
                <a:solidFill>
                  <a:schemeClr val="tx1"/>
                </a:solidFill>
              </a:rPr>
              <a:t/>
            </a:r>
            <a:br>
              <a:rPr lang="en-US" b="1" dirty="0" smtClean="0">
                <a:solidFill>
                  <a:schemeClr val="tx1"/>
                </a:solidFill>
              </a:rPr>
            </a:br>
            <a:r>
              <a:rPr lang="en-US" b="1" dirty="0" smtClean="0">
                <a:solidFill>
                  <a:schemeClr val="tx1"/>
                </a:solidFill>
              </a:rPr>
              <a:t>GSM</a:t>
            </a:r>
            <a:endParaRPr lang="en-US" b="1" dirty="0">
              <a:solidFill>
                <a:schemeClr val="tx1"/>
              </a:solidFill>
            </a:endParaRPr>
          </a:p>
        </p:txBody>
      </p:sp>
      <p:pic>
        <p:nvPicPr>
          <p:cNvPr id="3" name="Picture 6" descr="JU Log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914400"/>
            <a:ext cx="152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6106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6108"/>
            <a:ext cx="7772400" cy="1143000"/>
          </a:xfrm>
        </p:spPr>
        <p:txBody>
          <a:bodyPr/>
          <a:lstStyle/>
          <a:p>
            <a:r>
              <a:rPr lang="en-US" dirty="0" smtClean="0"/>
              <a:t>Comparison of speech coders</a:t>
            </a:r>
            <a:endParaRPr lang="en-US" dirty="0"/>
          </a:p>
        </p:txBody>
      </p:sp>
      <p:pic>
        <p:nvPicPr>
          <p:cNvPr id="5" name="Content Placeholder 4"/>
          <p:cNvPicPr>
            <a:picLocks noGrp="1" noChangeAspect="1"/>
          </p:cNvPicPr>
          <p:nvPr>
            <p:ph idx="1"/>
          </p:nvPr>
        </p:nvPicPr>
        <p:blipFill>
          <a:blip r:embed="rId3"/>
          <a:stretch>
            <a:fillRect/>
          </a:stretch>
        </p:blipFill>
        <p:spPr>
          <a:xfrm>
            <a:off x="838200" y="2734348"/>
            <a:ext cx="7079763" cy="4123652"/>
          </a:xfrm>
          <a:prstGeom prst="rect">
            <a:avLst/>
          </a:prstGeom>
        </p:spPr>
      </p:pic>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20</a:t>
            </a:fld>
            <a:endParaRPr lang="en-US"/>
          </a:p>
        </p:txBody>
      </p:sp>
      <p:sp>
        <p:nvSpPr>
          <p:cNvPr id="6" name="Rectangle 5"/>
          <p:cNvSpPr/>
          <p:nvPr/>
        </p:nvSpPr>
        <p:spPr>
          <a:xfrm>
            <a:off x="373770" y="1177086"/>
            <a:ext cx="8465429" cy="1631216"/>
          </a:xfrm>
          <a:prstGeom prst="rect">
            <a:avLst/>
          </a:prstGeom>
        </p:spPr>
        <p:txBody>
          <a:bodyPr wrap="square">
            <a:spAutoFit/>
          </a:bodyPr>
          <a:lstStyle/>
          <a:p>
            <a:pPr algn="just"/>
            <a:r>
              <a:rPr lang="en-US" sz="2000" dirty="0"/>
              <a:t> Many types of speech coders are available. Some offer better speech quality, at the expense of a higher bit rate (waveform coders). Others use lower bit rates, at the expense of lower speech quality (</a:t>
            </a:r>
            <a:r>
              <a:rPr lang="en-US" sz="2000" dirty="0" err="1"/>
              <a:t>vocoders</a:t>
            </a:r>
            <a:r>
              <a:rPr lang="en-US" sz="2000" dirty="0"/>
              <a:t>). </a:t>
            </a:r>
            <a:r>
              <a:rPr lang="en-US" sz="2000" b="1" dirty="0"/>
              <a:t>The hybrid coder which GSM uses provides good speech quality </a:t>
            </a:r>
            <a:r>
              <a:rPr lang="en-US" sz="2000" dirty="0"/>
              <a:t>with a relatively low bit rate, at the expense of speech coder complexity.</a:t>
            </a:r>
          </a:p>
        </p:txBody>
      </p:sp>
    </p:spTree>
    <p:extLst>
      <p:ext uri="{BB962C8B-B14F-4D97-AF65-F5344CB8AC3E}">
        <p14:creationId xmlns:p14="http://schemas.microsoft.com/office/powerpoint/2010/main" val="20435834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 Channel coding:</a:t>
            </a:r>
            <a:r>
              <a:rPr lang="en-US" dirty="0"/>
              <a:t/>
            </a:r>
            <a:br>
              <a:rPr lang="en-US" dirty="0"/>
            </a:br>
            <a:endParaRPr lang="en-US" dirty="0"/>
          </a:p>
        </p:txBody>
      </p:sp>
      <p:sp>
        <p:nvSpPr>
          <p:cNvPr id="3" name="Content Placeholder 2"/>
          <p:cNvSpPr>
            <a:spLocks noGrp="1"/>
          </p:cNvSpPr>
          <p:nvPr>
            <p:ph idx="1"/>
          </p:nvPr>
        </p:nvSpPr>
        <p:spPr>
          <a:xfrm>
            <a:off x="661182" y="1524000"/>
            <a:ext cx="7949418" cy="4724400"/>
          </a:xfrm>
        </p:spPr>
        <p:txBody>
          <a:bodyPr/>
          <a:lstStyle/>
          <a:p>
            <a:pPr algn="just"/>
            <a:r>
              <a:rPr lang="en-US" sz="2000" dirty="0" smtClean="0"/>
              <a:t>The </a:t>
            </a:r>
            <a:r>
              <a:rPr lang="en-US" sz="2000" dirty="0"/>
              <a:t>outputs of the speech coder are ordered into for error protection, </a:t>
            </a:r>
          </a:p>
          <a:p>
            <a:pPr algn="just"/>
            <a:r>
              <a:rPr lang="en-US" sz="2000" dirty="0"/>
              <a:t>Out of 260 bits in a frame, the most important 50 bits called type </a:t>
            </a:r>
            <a:r>
              <a:rPr lang="en-US" sz="2000" dirty="0" err="1"/>
              <a:t>Ia</a:t>
            </a:r>
            <a:r>
              <a:rPr lang="en-US" sz="2000" dirty="0"/>
              <a:t> bits, have 3 parity check (CRC) bits added to them to detect non-correctable errors at the receiver.</a:t>
            </a:r>
          </a:p>
          <a:p>
            <a:pPr algn="just"/>
            <a:r>
              <a:rPr lang="en-US" sz="2000" dirty="0"/>
              <a:t>The next 132 bits with first 53 are appended by 4 trailing zero bits, thus providing a data block of 189 bits. This block is then encoded for error protection using a rate ½ convolution </a:t>
            </a:r>
            <a:r>
              <a:rPr lang="en-US" sz="2000" dirty="0" smtClean="0"/>
              <a:t>encoder, </a:t>
            </a:r>
            <a:r>
              <a:rPr lang="en-US" sz="2000" dirty="0"/>
              <a:t>thus providing a sequence of 378 bits.</a:t>
            </a:r>
          </a:p>
          <a:p>
            <a:pPr algn="just"/>
            <a:r>
              <a:rPr lang="en-US" sz="2000" dirty="0"/>
              <a:t>The least important 78 bits do not have error protection and concatenated to existing sequence to form a block of 456 bits in 20ms frame, data rate of speech signal becomes 22.8kbps.</a:t>
            </a:r>
          </a:p>
          <a:p>
            <a:pPr algn="just"/>
            <a:endParaRPr lang="en-US" sz="2000"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21</a:t>
            </a:fld>
            <a:endParaRPr lang="en-US"/>
          </a:p>
        </p:txBody>
      </p:sp>
    </p:spTree>
    <p:extLst>
      <p:ext uri="{BB962C8B-B14F-4D97-AF65-F5344CB8AC3E}">
        <p14:creationId xmlns:p14="http://schemas.microsoft.com/office/powerpoint/2010/main" val="25605324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9"/>
          <p:cNvSpPr txBox="1">
            <a:spLocks noChangeArrowheads="1"/>
          </p:cNvSpPr>
          <p:nvPr/>
        </p:nvSpPr>
        <p:spPr bwMode="auto">
          <a:xfrm>
            <a:off x="8305800" y="5211763"/>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t>456</a:t>
            </a:r>
          </a:p>
        </p:txBody>
      </p:sp>
      <p:grpSp>
        <p:nvGrpSpPr>
          <p:cNvPr id="19459" name="Group 21"/>
          <p:cNvGrpSpPr>
            <a:grpSpLocks/>
          </p:cNvGrpSpPr>
          <p:nvPr/>
        </p:nvGrpSpPr>
        <p:grpSpPr bwMode="auto">
          <a:xfrm>
            <a:off x="457200" y="2620963"/>
            <a:ext cx="8350250" cy="3209925"/>
            <a:chOff x="192" y="816"/>
            <a:chExt cx="5260" cy="2022"/>
          </a:xfrm>
        </p:grpSpPr>
        <p:sp>
          <p:nvSpPr>
            <p:cNvPr id="19463" name="Line 17"/>
            <p:cNvSpPr>
              <a:spLocks noChangeShapeType="1"/>
            </p:cNvSpPr>
            <p:nvPr/>
          </p:nvSpPr>
          <p:spPr bwMode="auto">
            <a:xfrm>
              <a:off x="4628" y="1154"/>
              <a:ext cx="4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4" name="Rectangle 4"/>
            <p:cNvSpPr>
              <a:spLocks noChangeArrowheads="1"/>
            </p:cNvSpPr>
            <p:nvPr/>
          </p:nvSpPr>
          <p:spPr bwMode="auto">
            <a:xfrm>
              <a:off x="1680" y="864"/>
              <a:ext cx="1056" cy="672"/>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t>Block Coder</a:t>
              </a:r>
            </a:p>
          </p:txBody>
        </p:sp>
        <p:sp>
          <p:nvSpPr>
            <p:cNvPr id="19465" name="Rectangle 5"/>
            <p:cNvSpPr>
              <a:spLocks noChangeArrowheads="1"/>
            </p:cNvSpPr>
            <p:nvPr/>
          </p:nvSpPr>
          <p:spPr bwMode="auto">
            <a:xfrm>
              <a:off x="3600" y="816"/>
              <a:ext cx="1056" cy="168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t>Convolution </a:t>
              </a:r>
            </a:p>
            <a:p>
              <a:pPr algn="ctr" eaLnBrk="1" hangingPunct="1"/>
              <a:r>
                <a:rPr lang="en-US"/>
                <a:t>Coder</a:t>
              </a:r>
            </a:p>
            <a:p>
              <a:pPr algn="ctr" eaLnBrk="1" hangingPunct="1"/>
              <a:r>
                <a:rPr lang="en-US"/>
                <a:t>1:2</a:t>
              </a:r>
            </a:p>
          </p:txBody>
        </p:sp>
        <p:sp>
          <p:nvSpPr>
            <p:cNvPr id="19466" name="Line 6"/>
            <p:cNvSpPr>
              <a:spLocks noChangeShapeType="1"/>
            </p:cNvSpPr>
            <p:nvPr/>
          </p:nvSpPr>
          <p:spPr bwMode="auto">
            <a:xfrm>
              <a:off x="2736" y="1152"/>
              <a:ext cx="86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7" name="Text Box 7"/>
            <p:cNvSpPr txBox="1">
              <a:spLocks noChangeArrowheads="1"/>
            </p:cNvSpPr>
            <p:nvPr/>
          </p:nvSpPr>
          <p:spPr bwMode="auto">
            <a:xfrm>
              <a:off x="2976" y="81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t>53</a:t>
              </a:r>
            </a:p>
          </p:txBody>
        </p:sp>
        <p:sp>
          <p:nvSpPr>
            <p:cNvPr id="19468" name="Text Box 9"/>
            <p:cNvSpPr txBox="1">
              <a:spLocks noChangeArrowheads="1"/>
            </p:cNvSpPr>
            <p:nvPr/>
          </p:nvSpPr>
          <p:spPr bwMode="auto">
            <a:xfrm>
              <a:off x="192" y="864"/>
              <a:ext cx="13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800"/>
                <a:t>50 very important bits</a:t>
              </a:r>
            </a:p>
          </p:txBody>
        </p:sp>
        <p:sp>
          <p:nvSpPr>
            <p:cNvPr id="19469" name="Line 10"/>
            <p:cNvSpPr>
              <a:spLocks noChangeShapeType="1"/>
            </p:cNvSpPr>
            <p:nvPr/>
          </p:nvSpPr>
          <p:spPr bwMode="auto">
            <a:xfrm>
              <a:off x="960" y="1200"/>
              <a:ext cx="72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0" name="Line 11"/>
            <p:cNvSpPr>
              <a:spLocks noChangeShapeType="1"/>
            </p:cNvSpPr>
            <p:nvPr/>
          </p:nvSpPr>
          <p:spPr bwMode="auto">
            <a:xfrm>
              <a:off x="528" y="1920"/>
              <a:ext cx="30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1" name="Text Box 12"/>
            <p:cNvSpPr txBox="1">
              <a:spLocks noChangeArrowheads="1"/>
            </p:cNvSpPr>
            <p:nvPr/>
          </p:nvSpPr>
          <p:spPr bwMode="auto">
            <a:xfrm>
              <a:off x="480" y="1680"/>
              <a:ext cx="25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800"/>
                <a:t>132 important bits+ 4tail bits</a:t>
              </a:r>
            </a:p>
          </p:txBody>
        </p:sp>
        <p:sp>
          <p:nvSpPr>
            <p:cNvPr id="19472" name="Text Box 14"/>
            <p:cNvSpPr txBox="1">
              <a:spLocks noChangeArrowheads="1"/>
            </p:cNvSpPr>
            <p:nvPr/>
          </p:nvSpPr>
          <p:spPr bwMode="auto">
            <a:xfrm>
              <a:off x="768" y="2601"/>
              <a:ext cx="19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800"/>
                <a:t>78 not so important bits</a:t>
              </a:r>
            </a:p>
          </p:txBody>
        </p:sp>
        <p:sp>
          <p:nvSpPr>
            <p:cNvPr id="19473" name="Line 15"/>
            <p:cNvSpPr>
              <a:spLocks noChangeShapeType="1"/>
            </p:cNvSpPr>
            <p:nvPr/>
          </p:nvSpPr>
          <p:spPr bwMode="auto">
            <a:xfrm>
              <a:off x="480" y="2832"/>
              <a:ext cx="46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16"/>
            <p:cNvSpPr>
              <a:spLocks noChangeShapeType="1"/>
            </p:cNvSpPr>
            <p:nvPr/>
          </p:nvSpPr>
          <p:spPr bwMode="auto">
            <a:xfrm flipV="1">
              <a:off x="5108" y="1158"/>
              <a:ext cx="0" cy="1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5" name="Line 18"/>
            <p:cNvSpPr>
              <a:spLocks noChangeShapeType="1"/>
            </p:cNvSpPr>
            <p:nvPr/>
          </p:nvSpPr>
          <p:spPr bwMode="auto">
            <a:xfrm>
              <a:off x="5116" y="187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6" name="Text Box 20"/>
            <p:cNvSpPr txBox="1">
              <a:spLocks noChangeArrowheads="1"/>
            </p:cNvSpPr>
            <p:nvPr/>
          </p:nvSpPr>
          <p:spPr bwMode="auto">
            <a:xfrm>
              <a:off x="4800" y="86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t>378</a:t>
              </a:r>
            </a:p>
          </p:txBody>
        </p:sp>
      </p:grpSp>
      <p:sp>
        <p:nvSpPr>
          <p:cNvPr id="19460" name="Text Box 22"/>
          <p:cNvSpPr txBox="1">
            <a:spLocks noChangeArrowheads="1"/>
          </p:cNvSpPr>
          <p:nvPr/>
        </p:nvSpPr>
        <p:spPr bwMode="auto">
          <a:xfrm>
            <a:off x="2362200" y="304800"/>
            <a:ext cx="3581400" cy="646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3600" b="1">
                <a:solidFill>
                  <a:srgbClr val="FF0000"/>
                </a:solidFill>
              </a:rPr>
              <a:t>Channel coding</a:t>
            </a:r>
          </a:p>
        </p:txBody>
      </p:sp>
      <p:sp>
        <p:nvSpPr>
          <p:cNvPr id="19461" name="Text Box 23"/>
          <p:cNvSpPr txBox="1">
            <a:spLocks noChangeArrowheads="1"/>
          </p:cNvSpPr>
          <p:nvPr/>
        </p:nvSpPr>
        <p:spPr bwMode="auto">
          <a:xfrm>
            <a:off x="1828800" y="16764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t>13kbps*20ms = 260bits = 50+132+78</a:t>
            </a:r>
          </a:p>
        </p:txBody>
      </p:sp>
      <p:sp>
        <p:nvSpPr>
          <p:cNvPr id="19462" name="Slide Number Placeholder 2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31F0B54-20D7-4586-BF1C-4E96347AA673}" type="slidenum">
              <a:rPr lang="en-US" sz="1400"/>
              <a:pPr eaLnBrk="1" hangingPunct="1"/>
              <a:t>22</a:t>
            </a:fld>
            <a:endParaRPr lang="en-US" sz="1400"/>
          </a:p>
        </p:txBody>
      </p:sp>
    </p:spTree>
    <p:extLst>
      <p:ext uri="{BB962C8B-B14F-4D97-AF65-F5344CB8AC3E}">
        <p14:creationId xmlns:p14="http://schemas.microsoft.com/office/powerpoint/2010/main" val="4160617060"/>
      </p:ext>
    </p:extLst>
  </p:cSld>
  <p:clrMapOvr>
    <a:masterClrMapping/>
  </p:clrMapOvr>
  <p:transition spd="med">
    <p:spli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7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476E32C-B1BA-4D4E-A21E-112991B23AC8}" type="slidenum">
              <a:rPr lang="en-US" sz="1400"/>
              <a:pPr eaLnBrk="1" hangingPunct="1"/>
              <a:t>23</a:t>
            </a:fld>
            <a:endParaRPr lang="en-US" sz="1400"/>
          </a:p>
        </p:txBody>
      </p:sp>
      <p:sp>
        <p:nvSpPr>
          <p:cNvPr id="2" name="Rectangle 1"/>
          <p:cNvSpPr/>
          <p:nvPr/>
        </p:nvSpPr>
        <p:spPr>
          <a:xfrm>
            <a:off x="819765" y="1828800"/>
            <a:ext cx="7658100" cy="2677656"/>
          </a:xfrm>
          <a:prstGeom prst="rect">
            <a:avLst/>
          </a:prstGeom>
        </p:spPr>
        <p:txBody>
          <a:bodyPr wrap="square">
            <a:spAutoFit/>
          </a:bodyPr>
          <a:lstStyle/>
          <a:p>
            <a:pPr algn="just"/>
            <a:r>
              <a:rPr lang="en-US" dirty="0">
                <a:solidFill>
                  <a:srgbClr val="000000"/>
                </a:solidFill>
                <a:latin typeface="+mj-lt"/>
              </a:rPr>
              <a:t>Interleaving is the reordering of data that is to be transmitted so that consecutive bytes of data are distributed over a larger sequence of data to reduce the effect of burst errors. The use of interleaving greatly increases the ability of error protection codes to correct for burst errors. Many of the error protection coding processes can correct for small numbers of errors, but cannot correct for errors that occur in groups.</a:t>
            </a:r>
            <a:endParaRPr lang="en-US" dirty="0">
              <a:latin typeface="+mj-lt"/>
            </a:endParaRPr>
          </a:p>
        </p:txBody>
      </p:sp>
      <p:sp>
        <p:nvSpPr>
          <p:cNvPr id="76" name="Title 1"/>
          <p:cNvSpPr>
            <a:spLocks noGrp="1"/>
          </p:cNvSpPr>
          <p:nvPr>
            <p:ph type="title"/>
          </p:nvPr>
        </p:nvSpPr>
        <p:spPr>
          <a:xfrm>
            <a:off x="705465" y="533400"/>
            <a:ext cx="7772400" cy="1143000"/>
          </a:xfrm>
        </p:spPr>
        <p:txBody>
          <a:bodyPr>
            <a:normAutofit fontScale="90000"/>
          </a:bodyPr>
          <a:lstStyle/>
          <a:p>
            <a:r>
              <a:rPr lang="en-US" b="1" dirty="0"/>
              <a:t>C. </a:t>
            </a:r>
            <a:r>
              <a:rPr lang="en-US" b="1" dirty="0" smtClean="0"/>
              <a:t>Interleaving</a:t>
            </a:r>
            <a:r>
              <a:rPr lang="en-US" dirty="0"/>
              <a:t/>
            </a:r>
            <a:br>
              <a:rPr lang="en-US" dirty="0"/>
            </a:br>
            <a:endParaRPr lang="en-US" dirty="0"/>
          </a:p>
        </p:txBody>
      </p:sp>
    </p:spTree>
    <p:extLst>
      <p:ext uri="{BB962C8B-B14F-4D97-AF65-F5344CB8AC3E}">
        <p14:creationId xmlns:p14="http://schemas.microsoft.com/office/powerpoint/2010/main" val="2625605554"/>
      </p:ext>
    </p:extLst>
  </p:cSld>
  <p:clrMapOvr>
    <a:masterClrMapping/>
  </p:clrMapOvr>
  <p:transition spd="med">
    <p:pull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24</a:t>
            </a:fld>
            <a:endParaRPr lang="en-US"/>
          </a:p>
        </p:txBody>
      </p:sp>
      <p:pic>
        <p:nvPicPr>
          <p:cNvPr id="5" name="Picture 4"/>
          <p:cNvPicPr>
            <a:picLocks noChangeAspect="1"/>
          </p:cNvPicPr>
          <p:nvPr/>
        </p:nvPicPr>
        <p:blipFill>
          <a:blip r:embed="rId2"/>
          <a:stretch>
            <a:fillRect/>
          </a:stretch>
        </p:blipFill>
        <p:spPr>
          <a:xfrm>
            <a:off x="4229724" y="1698523"/>
            <a:ext cx="4990476" cy="3971429"/>
          </a:xfrm>
          <a:prstGeom prst="rect">
            <a:avLst/>
          </a:prstGeom>
        </p:spPr>
      </p:pic>
      <p:sp>
        <p:nvSpPr>
          <p:cNvPr id="6" name="Content Placeholder 2"/>
          <p:cNvSpPr>
            <a:spLocks noGrp="1"/>
          </p:cNvSpPr>
          <p:nvPr>
            <p:ph idx="1"/>
          </p:nvPr>
        </p:nvSpPr>
        <p:spPr>
          <a:xfrm>
            <a:off x="-76200" y="1104900"/>
            <a:ext cx="4305924" cy="5143500"/>
          </a:xfrm>
        </p:spPr>
        <p:txBody>
          <a:bodyPr>
            <a:normAutofit lnSpcReduction="10000"/>
          </a:bodyPr>
          <a:lstStyle/>
          <a:p>
            <a:pPr marL="0" indent="0" algn="just">
              <a:buNone/>
            </a:pPr>
            <a:r>
              <a:rPr lang="en-US" sz="2400" b="1" dirty="0" smtClean="0"/>
              <a:t>    First </a:t>
            </a:r>
            <a:r>
              <a:rPr lang="en-US" sz="2400" b="1" dirty="0"/>
              <a:t>level of interleaving</a:t>
            </a:r>
          </a:p>
          <a:p>
            <a:pPr algn="just"/>
            <a:r>
              <a:rPr lang="en-US" sz="2000" dirty="0" smtClean="0"/>
              <a:t>To </a:t>
            </a:r>
            <a:r>
              <a:rPr lang="en-US" sz="2000" dirty="0"/>
              <a:t>minimize the effect of sudden fades on the received data, the total of 456 encoded bits within each 20ms speech frame or control message frame are broken into eight 57 bits sub blocks and they are numbered even odd according to block number. These eight consecutive blocks are spread over eight consecutive TCH time slot</a:t>
            </a:r>
            <a:r>
              <a:rPr lang="en-US" sz="2000" dirty="0" smtClean="0"/>
              <a:t>.</a:t>
            </a:r>
          </a:p>
          <a:p>
            <a:pPr algn="just"/>
            <a:r>
              <a:rPr lang="en-US" sz="2000" dirty="0" smtClean="0"/>
              <a:t>In </a:t>
            </a:r>
            <a:r>
              <a:rPr lang="en-US" sz="2000" dirty="0"/>
              <a:t>a normal burst there is space for two of these speech blocks of 57 bits. </a:t>
            </a:r>
            <a:r>
              <a:rPr lang="en-US" sz="2000" dirty="0" smtClean="0"/>
              <a:t>Thus</a:t>
            </a:r>
            <a:r>
              <a:rPr lang="en-US" sz="2000" dirty="0"/>
              <a:t>, if one burst transmission is lost, there is a 25% BER for the entire 20 </a:t>
            </a:r>
            <a:r>
              <a:rPr lang="en-US" sz="2000" dirty="0" err="1"/>
              <a:t>ms</a:t>
            </a:r>
            <a:r>
              <a:rPr lang="en-US" sz="2000" dirty="0"/>
              <a:t> of speech (2/8 = 25%).</a:t>
            </a:r>
          </a:p>
          <a:p>
            <a:pPr algn="just"/>
            <a:endParaRPr lang="en-US" sz="2000" dirty="0"/>
          </a:p>
          <a:p>
            <a:pPr algn="just"/>
            <a:endParaRPr lang="en-US" sz="1800" dirty="0"/>
          </a:p>
        </p:txBody>
      </p:sp>
      <p:sp>
        <p:nvSpPr>
          <p:cNvPr id="7" name="Title 1"/>
          <p:cNvSpPr>
            <a:spLocks noGrp="1"/>
          </p:cNvSpPr>
          <p:nvPr>
            <p:ph type="title"/>
          </p:nvPr>
        </p:nvSpPr>
        <p:spPr>
          <a:xfrm>
            <a:off x="705465" y="533400"/>
            <a:ext cx="7772400" cy="1143000"/>
          </a:xfrm>
        </p:spPr>
        <p:txBody>
          <a:bodyPr>
            <a:normAutofit fontScale="90000"/>
          </a:bodyPr>
          <a:lstStyle/>
          <a:p>
            <a:r>
              <a:rPr lang="en-US" b="1" dirty="0"/>
              <a:t>C. </a:t>
            </a:r>
            <a:r>
              <a:rPr lang="en-US" b="1" dirty="0" smtClean="0"/>
              <a:t>Interleaving</a:t>
            </a:r>
            <a:r>
              <a:rPr lang="en-US" dirty="0"/>
              <a:t/>
            </a:r>
            <a:br>
              <a:rPr lang="en-US" dirty="0"/>
            </a:br>
            <a:endParaRPr lang="en-US" dirty="0"/>
          </a:p>
        </p:txBody>
      </p:sp>
    </p:spTree>
    <p:extLst>
      <p:ext uri="{BB962C8B-B14F-4D97-AF65-F5344CB8AC3E}">
        <p14:creationId xmlns:p14="http://schemas.microsoft.com/office/powerpoint/2010/main" val="33524158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438400" y="228600"/>
            <a:ext cx="3352800" cy="685800"/>
          </a:xfrm>
        </p:spPr>
        <p:txBody>
          <a:bodyPr lIns="0" tIns="0" rIns="0" bIns="0"/>
          <a:lstStyle/>
          <a:p>
            <a:pPr marL="215900" indent="-215900"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3600" b="1" smtClean="0">
                <a:solidFill>
                  <a:srgbClr val="FF0000"/>
                </a:solidFill>
              </a:rPr>
              <a:t>Normal Burst</a:t>
            </a:r>
          </a:p>
        </p:txBody>
      </p:sp>
      <p:sp>
        <p:nvSpPr>
          <p:cNvPr id="23555" name="Rectangle 3"/>
          <p:cNvSpPr>
            <a:spLocks noGrp="1" noChangeArrowheads="1"/>
          </p:cNvSpPr>
          <p:nvPr>
            <p:ph type="body" idx="1"/>
          </p:nvPr>
        </p:nvSpPr>
        <p:spPr>
          <a:xfrm>
            <a:off x="609600" y="1676400"/>
            <a:ext cx="7772400" cy="990600"/>
          </a:xfrm>
        </p:spPr>
        <p:txBody>
          <a:bodyPr lIns="0" tIns="0" rIns="0" bIns="0"/>
          <a:lstStyle/>
          <a:p>
            <a:pPr marL="790575" lvl="1" indent="-431800"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003399"/>
                </a:solidFill>
              </a:rPr>
              <a:t>2*(3 head bit + 57 data bits + 1 signaling bit) + 26 training sequence bit + 8.25 guard bit</a:t>
            </a:r>
          </a:p>
          <a:p>
            <a:pPr marL="790575" lvl="1" indent="-431800" defTabSz="457200" eaLnBrk="1" hangingPunct="1">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solidFill>
                <a:srgbClr val="003399"/>
              </a:solidFill>
            </a:endParaRP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0"/>
            <a:ext cx="8435975" cy="762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355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AC74263-47FE-46E6-812D-2321B122BE49}" type="slidenum">
              <a:rPr lang="en-US" sz="1400"/>
              <a:pPr>
                <a:spcBef>
                  <a:spcPct val="0"/>
                </a:spcBef>
                <a:buFontTx/>
                <a:buNone/>
              </a:pPr>
              <a:t>25</a:t>
            </a:fld>
            <a:endParaRPr lang="en-US" sz="1400"/>
          </a:p>
        </p:txBody>
      </p:sp>
      <p:sp>
        <p:nvSpPr>
          <p:cNvPr id="23558" name="Rectangle 5"/>
          <p:cNvSpPr>
            <a:spLocks noChangeArrowheads="1"/>
          </p:cNvSpPr>
          <p:nvPr/>
        </p:nvSpPr>
        <p:spPr bwMode="auto">
          <a:xfrm>
            <a:off x="685800" y="4495800"/>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Char char="ü"/>
            </a:pPr>
            <a:r>
              <a:rPr lang="en-GB" sz="2400"/>
              <a:t>Duration of a burst = 576.9 </a:t>
            </a:r>
            <a:r>
              <a:rPr lang="en-GB" sz="2400">
                <a:latin typeface="Symbol" panose="05050102010706020507" pitchFamily="18" charset="2"/>
              </a:rPr>
              <a:t>m</a:t>
            </a:r>
            <a:r>
              <a:rPr lang="en-GB" sz="2400"/>
              <a:t>s ≈ 0.57ms = duration of TS of TDMA frame</a:t>
            </a:r>
          </a:p>
          <a:p>
            <a:pPr eaLnBrk="1" hangingPunct="1">
              <a:spcBef>
                <a:spcPct val="0"/>
              </a:spcBef>
              <a:buFont typeface="Wingdings" panose="05000000000000000000" pitchFamily="2" charset="2"/>
              <a:buChar char="ü"/>
            </a:pPr>
            <a:r>
              <a:rPr lang="en-GB" sz="2400"/>
              <a:t>If a burst is lost 25% of  20ms speech is lost</a:t>
            </a:r>
            <a:endParaRPr lang="en-US" sz="2400"/>
          </a:p>
        </p:txBody>
      </p:sp>
    </p:spTree>
    <p:extLst>
      <p:ext uri="{BB962C8B-B14F-4D97-AF65-F5344CB8AC3E}">
        <p14:creationId xmlns:p14="http://schemas.microsoft.com/office/powerpoint/2010/main" val="1805949689"/>
      </p:ext>
    </p:extLst>
  </p:cSld>
  <p:clrMapOvr>
    <a:masterClrMapping/>
  </p:clrMapOvr>
  <p:transition spd="med">
    <p:wedg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 level of interleaving</a:t>
            </a:r>
            <a:endParaRPr lang="en-US" dirty="0"/>
          </a:p>
        </p:txBody>
      </p:sp>
      <p:sp>
        <p:nvSpPr>
          <p:cNvPr id="3" name="Content Placeholder 2"/>
          <p:cNvSpPr>
            <a:spLocks noGrp="1"/>
          </p:cNvSpPr>
          <p:nvPr>
            <p:ph idx="1"/>
          </p:nvPr>
        </p:nvSpPr>
        <p:spPr>
          <a:xfrm>
            <a:off x="381000" y="1932549"/>
            <a:ext cx="7924800" cy="4114800"/>
          </a:xfrm>
        </p:spPr>
        <p:txBody>
          <a:bodyPr/>
          <a:lstStyle/>
          <a:p>
            <a:pPr algn="just"/>
            <a:r>
              <a:rPr lang="en-US" sz="2200" dirty="0"/>
              <a:t>If only one level of interleaving is used, a loss of this burst results in a total loss of 25%. This is too much for the channel decoder to correct. A second level of interleaving can be introduced to further reduce the possible BER to 12.5%. Instead of sending two blocks of 57 bits from the same 20 </a:t>
            </a:r>
            <a:r>
              <a:rPr lang="en-US" sz="2200" dirty="0" err="1"/>
              <a:t>ms</a:t>
            </a:r>
            <a:r>
              <a:rPr lang="en-US" sz="2200" dirty="0"/>
              <a:t> of speech within one burst, a block from one 20 </a:t>
            </a:r>
            <a:r>
              <a:rPr lang="en-US" sz="2200" dirty="0" err="1"/>
              <a:t>ms</a:t>
            </a:r>
            <a:r>
              <a:rPr lang="en-US" sz="2200" dirty="0"/>
              <a:t> and a block from next sample of 20 </a:t>
            </a:r>
            <a:r>
              <a:rPr lang="en-US" sz="2200" dirty="0" err="1"/>
              <a:t>ms</a:t>
            </a:r>
            <a:r>
              <a:rPr lang="en-US" sz="2200" dirty="0"/>
              <a:t> are sent together. A delay is introduced in the system when the MS must wait for the next 20 </a:t>
            </a:r>
            <a:r>
              <a:rPr lang="en-US" sz="2200" dirty="0" err="1"/>
              <a:t>ms</a:t>
            </a:r>
            <a:r>
              <a:rPr lang="en-US" sz="2200" dirty="0"/>
              <a:t> of speech. However, the system can now afford to loose a whole burst, out of eight, as the loss is only 12.5% of the total bits from each 20ms speech frame. </a:t>
            </a:r>
            <a:r>
              <a:rPr lang="en-US" sz="2200" dirty="0" smtClean="0"/>
              <a:t>12.5</a:t>
            </a:r>
            <a:r>
              <a:rPr lang="en-US" sz="2200" dirty="0"/>
              <a:t>% is the maximum loss level that channel decoder can correct.</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26</a:t>
            </a:fld>
            <a:endParaRPr lang="en-US"/>
          </a:p>
        </p:txBody>
      </p:sp>
    </p:spTree>
    <p:extLst>
      <p:ext uri="{BB962C8B-B14F-4D97-AF65-F5344CB8AC3E}">
        <p14:creationId xmlns:p14="http://schemas.microsoft.com/office/powerpoint/2010/main" val="2209917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27</a:t>
            </a:fld>
            <a:endParaRPr lang="en-US"/>
          </a:p>
        </p:txBody>
      </p:sp>
      <p:pic>
        <p:nvPicPr>
          <p:cNvPr id="5" name="Picture 4"/>
          <p:cNvPicPr>
            <a:picLocks noChangeAspect="1"/>
          </p:cNvPicPr>
          <p:nvPr/>
        </p:nvPicPr>
        <p:blipFill>
          <a:blip r:embed="rId2"/>
          <a:stretch>
            <a:fillRect/>
          </a:stretch>
        </p:blipFill>
        <p:spPr>
          <a:xfrm>
            <a:off x="1447800" y="1051805"/>
            <a:ext cx="6248400" cy="5653795"/>
          </a:xfrm>
          <a:prstGeom prst="rect">
            <a:avLst/>
          </a:prstGeom>
        </p:spPr>
      </p:pic>
      <p:sp>
        <p:nvSpPr>
          <p:cNvPr id="6" name="Title 1"/>
          <p:cNvSpPr>
            <a:spLocks noGrp="1"/>
          </p:cNvSpPr>
          <p:nvPr>
            <p:ph type="title"/>
          </p:nvPr>
        </p:nvSpPr>
        <p:spPr>
          <a:xfrm>
            <a:off x="685800" y="152400"/>
            <a:ext cx="7772400" cy="1143000"/>
          </a:xfrm>
        </p:spPr>
        <p:txBody>
          <a:bodyPr/>
          <a:lstStyle/>
          <a:p>
            <a:r>
              <a:rPr lang="en-US" b="1" dirty="0"/>
              <a:t>Second level of interleaving</a:t>
            </a:r>
            <a:endParaRPr lang="en-US" dirty="0"/>
          </a:p>
        </p:txBody>
      </p:sp>
    </p:spTree>
    <p:extLst>
      <p:ext uri="{BB962C8B-B14F-4D97-AF65-F5344CB8AC3E}">
        <p14:creationId xmlns:p14="http://schemas.microsoft.com/office/powerpoint/2010/main" val="2689301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4"/>
          <p:cNvGrpSpPr>
            <a:grpSpLocks/>
          </p:cNvGrpSpPr>
          <p:nvPr/>
        </p:nvGrpSpPr>
        <p:grpSpPr bwMode="auto">
          <a:xfrm>
            <a:off x="1143000" y="914400"/>
            <a:ext cx="6997700" cy="5867400"/>
            <a:chOff x="536" y="275"/>
            <a:chExt cx="4418" cy="3761"/>
          </a:xfrm>
        </p:grpSpPr>
        <p:sp>
          <p:nvSpPr>
            <p:cNvPr id="22532" name="Line 5"/>
            <p:cNvSpPr>
              <a:spLocks noChangeShapeType="1"/>
            </p:cNvSpPr>
            <p:nvPr/>
          </p:nvSpPr>
          <p:spPr bwMode="auto">
            <a:xfrm>
              <a:off x="577" y="275"/>
              <a:ext cx="43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3" name="Line 6"/>
            <p:cNvSpPr>
              <a:spLocks noChangeShapeType="1"/>
            </p:cNvSpPr>
            <p:nvPr/>
          </p:nvSpPr>
          <p:spPr bwMode="auto">
            <a:xfrm>
              <a:off x="557" y="547"/>
              <a:ext cx="43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4" name="Line 7"/>
            <p:cNvSpPr>
              <a:spLocks noChangeShapeType="1"/>
            </p:cNvSpPr>
            <p:nvPr/>
          </p:nvSpPr>
          <p:spPr bwMode="auto">
            <a:xfrm>
              <a:off x="1109" y="286"/>
              <a:ext cx="0" cy="2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5" name="Line 8"/>
            <p:cNvSpPr>
              <a:spLocks noChangeShapeType="1"/>
            </p:cNvSpPr>
            <p:nvPr/>
          </p:nvSpPr>
          <p:spPr bwMode="auto">
            <a:xfrm>
              <a:off x="4442" y="275"/>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6" name="Line 9"/>
            <p:cNvSpPr>
              <a:spLocks noChangeShapeType="1"/>
            </p:cNvSpPr>
            <p:nvPr/>
          </p:nvSpPr>
          <p:spPr bwMode="auto">
            <a:xfrm>
              <a:off x="2750" y="275"/>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7" name="AutoShape 10"/>
            <p:cNvSpPr>
              <a:spLocks noChangeArrowheads="1"/>
            </p:cNvSpPr>
            <p:nvPr/>
          </p:nvSpPr>
          <p:spPr bwMode="auto">
            <a:xfrm>
              <a:off x="1529" y="959"/>
              <a:ext cx="554" cy="251"/>
            </a:xfrm>
            <a:prstGeom prst="roundRect">
              <a:avLst>
                <a:gd name="adj" fmla="val 352"/>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38" name="AutoShape 11"/>
            <p:cNvSpPr>
              <a:spLocks noChangeArrowheads="1"/>
            </p:cNvSpPr>
            <p:nvPr/>
          </p:nvSpPr>
          <p:spPr bwMode="auto">
            <a:xfrm>
              <a:off x="3417" y="949"/>
              <a:ext cx="554" cy="251"/>
            </a:xfrm>
            <a:prstGeom prst="roundRect">
              <a:avLst>
                <a:gd name="adj" fmla="val 352"/>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39" name="Line 12"/>
            <p:cNvSpPr>
              <a:spLocks noChangeShapeType="1"/>
            </p:cNvSpPr>
            <p:nvPr/>
          </p:nvSpPr>
          <p:spPr bwMode="auto">
            <a:xfrm>
              <a:off x="567" y="1644"/>
              <a:ext cx="43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0" name="Line 13"/>
            <p:cNvSpPr>
              <a:spLocks noChangeShapeType="1"/>
            </p:cNvSpPr>
            <p:nvPr/>
          </p:nvSpPr>
          <p:spPr bwMode="auto">
            <a:xfrm>
              <a:off x="546" y="1916"/>
              <a:ext cx="43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1" name="Line 14"/>
            <p:cNvSpPr>
              <a:spLocks noChangeShapeType="1"/>
            </p:cNvSpPr>
            <p:nvPr/>
          </p:nvSpPr>
          <p:spPr bwMode="auto">
            <a:xfrm>
              <a:off x="1099" y="1654"/>
              <a:ext cx="0" cy="2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2" name="Line 15"/>
            <p:cNvSpPr>
              <a:spLocks noChangeShapeType="1"/>
            </p:cNvSpPr>
            <p:nvPr/>
          </p:nvSpPr>
          <p:spPr bwMode="auto">
            <a:xfrm>
              <a:off x="4432" y="1644"/>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3" name="Line 16"/>
            <p:cNvSpPr>
              <a:spLocks noChangeShapeType="1"/>
            </p:cNvSpPr>
            <p:nvPr/>
          </p:nvSpPr>
          <p:spPr bwMode="auto">
            <a:xfrm>
              <a:off x="2638" y="1634"/>
              <a:ext cx="0" cy="2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4" name="Line 17"/>
            <p:cNvSpPr>
              <a:spLocks noChangeShapeType="1"/>
            </p:cNvSpPr>
            <p:nvPr/>
          </p:nvSpPr>
          <p:spPr bwMode="auto">
            <a:xfrm>
              <a:off x="2914" y="1654"/>
              <a:ext cx="0" cy="2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5" name="AutoShape 18"/>
            <p:cNvSpPr>
              <a:spLocks noChangeArrowheads="1"/>
            </p:cNvSpPr>
            <p:nvPr/>
          </p:nvSpPr>
          <p:spPr bwMode="auto">
            <a:xfrm>
              <a:off x="1386" y="2438"/>
              <a:ext cx="111" cy="260"/>
            </a:xfrm>
            <a:prstGeom prst="roundRect">
              <a:avLst>
                <a:gd name="adj" fmla="val 806"/>
              </a:avLst>
            </a:prstGeom>
            <a:solidFill>
              <a:srgbClr val="9999FF"/>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46" name="AutoShape 19"/>
            <p:cNvSpPr>
              <a:spLocks noChangeArrowheads="1"/>
            </p:cNvSpPr>
            <p:nvPr/>
          </p:nvSpPr>
          <p:spPr bwMode="auto">
            <a:xfrm>
              <a:off x="1508" y="2438"/>
              <a:ext cx="112"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47" name="AutoShape 20"/>
            <p:cNvSpPr>
              <a:spLocks noChangeArrowheads="1"/>
            </p:cNvSpPr>
            <p:nvPr/>
          </p:nvSpPr>
          <p:spPr bwMode="auto">
            <a:xfrm>
              <a:off x="1631" y="2438"/>
              <a:ext cx="113"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48" name="AutoShape 21"/>
            <p:cNvSpPr>
              <a:spLocks noChangeArrowheads="1"/>
            </p:cNvSpPr>
            <p:nvPr/>
          </p:nvSpPr>
          <p:spPr bwMode="auto">
            <a:xfrm>
              <a:off x="1755" y="2438"/>
              <a:ext cx="112"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49" name="AutoShape 22"/>
            <p:cNvSpPr>
              <a:spLocks noChangeArrowheads="1"/>
            </p:cNvSpPr>
            <p:nvPr/>
          </p:nvSpPr>
          <p:spPr bwMode="auto">
            <a:xfrm>
              <a:off x="1858" y="2438"/>
              <a:ext cx="112"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50" name="AutoShape 23"/>
            <p:cNvSpPr>
              <a:spLocks noChangeArrowheads="1"/>
            </p:cNvSpPr>
            <p:nvPr/>
          </p:nvSpPr>
          <p:spPr bwMode="auto">
            <a:xfrm>
              <a:off x="1980" y="2438"/>
              <a:ext cx="112" cy="260"/>
            </a:xfrm>
            <a:prstGeom prst="roundRect">
              <a:avLst>
                <a:gd name="adj" fmla="val 806"/>
              </a:avLst>
            </a:prstGeom>
            <a:solidFill>
              <a:srgbClr val="993366"/>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51" name="AutoShape 24"/>
            <p:cNvSpPr>
              <a:spLocks noChangeArrowheads="1"/>
            </p:cNvSpPr>
            <p:nvPr/>
          </p:nvSpPr>
          <p:spPr bwMode="auto">
            <a:xfrm>
              <a:off x="2104" y="2438"/>
              <a:ext cx="112"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52" name="AutoShape 25"/>
            <p:cNvSpPr>
              <a:spLocks noChangeArrowheads="1"/>
            </p:cNvSpPr>
            <p:nvPr/>
          </p:nvSpPr>
          <p:spPr bwMode="auto">
            <a:xfrm>
              <a:off x="2226" y="2438"/>
              <a:ext cx="112"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53" name="AutoShape 26"/>
            <p:cNvSpPr>
              <a:spLocks noChangeArrowheads="1"/>
            </p:cNvSpPr>
            <p:nvPr/>
          </p:nvSpPr>
          <p:spPr bwMode="auto">
            <a:xfrm>
              <a:off x="3273" y="2448"/>
              <a:ext cx="112" cy="260"/>
            </a:xfrm>
            <a:prstGeom prst="roundRect">
              <a:avLst>
                <a:gd name="adj" fmla="val 806"/>
              </a:avLst>
            </a:prstGeom>
            <a:solidFill>
              <a:srgbClr val="9999FF"/>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54" name="AutoShape 27"/>
            <p:cNvSpPr>
              <a:spLocks noChangeArrowheads="1"/>
            </p:cNvSpPr>
            <p:nvPr/>
          </p:nvSpPr>
          <p:spPr bwMode="auto">
            <a:xfrm>
              <a:off x="3396" y="2448"/>
              <a:ext cx="112"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55" name="AutoShape 28"/>
            <p:cNvSpPr>
              <a:spLocks noChangeArrowheads="1"/>
            </p:cNvSpPr>
            <p:nvPr/>
          </p:nvSpPr>
          <p:spPr bwMode="auto">
            <a:xfrm>
              <a:off x="3519" y="2448"/>
              <a:ext cx="112"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56" name="AutoShape 29"/>
            <p:cNvSpPr>
              <a:spLocks noChangeArrowheads="1"/>
            </p:cNvSpPr>
            <p:nvPr/>
          </p:nvSpPr>
          <p:spPr bwMode="auto">
            <a:xfrm>
              <a:off x="3642" y="2448"/>
              <a:ext cx="113"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57" name="AutoShape 30"/>
            <p:cNvSpPr>
              <a:spLocks noChangeArrowheads="1"/>
            </p:cNvSpPr>
            <p:nvPr/>
          </p:nvSpPr>
          <p:spPr bwMode="auto">
            <a:xfrm>
              <a:off x="3745" y="2448"/>
              <a:ext cx="112"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58" name="AutoShape 31"/>
            <p:cNvSpPr>
              <a:spLocks noChangeArrowheads="1"/>
            </p:cNvSpPr>
            <p:nvPr/>
          </p:nvSpPr>
          <p:spPr bwMode="auto">
            <a:xfrm>
              <a:off x="3868" y="2448"/>
              <a:ext cx="112" cy="260"/>
            </a:xfrm>
            <a:prstGeom prst="roundRect">
              <a:avLst>
                <a:gd name="adj" fmla="val 806"/>
              </a:avLst>
            </a:prstGeom>
            <a:solidFill>
              <a:srgbClr val="993366"/>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59" name="AutoShape 32"/>
            <p:cNvSpPr>
              <a:spLocks noChangeArrowheads="1"/>
            </p:cNvSpPr>
            <p:nvPr/>
          </p:nvSpPr>
          <p:spPr bwMode="auto">
            <a:xfrm>
              <a:off x="3991" y="2448"/>
              <a:ext cx="112"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60" name="AutoShape 33"/>
            <p:cNvSpPr>
              <a:spLocks noChangeArrowheads="1"/>
            </p:cNvSpPr>
            <p:nvPr/>
          </p:nvSpPr>
          <p:spPr bwMode="auto">
            <a:xfrm>
              <a:off x="4114" y="2448"/>
              <a:ext cx="112"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61" name="AutoShape 34"/>
            <p:cNvSpPr>
              <a:spLocks noChangeArrowheads="1"/>
            </p:cNvSpPr>
            <p:nvPr/>
          </p:nvSpPr>
          <p:spPr bwMode="auto">
            <a:xfrm>
              <a:off x="1399" y="3240"/>
              <a:ext cx="279"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62" name="AutoShape 35"/>
            <p:cNvSpPr>
              <a:spLocks noChangeArrowheads="1"/>
            </p:cNvSpPr>
            <p:nvPr/>
          </p:nvSpPr>
          <p:spPr bwMode="auto">
            <a:xfrm>
              <a:off x="1679"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63" name="AutoShape 36"/>
            <p:cNvSpPr>
              <a:spLocks noChangeArrowheads="1"/>
            </p:cNvSpPr>
            <p:nvPr/>
          </p:nvSpPr>
          <p:spPr bwMode="auto">
            <a:xfrm>
              <a:off x="1960"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64" name="AutoShape 37"/>
            <p:cNvSpPr>
              <a:spLocks noChangeArrowheads="1"/>
            </p:cNvSpPr>
            <p:nvPr/>
          </p:nvSpPr>
          <p:spPr bwMode="auto">
            <a:xfrm>
              <a:off x="2241"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65" name="AutoShape 38"/>
            <p:cNvSpPr>
              <a:spLocks noChangeArrowheads="1"/>
            </p:cNvSpPr>
            <p:nvPr/>
          </p:nvSpPr>
          <p:spPr bwMode="auto">
            <a:xfrm>
              <a:off x="2523"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66" name="AutoShape 39"/>
            <p:cNvSpPr>
              <a:spLocks noChangeArrowheads="1"/>
            </p:cNvSpPr>
            <p:nvPr/>
          </p:nvSpPr>
          <p:spPr bwMode="auto">
            <a:xfrm>
              <a:off x="1399" y="3240"/>
              <a:ext cx="279" cy="263"/>
            </a:xfrm>
            <a:prstGeom prst="roundRect">
              <a:avLst>
                <a:gd name="adj" fmla="val 333"/>
              </a:avLst>
            </a:prstGeom>
            <a:solidFill>
              <a:srgbClr val="9999FF"/>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67" name="AutoShape 40"/>
            <p:cNvSpPr>
              <a:spLocks noChangeArrowheads="1"/>
            </p:cNvSpPr>
            <p:nvPr/>
          </p:nvSpPr>
          <p:spPr bwMode="auto">
            <a:xfrm>
              <a:off x="1679"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68" name="AutoShape 41"/>
            <p:cNvSpPr>
              <a:spLocks noChangeArrowheads="1"/>
            </p:cNvSpPr>
            <p:nvPr/>
          </p:nvSpPr>
          <p:spPr bwMode="auto">
            <a:xfrm>
              <a:off x="1960"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69" name="AutoShape 42"/>
            <p:cNvSpPr>
              <a:spLocks noChangeArrowheads="1"/>
            </p:cNvSpPr>
            <p:nvPr/>
          </p:nvSpPr>
          <p:spPr bwMode="auto">
            <a:xfrm>
              <a:off x="2242"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70" name="AutoShape 43"/>
            <p:cNvSpPr>
              <a:spLocks noChangeArrowheads="1"/>
            </p:cNvSpPr>
            <p:nvPr/>
          </p:nvSpPr>
          <p:spPr bwMode="auto">
            <a:xfrm>
              <a:off x="2523" y="3240"/>
              <a:ext cx="280" cy="263"/>
            </a:xfrm>
            <a:prstGeom prst="roundRect">
              <a:avLst>
                <a:gd name="adj" fmla="val 333"/>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71" name="AutoShape 44"/>
            <p:cNvSpPr>
              <a:spLocks noChangeArrowheads="1"/>
            </p:cNvSpPr>
            <p:nvPr/>
          </p:nvSpPr>
          <p:spPr bwMode="auto">
            <a:xfrm>
              <a:off x="2803" y="3240"/>
              <a:ext cx="280" cy="263"/>
            </a:xfrm>
            <a:prstGeom prst="roundRect">
              <a:avLst>
                <a:gd name="adj" fmla="val 333"/>
              </a:avLst>
            </a:prstGeom>
            <a:solidFill>
              <a:srgbClr val="993366"/>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72" name="AutoShape 45"/>
            <p:cNvSpPr>
              <a:spLocks noChangeArrowheads="1"/>
            </p:cNvSpPr>
            <p:nvPr/>
          </p:nvSpPr>
          <p:spPr bwMode="auto">
            <a:xfrm>
              <a:off x="3085"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73" name="AutoShape 46"/>
            <p:cNvSpPr>
              <a:spLocks noChangeArrowheads="1"/>
            </p:cNvSpPr>
            <p:nvPr/>
          </p:nvSpPr>
          <p:spPr bwMode="auto">
            <a:xfrm>
              <a:off x="3366"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74" name="AutoShape 47"/>
            <p:cNvSpPr>
              <a:spLocks noChangeArrowheads="1"/>
            </p:cNvSpPr>
            <p:nvPr/>
          </p:nvSpPr>
          <p:spPr bwMode="auto">
            <a:xfrm>
              <a:off x="3647"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75" name="AutoShape 48"/>
            <p:cNvSpPr>
              <a:spLocks noChangeArrowheads="1"/>
            </p:cNvSpPr>
            <p:nvPr/>
          </p:nvSpPr>
          <p:spPr bwMode="auto">
            <a:xfrm>
              <a:off x="3928"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76" name="Text Box 49"/>
            <p:cNvSpPr txBox="1">
              <a:spLocks noChangeArrowheads="1"/>
            </p:cNvSpPr>
            <p:nvPr/>
          </p:nvSpPr>
          <p:spPr bwMode="auto">
            <a:xfrm>
              <a:off x="2039" y="3288"/>
              <a:ext cx="5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3</a:t>
              </a:r>
            </a:p>
          </p:txBody>
        </p:sp>
        <p:sp>
          <p:nvSpPr>
            <p:cNvPr id="22577" name="Text Box 50"/>
            <p:cNvSpPr txBox="1">
              <a:spLocks noChangeArrowheads="1"/>
            </p:cNvSpPr>
            <p:nvPr/>
          </p:nvSpPr>
          <p:spPr bwMode="auto">
            <a:xfrm>
              <a:off x="2333" y="3269"/>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4</a:t>
              </a:r>
            </a:p>
          </p:txBody>
        </p:sp>
        <p:sp>
          <p:nvSpPr>
            <p:cNvPr id="22578" name="Text Box 51"/>
            <p:cNvSpPr txBox="1">
              <a:spLocks noChangeArrowheads="1"/>
            </p:cNvSpPr>
            <p:nvPr/>
          </p:nvSpPr>
          <p:spPr bwMode="auto">
            <a:xfrm>
              <a:off x="3457" y="3270"/>
              <a:ext cx="5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8</a:t>
              </a:r>
            </a:p>
          </p:txBody>
        </p:sp>
        <p:sp>
          <p:nvSpPr>
            <p:cNvPr id="22579" name="Text Box 52"/>
            <p:cNvSpPr txBox="1">
              <a:spLocks noChangeArrowheads="1"/>
            </p:cNvSpPr>
            <p:nvPr/>
          </p:nvSpPr>
          <p:spPr bwMode="auto">
            <a:xfrm>
              <a:off x="3151" y="3270"/>
              <a:ext cx="5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7</a:t>
              </a:r>
            </a:p>
          </p:txBody>
        </p:sp>
        <p:sp>
          <p:nvSpPr>
            <p:cNvPr id="22580" name="Text Box 53"/>
            <p:cNvSpPr txBox="1">
              <a:spLocks noChangeArrowheads="1"/>
            </p:cNvSpPr>
            <p:nvPr/>
          </p:nvSpPr>
          <p:spPr bwMode="auto">
            <a:xfrm>
              <a:off x="2883" y="3282"/>
              <a:ext cx="57" cy="134"/>
            </a:xfrm>
            <a:prstGeom prst="rect">
              <a:avLst/>
            </a:prstGeom>
            <a:solidFill>
              <a:srgbClr val="99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6</a:t>
              </a:r>
            </a:p>
          </p:txBody>
        </p:sp>
        <p:sp>
          <p:nvSpPr>
            <p:cNvPr id="22581" name="Text Box 54"/>
            <p:cNvSpPr txBox="1">
              <a:spLocks noChangeArrowheads="1"/>
            </p:cNvSpPr>
            <p:nvPr/>
          </p:nvSpPr>
          <p:spPr bwMode="auto">
            <a:xfrm>
              <a:off x="2589" y="3288"/>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5</a:t>
              </a:r>
            </a:p>
          </p:txBody>
        </p:sp>
        <p:sp>
          <p:nvSpPr>
            <p:cNvPr id="22582" name="Text Box 55"/>
            <p:cNvSpPr txBox="1">
              <a:spLocks noChangeArrowheads="1"/>
            </p:cNvSpPr>
            <p:nvPr/>
          </p:nvSpPr>
          <p:spPr bwMode="auto">
            <a:xfrm>
              <a:off x="1484" y="3282"/>
              <a:ext cx="5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1</a:t>
              </a:r>
            </a:p>
          </p:txBody>
        </p:sp>
        <p:sp>
          <p:nvSpPr>
            <p:cNvPr id="22583" name="Text Box 56"/>
            <p:cNvSpPr txBox="1">
              <a:spLocks noChangeArrowheads="1"/>
            </p:cNvSpPr>
            <p:nvPr/>
          </p:nvSpPr>
          <p:spPr bwMode="auto">
            <a:xfrm>
              <a:off x="1783" y="3282"/>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2</a:t>
              </a:r>
            </a:p>
          </p:txBody>
        </p:sp>
        <p:sp>
          <p:nvSpPr>
            <p:cNvPr id="22584" name="AutoShape 57"/>
            <p:cNvSpPr>
              <a:spLocks noChangeArrowheads="1"/>
            </p:cNvSpPr>
            <p:nvPr/>
          </p:nvSpPr>
          <p:spPr bwMode="auto">
            <a:xfrm>
              <a:off x="1223" y="3773"/>
              <a:ext cx="778" cy="263"/>
            </a:xfrm>
            <a:prstGeom prst="roundRect">
              <a:avLst>
                <a:gd name="adj" fmla="val 333"/>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85" name="AutoShape 58"/>
            <p:cNvSpPr>
              <a:spLocks noChangeArrowheads="1"/>
            </p:cNvSpPr>
            <p:nvPr/>
          </p:nvSpPr>
          <p:spPr bwMode="auto">
            <a:xfrm>
              <a:off x="2001" y="3773"/>
              <a:ext cx="337" cy="263"/>
            </a:xfrm>
            <a:prstGeom prst="roundRect">
              <a:avLst>
                <a:gd name="adj" fmla="val 333"/>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86" name="AutoShape 59"/>
            <p:cNvSpPr>
              <a:spLocks noChangeArrowheads="1"/>
            </p:cNvSpPr>
            <p:nvPr/>
          </p:nvSpPr>
          <p:spPr bwMode="auto">
            <a:xfrm>
              <a:off x="3027" y="3773"/>
              <a:ext cx="267" cy="263"/>
            </a:xfrm>
            <a:prstGeom prst="roundRect">
              <a:avLst>
                <a:gd name="adj" fmla="val 338"/>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87" name="AutoShape 60"/>
            <p:cNvSpPr>
              <a:spLocks noChangeArrowheads="1"/>
            </p:cNvSpPr>
            <p:nvPr/>
          </p:nvSpPr>
          <p:spPr bwMode="auto">
            <a:xfrm>
              <a:off x="4176" y="3773"/>
              <a:ext cx="225" cy="263"/>
            </a:xfrm>
            <a:prstGeom prst="roundRect">
              <a:avLst>
                <a:gd name="adj" fmla="val 403"/>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88" name="AutoShape 61"/>
            <p:cNvSpPr>
              <a:spLocks noChangeArrowheads="1"/>
            </p:cNvSpPr>
            <p:nvPr/>
          </p:nvSpPr>
          <p:spPr bwMode="auto">
            <a:xfrm>
              <a:off x="966" y="3773"/>
              <a:ext cx="246" cy="263"/>
            </a:xfrm>
            <a:prstGeom prst="roundRect">
              <a:avLst>
                <a:gd name="adj" fmla="val 370"/>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89" name="AutoShape 62"/>
            <p:cNvSpPr>
              <a:spLocks noChangeArrowheads="1"/>
            </p:cNvSpPr>
            <p:nvPr/>
          </p:nvSpPr>
          <p:spPr bwMode="auto">
            <a:xfrm>
              <a:off x="2339" y="3773"/>
              <a:ext cx="687" cy="263"/>
            </a:xfrm>
            <a:prstGeom prst="roundRect">
              <a:avLst>
                <a:gd name="adj" fmla="val 333"/>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90" name="AutoShape 63"/>
            <p:cNvSpPr>
              <a:spLocks noChangeArrowheads="1"/>
            </p:cNvSpPr>
            <p:nvPr/>
          </p:nvSpPr>
          <p:spPr bwMode="auto">
            <a:xfrm>
              <a:off x="3304" y="3773"/>
              <a:ext cx="861" cy="263"/>
            </a:xfrm>
            <a:prstGeom prst="roundRect">
              <a:avLst>
                <a:gd name="adj" fmla="val 333"/>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91" name="AutoShape 64"/>
            <p:cNvSpPr>
              <a:spLocks noChangeArrowheads="1"/>
            </p:cNvSpPr>
            <p:nvPr/>
          </p:nvSpPr>
          <p:spPr bwMode="auto">
            <a:xfrm>
              <a:off x="4411" y="3773"/>
              <a:ext cx="409" cy="263"/>
            </a:xfrm>
            <a:prstGeom prst="roundRect">
              <a:avLst>
                <a:gd name="adj" fmla="val 333"/>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92" name="Text Box 65"/>
            <p:cNvSpPr txBox="1">
              <a:spLocks noChangeArrowheads="1"/>
            </p:cNvSpPr>
            <p:nvPr/>
          </p:nvSpPr>
          <p:spPr bwMode="auto">
            <a:xfrm>
              <a:off x="2186" y="3821"/>
              <a:ext cx="5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1</a:t>
              </a:r>
            </a:p>
          </p:txBody>
        </p:sp>
        <p:sp>
          <p:nvSpPr>
            <p:cNvPr id="22593" name="Text Box 66"/>
            <p:cNvSpPr txBox="1">
              <a:spLocks noChangeArrowheads="1"/>
            </p:cNvSpPr>
            <p:nvPr/>
          </p:nvSpPr>
          <p:spPr bwMode="auto">
            <a:xfrm>
              <a:off x="2599" y="3803"/>
              <a:ext cx="11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26</a:t>
              </a:r>
            </a:p>
          </p:txBody>
        </p:sp>
        <p:sp>
          <p:nvSpPr>
            <p:cNvPr id="22594" name="Text Box 67"/>
            <p:cNvSpPr txBox="1">
              <a:spLocks noChangeArrowheads="1"/>
            </p:cNvSpPr>
            <p:nvPr/>
          </p:nvSpPr>
          <p:spPr bwMode="auto">
            <a:xfrm>
              <a:off x="4534" y="3825"/>
              <a:ext cx="19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8.25</a:t>
              </a:r>
            </a:p>
          </p:txBody>
        </p:sp>
        <p:sp>
          <p:nvSpPr>
            <p:cNvPr id="22595" name="Text Box 68"/>
            <p:cNvSpPr txBox="1">
              <a:spLocks noChangeArrowheads="1"/>
            </p:cNvSpPr>
            <p:nvPr/>
          </p:nvSpPr>
          <p:spPr bwMode="auto">
            <a:xfrm>
              <a:off x="1033" y="3795"/>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3</a:t>
              </a:r>
            </a:p>
          </p:txBody>
        </p:sp>
        <p:sp>
          <p:nvSpPr>
            <p:cNvPr id="22596" name="Text Box 69"/>
            <p:cNvSpPr txBox="1">
              <a:spLocks noChangeArrowheads="1"/>
            </p:cNvSpPr>
            <p:nvPr/>
          </p:nvSpPr>
          <p:spPr bwMode="auto">
            <a:xfrm>
              <a:off x="1495" y="3795"/>
              <a:ext cx="11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57</a:t>
              </a:r>
            </a:p>
          </p:txBody>
        </p:sp>
        <p:sp>
          <p:nvSpPr>
            <p:cNvPr id="22597" name="Text Box 70"/>
            <p:cNvSpPr txBox="1">
              <a:spLocks noChangeArrowheads="1"/>
            </p:cNvSpPr>
            <p:nvPr/>
          </p:nvSpPr>
          <p:spPr bwMode="auto">
            <a:xfrm>
              <a:off x="536" y="296"/>
              <a:ext cx="32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Speech</a:t>
              </a:r>
            </a:p>
          </p:txBody>
        </p:sp>
        <p:sp>
          <p:nvSpPr>
            <p:cNvPr id="22598" name="Text Box 71"/>
            <p:cNvSpPr txBox="1">
              <a:spLocks noChangeArrowheads="1"/>
            </p:cNvSpPr>
            <p:nvPr/>
          </p:nvSpPr>
          <p:spPr bwMode="auto">
            <a:xfrm>
              <a:off x="1560" y="336"/>
              <a:ext cx="27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20 ms</a:t>
              </a:r>
            </a:p>
          </p:txBody>
        </p:sp>
        <p:sp>
          <p:nvSpPr>
            <p:cNvPr id="22599" name="Text Box 72"/>
            <p:cNvSpPr txBox="1">
              <a:spLocks noChangeArrowheads="1"/>
            </p:cNvSpPr>
            <p:nvPr/>
          </p:nvSpPr>
          <p:spPr bwMode="auto">
            <a:xfrm>
              <a:off x="3355" y="306"/>
              <a:ext cx="27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20 ms</a:t>
              </a:r>
            </a:p>
          </p:txBody>
        </p:sp>
        <p:sp>
          <p:nvSpPr>
            <p:cNvPr id="22600" name="Line 73"/>
            <p:cNvSpPr>
              <a:spLocks noChangeShapeType="1"/>
            </p:cNvSpPr>
            <p:nvPr/>
          </p:nvSpPr>
          <p:spPr bwMode="auto">
            <a:xfrm>
              <a:off x="1120" y="558"/>
              <a:ext cx="399" cy="3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1" name="Line 74"/>
            <p:cNvSpPr>
              <a:spLocks noChangeShapeType="1"/>
            </p:cNvSpPr>
            <p:nvPr/>
          </p:nvSpPr>
          <p:spPr bwMode="auto">
            <a:xfrm flipH="1">
              <a:off x="2093" y="547"/>
              <a:ext cx="657" cy="4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2" name="Line 75"/>
            <p:cNvSpPr>
              <a:spLocks noChangeShapeType="1"/>
            </p:cNvSpPr>
            <p:nvPr/>
          </p:nvSpPr>
          <p:spPr bwMode="auto">
            <a:xfrm>
              <a:off x="2750" y="537"/>
              <a:ext cx="667" cy="4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3" name="Line 76"/>
            <p:cNvSpPr>
              <a:spLocks noChangeShapeType="1"/>
            </p:cNvSpPr>
            <p:nvPr/>
          </p:nvSpPr>
          <p:spPr bwMode="auto">
            <a:xfrm flipH="1">
              <a:off x="3971" y="547"/>
              <a:ext cx="461" cy="4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4" name="Line 77"/>
            <p:cNvSpPr>
              <a:spLocks noChangeShapeType="1"/>
            </p:cNvSpPr>
            <p:nvPr/>
          </p:nvSpPr>
          <p:spPr bwMode="auto">
            <a:xfrm flipH="1">
              <a:off x="1099" y="1221"/>
              <a:ext cx="430" cy="4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5" name="Line 78"/>
            <p:cNvSpPr>
              <a:spLocks noChangeShapeType="1"/>
            </p:cNvSpPr>
            <p:nvPr/>
          </p:nvSpPr>
          <p:spPr bwMode="auto">
            <a:xfrm>
              <a:off x="2083" y="1211"/>
              <a:ext cx="554"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6" name="Line 79"/>
            <p:cNvSpPr>
              <a:spLocks noChangeShapeType="1"/>
            </p:cNvSpPr>
            <p:nvPr/>
          </p:nvSpPr>
          <p:spPr bwMode="auto">
            <a:xfrm flipH="1">
              <a:off x="2914" y="1201"/>
              <a:ext cx="503" cy="4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7" name="Line 80"/>
            <p:cNvSpPr>
              <a:spLocks noChangeShapeType="1"/>
            </p:cNvSpPr>
            <p:nvPr/>
          </p:nvSpPr>
          <p:spPr bwMode="auto">
            <a:xfrm>
              <a:off x="3981" y="1201"/>
              <a:ext cx="440" cy="4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8" name="Line 81"/>
            <p:cNvSpPr>
              <a:spLocks noChangeShapeType="1"/>
            </p:cNvSpPr>
            <p:nvPr/>
          </p:nvSpPr>
          <p:spPr bwMode="auto">
            <a:xfrm>
              <a:off x="1109" y="1925"/>
              <a:ext cx="26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9" name="Line 82"/>
            <p:cNvSpPr>
              <a:spLocks noChangeShapeType="1"/>
            </p:cNvSpPr>
            <p:nvPr/>
          </p:nvSpPr>
          <p:spPr bwMode="auto">
            <a:xfrm flipH="1">
              <a:off x="2339" y="1915"/>
              <a:ext cx="308" cy="5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0" name="Line 83"/>
            <p:cNvSpPr>
              <a:spLocks noChangeShapeType="1"/>
            </p:cNvSpPr>
            <p:nvPr/>
          </p:nvSpPr>
          <p:spPr bwMode="auto">
            <a:xfrm>
              <a:off x="2914" y="1925"/>
              <a:ext cx="360" cy="53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1" name="Line 84"/>
            <p:cNvSpPr>
              <a:spLocks noChangeShapeType="1"/>
            </p:cNvSpPr>
            <p:nvPr/>
          </p:nvSpPr>
          <p:spPr bwMode="auto">
            <a:xfrm flipH="1">
              <a:off x="4227" y="1915"/>
              <a:ext cx="215" cy="53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2" name="Line 85"/>
            <p:cNvSpPr>
              <a:spLocks noChangeShapeType="1"/>
            </p:cNvSpPr>
            <p:nvPr/>
          </p:nvSpPr>
          <p:spPr bwMode="auto">
            <a:xfrm>
              <a:off x="1418" y="2699"/>
              <a:ext cx="81" cy="544"/>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2613" name="Line 86"/>
            <p:cNvSpPr>
              <a:spLocks noChangeShapeType="1"/>
            </p:cNvSpPr>
            <p:nvPr/>
          </p:nvSpPr>
          <p:spPr bwMode="auto">
            <a:xfrm flipH="1">
              <a:off x="1570" y="2710"/>
              <a:ext cx="1765" cy="533"/>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2614" name="Line 87"/>
            <p:cNvSpPr>
              <a:spLocks noChangeShapeType="1"/>
            </p:cNvSpPr>
            <p:nvPr/>
          </p:nvSpPr>
          <p:spPr bwMode="auto">
            <a:xfrm>
              <a:off x="2052" y="2699"/>
              <a:ext cx="852" cy="553"/>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2615" name="Line 88"/>
            <p:cNvSpPr>
              <a:spLocks noChangeShapeType="1"/>
            </p:cNvSpPr>
            <p:nvPr/>
          </p:nvSpPr>
          <p:spPr bwMode="auto">
            <a:xfrm flipH="1">
              <a:off x="2955" y="2719"/>
              <a:ext cx="975" cy="513"/>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2616" name="AutoShape 89"/>
            <p:cNvSpPr>
              <a:spLocks noChangeArrowheads="1"/>
            </p:cNvSpPr>
            <p:nvPr/>
          </p:nvSpPr>
          <p:spPr bwMode="auto">
            <a:xfrm>
              <a:off x="4211" y="3240"/>
              <a:ext cx="279"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617" name="AutoShape 90"/>
            <p:cNvSpPr>
              <a:spLocks noChangeArrowheads="1"/>
            </p:cNvSpPr>
            <p:nvPr/>
          </p:nvSpPr>
          <p:spPr bwMode="auto">
            <a:xfrm>
              <a:off x="4492"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618" name="AutoShape 91"/>
            <p:cNvSpPr>
              <a:spLocks noChangeArrowheads="1"/>
            </p:cNvSpPr>
            <p:nvPr/>
          </p:nvSpPr>
          <p:spPr bwMode="auto">
            <a:xfrm>
              <a:off x="827"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619" name="AutoShape 92"/>
            <p:cNvSpPr>
              <a:spLocks noChangeArrowheads="1"/>
            </p:cNvSpPr>
            <p:nvPr/>
          </p:nvSpPr>
          <p:spPr bwMode="auto">
            <a:xfrm>
              <a:off x="1109"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620" name="Text Box 93"/>
            <p:cNvSpPr txBox="1">
              <a:spLocks noChangeArrowheads="1"/>
            </p:cNvSpPr>
            <p:nvPr/>
          </p:nvSpPr>
          <p:spPr bwMode="auto">
            <a:xfrm>
              <a:off x="3088" y="3801"/>
              <a:ext cx="5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1</a:t>
              </a:r>
            </a:p>
          </p:txBody>
        </p:sp>
        <p:sp>
          <p:nvSpPr>
            <p:cNvPr id="22621" name="Text Box 94"/>
            <p:cNvSpPr txBox="1">
              <a:spLocks noChangeArrowheads="1"/>
            </p:cNvSpPr>
            <p:nvPr/>
          </p:nvSpPr>
          <p:spPr bwMode="auto">
            <a:xfrm>
              <a:off x="3599" y="3806"/>
              <a:ext cx="11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57</a:t>
              </a:r>
            </a:p>
          </p:txBody>
        </p:sp>
        <p:sp>
          <p:nvSpPr>
            <p:cNvPr id="22622" name="Text Box 95"/>
            <p:cNvSpPr txBox="1">
              <a:spLocks noChangeArrowheads="1"/>
            </p:cNvSpPr>
            <p:nvPr/>
          </p:nvSpPr>
          <p:spPr bwMode="auto">
            <a:xfrm>
              <a:off x="4233" y="3806"/>
              <a:ext cx="57" cy="134"/>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3</a:t>
              </a:r>
            </a:p>
          </p:txBody>
        </p:sp>
        <p:sp>
          <p:nvSpPr>
            <p:cNvPr id="22623" name="Line 96"/>
            <p:cNvSpPr>
              <a:spLocks noChangeShapeType="1"/>
            </p:cNvSpPr>
            <p:nvPr/>
          </p:nvSpPr>
          <p:spPr bwMode="auto">
            <a:xfrm flipV="1">
              <a:off x="956" y="3504"/>
              <a:ext cx="1569"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4" name="Line 97"/>
            <p:cNvSpPr>
              <a:spLocks noChangeShapeType="1"/>
            </p:cNvSpPr>
            <p:nvPr/>
          </p:nvSpPr>
          <p:spPr bwMode="auto">
            <a:xfrm>
              <a:off x="2801" y="3504"/>
              <a:ext cx="203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5" name="Text Box 98"/>
            <p:cNvSpPr txBox="1">
              <a:spLocks noChangeArrowheads="1"/>
            </p:cNvSpPr>
            <p:nvPr/>
          </p:nvSpPr>
          <p:spPr bwMode="auto">
            <a:xfrm>
              <a:off x="1724" y="979"/>
              <a:ext cx="17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260</a:t>
              </a:r>
            </a:p>
          </p:txBody>
        </p:sp>
        <p:sp>
          <p:nvSpPr>
            <p:cNvPr id="22626" name="Text Box 99"/>
            <p:cNvSpPr txBox="1">
              <a:spLocks noChangeArrowheads="1"/>
            </p:cNvSpPr>
            <p:nvPr/>
          </p:nvSpPr>
          <p:spPr bwMode="auto">
            <a:xfrm>
              <a:off x="3567" y="979"/>
              <a:ext cx="17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260</a:t>
              </a:r>
            </a:p>
          </p:txBody>
        </p:sp>
        <p:sp>
          <p:nvSpPr>
            <p:cNvPr id="22627" name="Text Box 100"/>
            <p:cNvSpPr txBox="1">
              <a:spLocks noChangeArrowheads="1"/>
            </p:cNvSpPr>
            <p:nvPr/>
          </p:nvSpPr>
          <p:spPr bwMode="auto">
            <a:xfrm>
              <a:off x="1509" y="1674"/>
              <a:ext cx="3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456 bit</a:t>
              </a:r>
            </a:p>
          </p:txBody>
        </p:sp>
        <p:sp>
          <p:nvSpPr>
            <p:cNvPr id="22628" name="Text Box 101"/>
            <p:cNvSpPr txBox="1">
              <a:spLocks noChangeArrowheads="1"/>
            </p:cNvSpPr>
            <p:nvPr/>
          </p:nvSpPr>
          <p:spPr bwMode="auto">
            <a:xfrm>
              <a:off x="3489" y="1684"/>
              <a:ext cx="3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456 bit</a:t>
              </a:r>
            </a:p>
          </p:txBody>
        </p:sp>
        <p:sp>
          <p:nvSpPr>
            <p:cNvPr id="22629" name="Text Box 102"/>
            <p:cNvSpPr txBox="1">
              <a:spLocks noChangeArrowheads="1"/>
            </p:cNvSpPr>
            <p:nvPr/>
          </p:nvSpPr>
          <p:spPr bwMode="auto">
            <a:xfrm>
              <a:off x="1397" y="627"/>
              <a:ext cx="62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tabLst>
                  <a:tab pos="650875" algn="l"/>
                  <a:tab pos="1301750" algn="l"/>
                </a:tabLst>
                <a:defRPr sz="2400">
                  <a:solidFill>
                    <a:schemeClr val="tx1"/>
                  </a:solidFill>
                  <a:latin typeface="Times New Roman" panose="02020603050405020304" pitchFamily="18" charset="0"/>
                </a:defRPr>
              </a:lvl1pPr>
              <a:lvl2pPr marL="742950" indent="-285750" defTabSz="822325" eaLnBrk="0" hangingPunct="0">
                <a:tabLst>
                  <a:tab pos="650875" algn="l"/>
                  <a:tab pos="1301750" algn="l"/>
                </a:tabLst>
                <a:defRPr sz="2400">
                  <a:solidFill>
                    <a:schemeClr val="tx1"/>
                  </a:solidFill>
                  <a:latin typeface="Times New Roman" panose="02020603050405020304" pitchFamily="18" charset="0"/>
                </a:defRPr>
              </a:lvl2pPr>
              <a:lvl3pPr marL="1143000" indent="-228600" defTabSz="822325" eaLnBrk="0" hangingPunct="0">
                <a:tabLst>
                  <a:tab pos="650875" algn="l"/>
                  <a:tab pos="1301750" algn="l"/>
                </a:tabLst>
                <a:defRPr sz="2400">
                  <a:solidFill>
                    <a:schemeClr val="tx1"/>
                  </a:solidFill>
                  <a:latin typeface="Times New Roman" panose="02020603050405020304" pitchFamily="18" charset="0"/>
                </a:defRPr>
              </a:lvl3pPr>
              <a:lvl4pPr marL="1600200" indent="-228600" defTabSz="822325" eaLnBrk="0" hangingPunct="0">
                <a:tabLst>
                  <a:tab pos="650875" algn="l"/>
                  <a:tab pos="1301750" algn="l"/>
                </a:tabLst>
                <a:defRPr sz="2400">
                  <a:solidFill>
                    <a:schemeClr val="tx1"/>
                  </a:solidFill>
                  <a:latin typeface="Times New Roman" panose="02020603050405020304" pitchFamily="18" charset="0"/>
                </a:defRPr>
              </a:lvl4pPr>
              <a:lvl5pPr marL="2057400" indent="-228600" defTabSz="822325" eaLnBrk="0" hangingPunct="0">
                <a:tabLst>
                  <a:tab pos="650875" algn="l"/>
                  <a:tab pos="1301750" algn="l"/>
                </a:tabLst>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dirty="0">
                  <a:latin typeface="Times" panose="02020603050405020304" pitchFamily="18" charset="0"/>
                </a:rPr>
                <a:t>Speech Coder</a:t>
              </a:r>
            </a:p>
          </p:txBody>
        </p:sp>
        <p:sp>
          <p:nvSpPr>
            <p:cNvPr id="22630" name="Text Box 103"/>
            <p:cNvSpPr txBox="1">
              <a:spLocks noChangeArrowheads="1"/>
            </p:cNvSpPr>
            <p:nvPr/>
          </p:nvSpPr>
          <p:spPr bwMode="auto">
            <a:xfrm>
              <a:off x="3181" y="608"/>
              <a:ext cx="62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tabLst>
                  <a:tab pos="650875" algn="l"/>
                  <a:tab pos="1301750" algn="l"/>
                </a:tabLst>
                <a:defRPr sz="2400">
                  <a:solidFill>
                    <a:schemeClr val="tx1"/>
                  </a:solidFill>
                  <a:latin typeface="Times New Roman" panose="02020603050405020304" pitchFamily="18" charset="0"/>
                </a:defRPr>
              </a:lvl1pPr>
              <a:lvl2pPr marL="742950" indent="-285750" defTabSz="822325" eaLnBrk="0" hangingPunct="0">
                <a:tabLst>
                  <a:tab pos="650875" algn="l"/>
                  <a:tab pos="1301750" algn="l"/>
                </a:tabLst>
                <a:defRPr sz="2400">
                  <a:solidFill>
                    <a:schemeClr val="tx1"/>
                  </a:solidFill>
                  <a:latin typeface="Times New Roman" panose="02020603050405020304" pitchFamily="18" charset="0"/>
                </a:defRPr>
              </a:lvl2pPr>
              <a:lvl3pPr marL="1143000" indent="-228600" defTabSz="822325" eaLnBrk="0" hangingPunct="0">
                <a:tabLst>
                  <a:tab pos="650875" algn="l"/>
                  <a:tab pos="1301750" algn="l"/>
                </a:tabLst>
                <a:defRPr sz="2400">
                  <a:solidFill>
                    <a:schemeClr val="tx1"/>
                  </a:solidFill>
                  <a:latin typeface="Times New Roman" panose="02020603050405020304" pitchFamily="18" charset="0"/>
                </a:defRPr>
              </a:lvl3pPr>
              <a:lvl4pPr marL="1600200" indent="-228600" defTabSz="822325" eaLnBrk="0" hangingPunct="0">
                <a:tabLst>
                  <a:tab pos="650875" algn="l"/>
                  <a:tab pos="1301750" algn="l"/>
                </a:tabLst>
                <a:defRPr sz="2400">
                  <a:solidFill>
                    <a:schemeClr val="tx1"/>
                  </a:solidFill>
                  <a:latin typeface="Times New Roman" panose="02020603050405020304" pitchFamily="18" charset="0"/>
                </a:defRPr>
              </a:lvl4pPr>
              <a:lvl5pPr marL="2057400" indent="-228600" defTabSz="822325" eaLnBrk="0" hangingPunct="0">
                <a:tabLst>
                  <a:tab pos="650875" algn="l"/>
                  <a:tab pos="1301750" algn="l"/>
                </a:tabLst>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Speech Coder</a:t>
              </a:r>
            </a:p>
          </p:txBody>
        </p:sp>
        <p:sp>
          <p:nvSpPr>
            <p:cNvPr id="22631" name="Text Box 104"/>
            <p:cNvSpPr txBox="1">
              <a:spLocks noChangeArrowheads="1"/>
            </p:cNvSpPr>
            <p:nvPr/>
          </p:nvSpPr>
          <p:spPr bwMode="auto">
            <a:xfrm>
              <a:off x="1305" y="1412"/>
              <a:ext cx="83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tabLst>
                  <a:tab pos="650875" algn="l"/>
                  <a:tab pos="1301750" algn="l"/>
                </a:tabLst>
                <a:defRPr sz="2400">
                  <a:solidFill>
                    <a:schemeClr val="tx1"/>
                  </a:solidFill>
                  <a:latin typeface="Times New Roman" panose="02020603050405020304" pitchFamily="18" charset="0"/>
                </a:defRPr>
              </a:lvl1pPr>
              <a:lvl2pPr marL="742950" indent="-285750" defTabSz="822325" eaLnBrk="0" hangingPunct="0">
                <a:tabLst>
                  <a:tab pos="650875" algn="l"/>
                  <a:tab pos="1301750" algn="l"/>
                </a:tabLst>
                <a:defRPr sz="2400">
                  <a:solidFill>
                    <a:schemeClr val="tx1"/>
                  </a:solidFill>
                  <a:latin typeface="Times New Roman" panose="02020603050405020304" pitchFamily="18" charset="0"/>
                </a:defRPr>
              </a:lvl2pPr>
              <a:lvl3pPr marL="1143000" indent="-228600" defTabSz="822325" eaLnBrk="0" hangingPunct="0">
                <a:tabLst>
                  <a:tab pos="650875" algn="l"/>
                  <a:tab pos="1301750" algn="l"/>
                </a:tabLst>
                <a:defRPr sz="2400">
                  <a:solidFill>
                    <a:schemeClr val="tx1"/>
                  </a:solidFill>
                  <a:latin typeface="Times New Roman" panose="02020603050405020304" pitchFamily="18" charset="0"/>
                </a:defRPr>
              </a:lvl3pPr>
              <a:lvl4pPr marL="1600200" indent="-228600" defTabSz="822325" eaLnBrk="0" hangingPunct="0">
                <a:tabLst>
                  <a:tab pos="650875" algn="l"/>
                  <a:tab pos="1301750" algn="l"/>
                </a:tabLst>
                <a:defRPr sz="2400">
                  <a:solidFill>
                    <a:schemeClr val="tx1"/>
                  </a:solidFill>
                  <a:latin typeface="Times New Roman" panose="02020603050405020304" pitchFamily="18" charset="0"/>
                </a:defRPr>
              </a:lvl4pPr>
              <a:lvl5pPr marL="2057400" indent="-228600" defTabSz="822325" eaLnBrk="0" hangingPunct="0">
                <a:tabLst>
                  <a:tab pos="650875" algn="l"/>
                  <a:tab pos="1301750" algn="l"/>
                </a:tabLst>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Channel Encoding</a:t>
              </a:r>
            </a:p>
          </p:txBody>
        </p:sp>
        <p:sp>
          <p:nvSpPr>
            <p:cNvPr id="22632" name="Text Box 105"/>
            <p:cNvSpPr txBox="1">
              <a:spLocks noChangeArrowheads="1"/>
            </p:cNvSpPr>
            <p:nvPr/>
          </p:nvSpPr>
          <p:spPr bwMode="auto">
            <a:xfrm>
              <a:off x="3099" y="1443"/>
              <a:ext cx="83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tabLst>
                  <a:tab pos="650875" algn="l"/>
                  <a:tab pos="1301750" algn="l"/>
                </a:tabLst>
                <a:defRPr sz="2400">
                  <a:solidFill>
                    <a:schemeClr val="tx1"/>
                  </a:solidFill>
                  <a:latin typeface="Times New Roman" panose="02020603050405020304" pitchFamily="18" charset="0"/>
                </a:defRPr>
              </a:lvl1pPr>
              <a:lvl2pPr marL="742950" indent="-285750" defTabSz="822325" eaLnBrk="0" hangingPunct="0">
                <a:tabLst>
                  <a:tab pos="650875" algn="l"/>
                  <a:tab pos="1301750" algn="l"/>
                </a:tabLst>
                <a:defRPr sz="2400">
                  <a:solidFill>
                    <a:schemeClr val="tx1"/>
                  </a:solidFill>
                  <a:latin typeface="Times New Roman" panose="02020603050405020304" pitchFamily="18" charset="0"/>
                </a:defRPr>
              </a:lvl2pPr>
              <a:lvl3pPr marL="1143000" indent="-228600" defTabSz="822325" eaLnBrk="0" hangingPunct="0">
                <a:tabLst>
                  <a:tab pos="650875" algn="l"/>
                  <a:tab pos="1301750" algn="l"/>
                </a:tabLst>
                <a:defRPr sz="2400">
                  <a:solidFill>
                    <a:schemeClr val="tx1"/>
                  </a:solidFill>
                  <a:latin typeface="Times New Roman" panose="02020603050405020304" pitchFamily="18" charset="0"/>
                </a:defRPr>
              </a:lvl3pPr>
              <a:lvl4pPr marL="1600200" indent="-228600" defTabSz="822325" eaLnBrk="0" hangingPunct="0">
                <a:tabLst>
                  <a:tab pos="650875" algn="l"/>
                  <a:tab pos="1301750" algn="l"/>
                </a:tabLst>
                <a:defRPr sz="2400">
                  <a:solidFill>
                    <a:schemeClr val="tx1"/>
                  </a:solidFill>
                  <a:latin typeface="Times New Roman" panose="02020603050405020304" pitchFamily="18" charset="0"/>
                </a:defRPr>
              </a:lvl4pPr>
              <a:lvl5pPr marL="2057400" indent="-228600" defTabSz="822325" eaLnBrk="0" hangingPunct="0">
                <a:tabLst>
                  <a:tab pos="650875" algn="l"/>
                  <a:tab pos="1301750" algn="l"/>
                </a:tabLst>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Channel Encoding</a:t>
              </a:r>
            </a:p>
          </p:txBody>
        </p:sp>
        <p:sp>
          <p:nvSpPr>
            <p:cNvPr id="22633" name="Text Box 106"/>
            <p:cNvSpPr txBox="1">
              <a:spLocks noChangeArrowheads="1"/>
            </p:cNvSpPr>
            <p:nvPr/>
          </p:nvSpPr>
          <p:spPr bwMode="auto">
            <a:xfrm>
              <a:off x="2380" y="2780"/>
              <a:ext cx="54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tabLst>
                  <a:tab pos="650875" algn="l"/>
                </a:tabLst>
                <a:defRPr sz="2400">
                  <a:solidFill>
                    <a:schemeClr val="tx1"/>
                  </a:solidFill>
                  <a:latin typeface="Times New Roman" panose="02020603050405020304" pitchFamily="18" charset="0"/>
                </a:defRPr>
              </a:lvl1pPr>
              <a:lvl2pPr marL="742950" indent="-285750" defTabSz="822325" eaLnBrk="0" hangingPunct="0">
                <a:tabLst>
                  <a:tab pos="650875" algn="l"/>
                </a:tabLst>
                <a:defRPr sz="2400">
                  <a:solidFill>
                    <a:schemeClr val="tx1"/>
                  </a:solidFill>
                  <a:latin typeface="Times New Roman" panose="02020603050405020304" pitchFamily="18" charset="0"/>
                </a:defRPr>
              </a:lvl2pPr>
              <a:lvl3pPr marL="1143000" indent="-228600" defTabSz="822325" eaLnBrk="0" hangingPunct="0">
                <a:tabLst>
                  <a:tab pos="650875" algn="l"/>
                </a:tabLst>
                <a:defRPr sz="2400">
                  <a:solidFill>
                    <a:schemeClr val="tx1"/>
                  </a:solidFill>
                  <a:latin typeface="Times New Roman" panose="02020603050405020304" pitchFamily="18" charset="0"/>
                </a:defRPr>
              </a:lvl3pPr>
              <a:lvl4pPr marL="1600200" indent="-228600" defTabSz="822325" eaLnBrk="0" hangingPunct="0">
                <a:tabLst>
                  <a:tab pos="650875" algn="l"/>
                </a:tabLst>
                <a:defRPr sz="2400">
                  <a:solidFill>
                    <a:schemeClr val="tx1"/>
                  </a:solidFill>
                  <a:latin typeface="Times New Roman" panose="02020603050405020304" pitchFamily="18" charset="0"/>
                </a:defRPr>
              </a:lvl4pPr>
              <a:lvl5pPr marL="2057400" indent="-228600" defTabSz="822325" eaLnBrk="0" hangingPunct="0">
                <a:tabLst>
                  <a:tab pos="650875" algn="l"/>
                </a:tabLst>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tabLst>
                  <a:tab pos="650875" algn="l"/>
                </a:tabLs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tabLst>
                  <a:tab pos="650875" algn="l"/>
                </a:tabLs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tabLst>
                  <a:tab pos="650875" algn="l"/>
                </a:tabLs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tabLst>
                  <a:tab pos="650875" algn="l"/>
                </a:tabLs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Interleaving</a:t>
              </a:r>
            </a:p>
          </p:txBody>
        </p:sp>
        <p:sp>
          <p:nvSpPr>
            <p:cNvPr id="22634" name="Text Box 107"/>
            <p:cNvSpPr txBox="1">
              <a:spLocks noChangeArrowheads="1"/>
            </p:cNvSpPr>
            <p:nvPr/>
          </p:nvSpPr>
          <p:spPr bwMode="auto">
            <a:xfrm>
              <a:off x="2104" y="3575"/>
              <a:ext cx="88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tabLst>
                  <a:tab pos="650875" algn="l"/>
                  <a:tab pos="1301750" algn="l"/>
                </a:tabLst>
                <a:defRPr sz="2400">
                  <a:solidFill>
                    <a:schemeClr val="tx1"/>
                  </a:solidFill>
                  <a:latin typeface="Times New Roman" panose="02020603050405020304" pitchFamily="18" charset="0"/>
                </a:defRPr>
              </a:lvl1pPr>
              <a:lvl2pPr marL="742950" indent="-285750" defTabSz="822325" eaLnBrk="0" hangingPunct="0">
                <a:tabLst>
                  <a:tab pos="650875" algn="l"/>
                  <a:tab pos="1301750" algn="l"/>
                </a:tabLst>
                <a:defRPr sz="2400">
                  <a:solidFill>
                    <a:schemeClr val="tx1"/>
                  </a:solidFill>
                  <a:latin typeface="Times New Roman" panose="02020603050405020304" pitchFamily="18" charset="0"/>
                </a:defRPr>
              </a:lvl2pPr>
              <a:lvl3pPr marL="1143000" indent="-228600" defTabSz="822325" eaLnBrk="0" hangingPunct="0">
                <a:tabLst>
                  <a:tab pos="650875" algn="l"/>
                  <a:tab pos="1301750" algn="l"/>
                </a:tabLst>
                <a:defRPr sz="2400">
                  <a:solidFill>
                    <a:schemeClr val="tx1"/>
                  </a:solidFill>
                  <a:latin typeface="Times New Roman" panose="02020603050405020304" pitchFamily="18" charset="0"/>
                </a:defRPr>
              </a:lvl3pPr>
              <a:lvl4pPr marL="1600200" indent="-228600" defTabSz="822325" eaLnBrk="0" hangingPunct="0">
                <a:tabLst>
                  <a:tab pos="650875" algn="l"/>
                  <a:tab pos="1301750" algn="l"/>
                </a:tabLst>
                <a:defRPr sz="2400">
                  <a:solidFill>
                    <a:schemeClr val="tx1"/>
                  </a:solidFill>
                  <a:latin typeface="Times New Roman" panose="02020603050405020304" pitchFamily="18" charset="0"/>
                </a:defRPr>
              </a:lvl4pPr>
              <a:lvl5pPr marL="2057400" indent="-228600" defTabSz="822325" eaLnBrk="0" hangingPunct="0">
                <a:tabLst>
                  <a:tab pos="650875" algn="l"/>
                  <a:tab pos="1301750" algn="l"/>
                </a:tabLst>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NORMAL BURST</a:t>
              </a:r>
            </a:p>
          </p:txBody>
        </p:sp>
      </p:grpSp>
      <p:sp>
        <p:nvSpPr>
          <p:cNvPr id="22531" name="Slide Number Placeholder 10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052E4B7-0613-4FB1-BA99-B96689CFDD13}" type="slidenum">
              <a:rPr lang="en-US" sz="1400"/>
              <a:pPr eaLnBrk="1" hangingPunct="1"/>
              <a:t>28</a:t>
            </a:fld>
            <a:endParaRPr lang="en-US" sz="1400"/>
          </a:p>
        </p:txBody>
      </p:sp>
      <p:sp>
        <p:nvSpPr>
          <p:cNvPr id="107" name="Title 1"/>
          <p:cNvSpPr>
            <a:spLocks noGrp="1"/>
          </p:cNvSpPr>
          <p:nvPr>
            <p:ph type="title"/>
          </p:nvPr>
        </p:nvSpPr>
        <p:spPr>
          <a:xfrm>
            <a:off x="705465" y="152400"/>
            <a:ext cx="7772400" cy="1143000"/>
          </a:xfrm>
        </p:spPr>
        <p:txBody>
          <a:bodyPr>
            <a:normAutofit fontScale="90000"/>
          </a:bodyPr>
          <a:lstStyle/>
          <a:p>
            <a:r>
              <a:rPr lang="en-US" b="1" dirty="0"/>
              <a:t>C. </a:t>
            </a:r>
            <a:r>
              <a:rPr lang="en-US" b="1" dirty="0" smtClean="0"/>
              <a:t>Interleaving</a:t>
            </a:r>
            <a:r>
              <a:rPr lang="en-US" dirty="0"/>
              <a:t/>
            </a:r>
            <a:br>
              <a:rPr lang="en-US" dirty="0"/>
            </a:br>
            <a:endParaRPr lang="en-US" dirty="0"/>
          </a:p>
        </p:txBody>
      </p:sp>
    </p:spTree>
    <p:extLst>
      <p:ext uri="{BB962C8B-B14F-4D97-AF65-F5344CB8AC3E}">
        <p14:creationId xmlns:p14="http://schemas.microsoft.com/office/powerpoint/2010/main" val="4099460679"/>
      </p:ext>
    </p:extLst>
  </p:cSld>
  <p:clrMapOvr>
    <a:masterClrMapping/>
  </p:clrMapOvr>
  <p:transition spd="med">
    <p:pull dir="l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normAutofit fontScale="90000"/>
          </a:bodyPr>
          <a:lstStyle/>
          <a:p>
            <a:r>
              <a:rPr lang="en-US" sz="6000" b="1" dirty="0"/>
              <a:t>D. Burst </a:t>
            </a:r>
            <a:r>
              <a:rPr lang="en-US" sz="6000" b="1" dirty="0" smtClean="0"/>
              <a:t>formatting</a:t>
            </a:r>
            <a:r>
              <a:rPr lang="en-US" sz="6000" dirty="0"/>
              <a:t/>
            </a:r>
            <a:br>
              <a:rPr lang="en-US" sz="6000" dirty="0"/>
            </a:br>
            <a:endParaRPr lang="en-US" dirty="0"/>
          </a:p>
        </p:txBody>
      </p:sp>
      <p:sp>
        <p:nvSpPr>
          <p:cNvPr id="3" name="Content Placeholder 2"/>
          <p:cNvSpPr>
            <a:spLocks noGrp="1"/>
          </p:cNvSpPr>
          <p:nvPr>
            <p:ph idx="1"/>
          </p:nvPr>
        </p:nvSpPr>
        <p:spPr>
          <a:xfrm>
            <a:off x="533400" y="1371600"/>
            <a:ext cx="7924800" cy="4457700"/>
          </a:xfrm>
        </p:spPr>
        <p:txBody>
          <a:bodyPr/>
          <a:lstStyle/>
          <a:p>
            <a:pPr algn="just"/>
            <a:r>
              <a:rPr lang="en-US" sz="2400" dirty="0"/>
              <a:t>Burst formatting adds binary data to the data block to help synchronization and equalization of the received </a:t>
            </a:r>
            <a:r>
              <a:rPr lang="en-US" sz="2400" dirty="0" smtClean="0"/>
              <a:t>signal.</a:t>
            </a:r>
          </a:p>
          <a:p>
            <a:pPr algn="just"/>
            <a:r>
              <a:rPr lang="en-US" sz="2400" dirty="0" smtClean="0"/>
              <a:t>As </a:t>
            </a:r>
            <a:r>
              <a:rPr lang="en-US" sz="2400" dirty="0"/>
              <a:t>previously explained, every transmission from an MS/BTS must include some extra information such as the 26 training sequence bits, 2 flag bits and 6 tail bits. The process of burst formatting is to add these bits to the basic speech/data (57+57=114 bits) being sent. Consequently this increases the burst </a:t>
            </a:r>
            <a:r>
              <a:rPr lang="en-US" sz="2400" b="1" dirty="0">
                <a:solidFill>
                  <a:srgbClr val="FF0000"/>
                </a:solidFill>
              </a:rPr>
              <a:t>from 114 to 148 bits</a:t>
            </a:r>
            <a:r>
              <a:rPr lang="en-US" sz="2400" dirty="0"/>
              <a:t>, thus increasing the transmission rate on the air, but is necessary to counteract problems encountered on the radio path. </a:t>
            </a:r>
            <a:endParaRPr lang="en-US" sz="2400" dirty="0" smtClean="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29</a:t>
            </a:fld>
            <a:endParaRPr lang="en-US"/>
          </a:p>
        </p:txBody>
      </p:sp>
    </p:spTree>
    <p:extLst>
      <p:ext uri="{BB962C8B-B14F-4D97-AF65-F5344CB8AC3E}">
        <p14:creationId xmlns:p14="http://schemas.microsoft.com/office/powerpoint/2010/main" val="3088630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077200" cy="914400"/>
          </a:xfrm>
        </p:spPr>
        <p:txBody>
          <a:bodyPr>
            <a:normAutofit fontScale="90000"/>
          </a:bodyPr>
          <a:lstStyle/>
          <a:p>
            <a:r>
              <a:rPr lang="en-US" b="1" dirty="0">
                <a:solidFill>
                  <a:schemeClr val="accent2">
                    <a:lumMod val="75000"/>
                  </a:schemeClr>
                </a:solidFill>
              </a:rPr>
              <a:t>GSM </a:t>
            </a:r>
            <a:r>
              <a:rPr lang="en-US" b="1" dirty="0" smtClean="0">
                <a:solidFill>
                  <a:schemeClr val="accent2">
                    <a:lumMod val="75000"/>
                  </a:schemeClr>
                </a:solidFill>
              </a:rPr>
              <a:t>-Global </a:t>
            </a:r>
            <a:r>
              <a:rPr lang="en-US" b="1" dirty="0">
                <a:solidFill>
                  <a:schemeClr val="accent2">
                    <a:lumMod val="75000"/>
                  </a:schemeClr>
                </a:solidFill>
              </a:rPr>
              <a:t>System for Mobile </a:t>
            </a:r>
            <a:r>
              <a:rPr lang="en-US" b="1" dirty="0" smtClean="0">
                <a:solidFill>
                  <a:schemeClr val="accent2">
                    <a:lumMod val="75000"/>
                  </a:schemeClr>
                </a:solidFill>
              </a:rPr>
              <a:t>Communications</a:t>
            </a:r>
            <a:endParaRPr lang="en-US" b="1" dirty="0">
              <a:solidFill>
                <a:schemeClr val="accent2">
                  <a:lumMod val="75000"/>
                </a:schemeClr>
              </a:solidFill>
            </a:endParaRPr>
          </a:p>
        </p:txBody>
      </p:sp>
      <p:sp>
        <p:nvSpPr>
          <p:cNvPr id="3" name="Content Placeholder 2"/>
          <p:cNvSpPr>
            <a:spLocks noGrp="1"/>
          </p:cNvSpPr>
          <p:nvPr>
            <p:ph idx="1"/>
          </p:nvPr>
        </p:nvSpPr>
        <p:spPr>
          <a:xfrm>
            <a:off x="381000" y="1447800"/>
            <a:ext cx="8382000" cy="5047635"/>
          </a:xfrm>
        </p:spPr>
        <p:txBody>
          <a:bodyPr/>
          <a:lstStyle/>
          <a:p>
            <a:pPr algn="just"/>
            <a:r>
              <a:rPr lang="en-US" sz="2200" b="1" dirty="0"/>
              <a:t>GSM</a:t>
            </a:r>
            <a:r>
              <a:rPr lang="en-US" sz="2200" dirty="0"/>
              <a:t> </a:t>
            </a:r>
            <a:r>
              <a:rPr lang="en-US" sz="2200" dirty="0" smtClean="0"/>
              <a:t>originally</a:t>
            </a:r>
            <a:r>
              <a:rPr lang="en-US" sz="2200" dirty="0"/>
              <a:t> </a:t>
            </a:r>
            <a:r>
              <a:rPr lang="en-US" sz="2200" dirty="0" smtClean="0"/>
              <a:t>is developed </a:t>
            </a:r>
            <a:r>
              <a:rPr lang="en-US" sz="2200" dirty="0"/>
              <a:t>by the European Telecommunications Standards Institute (ETSI) to describe the protocols for second-generation digital cellular networks used by mobile </a:t>
            </a:r>
            <a:r>
              <a:rPr lang="en-US" sz="2200" dirty="0" smtClean="0"/>
              <a:t>devices</a:t>
            </a:r>
            <a:endParaRPr lang="en-US" sz="2200" dirty="0"/>
          </a:p>
          <a:p>
            <a:pPr algn="just"/>
            <a:r>
              <a:rPr lang="en-US" sz="2200" dirty="0"/>
              <a:t>2G networks developed as a replacement for first generation (1G) analog cellular </a:t>
            </a:r>
            <a:r>
              <a:rPr lang="en-US" sz="2200" dirty="0" smtClean="0"/>
              <a:t>networks </a:t>
            </a:r>
            <a:r>
              <a:rPr lang="en-US" sz="2200" dirty="0"/>
              <a:t>and the GSM standard originally described as a digital, circuit-switched network optimized for full duplex voice </a:t>
            </a:r>
            <a:r>
              <a:rPr lang="en-US" sz="2200" dirty="0" smtClean="0"/>
              <a:t>telephony</a:t>
            </a:r>
          </a:p>
          <a:p>
            <a:pPr algn="just"/>
            <a:r>
              <a:rPr lang="en-US" sz="2200" dirty="0" smtClean="0"/>
              <a:t> </a:t>
            </a:r>
            <a:r>
              <a:rPr lang="en-US" sz="2200" dirty="0"/>
              <a:t>This expanded over time to include data communications, first by circuit-switched transport, then by packet data transport via GPRS (General Packet Radio Services) and EDGE (Enhanced Data rates for GSM </a:t>
            </a:r>
            <a:r>
              <a:rPr lang="en-US" sz="2200" dirty="0" smtClean="0"/>
              <a:t>Evolution)</a:t>
            </a:r>
          </a:p>
          <a:p>
            <a:pPr algn="just"/>
            <a:r>
              <a:rPr lang="en-US" sz="2200" dirty="0" smtClean="0"/>
              <a:t>Subsequently</a:t>
            </a:r>
            <a:r>
              <a:rPr lang="en-US" sz="2200" dirty="0"/>
              <a:t>, the 3GPP developed third-generation </a:t>
            </a:r>
            <a:r>
              <a:rPr lang="en-US" sz="2200" dirty="0" smtClean="0"/>
              <a:t>(3G</a:t>
            </a:r>
            <a:r>
              <a:rPr lang="en-US" sz="2200" dirty="0"/>
              <a:t>) UMTS standards, followed by fourth-generation (4G) LTE Advanced </a:t>
            </a:r>
            <a:r>
              <a:rPr lang="en-US" sz="2200" dirty="0" smtClean="0"/>
              <a:t>standards.</a:t>
            </a:r>
            <a:endParaRPr lang="en-US" sz="2200"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a:t>
            </a:fld>
            <a:endParaRPr lang="en-US"/>
          </a:p>
        </p:txBody>
      </p:sp>
    </p:spTree>
    <p:extLst>
      <p:ext uri="{BB962C8B-B14F-4D97-AF65-F5344CB8AC3E}">
        <p14:creationId xmlns:p14="http://schemas.microsoft.com/office/powerpoint/2010/main" val="13933445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normAutofit fontScale="90000"/>
          </a:bodyPr>
          <a:lstStyle/>
          <a:p>
            <a:r>
              <a:rPr lang="en-US" sz="6000" b="1" dirty="0"/>
              <a:t>D. Burst </a:t>
            </a:r>
            <a:r>
              <a:rPr lang="en-US" sz="6000" b="1" dirty="0" smtClean="0"/>
              <a:t>formatting</a:t>
            </a:r>
            <a:r>
              <a:rPr lang="en-US" sz="6000" dirty="0"/>
              <a:t/>
            </a:r>
            <a:br>
              <a:rPr lang="en-US" sz="6000" dirty="0"/>
            </a:br>
            <a:endParaRPr lang="en-US" dirty="0"/>
          </a:p>
        </p:txBody>
      </p:sp>
      <p:sp>
        <p:nvSpPr>
          <p:cNvPr id="3" name="Content Placeholder 2"/>
          <p:cNvSpPr>
            <a:spLocks noGrp="1"/>
          </p:cNvSpPr>
          <p:nvPr>
            <p:ph idx="1"/>
          </p:nvPr>
        </p:nvSpPr>
        <p:spPr>
          <a:xfrm>
            <a:off x="533400" y="1276350"/>
            <a:ext cx="8077200" cy="5143500"/>
          </a:xfrm>
        </p:spPr>
        <p:txBody>
          <a:bodyPr/>
          <a:lstStyle/>
          <a:p>
            <a:pPr algn="just"/>
            <a:r>
              <a:rPr lang="en-US" sz="2000" dirty="0" smtClean="0"/>
              <a:t>In </a:t>
            </a:r>
            <a:r>
              <a:rPr lang="en-US" sz="2000" dirty="0"/>
              <a:t>GSM, the input to burst formatting for 20ms speech is the 456 bits received from ciphering. Burst formatting adds 136 bits to it, bringing the sum total to 592. However, each time slot on a TDMA frame is 0.577 </a:t>
            </a:r>
            <a:r>
              <a:rPr lang="en-US" sz="2000" dirty="0" err="1"/>
              <a:t>ms</a:t>
            </a:r>
            <a:r>
              <a:rPr lang="en-US" sz="2000" dirty="0"/>
              <a:t> long</a:t>
            </a:r>
            <a:r>
              <a:rPr lang="en-US" sz="2000" dirty="0" smtClean="0"/>
              <a:t>. This </a:t>
            </a:r>
            <a:r>
              <a:rPr lang="en-US" sz="2000" dirty="0"/>
              <a:t>provides enough time for </a:t>
            </a:r>
            <a:r>
              <a:rPr lang="en-US" sz="2000" dirty="0" smtClean="0"/>
              <a:t>(</a:t>
            </a:r>
            <a:r>
              <a:rPr lang="en-US" sz="2000" b="1" dirty="0" smtClean="0">
                <a:solidFill>
                  <a:srgbClr val="FF0000"/>
                </a:solidFill>
              </a:rPr>
              <a:t>148+8.25) </a:t>
            </a:r>
            <a:r>
              <a:rPr lang="en-US" sz="2000" dirty="0" smtClean="0"/>
              <a:t>156.25 </a:t>
            </a:r>
            <a:r>
              <a:rPr lang="en-US" sz="2000" dirty="0"/>
              <a:t>bits to be transmitted (each bit takes 3.7 </a:t>
            </a:r>
            <a:r>
              <a:rPr lang="en-US" altLang="ja-JP" sz="2000" dirty="0" err="1"/>
              <a:t>μ</a:t>
            </a:r>
            <a:r>
              <a:rPr lang="en-US" sz="2000" dirty="0" err="1"/>
              <a:t>s</a:t>
            </a:r>
            <a:r>
              <a:rPr lang="en-US" sz="2000" dirty="0"/>
              <a:t>), but a burst </a:t>
            </a:r>
            <a:r>
              <a:rPr lang="en-US" sz="2000" b="1" dirty="0">
                <a:solidFill>
                  <a:srgbClr val="FF0000"/>
                </a:solidFill>
              </a:rPr>
              <a:t>only contains 148 bits. </a:t>
            </a:r>
            <a:r>
              <a:rPr lang="en-US" sz="2000" dirty="0"/>
              <a:t>The rest of the space, 8.25 bit times, is empty and is called the </a:t>
            </a:r>
            <a:r>
              <a:rPr lang="en-US" sz="2000" dirty="0" err="1"/>
              <a:t>GuardPeriod</a:t>
            </a:r>
            <a:r>
              <a:rPr lang="en-US" sz="2000" dirty="0"/>
              <a:t> (GP</a:t>
            </a:r>
            <a:r>
              <a:rPr lang="en-US" sz="2000" dirty="0" smtClean="0"/>
              <a:t>).</a:t>
            </a:r>
          </a:p>
          <a:p>
            <a:pPr algn="just"/>
            <a:r>
              <a:rPr lang="en-US" sz="2000" dirty="0" smtClean="0"/>
              <a:t> </a:t>
            </a:r>
            <a:r>
              <a:rPr lang="en-US" sz="2000" dirty="0"/>
              <a:t>This time is used to enable the MS/BTS “ramp up” and “ramp down”. To ramp up means to get power from the battery/power supply for transmission. Ramping down is performed after each transmission to ensure that the MS is not transmitting during time slots allocated to other MS’s. The output of burst formatting is a burst of 156.25 bits(one burst) or 625 bits(four bursts) for 20 </a:t>
            </a:r>
            <a:r>
              <a:rPr lang="en-US" sz="2000" dirty="0" err="1"/>
              <a:t>ms</a:t>
            </a:r>
            <a:r>
              <a:rPr lang="en-US" sz="2000" dirty="0"/>
              <a:t> sample. </a:t>
            </a:r>
            <a:r>
              <a:rPr lang="en-US" sz="2000" dirty="0" smtClean="0"/>
              <a:t>The transmission </a:t>
            </a:r>
            <a:r>
              <a:rPr lang="en-US" sz="2000" dirty="0"/>
              <a:t>bit rate for GSM can be calculated to be 270.9kbits/s(156.25/.577).</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30</a:t>
            </a:fld>
            <a:endParaRPr lang="en-US"/>
          </a:p>
        </p:txBody>
      </p:sp>
    </p:spTree>
    <p:extLst>
      <p:ext uri="{BB962C8B-B14F-4D97-AF65-F5344CB8AC3E}">
        <p14:creationId xmlns:p14="http://schemas.microsoft.com/office/powerpoint/2010/main" val="2904038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2600"/>
            <a:ext cx="8458200" cy="4267200"/>
          </a:xfrm>
        </p:spPr>
        <p:txBody>
          <a:bodyPr/>
          <a:lstStyle/>
          <a:p>
            <a:pPr lvl="1" algn="just"/>
            <a:r>
              <a:rPr lang="en-US" sz="2400" dirty="0" smtClean="0"/>
              <a:t>Ciphering </a:t>
            </a:r>
            <a:r>
              <a:rPr lang="en-US" sz="2400" dirty="0"/>
              <a:t>modifies the contents of the eight interleaved blocks by encryption techniques known only to the particular mobile station and base transceiver station.</a:t>
            </a:r>
          </a:p>
          <a:p>
            <a:pPr lvl="1" algn="just"/>
            <a:r>
              <a:rPr lang="en-US" sz="2400" dirty="0"/>
              <a:t>The A3 ciphering algorithm is used to authenticate each mobile by verifying the user password within the SIM with the cryptographic key at the MSC.</a:t>
            </a:r>
          </a:p>
          <a:p>
            <a:pPr lvl="1" algn="just"/>
            <a:r>
              <a:rPr lang="en-US" sz="2400" dirty="0" smtClean="0"/>
              <a:t>The A5 ciphering algorithm is used for encryption. It provides scrambling for 114 coded bits sent in each TS.</a:t>
            </a:r>
          </a:p>
          <a:p>
            <a:pPr lvl="1" algn="just"/>
            <a:r>
              <a:rPr lang="en-US" sz="2400" dirty="0" smtClean="0"/>
              <a:t>The A8 is used for ciphering key.</a:t>
            </a:r>
          </a:p>
          <a:p>
            <a:pPr algn="just"/>
            <a:endParaRPr lang="en-US" sz="2000"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31</a:t>
            </a:fld>
            <a:endParaRPr lang="en-US"/>
          </a:p>
        </p:txBody>
      </p:sp>
      <p:sp>
        <p:nvSpPr>
          <p:cNvPr id="2" name="Rectangle 1"/>
          <p:cNvSpPr/>
          <p:nvPr/>
        </p:nvSpPr>
        <p:spPr>
          <a:xfrm>
            <a:off x="2469374" y="685800"/>
            <a:ext cx="3289683" cy="769441"/>
          </a:xfrm>
          <a:prstGeom prst="rect">
            <a:avLst/>
          </a:prstGeom>
        </p:spPr>
        <p:txBody>
          <a:bodyPr wrap="none">
            <a:spAutoFit/>
          </a:bodyPr>
          <a:lstStyle/>
          <a:p>
            <a:pPr algn="just"/>
            <a:r>
              <a:rPr lang="en-US" sz="4400" b="1" dirty="0"/>
              <a:t>E. </a:t>
            </a:r>
            <a:r>
              <a:rPr lang="en-US" sz="4400" b="1" dirty="0" smtClean="0"/>
              <a:t>Ciphering</a:t>
            </a:r>
            <a:endParaRPr lang="en-US" sz="4400" dirty="0"/>
          </a:p>
        </p:txBody>
      </p:sp>
    </p:spTree>
    <p:extLst>
      <p:ext uri="{BB962C8B-B14F-4D97-AF65-F5344CB8AC3E}">
        <p14:creationId xmlns:p14="http://schemas.microsoft.com/office/powerpoint/2010/main" val="35297228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34510"/>
            <a:ext cx="8890782" cy="5313890"/>
          </a:xfrm>
        </p:spPr>
        <p:txBody>
          <a:bodyPr/>
          <a:lstStyle/>
          <a:p>
            <a:pPr algn="just"/>
            <a:r>
              <a:rPr lang="en-US" sz="2000" dirty="0" smtClean="0"/>
              <a:t>The </a:t>
            </a:r>
            <a:r>
              <a:rPr lang="en-US" sz="2000" dirty="0"/>
              <a:t>modulation scheme used by GSM system is 0.3GMSK where 0.3 describes 3db bandwidth of the Gaussian pulse shaping filter</a:t>
            </a:r>
            <a:r>
              <a:rPr lang="en-US" sz="2000" dirty="0" smtClean="0"/>
              <a:t>.</a:t>
            </a:r>
            <a:r>
              <a:rPr lang="en-US" sz="2000" dirty="0"/>
              <a:t> Modulation block minimizes the occupied BW using GMSK modulation with BT of </a:t>
            </a:r>
            <a:r>
              <a:rPr lang="en-US" sz="2000" dirty="0" smtClean="0"/>
              <a:t>0.3. </a:t>
            </a:r>
            <a:r>
              <a:rPr lang="en-US" sz="2000" kern="1200" dirty="0">
                <a:latin typeface="Times New Roman" pitchFamily="18" charset="0"/>
              </a:rPr>
              <a:t>By filtering the transmitted pulses this way, the </a:t>
            </a:r>
            <a:r>
              <a:rPr lang="en-US" sz="2000" kern="1200" dirty="0" err="1">
                <a:latin typeface="Times New Roman" pitchFamily="18" charset="0"/>
              </a:rPr>
              <a:t>intersymbol</a:t>
            </a:r>
            <a:r>
              <a:rPr lang="en-US" sz="2000" kern="1200" dirty="0">
                <a:latin typeface="Times New Roman" pitchFamily="18" charset="0"/>
              </a:rPr>
              <a:t> interference caused by the channel can be kept in control. </a:t>
            </a:r>
            <a:endParaRPr lang="en-US" sz="2000" dirty="0"/>
          </a:p>
          <a:p>
            <a:pPr algn="just"/>
            <a:r>
              <a:rPr lang="en-US" sz="2000" dirty="0" smtClean="0"/>
              <a:t>The </a:t>
            </a:r>
            <a:r>
              <a:rPr lang="en-US" sz="2000" dirty="0"/>
              <a:t>channel data rate of GSM is 270.833 kbps which is four times the RF frequency shift. This minimizes bandwidth of the modulation spectrum and hence improves channel capacity</a:t>
            </a:r>
            <a:r>
              <a:rPr lang="en-US" sz="2000" dirty="0" smtClean="0"/>
              <a:t>.</a:t>
            </a:r>
          </a:p>
          <a:p>
            <a:pPr algn="just"/>
            <a:r>
              <a:rPr lang="en-US" sz="2000" dirty="0" smtClean="0"/>
              <a:t>MSK </a:t>
            </a:r>
            <a:r>
              <a:rPr lang="en-US" sz="2000" dirty="0"/>
              <a:t>modulated signal is then passed through Gaussian filter to smooth the rapid frequency transitions which would otherwise spread energy in adjacent channels</a:t>
            </a:r>
            <a:r>
              <a:rPr lang="en-US" sz="2000" dirty="0" smtClean="0"/>
              <a:t>.</a:t>
            </a:r>
          </a:p>
          <a:p>
            <a:pPr algn="just"/>
            <a:r>
              <a:rPr lang="en-US" sz="2000" dirty="0"/>
              <a:t>Here there are no phase discontinuities because the frequency changes occur at the carrier zero crossing points. </a:t>
            </a:r>
            <a:r>
              <a:rPr lang="en-US" sz="2000" dirty="0" smtClean="0"/>
              <a:t>The </a:t>
            </a:r>
            <a:r>
              <a:rPr lang="en-US" sz="2000" dirty="0"/>
              <a:t>frequency difference between the logical one and logical zero states is always equal to half the data rate. </a:t>
            </a:r>
          </a:p>
          <a:p>
            <a:pPr algn="just"/>
            <a:endParaRPr lang="en-US" sz="2000" dirty="0"/>
          </a:p>
          <a:p>
            <a:pPr algn="just"/>
            <a:endParaRPr lang="en-US" sz="2000"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32</a:t>
            </a:fld>
            <a:endParaRPr lang="en-US"/>
          </a:p>
        </p:txBody>
      </p:sp>
      <p:sp>
        <p:nvSpPr>
          <p:cNvPr id="5" name="TextBox 4"/>
          <p:cNvSpPr txBox="1"/>
          <p:nvPr/>
        </p:nvSpPr>
        <p:spPr>
          <a:xfrm>
            <a:off x="1676400" y="186711"/>
            <a:ext cx="5029200" cy="707886"/>
          </a:xfrm>
          <a:prstGeom prst="rect">
            <a:avLst/>
          </a:prstGeom>
          <a:noFill/>
        </p:spPr>
        <p:txBody>
          <a:bodyPr wrap="square" rtlCol="0">
            <a:spAutoFit/>
          </a:bodyPr>
          <a:lstStyle/>
          <a:p>
            <a:pPr algn="ctr"/>
            <a:r>
              <a:rPr lang="en-US" sz="4000" b="1" dirty="0"/>
              <a:t>F. </a:t>
            </a:r>
            <a:r>
              <a:rPr lang="en-US" sz="4000" b="1" dirty="0" smtClean="0"/>
              <a:t>Modulation</a:t>
            </a:r>
            <a:endParaRPr lang="en-US" sz="4000" dirty="0"/>
          </a:p>
        </p:txBody>
      </p:sp>
      <p:pic>
        <p:nvPicPr>
          <p:cNvPr id="6" name="Picture 5"/>
          <p:cNvPicPr>
            <a:picLocks noChangeAspect="1"/>
          </p:cNvPicPr>
          <p:nvPr/>
        </p:nvPicPr>
        <p:blipFill>
          <a:blip r:embed="rId3"/>
          <a:stretch>
            <a:fillRect/>
          </a:stretch>
        </p:blipFill>
        <p:spPr>
          <a:xfrm>
            <a:off x="2552700" y="5165985"/>
            <a:ext cx="3276600" cy="1692015"/>
          </a:xfrm>
          <a:prstGeom prst="rect">
            <a:avLst/>
          </a:prstGeom>
        </p:spPr>
      </p:pic>
    </p:spTree>
    <p:extLst>
      <p:ext uri="{BB962C8B-B14F-4D97-AF65-F5344CB8AC3E}">
        <p14:creationId xmlns:p14="http://schemas.microsoft.com/office/powerpoint/2010/main" val="30563329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76400"/>
            <a:ext cx="8229600" cy="4419600"/>
          </a:xfrm>
        </p:spPr>
        <p:txBody>
          <a:bodyPr/>
          <a:lstStyle/>
          <a:p>
            <a:pPr algn="just"/>
            <a:r>
              <a:rPr lang="en-US" sz="2400" dirty="0" smtClean="0"/>
              <a:t>The </a:t>
            </a:r>
            <a:r>
              <a:rPr lang="en-US" sz="2400" dirty="0"/>
              <a:t>portion of the transmitted forward channel signal which is of interest to a particular user is determined by the assigned TS and ARFCN. The appropriate TS is demodulated with aid of synchronization data provided by the burst formatting</a:t>
            </a:r>
            <a:r>
              <a:rPr lang="en-US" sz="2400" dirty="0" smtClean="0"/>
              <a:t>.</a:t>
            </a:r>
          </a:p>
          <a:p>
            <a:pPr algn="just"/>
            <a:r>
              <a:rPr lang="en-US" sz="2400" dirty="0" smtClean="0"/>
              <a:t>In</a:t>
            </a:r>
            <a:r>
              <a:rPr lang="en-US" sz="2400" dirty="0"/>
              <a:t> GSM cellular networks, an absolute radio-frequency channel number (ARFCN) is a code that specifies a pair of physical radio carriers used for transmission and reception in a land mobile radio system, one for the uplink signal and one for the downlink signal.</a:t>
            </a:r>
          </a:p>
          <a:p>
            <a:pPr algn="just"/>
            <a:r>
              <a:rPr lang="en-US" sz="2400" dirty="0"/>
              <a:t>After demodulation the binary information is deciphered, de-interleaved, channel decoded and speech decoded.</a:t>
            </a:r>
          </a:p>
          <a:p>
            <a:pPr algn="just"/>
            <a:endParaRPr lang="en-US" sz="2400"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33</a:t>
            </a:fld>
            <a:endParaRPr lang="en-US"/>
          </a:p>
        </p:txBody>
      </p:sp>
      <p:sp>
        <p:nvSpPr>
          <p:cNvPr id="2" name="TextBox 1"/>
          <p:cNvSpPr txBox="1"/>
          <p:nvPr/>
        </p:nvSpPr>
        <p:spPr>
          <a:xfrm>
            <a:off x="2209800" y="685800"/>
            <a:ext cx="5295900" cy="1200329"/>
          </a:xfrm>
          <a:prstGeom prst="rect">
            <a:avLst/>
          </a:prstGeom>
          <a:noFill/>
        </p:spPr>
        <p:txBody>
          <a:bodyPr wrap="square" rtlCol="0">
            <a:spAutoFit/>
          </a:bodyPr>
          <a:lstStyle/>
          <a:p>
            <a:r>
              <a:rPr lang="en-US" sz="3600" b="1" dirty="0"/>
              <a:t>G. Demodulation:</a:t>
            </a:r>
            <a:endParaRPr lang="en-US" sz="3600" dirty="0"/>
          </a:p>
          <a:p>
            <a:endParaRPr lang="en-US" sz="3600" dirty="0"/>
          </a:p>
        </p:txBody>
      </p:sp>
    </p:spTree>
    <p:extLst>
      <p:ext uri="{BB962C8B-B14F-4D97-AF65-F5344CB8AC3E}">
        <p14:creationId xmlns:p14="http://schemas.microsoft.com/office/powerpoint/2010/main" val="27498677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D499833-200C-4169-BA74-9E645C3F64A1}" type="slidenum">
              <a:rPr lang="en-US" sz="1400" smtClean="0"/>
              <a:pPr>
                <a:spcBef>
                  <a:spcPct val="0"/>
                </a:spcBef>
                <a:buFontTx/>
                <a:buNone/>
              </a:pPr>
              <a:t>34</a:t>
            </a:fld>
            <a:endParaRPr lang="en-US" sz="1400" smtClean="0"/>
          </a:p>
        </p:txBody>
      </p:sp>
      <p:sp>
        <p:nvSpPr>
          <p:cNvPr id="5123" name="Rectangle 2"/>
          <p:cNvSpPr>
            <a:spLocks noGrp="1" noChangeArrowheads="1"/>
          </p:cNvSpPr>
          <p:nvPr>
            <p:ph type="title"/>
          </p:nvPr>
        </p:nvSpPr>
        <p:spPr>
          <a:xfrm>
            <a:off x="1143000" y="533400"/>
            <a:ext cx="6553200" cy="914400"/>
          </a:xfrm>
          <a:solidFill>
            <a:srgbClr val="33CCCC"/>
          </a:solidFill>
        </p:spPr>
        <p:txBody>
          <a:bodyPr/>
          <a:lstStyle/>
          <a:p>
            <a:pPr eaLnBrk="1" hangingPunct="1"/>
            <a:r>
              <a:rPr lang="en-US" smtClean="0"/>
              <a:t>Channel Allocation Scheme</a:t>
            </a:r>
          </a:p>
        </p:txBody>
      </p:sp>
      <p:sp>
        <p:nvSpPr>
          <p:cNvPr id="5124" name="Rectangle 3"/>
          <p:cNvSpPr>
            <a:spLocks noGrp="1" noChangeArrowheads="1"/>
          </p:cNvSpPr>
          <p:nvPr>
            <p:ph type="body" idx="1"/>
          </p:nvPr>
        </p:nvSpPr>
        <p:spPr>
          <a:xfrm>
            <a:off x="838200" y="2133600"/>
            <a:ext cx="7772400" cy="1752600"/>
          </a:xfrm>
          <a:solidFill>
            <a:srgbClr val="9999FF"/>
          </a:solidFill>
        </p:spPr>
        <p:txBody>
          <a:bodyPr/>
          <a:lstStyle/>
          <a:p>
            <a:pPr eaLnBrk="1" hangingPunct="1"/>
            <a:r>
              <a:rPr lang="en-US" smtClean="0"/>
              <a:t>Fixed Channel Allocation (FCA)</a:t>
            </a:r>
          </a:p>
          <a:p>
            <a:pPr eaLnBrk="1" hangingPunct="1"/>
            <a:r>
              <a:rPr lang="en-US" smtClean="0"/>
              <a:t>Channel Borrowing Scheme</a:t>
            </a:r>
          </a:p>
          <a:p>
            <a:pPr eaLnBrk="1" hangingPunct="1"/>
            <a:r>
              <a:rPr lang="en-US" smtClean="0"/>
              <a:t>Dynamic Channel Allocation (DCA)</a:t>
            </a:r>
          </a:p>
        </p:txBody>
      </p:sp>
    </p:spTree>
    <p:extLst>
      <p:ext uri="{BB962C8B-B14F-4D97-AF65-F5344CB8AC3E}">
        <p14:creationId xmlns:p14="http://schemas.microsoft.com/office/powerpoint/2010/main" val="417180021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2F09D2C-C060-4297-A2CF-254A3696D25C}" type="slidenum">
              <a:rPr lang="en-US" sz="1400" smtClean="0"/>
              <a:pPr>
                <a:spcBef>
                  <a:spcPct val="0"/>
                </a:spcBef>
                <a:buFontTx/>
                <a:buNone/>
              </a:pPr>
              <a:t>35</a:t>
            </a:fld>
            <a:endParaRPr lang="en-US" sz="1400" smtClean="0"/>
          </a:p>
        </p:txBody>
      </p:sp>
      <p:sp>
        <p:nvSpPr>
          <p:cNvPr id="6147" name="Rectangle 2"/>
          <p:cNvSpPr>
            <a:spLocks noChangeArrowheads="1"/>
          </p:cNvSpPr>
          <p:nvPr/>
        </p:nvSpPr>
        <p:spPr bwMode="auto">
          <a:xfrm>
            <a:off x="914400" y="228600"/>
            <a:ext cx="70866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kumimoji="1" lang="en-US" sz="3000" b="1">
                <a:solidFill>
                  <a:srgbClr val="004CA5"/>
                </a:solidFill>
              </a:rPr>
              <a:t>Fixed Channel Assignment (FCA)</a:t>
            </a:r>
          </a:p>
        </p:txBody>
      </p:sp>
      <p:sp>
        <p:nvSpPr>
          <p:cNvPr id="6148" name="Rectangle 3"/>
          <p:cNvSpPr>
            <a:spLocks noChangeArrowheads="1"/>
          </p:cNvSpPr>
          <p:nvPr/>
        </p:nvSpPr>
        <p:spPr bwMode="auto">
          <a:xfrm>
            <a:off x="228600" y="1031875"/>
            <a:ext cx="8686800" cy="582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buClr>
                <a:schemeClr val="folHlink"/>
              </a:buClr>
              <a:buSzPct val="75000"/>
              <a:buFont typeface="Wingdings" panose="05000000000000000000" pitchFamily="2" charset="2"/>
              <a:buChar char="q"/>
            </a:pPr>
            <a:r>
              <a:rPr kumimoji="1" lang="en-US" sz="2400"/>
              <a:t>Permanently assign a fixed set of channels to each cell and reuse them in the co-channel cells</a:t>
            </a:r>
            <a:br>
              <a:rPr kumimoji="1" lang="en-US" sz="2400"/>
            </a:br>
            <a:endParaRPr kumimoji="1" lang="en-US" sz="2400"/>
          </a:p>
          <a:p>
            <a:pPr>
              <a:lnSpc>
                <a:spcPct val="90000"/>
              </a:lnSpc>
              <a:buClr>
                <a:schemeClr val="folHlink"/>
              </a:buClr>
              <a:buSzPct val="75000"/>
              <a:buFont typeface="Wingdings" panose="05000000000000000000" pitchFamily="2" charset="2"/>
              <a:buChar char="q"/>
            </a:pPr>
            <a:r>
              <a:rPr kumimoji="1" lang="en-US" sz="2400"/>
              <a:t>A user is assigned an unoccupied channel on demand, which is relinquishes after the call is over</a:t>
            </a:r>
            <a:br>
              <a:rPr kumimoji="1" lang="en-US" sz="2400"/>
            </a:br>
            <a:endParaRPr kumimoji="1" lang="en-US" sz="2400"/>
          </a:p>
          <a:p>
            <a:pPr>
              <a:lnSpc>
                <a:spcPct val="90000"/>
              </a:lnSpc>
              <a:buClr>
                <a:schemeClr val="folHlink"/>
              </a:buClr>
              <a:buSzPct val="75000"/>
              <a:buFont typeface="Wingdings" panose="05000000000000000000" pitchFamily="2" charset="2"/>
              <a:buChar char="q"/>
            </a:pPr>
            <a:r>
              <a:rPr kumimoji="1" lang="en-US" sz="2400"/>
              <a:t>If the number of calls exceeds the channel set for a cell, the excess calls are blocked</a:t>
            </a:r>
            <a:br>
              <a:rPr kumimoji="1" lang="en-US" sz="2400"/>
            </a:br>
            <a:endParaRPr kumimoji="1" lang="en-US" sz="2400"/>
          </a:p>
          <a:p>
            <a:pPr>
              <a:lnSpc>
                <a:spcPct val="90000"/>
              </a:lnSpc>
              <a:buClr>
                <a:schemeClr val="folHlink"/>
              </a:buClr>
              <a:buSzPct val="75000"/>
              <a:buFont typeface="Wingdings" panose="05000000000000000000" pitchFamily="2" charset="2"/>
              <a:buChar char="q"/>
            </a:pPr>
            <a:r>
              <a:rPr kumimoji="1" lang="en-US" sz="2400"/>
              <a:t>To maximize reuse of the available frequency channels, various graph coloring techniques have been proposed</a:t>
            </a:r>
          </a:p>
          <a:p>
            <a:pPr>
              <a:lnSpc>
                <a:spcPct val="90000"/>
              </a:lnSpc>
              <a:buClr>
                <a:schemeClr val="folHlink"/>
              </a:buClr>
              <a:buSzPct val="75000"/>
              <a:buFont typeface="Wingdings" panose="05000000000000000000" pitchFamily="2" charset="2"/>
              <a:buChar char="q"/>
            </a:pPr>
            <a:endParaRPr kumimoji="1" lang="en-US" sz="2400"/>
          </a:p>
          <a:p>
            <a:pPr>
              <a:lnSpc>
                <a:spcPct val="90000"/>
              </a:lnSpc>
              <a:buClr>
                <a:schemeClr val="folHlink"/>
              </a:buClr>
              <a:buSzPct val="75000"/>
              <a:buFont typeface="Wingdings" panose="05000000000000000000" pitchFamily="2" charset="2"/>
              <a:buChar char="q"/>
            </a:pPr>
            <a:r>
              <a:rPr kumimoji="1" lang="en-US" sz="2400"/>
              <a:t>Does not solve “hot spot” problem</a:t>
            </a:r>
          </a:p>
        </p:txBody>
      </p:sp>
    </p:spTree>
    <p:extLst>
      <p:ext uri="{BB962C8B-B14F-4D97-AF65-F5344CB8AC3E}">
        <p14:creationId xmlns:p14="http://schemas.microsoft.com/office/powerpoint/2010/main" val="264226700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9E0A98F-20A4-4FFC-9AA5-D3D32F12365D}" type="slidenum">
              <a:rPr lang="en-US" sz="1400" smtClean="0"/>
              <a:pPr>
                <a:spcBef>
                  <a:spcPct val="0"/>
                </a:spcBef>
                <a:buFontTx/>
                <a:buNone/>
              </a:pPr>
              <a:t>36</a:t>
            </a:fld>
            <a:endParaRPr lang="en-US" sz="1400" smtClean="0"/>
          </a:p>
        </p:txBody>
      </p:sp>
      <p:pic>
        <p:nvPicPr>
          <p:cNvPr id="819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50" y="609600"/>
            <a:ext cx="88709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15676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BEC1759-C0D9-44B4-9AB4-3616A4148472}" type="slidenum">
              <a:rPr lang="en-US" sz="1400" smtClean="0"/>
              <a:pPr>
                <a:spcBef>
                  <a:spcPct val="0"/>
                </a:spcBef>
                <a:buFontTx/>
                <a:buNone/>
              </a:pPr>
              <a:t>37</a:t>
            </a:fld>
            <a:endParaRPr lang="en-US" sz="1400" smtClean="0"/>
          </a:p>
        </p:txBody>
      </p:sp>
      <p:pic>
        <p:nvPicPr>
          <p:cNvPr id="1024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88913"/>
            <a:ext cx="5943600" cy="650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63992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5CE6E93-7712-43B7-A3CF-256862584EDB}" type="slidenum">
              <a:rPr lang="en-US" sz="1400" smtClean="0"/>
              <a:pPr>
                <a:spcBef>
                  <a:spcPct val="0"/>
                </a:spcBef>
                <a:buFontTx/>
                <a:buNone/>
              </a:pPr>
              <a:t>38</a:t>
            </a:fld>
            <a:endParaRPr lang="en-US" sz="1400" smtClean="0"/>
          </a:p>
        </p:txBody>
      </p:sp>
      <p:sp>
        <p:nvSpPr>
          <p:cNvPr id="12291" name="Rectangle 2"/>
          <p:cNvSpPr>
            <a:spLocks noChangeArrowheads="1"/>
          </p:cNvSpPr>
          <p:nvPr/>
        </p:nvSpPr>
        <p:spPr bwMode="auto">
          <a:xfrm>
            <a:off x="457200" y="1981200"/>
            <a:ext cx="788352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buClr>
                <a:schemeClr val="folHlink"/>
              </a:buClr>
              <a:buSzPct val="90000"/>
              <a:buFont typeface="Wingdings" panose="05000000000000000000" pitchFamily="2" charset="2"/>
              <a:buChar char="q"/>
            </a:pPr>
            <a:r>
              <a:rPr kumimoji="1" lang="en-US" sz="2000"/>
              <a:t>No cell has a proprietary set of channels. Channels are allocated to a user on demand from a central pool on the basis of a cost function.</a:t>
            </a:r>
          </a:p>
          <a:p>
            <a:r>
              <a:rPr lang="en-US" sz="2000"/>
              <a:t>Two problems that typically occur with DCA based systems.</a:t>
            </a:r>
          </a:p>
          <a:p>
            <a:r>
              <a:rPr lang="en-US" sz="2000"/>
              <a:t>First, DCA methods typically have a degree of randomness associated with them and this leads to the fact that frequency reuse is often not maximized unlike the case for FCA systems in which cells using the same channel are separated by the minimum reuse distance.</a:t>
            </a:r>
          </a:p>
          <a:p>
            <a:r>
              <a:rPr lang="en-US" sz="2000"/>
              <a:t>Secondly, DCA methods often involve complex algorithms for deciding which available channel is most efficient. These algorithms can be very computationally intensive and may require large computing resources in order to be real-time.</a:t>
            </a:r>
          </a:p>
          <a:p>
            <a:pPr>
              <a:lnSpc>
                <a:spcPct val="110000"/>
              </a:lnSpc>
              <a:buClr>
                <a:schemeClr val="folHlink"/>
              </a:buClr>
              <a:buSzPct val="90000"/>
              <a:buFont typeface="Wingdings" panose="05000000000000000000" pitchFamily="2" charset="2"/>
              <a:buChar char="q"/>
            </a:pPr>
            <a:endParaRPr kumimoji="1" lang="en-US" sz="2000"/>
          </a:p>
        </p:txBody>
      </p:sp>
      <p:sp>
        <p:nvSpPr>
          <p:cNvPr id="15363" name="Rectangle 3"/>
          <p:cNvSpPr>
            <a:spLocks noChangeArrowheads="1"/>
          </p:cNvSpPr>
          <p:nvPr/>
        </p:nvSpPr>
        <p:spPr bwMode="auto">
          <a:xfrm>
            <a:off x="1254125" y="833438"/>
            <a:ext cx="7086600" cy="546100"/>
          </a:xfrm>
          <a:prstGeom prst="rect">
            <a:avLst/>
          </a:prstGeom>
          <a:noFill/>
          <a:ln w="9525">
            <a:noFill/>
            <a:miter lim="800000"/>
            <a:headEnd/>
            <a:tailEnd/>
          </a:ln>
        </p:spPr>
        <p:txBody>
          <a:bodyPr lIns="0" tIns="0" rIns="0" bIns="0"/>
          <a:lstStyle/>
          <a:p>
            <a:pPr algn="ctr">
              <a:defRPr/>
            </a:pPr>
            <a:r>
              <a:rPr kumimoji="1" lang="en-US" sz="3000" b="1">
                <a:solidFill>
                  <a:srgbClr val="004CA5"/>
                </a:solidFill>
                <a:effectLst>
                  <a:outerShdw blurRad="38100" dist="38100" dir="2700000" algn="tl">
                    <a:srgbClr val="C0C0C0"/>
                  </a:outerShdw>
                </a:effectLst>
              </a:rPr>
              <a:t>Dynamic Channel Assignment (DCA)</a:t>
            </a:r>
          </a:p>
        </p:txBody>
      </p:sp>
    </p:spTree>
    <p:extLst>
      <p:ext uri="{BB962C8B-B14F-4D97-AF65-F5344CB8AC3E}">
        <p14:creationId xmlns:p14="http://schemas.microsoft.com/office/powerpoint/2010/main" val="326519512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F8CF3FF-665A-4FF5-9411-E2D9484F99C6}" type="slidenum">
              <a:rPr lang="en-US" sz="1400" smtClean="0"/>
              <a:pPr>
                <a:spcBef>
                  <a:spcPct val="0"/>
                </a:spcBef>
                <a:buFontTx/>
                <a:buNone/>
              </a:pPr>
              <a:t>39</a:t>
            </a:fld>
            <a:endParaRPr lang="en-US" sz="1400" smtClean="0"/>
          </a:p>
        </p:txBody>
      </p:sp>
      <p:sp>
        <p:nvSpPr>
          <p:cNvPr id="14339" name="Rectangle 2"/>
          <p:cNvSpPr>
            <a:spLocks noChangeArrowheads="1"/>
          </p:cNvSpPr>
          <p:nvPr/>
        </p:nvSpPr>
        <p:spPr bwMode="auto">
          <a:xfrm>
            <a:off x="990600" y="1231900"/>
            <a:ext cx="74676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sz="2000" b="1">
                <a:solidFill>
                  <a:srgbClr val="000000"/>
                </a:solidFill>
              </a:rPr>
              <a:t>Channel Borrowing</a:t>
            </a:r>
            <a:r>
              <a:rPr lang="en-US" sz="2000">
                <a:solidFill>
                  <a:srgbClr val="000000"/>
                </a:solidFill>
              </a:rPr>
              <a:t> is one of the most straightforward hybrid allocation schemes. Here, channels are assigned to cells just as in fixed allocation schemes. If a cell needs a channel in excess of the channels previously assigned to it, that cell may borrow a channel from one of its neighboring cells given that a channel is available and use of this channel won't violate frequency reuse requirements. </a:t>
            </a:r>
          </a:p>
          <a:p>
            <a:pPr algn="just">
              <a:spcBef>
                <a:spcPct val="0"/>
              </a:spcBef>
              <a:buFontTx/>
              <a:buNone/>
            </a:pPr>
            <a:endParaRPr lang="en-US" sz="2000">
              <a:solidFill>
                <a:srgbClr val="000000"/>
              </a:solidFill>
            </a:endParaRPr>
          </a:p>
          <a:p>
            <a:pPr algn="just">
              <a:spcBef>
                <a:spcPct val="0"/>
              </a:spcBef>
              <a:buFontTx/>
              <a:buNone/>
            </a:pPr>
            <a:r>
              <a:rPr lang="en-US" sz="2000">
                <a:solidFill>
                  <a:srgbClr val="000000"/>
                </a:solidFill>
              </a:rPr>
              <a:t>The major problem with channel borrowing is that when a cell borrows a channel from a neighboring cell, other nearby cells are prohibited from using the borrowed channel because of co-channel interference. This can lead to increased call blocking over time. </a:t>
            </a:r>
          </a:p>
          <a:p>
            <a:pPr algn="just">
              <a:spcBef>
                <a:spcPct val="0"/>
              </a:spcBef>
              <a:buFontTx/>
              <a:buNone/>
            </a:pPr>
            <a:endParaRPr lang="en-US" sz="2000">
              <a:solidFill>
                <a:srgbClr val="000000"/>
              </a:solidFill>
            </a:endParaRPr>
          </a:p>
          <a:p>
            <a:pPr algn="just">
              <a:spcBef>
                <a:spcPct val="0"/>
              </a:spcBef>
              <a:buFontTx/>
              <a:buNone/>
            </a:pPr>
            <a:r>
              <a:rPr lang="en-US" sz="2000">
                <a:solidFill>
                  <a:srgbClr val="000000"/>
                </a:solidFill>
              </a:rPr>
              <a:t>To reduce this call blocking penalty, algorithms are necessary to ensure that the channels are borrowed from the most available neighboring cells; i.e., the neighboring cells with the most unassigned channels.</a:t>
            </a:r>
            <a:endParaRPr lang="en-US" sz="2000"/>
          </a:p>
        </p:txBody>
      </p:sp>
      <p:sp>
        <p:nvSpPr>
          <p:cNvPr id="14340" name="Rectangle 3"/>
          <p:cNvSpPr>
            <a:spLocks noChangeArrowheads="1"/>
          </p:cNvSpPr>
          <p:nvPr/>
        </p:nvSpPr>
        <p:spPr bwMode="auto">
          <a:xfrm>
            <a:off x="2438400" y="542925"/>
            <a:ext cx="51022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b="1">
                <a:solidFill>
                  <a:srgbClr val="0000CC"/>
                </a:solidFill>
              </a:rPr>
              <a:t>Channel Borrowing Scheme</a:t>
            </a:r>
          </a:p>
        </p:txBody>
      </p:sp>
    </p:spTree>
    <p:extLst>
      <p:ext uri="{BB962C8B-B14F-4D97-AF65-F5344CB8AC3E}">
        <p14:creationId xmlns:p14="http://schemas.microsoft.com/office/powerpoint/2010/main" val="3239922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444910" y="747891"/>
            <a:ext cx="8153400" cy="6186309"/>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50000"/>
              </a:lnSpc>
              <a:buFont typeface="Wingdings" panose="05000000000000000000" pitchFamily="2" charset="2"/>
              <a:buChar char="ü"/>
            </a:pPr>
            <a:r>
              <a:rPr lang="en-US" dirty="0"/>
              <a:t>Fully digital system utilizing the 900 MHz frequency band</a:t>
            </a:r>
          </a:p>
          <a:p>
            <a:pPr eaLnBrk="1" hangingPunct="1">
              <a:lnSpc>
                <a:spcPct val="150000"/>
              </a:lnSpc>
              <a:buFont typeface="Wingdings" panose="05000000000000000000" pitchFamily="2" charset="2"/>
              <a:buChar char="ü"/>
            </a:pPr>
            <a:r>
              <a:rPr lang="en-US" dirty="0" smtClean="0"/>
              <a:t>8 </a:t>
            </a:r>
            <a:r>
              <a:rPr lang="en-US" dirty="0"/>
              <a:t>full rate or 16 half rate TDMA channels per </a:t>
            </a:r>
            <a:r>
              <a:rPr lang="en-US" dirty="0" smtClean="0"/>
              <a:t>carrier</a:t>
            </a:r>
          </a:p>
          <a:p>
            <a:pPr marL="1257300" lvl="2" indent="-342900">
              <a:buFont typeface="Wingdings" panose="05000000000000000000" pitchFamily="2" charset="2"/>
              <a:buChar char="Ø"/>
            </a:pPr>
            <a:r>
              <a:rPr lang="en-US" dirty="0"/>
              <a:t>Traffic Channels </a:t>
            </a:r>
            <a:r>
              <a:rPr lang="en-US" dirty="0" smtClean="0">
                <a:cs typeface="Times New Roman" pitchFamily="18" charset="0"/>
              </a:rPr>
              <a:t> </a:t>
            </a:r>
            <a:r>
              <a:rPr lang="en-US" dirty="0">
                <a:cs typeface="Times New Roman" pitchFamily="18" charset="0"/>
              </a:rPr>
              <a:t>may be:</a:t>
            </a:r>
          </a:p>
          <a:p>
            <a:pPr lvl="3">
              <a:buFont typeface="Courier New" pitchFamily="49" charset="0"/>
              <a:buChar char="o"/>
            </a:pPr>
            <a:r>
              <a:rPr lang="en-US" dirty="0">
                <a:cs typeface="Times New Roman" pitchFamily="18" charset="0"/>
              </a:rPr>
              <a:t>Full Rate (TCH/F)</a:t>
            </a:r>
          </a:p>
          <a:p>
            <a:pPr lvl="4">
              <a:buFont typeface="Wingdings" pitchFamily="2" charset="2"/>
              <a:buChar char="§"/>
            </a:pPr>
            <a:r>
              <a:rPr lang="en-US" dirty="0">
                <a:cs typeface="Times New Roman" pitchFamily="18" charset="0"/>
              </a:rPr>
              <a:t>one channel per user</a:t>
            </a:r>
          </a:p>
          <a:p>
            <a:pPr lvl="4">
              <a:buFont typeface="Wingdings" pitchFamily="2" charset="2"/>
              <a:buChar char="§"/>
            </a:pPr>
            <a:r>
              <a:rPr lang="en-US" dirty="0">
                <a:cs typeface="Times New Roman" pitchFamily="18" charset="0"/>
              </a:rPr>
              <a:t>13 kbps voice, 9.6 kbps data</a:t>
            </a:r>
          </a:p>
          <a:p>
            <a:r>
              <a:rPr lang="en-US" b="1" dirty="0">
                <a:cs typeface="Times New Roman" pitchFamily="18" charset="0"/>
              </a:rPr>
              <a:t>or</a:t>
            </a:r>
          </a:p>
          <a:p>
            <a:pPr lvl="3">
              <a:buFont typeface="Courier New" pitchFamily="49" charset="0"/>
              <a:buChar char="o"/>
            </a:pPr>
            <a:r>
              <a:rPr lang="en-US" dirty="0">
                <a:cs typeface="Times New Roman" pitchFamily="18" charset="0"/>
              </a:rPr>
              <a:t>Half Rate (TCH/H)</a:t>
            </a:r>
          </a:p>
          <a:p>
            <a:pPr lvl="4">
              <a:buFont typeface="Wingdings" pitchFamily="2" charset="2"/>
              <a:buChar char="§"/>
            </a:pPr>
            <a:r>
              <a:rPr lang="en-US" dirty="0">
                <a:cs typeface="Times New Roman" pitchFamily="18" charset="0"/>
              </a:rPr>
              <a:t>one channel shared between two users </a:t>
            </a:r>
            <a:r>
              <a:rPr lang="en-US" dirty="0" smtClean="0">
                <a:cs typeface="Times New Roman" pitchFamily="18" charset="0"/>
              </a:rPr>
              <a:t>6.5 </a:t>
            </a:r>
            <a:r>
              <a:rPr lang="en-US" dirty="0" smtClean="0">
                <a:cs typeface="Times New Roman" pitchFamily="18" charset="0"/>
              </a:rPr>
              <a:t>kbps </a:t>
            </a:r>
            <a:r>
              <a:rPr lang="en-US" dirty="0" smtClean="0">
                <a:cs typeface="Times New Roman" pitchFamily="18" charset="0"/>
              </a:rPr>
              <a:t>voice</a:t>
            </a:r>
            <a:r>
              <a:rPr lang="en-US" dirty="0">
                <a:cs typeface="Times New Roman" pitchFamily="18" charset="0"/>
              </a:rPr>
              <a:t>, </a:t>
            </a:r>
            <a:endParaRPr lang="en-US" dirty="0" smtClean="0">
              <a:cs typeface="Times New Roman" pitchFamily="18" charset="0"/>
            </a:endParaRPr>
          </a:p>
          <a:p>
            <a:pPr lvl="4">
              <a:buFont typeface="Wingdings" pitchFamily="2" charset="2"/>
              <a:buChar char="§"/>
            </a:pPr>
            <a:r>
              <a:rPr lang="en-US" dirty="0" smtClean="0">
                <a:cs typeface="Times New Roman" pitchFamily="18" charset="0"/>
              </a:rPr>
              <a:t>4.8 </a:t>
            </a:r>
            <a:r>
              <a:rPr lang="en-US" dirty="0">
                <a:cs typeface="Times New Roman" pitchFamily="18" charset="0"/>
              </a:rPr>
              <a:t>kbps data</a:t>
            </a:r>
          </a:p>
          <a:p>
            <a:pPr eaLnBrk="1" hangingPunct="1">
              <a:lnSpc>
                <a:spcPct val="150000"/>
              </a:lnSpc>
              <a:buFont typeface="Wingdings" panose="05000000000000000000" pitchFamily="2" charset="2"/>
              <a:buChar char="ü"/>
            </a:pPr>
            <a:r>
              <a:rPr lang="en-US" dirty="0" smtClean="0"/>
              <a:t>Low </a:t>
            </a:r>
            <a:r>
              <a:rPr lang="en-US" dirty="0"/>
              <a:t>power handsets – support sleep mode</a:t>
            </a:r>
          </a:p>
          <a:p>
            <a:pPr eaLnBrk="1" hangingPunct="1">
              <a:lnSpc>
                <a:spcPct val="150000"/>
              </a:lnSpc>
              <a:buFont typeface="Wingdings" panose="05000000000000000000" pitchFamily="2" charset="2"/>
              <a:buChar char="ü"/>
            </a:pPr>
            <a:r>
              <a:rPr lang="en-US" dirty="0"/>
              <a:t>Subscriber Identity Modules (SIM cards)</a:t>
            </a:r>
          </a:p>
          <a:p>
            <a:pPr eaLnBrk="1" hangingPunct="1">
              <a:lnSpc>
                <a:spcPct val="150000"/>
              </a:lnSpc>
              <a:buFont typeface="Wingdings" panose="05000000000000000000" pitchFamily="2" charset="2"/>
              <a:buChar char="ü"/>
            </a:pPr>
            <a:r>
              <a:rPr lang="en-US" dirty="0" smtClean="0"/>
              <a:t>User </a:t>
            </a:r>
            <a:r>
              <a:rPr lang="en-US" dirty="0"/>
              <a:t>terminal </a:t>
            </a:r>
            <a:r>
              <a:rPr lang="en-US" dirty="0" smtClean="0"/>
              <a:t>authentication </a:t>
            </a:r>
            <a:r>
              <a:rPr lang="en-US" dirty="0"/>
              <a:t>fraud </a:t>
            </a:r>
            <a:r>
              <a:rPr lang="en-US" dirty="0" smtClean="0"/>
              <a:t>control</a:t>
            </a:r>
            <a:endParaRPr lang="en-US" dirty="0"/>
          </a:p>
        </p:txBody>
      </p:sp>
      <p:sp>
        <p:nvSpPr>
          <p:cNvPr id="5123" name="TextBox 4"/>
          <p:cNvSpPr txBox="1">
            <a:spLocks noChangeArrowheads="1"/>
          </p:cNvSpPr>
          <p:nvPr/>
        </p:nvSpPr>
        <p:spPr bwMode="auto">
          <a:xfrm>
            <a:off x="444910" y="228600"/>
            <a:ext cx="81534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3200" dirty="0"/>
              <a:t>The characteristics of the initial GSM Standard</a:t>
            </a: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A2E011A-388A-485C-88D8-4D8A7B79B68A}" type="slidenum">
              <a:rPr lang="en-US" sz="1400"/>
              <a:pPr eaLnBrk="1" hangingPunct="1"/>
              <a:t>4</a:t>
            </a:fld>
            <a:endParaRPr lang="en-US" sz="1400"/>
          </a:p>
        </p:txBody>
      </p:sp>
    </p:spTree>
    <p:extLst>
      <p:ext uri="{BB962C8B-B14F-4D97-AF65-F5344CB8AC3E}">
        <p14:creationId xmlns:p14="http://schemas.microsoft.com/office/powerpoint/2010/main" val="17871741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A5FDDCD-2A4F-4EA5-B21B-3341057369D0}" type="slidenum">
              <a:rPr lang="en-US" sz="1400" smtClean="0"/>
              <a:pPr>
                <a:spcBef>
                  <a:spcPct val="0"/>
                </a:spcBef>
                <a:buFontTx/>
                <a:buNone/>
              </a:pPr>
              <a:t>40</a:t>
            </a:fld>
            <a:endParaRPr lang="en-US" sz="1400" smtClean="0"/>
          </a:p>
        </p:txBody>
      </p:sp>
      <p:sp>
        <p:nvSpPr>
          <p:cNvPr id="13315" name="Rectangle 3"/>
          <p:cNvSpPr>
            <a:spLocks noChangeArrowheads="1"/>
          </p:cNvSpPr>
          <p:nvPr/>
        </p:nvSpPr>
        <p:spPr bwMode="auto">
          <a:xfrm>
            <a:off x="457200" y="609600"/>
            <a:ext cx="8458200" cy="1676400"/>
          </a:xfrm>
          <a:prstGeom prst="rect">
            <a:avLst/>
          </a:prstGeom>
          <a:noFill/>
          <a:ln w="9525">
            <a:noFill/>
            <a:miter lim="800000"/>
            <a:headEnd/>
            <a:tailEnd/>
          </a:ln>
        </p:spPr>
        <p:txBody>
          <a:bodyPr lIns="0" tIns="0" rIns="0" bIns="0"/>
          <a:lstStyle/>
          <a:p>
            <a:pPr marL="342900" indent="-342900">
              <a:lnSpc>
                <a:spcPct val="110000"/>
              </a:lnSpc>
              <a:spcBef>
                <a:spcPct val="20000"/>
              </a:spcBef>
              <a:buClr>
                <a:schemeClr val="folHlink"/>
              </a:buClr>
              <a:buSzPct val="90000"/>
              <a:buFont typeface="Wingdings" pitchFamily="2" charset="2"/>
              <a:buChar char="q"/>
              <a:defRPr/>
            </a:pPr>
            <a:r>
              <a:rPr kumimoji="1" lang="en-US" b="1" dirty="0">
                <a:latin typeface="+mj-lt"/>
              </a:rPr>
              <a:t>Simple Borrowing</a:t>
            </a:r>
            <a:r>
              <a:rPr kumimoji="1" lang="en-US" dirty="0">
                <a:latin typeface="+mj-lt"/>
              </a:rPr>
              <a:t/>
            </a:r>
            <a:br>
              <a:rPr kumimoji="1" lang="en-US" dirty="0">
                <a:latin typeface="+mj-lt"/>
              </a:rPr>
            </a:br>
            <a:r>
              <a:rPr kumimoji="1" lang="en-US" dirty="0">
                <a:latin typeface="+mj-lt"/>
              </a:rPr>
              <a:t>- A channel is borrowed from a neighboring cell provided it does not interfere with existing calls</a:t>
            </a:r>
            <a:br>
              <a:rPr kumimoji="1" lang="en-US" dirty="0">
                <a:latin typeface="+mj-lt"/>
              </a:rPr>
            </a:br>
            <a:r>
              <a:rPr kumimoji="1" lang="en-US" dirty="0">
                <a:latin typeface="+mj-lt"/>
              </a:rPr>
              <a:t>- Performance suffers under heavy traffic conditions</a:t>
            </a:r>
          </a:p>
          <a:p>
            <a:pPr marL="342900" indent="-342900">
              <a:lnSpc>
                <a:spcPct val="110000"/>
              </a:lnSpc>
              <a:spcBef>
                <a:spcPct val="20000"/>
              </a:spcBef>
              <a:buClr>
                <a:schemeClr val="folHlink"/>
              </a:buClr>
              <a:buSzPct val="90000"/>
              <a:buFont typeface="Wingdings" pitchFamily="2" charset="2"/>
              <a:buChar char="q"/>
              <a:defRPr/>
            </a:pPr>
            <a:endParaRPr kumimoji="1" lang="en-US" dirty="0">
              <a:latin typeface="+mj-lt"/>
            </a:endParaRPr>
          </a:p>
          <a:p>
            <a:pPr marL="342900" indent="-342900">
              <a:lnSpc>
                <a:spcPct val="110000"/>
              </a:lnSpc>
              <a:spcBef>
                <a:spcPct val="20000"/>
              </a:spcBef>
              <a:buClr>
                <a:schemeClr val="folHlink"/>
              </a:buClr>
              <a:buSzPct val="90000"/>
              <a:buFont typeface="Wingdings" pitchFamily="2" charset="2"/>
              <a:buNone/>
              <a:defRPr/>
            </a:pPr>
            <a:endParaRPr kumimoji="1" lang="en-US" dirty="0">
              <a:latin typeface="+mj-lt"/>
            </a:endParaRPr>
          </a:p>
        </p:txBody>
      </p:sp>
      <p:sp>
        <p:nvSpPr>
          <p:cNvPr id="13316" name="AutoShape 4"/>
          <p:cNvSpPr>
            <a:spLocks noChangeArrowheads="1"/>
          </p:cNvSpPr>
          <p:nvPr/>
        </p:nvSpPr>
        <p:spPr bwMode="auto">
          <a:xfrm>
            <a:off x="3325813" y="3240088"/>
            <a:ext cx="511175" cy="436562"/>
          </a:xfrm>
          <a:prstGeom prst="hexagon">
            <a:avLst>
              <a:gd name="adj" fmla="val 29273"/>
              <a:gd name="vf" fmla="val 115470"/>
            </a:avLst>
          </a:prstGeom>
          <a:solidFill>
            <a:schemeClr val="bg1"/>
          </a:solidFill>
          <a:ln w="19050">
            <a:solidFill>
              <a:schemeClr val="tx1"/>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C</a:t>
            </a:r>
          </a:p>
        </p:txBody>
      </p:sp>
      <p:sp>
        <p:nvSpPr>
          <p:cNvPr id="13317" name="AutoShape 5"/>
          <p:cNvSpPr>
            <a:spLocks noChangeArrowheads="1"/>
          </p:cNvSpPr>
          <p:nvPr/>
        </p:nvSpPr>
        <p:spPr bwMode="auto">
          <a:xfrm>
            <a:off x="3708400" y="3014663"/>
            <a:ext cx="511175" cy="434975"/>
          </a:xfrm>
          <a:prstGeom prst="hexagon">
            <a:avLst>
              <a:gd name="adj" fmla="val 29380"/>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E</a:t>
            </a:r>
          </a:p>
        </p:txBody>
      </p:sp>
      <p:sp>
        <p:nvSpPr>
          <p:cNvPr id="13318" name="AutoShape 6"/>
          <p:cNvSpPr>
            <a:spLocks noChangeArrowheads="1"/>
          </p:cNvSpPr>
          <p:nvPr/>
        </p:nvSpPr>
        <p:spPr bwMode="auto">
          <a:xfrm>
            <a:off x="2947988" y="3019425"/>
            <a:ext cx="511175" cy="436563"/>
          </a:xfrm>
          <a:prstGeom prst="hexagon">
            <a:avLst>
              <a:gd name="adj" fmla="val 29273"/>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B</a:t>
            </a:r>
          </a:p>
        </p:txBody>
      </p:sp>
      <p:sp>
        <p:nvSpPr>
          <p:cNvPr id="13319" name="AutoShape 7"/>
          <p:cNvSpPr>
            <a:spLocks noChangeArrowheads="1"/>
          </p:cNvSpPr>
          <p:nvPr/>
        </p:nvSpPr>
        <p:spPr bwMode="auto">
          <a:xfrm>
            <a:off x="2565400" y="3240088"/>
            <a:ext cx="511175" cy="436562"/>
          </a:xfrm>
          <a:prstGeom prst="hexagon">
            <a:avLst>
              <a:gd name="adj" fmla="val 29273"/>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A</a:t>
            </a:r>
          </a:p>
        </p:txBody>
      </p:sp>
      <p:sp>
        <p:nvSpPr>
          <p:cNvPr id="13320" name="AutoShape 8"/>
          <p:cNvSpPr>
            <a:spLocks noChangeArrowheads="1"/>
          </p:cNvSpPr>
          <p:nvPr/>
        </p:nvSpPr>
        <p:spPr bwMode="auto">
          <a:xfrm>
            <a:off x="2193925" y="3013075"/>
            <a:ext cx="512763" cy="433388"/>
          </a:xfrm>
          <a:prstGeom prst="hexagon">
            <a:avLst>
              <a:gd name="adj" fmla="val 29579"/>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C</a:t>
            </a:r>
          </a:p>
        </p:txBody>
      </p:sp>
      <p:sp>
        <p:nvSpPr>
          <p:cNvPr id="13321" name="AutoShape 9"/>
          <p:cNvSpPr>
            <a:spLocks noChangeArrowheads="1"/>
          </p:cNvSpPr>
          <p:nvPr/>
        </p:nvSpPr>
        <p:spPr bwMode="auto">
          <a:xfrm>
            <a:off x="3321050" y="3671888"/>
            <a:ext cx="511175" cy="433387"/>
          </a:xfrm>
          <a:prstGeom prst="hexagon">
            <a:avLst>
              <a:gd name="adj" fmla="val 29487"/>
              <a:gd name="vf" fmla="val 115470"/>
            </a:avLst>
          </a:prstGeom>
          <a:solidFill>
            <a:srgbClr val="99FF33"/>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mn-lt"/>
              </a:rPr>
              <a:t>D</a:t>
            </a:r>
          </a:p>
        </p:txBody>
      </p:sp>
      <p:sp>
        <p:nvSpPr>
          <p:cNvPr id="13322" name="AutoShape 10"/>
          <p:cNvSpPr>
            <a:spLocks noChangeArrowheads="1"/>
          </p:cNvSpPr>
          <p:nvPr/>
        </p:nvSpPr>
        <p:spPr bwMode="auto">
          <a:xfrm>
            <a:off x="3703638" y="3446463"/>
            <a:ext cx="511175" cy="434975"/>
          </a:xfrm>
          <a:prstGeom prst="hexagon">
            <a:avLst>
              <a:gd name="adj" fmla="val 29380"/>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A</a:t>
            </a:r>
          </a:p>
        </p:txBody>
      </p:sp>
      <p:sp>
        <p:nvSpPr>
          <p:cNvPr id="13323" name="AutoShape 11"/>
          <p:cNvSpPr>
            <a:spLocks noChangeArrowheads="1"/>
          </p:cNvSpPr>
          <p:nvPr/>
        </p:nvSpPr>
        <p:spPr bwMode="auto">
          <a:xfrm>
            <a:off x="2944813" y="3451225"/>
            <a:ext cx="511175" cy="436563"/>
          </a:xfrm>
          <a:prstGeom prst="hexagon">
            <a:avLst>
              <a:gd name="adj" fmla="val 29273"/>
              <a:gd name="vf" fmla="val 115470"/>
            </a:avLst>
          </a:prstGeom>
          <a:solidFill>
            <a:srgbClr val="99FF33"/>
          </a:solidFill>
          <a:ln w="19050">
            <a:solidFill>
              <a:schemeClr val="tx1"/>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mn-lt"/>
              </a:rPr>
              <a:t>G</a:t>
            </a:r>
          </a:p>
        </p:txBody>
      </p:sp>
      <p:sp>
        <p:nvSpPr>
          <p:cNvPr id="13324" name="AutoShape 12"/>
          <p:cNvSpPr>
            <a:spLocks noChangeArrowheads="1"/>
          </p:cNvSpPr>
          <p:nvPr/>
        </p:nvSpPr>
        <p:spPr bwMode="auto">
          <a:xfrm>
            <a:off x="2562225" y="3671888"/>
            <a:ext cx="511175" cy="433387"/>
          </a:xfrm>
          <a:prstGeom prst="hexagon">
            <a:avLst>
              <a:gd name="adj" fmla="val 29487"/>
              <a:gd name="vf" fmla="val 115470"/>
            </a:avLst>
          </a:prstGeom>
          <a:solidFill>
            <a:srgbClr val="99FF33"/>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mn-lt"/>
              </a:rPr>
              <a:t>F</a:t>
            </a:r>
          </a:p>
        </p:txBody>
      </p:sp>
      <p:sp>
        <p:nvSpPr>
          <p:cNvPr id="13325" name="AutoShape 13"/>
          <p:cNvSpPr>
            <a:spLocks noChangeArrowheads="1"/>
          </p:cNvSpPr>
          <p:nvPr/>
        </p:nvSpPr>
        <p:spPr bwMode="auto">
          <a:xfrm>
            <a:off x="2190750" y="3444875"/>
            <a:ext cx="511175" cy="434975"/>
          </a:xfrm>
          <a:prstGeom prst="hexagon">
            <a:avLst>
              <a:gd name="adj" fmla="val 29380"/>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D</a:t>
            </a:r>
          </a:p>
        </p:txBody>
      </p:sp>
      <p:sp>
        <p:nvSpPr>
          <p:cNvPr id="13326" name="AutoShape 14"/>
          <p:cNvSpPr>
            <a:spLocks noChangeArrowheads="1"/>
          </p:cNvSpPr>
          <p:nvPr/>
        </p:nvSpPr>
        <p:spPr bwMode="auto">
          <a:xfrm>
            <a:off x="3317875" y="4102100"/>
            <a:ext cx="511175" cy="434975"/>
          </a:xfrm>
          <a:prstGeom prst="hexagon">
            <a:avLst>
              <a:gd name="adj" fmla="val 29380"/>
              <a:gd name="vf" fmla="val 115470"/>
            </a:avLst>
          </a:prstGeom>
          <a:solidFill>
            <a:srgbClr val="99FF66"/>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mn-lt"/>
              </a:rPr>
              <a:t>B</a:t>
            </a:r>
          </a:p>
        </p:txBody>
      </p:sp>
      <p:sp>
        <p:nvSpPr>
          <p:cNvPr id="13327" name="AutoShape 15"/>
          <p:cNvSpPr>
            <a:spLocks noChangeArrowheads="1"/>
          </p:cNvSpPr>
          <p:nvPr/>
        </p:nvSpPr>
        <p:spPr bwMode="auto">
          <a:xfrm>
            <a:off x="3700463" y="3876675"/>
            <a:ext cx="511175" cy="436563"/>
          </a:xfrm>
          <a:prstGeom prst="hexagon">
            <a:avLst>
              <a:gd name="adj" fmla="val 29273"/>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F</a:t>
            </a:r>
          </a:p>
        </p:txBody>
      </p:sp>
      <p:sp>
        <p:nvSpPr>
          <p:cNvPr id="13328" name="AutoShape 16"/>
          <p:cNvSpPr>
            <a:spLocks noChangeArrowheads="1"/>
          </p:cNvSpPr>
          <p:nvPr/>
        </p:nvSpPr>
        <p:spPr bwMode="auto">
          <a:xfrm>
            <a:off x="2940050" y="3883025"/>
            <a:ext cx="511175" cy="434975"/>
          </a:xfrm>
          <a:prstGeom prst="hexagon">
            <a:avLst>
              <a:gd name="adj" fmla="val 29380"/>
              <a:gd name="vf" fmla="val 115470"/>
            </a:avLst>
          </a:prstGeom>
          <a:solidFill>
            <a:srgbClr val="99FF66"/>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mn-lt"/>
              </a:rPr>
              <a:t>E</a:t>
            </a:r>
          </a:p>
        </p:txBody>
      </p:sp>
      <p:sp>
        <p:nvSpPr>
          <p:cNvPr id="13329" name="AutoShape 17"/>
          <p:cNvSpPr>
            <a:spLocks noChangeArrowheads="1"/>
          </p:cNvSpPr>
          <p:nvPr/>
        </p:nvSpPr>
        <p:spPr bwMode="auto">
          <a:xfrm>
            <a:off x="2557463" y="4102100"/>
            <a:ext cx="511175" cy="434975"/>
          </a:xfrm>
          <a:prstGeom prst="hexagon">
            <a:avLst>
              <a:gd name="adj" fmla="val 29380"/>
              <a:gd name="vf" fmla="val 115470"/>
            </a:avLst>
          </a:prstGeom>
          <a:solidFill>
            <a:srgbClr val="99FF66"/>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mn-lt"/>
              </a:rPr>
              <a:t>C</a:t>
            </a:r>
          </a:p>
        </p:txBody>
      </p:sp>
      <p:sp>
        <p:nvSpPr>
          <p:cNvPr id="13330" name="AutoShape 18"/>
          <p:cNvSpPr>
            <a:spLocks noChangeArrowheads="1"/>
          </p:cNvSpPr>
          <p:nvPr/>
        </p:nvSpPr>
        <p:spPr bwMode="auto">
          <a:xfrm>
            <a:off x="2187575" y="3875088"/>
            <a:ext cx="512763" cy="434975"/>
          </a:xfrm>
          <a:prstGeom prst="hexagon">
            <a:avLst>
              <a:gd name="adj" fmla="val 29471"/>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B</a:t>
            </a:r>
          </a:p>
        </p:txBody>
      </p:sp>
      <p:sp>
        <p:nvSpPr>
          <p:cNvPr id="13331" name="AutoShape 19"/>
          <p:cNvSpPr>
            <a:spLocks noChangeArrowheads="1"/>
          </p:cNvSpPr>
          <p:nvPr/>
        </p:nvSpPr>
        <p:spPr bwMode="auto">
          <a:xfrm>
            <a:off x="3314700" y="4532313"/>
            <a:ext cx="511175" cy="436562"/>
          </a:xfrm>
          <a:prstGeom prst="hexagon">
            <a:avLst>
              <a:gd name="adj" fmla="val 29273"/>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G</a:t>
            </a:r>
          </a:p>
        </p:txBody>
      </p:sp>
      <p:sp>
        <p:nvSpPr>
          <p:cNvPr id="13332" name="AutoShape 20"/>
          <p:cNvSpPr>
            <a:spLocks noChangeArrowheads="1"/>
          </p:cNvSpPr>
          <p:nvPr/>
        </p:nvSpPr>
        <p:spPr bwMode="auto">
          <a:xfrm>
            <a:off x="3695700" y="4308475"/>
            <a:ext cx="512763" cy="434975"/>
          </a:xfrm>
          <a:prstGeom prst="hexagon">
            <a:avLst>
              <a:gd name="adj" fmla="val 29471"/>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C</a:t>
            </a:r>
          </a:p>
        </p:txBody>
      </p:sp>
      <p:sp>
        <p:nvSpPr>
          <p:cNvPr id="13333" name="AutoShape 21"/>
          <p:cNvSpPr>
            <a:spLocks noChangeArrowheads="1"/>
          </p:cNvSpPr>
          <p:nvPr/>
        </p:nvSpPr>
        <p:spPr bwMode="auto">
          <a:xfrm>
            <a:off x="2936875" y="4314825"/>
            <a:ext cx="511175" cy="433388"/>
          </a:xfrm>
          <a:prstGeom prst="hexagon">
            <a:avLst>
              <a:gd name="adj" fmla="val 29487"/>
              <a:gd name="vf" fmla="val 115470"/>
            </a:avLst>
          </a:prstGeom>
          <a:solidFill>
            <a:srgbClr val="99FF66"/>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mn-lt"/>
              </a:rPr>
              <a:t>A</a:t>
            </a:r>
          </a:p>
        </p:txBody>
      </p:sp>
      <p:sp>
        <p:nvSpPr>
          <p:cNvPr id="13334" name="AutoShape 22"/>
          <p:cNvSpPr>
            <a:spLocks noChangeArrowheads="1"/>
          </p:cNvSpPr>
          <p:nvPr/>
        </p:nvSpPr>
        <p:spPr bwMode="auto">
          <a:xfrm>
            <a:off x="2554288" y="4532313"/>
            <a:ext cx="512762" cy="436562"/>
          </a:xfrm>
          <a:prstGeom prst="hexagon">
            <a:avLst>
              <a:gd name="adj" fmla="val 29364"/>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D</a:t>
            </a:r>
          </a:p>
        </p:txBody>
      </p:sp>
      <p:sp>
        <p:nvSpPr>
          <p:cNvPr id="13335" name="AutoShape 23"/>
          <p:cNvSpPr>
            <a:spLocks noChangeArrowheads="1"/>
          </p:cNvSpPr>
          <p:nvPr/>
        </p:nvSpPr>
        <p:spPr bwMode="auto">
          <a:xfrm>
            <a:off x="2182813" y="4305300"/>
            <a:ext cx="512762" cy="436563"/>
          </a:xfrm>
          <a:prstGeom prst="hexagon">
            <a:avLst>
              <a:gd name="adj" fmla="val 29364"/>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G</a:t>
            </a:r>
          </a:p>
        </p:txBody>
      </p:sp>
      <p:grpSp>
        <p:nvGrpSpPr>
          <p:cNvPr id="15384" name="Group 24"/>
          <p:cNvGrpSpPr>
            <a:grpSpLocks/>
          </p:cNvGrpSpPr>
          <p:nvPr/>
        </p:nvGrpSpPr>
        <p:grpSpPr bwMode="auto">
          <a:xfrm>
            <a:off x="5029200" y="2438400"/>
            <a:ext cx="2895600" cy="2773363"/>
            <a:chOff x="3226" y="1901"/>
            <a:chExt cx="1311" cy="1314"/>
          </a:xfrm>
        </p:grpSpPr>
        <p:sp>
          <p:nvSpPr>
            <p:cNvPr id="13337" name="AutoShape 25"/>
            <p:cNvSpPr>
              <a:spLocks noChangeArrowheads="1"/>
            </p:cNvSpPr>
            <p:nvPr/>
          </p:nvSpPr>
          <p:spPr bwMode="auto">
            <a:xfrm>
              <a:off x="3771" y="2165"/>
              <a:ext cx="749" cy="526"/>
            </a:xfrm>
            <a:prstGeom prst="hexagon">
              <a:avLst>
                <a:gd name="adj" fmla="val 35694"/>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400" b="1" dirty="0">
                <a:effectLst>
                  <a:outerShdw blurRad="38100" dist="38100" dir="2700000" algn="tl">
                    <a:srgbClr val="C0C0C0"/>
                  </a:outerShdw>
                </a:effectLst>
                <a:latin typeface="+mn-lt"/>
              </a:endParaRPr>
            </a:p>
            <a:p>
              <a:pPr algn="ctr">
                <a:lnSpc>
                  <a:spcPct val="90000"/>
                </a:lnSpc>
                <a:spcBef>
                  <a:spcPct val="20000"/>
                </a:spcBef>
                <a:buClr>
                  <a:schemeClr val="folHlink"/>
                </a:buClr>
                <a:buSzPct val="75000"/>
                <a:buFont typeface="Monotype Sorts" pitchFamily="2" charset="2"/>
                <a:buNone/>
                <a:defRPr/>
              </a:pPr>
              <a:r>
                <a:rPr kumimoji="1" lang="en-US" sz="1400" b="1" dirty="0">
                  <a:effectLst>
                    <a:outerShdw blurRad="38100" dist="38100" dir="2700000" algn="tl">
                      <a:srgbClr val="C0C0C0"/>
                    </a:outerShdw>
                  </a:effectLst>
                  <a:latin typeface="+mn-lt"/>
                </a:rPr>
                <a:t>B:{b1, b2,..}</a:t>
              </a:r>
            </a:p>
            <a:p>
              <a:pPr algn="ctr">
                <a:lnSpc>
                  <a:spcPct val="90000"/>
                </a:lnSpc>
                <a:spcBef>
                  <a:spcPct val="20000"/>
                </a:spcBef>
                <a:buClr>
                  <a:schemeClr val="folHlink"/>
                </a:buClr>
                <a:buSzPct val="75000"/>
                <a:buFont typeface="Monotype Sorts" pitchFamily="2" charset="2"/>
                <a:buNone/>
                <a:defRPr/>
              </a:pPr>
              <a:endParaRPr kumimoji="1" lang="en-US" sz="1400" b="1" dirty="0">
                <a:effectLst>
                  <a:outerShdw blurRad="38100" dist="38100" dir="2700000" algn="tl">
                    <a:srgbClr val="C0C0C0"/>
                  </a:outerShdw>
                </a:effectLst>
                <a:latin typeface="+mn-lt"/>
              </a:endParaRPr>
            </a:p>
            <a:p>
              <a:pPr algn="ctr">
                <a:lnSpc>
                  <a:spcPct val="90000"/>
                </a:lnSpc>
                <a:spcBef>
                  <a:spcPct val="20000"/>
                </a:spcBef>
                <a:buClr>
                  <a:schemeClr val="folHlink"/>
                </a:buClr>
                <a:buSzPct val="75000"/>
                <a:buFont typeface="Monotype Sorts" pitchFamily="2" charset="2"/>
                <a:buNone/>
                <a:defRPr/>
              </a:pPr>
              <a:r>
                <a:rPr kumimoji="1" lang="en-US" sz="1400" b="1" dirty="0">
                  <a:effectLst>
                    <a:outerShdw blurRad="38100" dist="38100" dir="2700000" algn="tl">
                      <a:srgbClr val="C0C0C0"/>
                    </a:outerShdw>
                  </a:effectLst>
                  <a:latin typeface="+mn-lt"/>
                </a:rPr>
                <a:t>a3</a:t>
              </a:r>
            </a:p>
          </p:txBody>
        </p:sp>
        <p:sp>
          <p:nvSpPr>
            <p:cNvPr id="13338" name="AutoShape 26"/>
            <p:cNvSpPr>
              <a:spLocks noChangeArrowheads="1"/>
            </p:cNvSpPr>
            <p:nvPr/>
          </p:nvSpPr>
          <p:spPr bwMode="auto">
            <a:xfrm>
              <a:off x="3233" y="1901"/>
              <a:ext cx="755" cy="527"/>
            </a:xfrm>
            <a:prstGeom prst="hexagon">
              <a:avLst>
                <a:gd name="adj" fmla="val 35769"/>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400" b="1">
                  <a:effectLst>
                    <a:outerShdw blurRad="38100" dist="38100" dir="2700000" algn="tl">
                      <a:srgbClr val="C0C0C0"/>
                    </a:outerShdw>
                  </a:effectLst>
                  <a:latin typeface="+mn-lt"/>
                </a:rPr>
                <a:t>X</a:t>
              </a:r>
            </a:p>
          </p:txBody>
        </p:sp>
        <p:sp>
          <p:nvSpPr>
            <p:cNvPr id="13339" name="AutoShape 27"/>
            <p:cNvSpPr>
              <a:spLocks noChangeArrowheads="1"/>
            </p:cNvSpPr>
            <p:nvPr/>
          </p:nvSpPr>
          <p:spPr bwMode="auto">
            <a:xfrm>
              <a:off x="3784" y="2686"/>
              <a:ext cx="753" cy="529"/>
            </a:xfrm>
            <a:prstGeom prst="hexagon">
              <a:avLst>
                <a:gd name="adj" fmla="val 35586"/>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400" b="1">
                  <a:effectLst>
                    <a:outerShdw blurRad="38100" dist="38100" dir="2700000" algn="tl">
                      <a:srgbClr val="C0C0C0"/>
                    </a:outerShdw>
                  </a:effectLst>
                  <a:latin typeface="+mn-lt"/>
                </a:rPr>
                <a:t>X</a:t>
              </a:r>
            </a:p>
          </p:txBody>
        </p:sp>
        <p:sp>
          <p:nvSpPr>
            <p:cNvPr id="13340" name="AutoShape 28"/>
            <p:cNvSpPr>
              <a:spLocks noChangeArrowheads="1"/>
            </p:cNvSpPr>
            <p:nvPr/>
          </p:nvSpPr>
          <p:spPr bwMode="auto">
            <a:xfrm>
              <a:off x="3226" y="2423"/>
              <a:ext cx="753" cy="530"/>
            </a:xfrm>
            <a:prstGeom prst="hexagon">
              <a:avLst>
                <a:gd name="adj" fmla="val 35519"/>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400" b="1">
                  <a:effectLst>
                    <a:outerShdw blurRad="38100" dist="38100" dir="2700000" algn="tl">
                      <a:srgbClr val="C0C0C0"/>
                    </a:outerShdw>
                  </a:effectLst>
                  <a:latin typeface="+mn-lt"/>
                </a:rPr>
                <a:t>a3</a:t>
              </a:r>
            </a:p>
            <a:p>
              <a:pPr algn="ctr">
                <a:lnSpc>
                  <a:spcPct val="90000"/>
                </a:lnSpc>
                <a:spcBef>
                  <a:spcPct val="20000"/>
                </a:spcBef>
                <a:buClr>
                  <a:schemeClr val="folHlink"/>
                </a:buClr>
                <a:buSzPct val="75000"/>
                <a:buFont typeface="Monotype Sorts" pitchFamily="2" charset="2"/>
                <a:buNone/>
                <a:defRPr/>
              </a:pPr>
              <a:endParaRPr kumimoji="1" lang="en-US" sz="1400" b="1">
                <a:effectLst>
                  <a:outerShdw blurRad="38100" dist="38100" dir="2700000" algn="tl">
                    <a:srgbClr val="C0C0C0"/>
                  </a:outerShdw>
                </a:effectLst>
                <a:latin typeface="+mn-lt"/>
              </a:endParaRPr>
            </a:p>
            <a:p>
              <a:pPr algn="ctr">
                <a:lnSpc>
                  <a:spcPct val="90000"/>
                </a:lnSpc>
                <a:spcBef>
                  <a:spcPct val="20000"/>
                </a:spcBef>
                <a:buClr>
                  <a:schemeClr val="folHlink"/>
                </a:buClr>
                <a:buSzPct val="75000"/>
                <a:buFont typeface="Monotype Sorts" pitchFamily="2" charset="2"/>
                <a:buNone/>
                <a:defRPr/>
              </a:pPr>
              <a:r>
                <a:rPr kumimoji="1" lang="en-US" sz="1400" b="1">
                  <a:effectLst>
                    <a:outerShdw blurRad="38100" dist="38100" dir="2700000" algn="tl">
                      <a:srgbClr val="C0C0C0"/>
                    </a:outerShdw>
                  </a:effectLst>
                  <a:latin typeface="+mn-lt"/>
                </a:rPr>
                <a:t>A:{a1, a2,…}</a:t>
              </a:r>
            </a:p>
            <a:p>
              <a:pPr algn="ctr">
                <a:lnSpc>
                  <a:spcPct val="90000"/>
                </a:lnSpc>
                <a:spcBef>
                  <a:spcPct val="20000"/>
                </a:spcBef>
                <a:buClr>
                  <a:schemeClr val="folHlink"/>
                </a:buClr>
                <a:buSzPct val="75000"/>
                <a:buFont typeface="Monotype Sorts" pitchFamily="2" charset="2"/>
                <a:buNone/>
                <a:defRPr/>
              </a:pPr>
              <a:endParaRPr kumimoji="1" lang="en-US" sz="1400" b="1">
                <a:effectLst>
                  <a:outerShdw blurRad="38100" dist="38100" dir="2700000" algn="tl">
                    <a:srgbClr val="C0C0C0"/>
                  </a:outerShdw>
                </a:effectLst>
                <a:latin typeface="+mn-lt"/>
              </a:endParaRPr>
            </a:p>
          </p:txBody>
        </p:sp>
        <p:sp>
          <p:nvSpPr>
            <p:cNvPr id="13341" name="Line 29"/>
            <p:cNvSpPr>
              <a:spLocks noChangeShapeType="1"/>
            </p:cNvSpPr>
            <p:nvPr/>
          </p:nvSpPr>
          <p:spPr bwMode="auto">
            <a:xfrm>
              <a:off x="3662" y="2541"/>
              <a:ext cx="442" cy="0"/>
            </a:xfrm>
            <a:prstGeom prst="line">
              <a:avLst/>
            </a:prstGeom>
            <a:noFill/>
            <a:ln w="19050">
              <a:solidFill>
                <a:schemeClr val="tx1"/>
              </a:solidFill>
              <a:round/>
              <a:headEnd/>
              <a:tailEnd type="triangle" w="med" len="med"/>
            </a:ln>
            <a:effectLst/>
          </p:spPr>
          <p:txBody>
            <a:bodyPr wrap="none" anchor="ctr"/>
            <a:lstStyle/>
            <a:p>
              <a:pPr eaLnBrk="1" hangingPunct="1">
                <a:defRPr/>
              </a:pPr>
              <a:endParaRPr lang="en-US" sz="1400">
                <a:latin typeface="+mn-lt"/>
              </a:endParaRPr>
            </a:p>
          </p:txBody>
        </p:sp>
      </p:grpSp>
      <p:sp>
        <p:nvSpPr>
          <p:cNvPr id="13342" name="Text Box 30"/>
          <p:cNvSpPr txBox="1">
            <a:spLocks noChangeArrowheads="1"/>
          </p:cNvSpPr>
          <p:nvPr/>
        </p:nvSpPr>
        <p:spPr bwMode="auto">
          <a:xfrm>
            <a:off x="3005138" y="5314950"/>
            <a:ext cx="363537" cy="258763"/>
          </a:xfrm>
          <a:prstGeom prst="rect">
            <a:avLst/>
          </a:prstGeom>
          <a:noFill/>
          <a:ln w="9525">
            <a:noFill/>
            <a:miter lim="800000"/>
            <a:headEnd/>
            <a:tailEnd/>
          </a:ln>
          <a:effectLst/>
        </p:spPr>
        <p:txBody>
          <a:bodyPr wrap="none">
            <a:spAutoFit/>
          </a:bodyP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(a)</a:t>
            </a:r>
          </a:p>
        </p:txBody>
      </p:sp>
      <p:sp>
        <p:nvSpPr>
          <p:cNvPr id="13343" name="Text Box 31"/>
          <p:cNvSpPr txBox="1">
            <a:spLocks noChangeArrowheads="1"/>
          </p:cNvSpPr>
          <p:nvPr/>
        </p:nvSpPr>
        <p:spPr bwMode="auto">
          <a:xfrm>
            <a:off x="5783263" y="5243513"/>
            <a:ext cx="371475" cy="258762"/>
          </a:xfrm>
          <a:prstGeom prst="rect">
            <a:avLst/>
          </a:prstGeom>
          <a:noFill/>
          <a:ln w="9525">
            <a:noFill/>
            <a:miter lim="800000"/>
            <a:headEnd/>
            <a:tailEnd/>
          </a:ln>
          <a:effectLst/>
        </p:spPr>
        <p:txBody>
          <a:bodyPr wrap="none">
            <a:spAutoFit/>
          </a:bodyP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(b)</a:t>
            </a:r>
          </a:p>
        </p:txBody>
      </p:sp>
      <p:sp>
        <p:nvSpPr>
          <p:cNvPr id="13344" name="Text Box 32"/>
          <p:cNvSpPr txBox="1">
            <a:spLocks noChangeArrowheads="1"/>
          </p:cNvSpPr>
          <p:nvPr/>
        </p:nvSpPr>
        <p:spPr bwMode="auto">
          <a:xfrm>
            <a:off x="228600" y="5867400"/>
            <a:ext cx="8408988" cy="895350"/>
          </a:xfrm>
          <a:prstGeom prst="rect">
            <a:avLst/>
          </a:prstGeom>
          <a:noFill/>
          <a:ln w="9525">
            <a:noFill/>
            <a:miter lim="800000"/>
            <a:headEnd/>
            <a:tailEnd/>
          </a:ln>
          <a:effectLst/>
        </p:spPr>
        <p:txBody>
          <a:bodyPr>
            <a:spAutoFit/>
          </a:bodyPr>
          <a:lstStyle/>
          <a:p>
            <a:pPr marL="457200" indent="-457200" algn="just">
              <a:lnSpc>
                <a:spcPct val="90000"/>
              </a:lnSpc>
              <a:spcBef>
                <a:spcPct val="20000"/>
              </a:spcBef>
              <a:buClr>
                <a:schemeClr val="folHlink"/>
              </a:buClr>
              <a:buSzPct val="75000"/>
              <a:buFont typeface="Monotype Sorts" pitchFamily="2" charset="2"/>
              <a:buAutoNum type="alphaLcParenBoth"/>
              <a:defRPr/>
            </a:pPr>
            <a:r>
              <a:rPr kumimoji="1" lang="en-US" sz="1800" b="1" dirty="0">
                <a:latin typeface="+mn-lt"/>
              </a:rPr>
              <a:t>FCA: A-G denote different sets of channels permanently assigned to cells</a:t>
            </a:r>
          </a:p>
          <a:p>
            <a:pPr marL="457200" indent="-457200" algn="just">
              <a:lnSpc>
                <a:spcPct val="90000"/>
              </a:lnSpc>
              <a:spcBef>
                <a:spcPct val="20000"/>
              </a:spcBef>
              <a:buClr>
                <a:schemeClr val="folHlink"/>
              </a:buClr>
              <a:buSzPct val="75000"/>
              <a:buFont typeface="Monotype Sorts" pitchFamily="2" charset="2"/>
              <a:buAutoNum type="alphaLcParenBoth"/>
              <a:defRPr/>
            </a:pPr>
            <a:r>
              <a:rPr kumimoji="1" lang="en-US" sz="1800" b="1" dirty="0">
                <a:latin typeface="+mn-lt"/>
              </a:rPr>
              <a:t>Borrowing: Channel a3 is borrowed by B from A. Cells marked X are prohibited from using a3</a:t>
            </a:r>
          </a:p>
        </p:txBody>
      </p:sp>
      <p:sp>
        <p:nvSpPr>
          <p:cNvPr id="13345" name="Line 33"/>
          <p:cNvSpPr>
            <a:spLocks noChangeShapeType="1"/>
          </p:cNvSpPr>
          <p:nvPr/>
        </p:nvSpPr>
        <p:spPr bwMode="auto">
          <a:xfrm flipH="1" flipV="1">
            <a:off x="3048000" y="4325938"/>
            <a:ext cx="14288" cy="28575"/>
          </a:xfrm>
          <a:prstGeom prst="line">
            <a:avLst/>
          </a:prstGeom>
          <a:noFill/>
          <a:ln w="9525">
            <a:solidFill>
              <a:schemeClr val="tx1"/>
            </a:solidFill>
            <a:round/>
            <a:headEnd/>
            <a:tailEnd/>
          </a:ln>
          <a:effectLst/>
        </p:spPr>
        <p:txBody>
          <a:bodyPr wrap="none" anchor="ctr"/>
          <a:lstStyle/>
          <a:p>
            <a:pPr eaLnBrk="1" hangingPunct="1">
              <a:defRPr/>
            </a:pPr>
            <a:endParaRPr lang="en-US">
              <a:latin typeface="+mn-lt"/>
            </a:endParaRPr>
          </a:p>
        </p:txBody>
      </p:sp>
      <p:sp>
        <p:nvSpPr>
          <p:cNvPr id="13346" name="AutoShape 34"/>
          <p:cNvSpPr>
            <a:spLocks noChangeArrowheads="1"/>
          </p:cNvSpPr>
          <p:nvPr/>
        </p:nvSpPr>
        <p:spPr bwMode="auto">
          <a:xfrm>
            <a:off x="1817688" y="3222625"/>
            <a:ext cx="512762" cy="433388"/>
          </a:xfrm>
          <a:prstGeom prst="hexagon">
            <a:avLst>
              <a:gd name="adj" fmla="val 29579"/>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mn-lt"/>
            </a:endParaRPr>
          </a:p>
        </p:txBody>
      </p:sp>
      <p:sp>
        <p:nvSpPr>
          <p:cNvPr id="13347" name="AutoShape 35"/>
          <p:cNvSpPr>
            <a:spLocks noChangeArrowheads="1"/>
          </p:cNvSpPr>
          <p:nvPr/>
        </p:nvSpPr>
        <p:spPr bwMode="auto">
          <a:xfrm>
            <a:off x="1814513" y="3654425"/>
            <a:ext cx="511175" cy="434975"/>
          </a:xfrm>
          <a:prstGeom prst="hexagon">
            <a:avLst>
              <a:gd name="adj" fmla="val 29380"/>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E</a:t>
            </a:r>
          </a:p>
        </p:txBody>
      </p:sp>
      <p:sp>
        <p:nvSpPr>
          <p:cNvPr id="13348" name="AutoShape 36"/>
          <p:cNvSpPr>
            <a:spLocks noChangeArrowheads="1"/>
          </p:cNvSpPr>
          <p:nvPr/>
        </p:nvSpPr>
        <p:spPr bwMode="auto">
          <a:xfrm>
            <a:off x="1811338" y="4084638"/>
            <a:ext cx="512762" cy="434975"/>
          </a:xfrm>
          <a:prstGeom prst="hexagon">
            <a:avLst>
              <a:gd name="adj" fmla="val 29471"/>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A</a:t>
            </a:r>
          </a:p>
        </p:txBody>
      </p:sp>
      <p:sp>
        <p:nvSpPr>
          <p:cNvPr id="13349" name="AutoShape 37"/>
          <p:cNvSpPr>
            <a:spLocks noChangeArrowheads="1"/>
          </p:cNvSpPr>
          <p:nvPr/>
        </p:nvSpPr>
        <p:spPr bwMode="auto">
          <a:xfrm>
            <a:off x="1806575" y="4514850"/>
            <a:ext cx="512763" cy="436563"/>
          </a:xfrm>
          <a:prstGeom prst="hexagon">
            <a:avLst>
              <a:gd name="adj" fmla="val 29364"/>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F</a:t>
            </a:r>
          </a:p>
        </p:txBody>
      </p:sp>
      <p:sp>
        <p:nvSpPr>
          <p:cNvPr id="13350" name="AutoShape 38"/>
          <p:cNvSpPr>
            <a:spLocks noChangeArrowheads="1"/>
          </p:cNvSpPr>
          <p:nvPr/>
        </p:nvSpPr>
        <p:spPr bwMode="auto">
          <a:xfrm>
            <a:off x="4089400" y="3230563"/>
            <a:ext cx="512763" cy="433387"/>
          </a:xfrm>
          <a:prstGeom prst="hexagon">
            <a:avLst>
              <a:gd name="adj" fmla="val 29579"/>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a:effectLst>
                  <a:outerShdw blurRad="38100" dist="38100" dir="2700000" algn="tl">
                    <a:srgbClr val="C0C0C0"/>
                  </a:outerShdw>
                </a:effectLst>
                <a:latin typeface="+mn-lt"/>
              </a:rPr>
              <a:t>B</a:t>
            </a:r>
          </a:p>
        </p:txBody>
      </p:sp>
      <p:sp>
        <p:nvSpPr>
          <p:cNvPr id="13351" name="AutoShape 39"/>
          <p:cNvSpPr>
            <a:spLocks noChangeArrowheads="1"/>
          </p:cNvSpPr>
          <p:nvPr/>
        </p:nvSpPr>
        <p:spPr bwMode="auto">
          <a:xfrm>
            <a:off x="4086225" y="3662363"/>
            <a:ext cx="511175" cy="434975"/>
          </a:xfrm>
          <a:prstGeom prst="hexagon">
            <a:avLst>
              <a:gd name="adj" fmla="val 29380"/>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mn-lt"/>
            </a:endParaRPr>
          </a:p>
        </p:txBody>
      </p:sp>
      <p:sp>
        <p:nvSpPr>
          <p:cNvPr id="13352" name="AutoShape 40"/>
          <p:cNvSpPr>
            <a:spLocks noChangeArrowheads="1"/>
          </p:cNvSpPr>
          <p:nvPr/>
        </p:nvSpPr>
        <p:spPr bwMode="auto">
          <a:xfrm>
            <a:off x="4083050" y="4092575"/>
            <a:ext cx="512763" cy="434975"/>
          </a:xfrm>
          <a:prstGeom prst="hexagon">
            <a:avLst>
              <a:gd name="adj" fmla="val 29471"/>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E</a:t>
            </a:r>
          </a:p>
        </p:txBody>
      </p:sp>
      <p:sp>
        <p:nvSpPr>
          <p:cNvPr id="13353" name="AutoShape 41"/>
          <p:cNvSpPr>
            <a:spLocks noChangeArrowheads="1"/>
          </p:cNvSpPr>
          <p:nvPr/>
        </p:nvSpPr>
        <p:spPr bwMode="auto">
          <a:xfrm>
            <a:off x="4078288" y="4522788"/>
            <a:ext cx="512762" cy="436562"/>
          </a:xfrm>
          <a:prstGeom prst="hexagon">
            <a:avLst>
              <a:gd name="adj" fmla="val 29364"/>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mn-lt"/>
            </a:endParaRPr>
          </a:p>
        </p:txBody>
      </p:sp>
      <p:sp>
        <p:nvSpPr>
          <p:cNvPr id="13354" name="AutoShape 42"/>
          <p:cNvSpPr>
            <a:spLocks noChangeArrowheads="1"/>
          </p:cNvSpPr>
          <p:nvPr/>
        </p:nvSpPr>
        <p:spPr bwMode="auto">
          <a:xfrm>
            <a:off x="3687763" y="4735513"/>
            <a:ext cx="511175" cy="434975"/>
          </a:xfrm>
          <a:prstGeom prst="hexagon">
            <a:avLst>
              <a:gd name="adj" fmla="val 29380"/>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D</a:t>
            </a:r>
          </a:p>
        </p:txBody>
      </p:sp>
      <p:sp>
        <p:nvSpPr>
          <p:cNvPr id="13355" name="AutoShape 43"/>
          <p:cNvSpPr>
            <a:spLocks noChangeArrowheads="1"/>
          </p:cNvSpPr>
          <p:nvPr/>
        </p:nvSpPr>
        <p:spPr bwMode="auto">
          <a:xfrm>
            <a:off x="2927350" y="4740275"/>
            <a:ext cx="511175" cy="436563"/>
          </a:xfrm>
          <a:prstGeom prst="hexagon">
            <a:avLst>
              <a:gd name="adj" fmla="val 29273"/>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F</a:t>
            </a:r>
          </a:p>
        </p:txBody>
      </p:sp>
      <p:sp>
        <p:nvSpPr>
          <p:cNvPr id="13356" name="AutoShape 44"/>
          <p:cNvSpPr>
            <a:spLocks noChangeArrowheads="1"/>
          </p:cNvSpPr>
          <p:nvPr/>
        </p:nvSpPr>
        <p:spPr bwMode="auto">
          <a:xfrm>
            <a:off x="2173288" y="4733925"/>
            <a:ext cx="512762" cy="433388"/>
          </a:xfrm>
          <a:prstGeom prst="hexagon">
            <a:avLst>
              <a:gd name="adj" fmla="val 29579"/>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C0C0C0"/>
                  </a:outerShdw>
                </a:effectLst>
                <a:latin typeface="+mn-lt"/>
              </a:rPr>
              <a:t>E</a:t>
            </a:r>
          </a:p>
        </p:txBody>
      </p:sp>
    </p:spTree>
    <p:extLst>
      <p:ext uri="{BB962C8B-B14F-4D97-AF65-F5344CB8AC3E}">
        <p14:creationId xmlns:p14="http://schemas.microsoft.com/office/powerpoint/2010/main" val="38814570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68F8DBA-EF2C-4BC7-B169-BC71CCC17020}" type="slidenum">
              <a:rPr lang="en-US" sz="1400" smtClean="0"/>
              <a:pPr>
                <a:spcBef>
                  <a:spcPct val="0"/>
                </a:spcBef>
                <a:buFontTx/>
                <a:buNone/>
              </a:pPr>
              <a:t>41</a:t>
            </a:fld>
            <a:endParaRPr lang="en-US" sz="1400" smtClean="0"/>
          </a:p>
        </p:txBody>
      </p:sp>
      <p:sp>
        <p:nvSpPr>
          <p:cNvPr id="16387" name="Rectangle 2"/>
          <p:cNvSpPr>
            <a:spLocks noGrp="1" noChangeArrowheads="1"/>
          </p:cNvSpPr>
          <p:nvPr>
            <p:ph type="title"/>
          </p:nvPr>
        </p:nvSpPr>
        <p:spPr>
          <a:xfrm>
            <a:off x="762000" y="0"/>
            <a:ext cx="4648200" cy="685800"/>
          </a:xfrm>
        </p:spPr>
        <p:txBody>
          <a:bodyPr>
            <a:normAutofit fontScale="90000"/>
          </a:bodyPr>
          <a:lstStyle/>
          <a:p>
            <a:pPr eaLnBrk="1" hangingPunct="1"/>
            <a:r>
              <a:rPr lang="en-US" sz="4000" smtClean="0">
                <a:solidFill>
                  <a:srgbClr val="FF0000"/>
                </a:solidFill>
              </a:rPr>
              <a:t>Handover (Handoff)</a:t>
            </a:r>
          </a:p>
        </p:txBody>
      </p:sp>
      <p:sp>
        <p:nvSpPr>
          <p:cNvPr id="16388" name="Rectangle 3"/>
          <p:cNvSpPr>
            <a:spLocks noGrp="1" noChangeArrowheads="1"/>
          </p:cNvSpPr>
          <p:nvPr>
            <p:ph type="body" idx="1"/>
          </p:nvPr>
        </p:nvSpPr>
        <p:spPr>
          <a:xfrm>
            <a:off x="155575" y="874713"/>
            <a:ext cx="8305800" cy="4419600"/>
          </a:xfrm>
        </p:spPr>
        <p:txBody>
          <a:bodyPr/>
          <a:lstStyle/>
          <a:p>
            <a:pPr algn="just" eaLnBrk="1" hangingPunct="1">
              <a:lnSpc>
                <a:spcPct val="80000"/>
              </a:lnSpc>
              <a:buFontTx/>
              <a:buNone/>
            </a:pPr>
            <a:r>
              <a:rPr kumimoji="1" lang="en-US" sz="2400" b="1" i="1" smtClean="0"/>
              <a:t>   Hand-off</a:t>
            </a:r>
            <a:r>
              <a:rPr kumimoji="1" lang="en-US" sz="2400" smtClean="0"/>
              <a:t>  is the process of switching from one frequency channel to another by the user in midst of a communication. Hand-off takes place when a user crosses the cell boundary. It</a:t>
            </a:r>
            <a:r>
              <a:rPr lang="en-US" sz="2400" smtClean="0"/>
              <a:t> Provides continuity of communication across cells. Handoffs must be performed successfully and as infrequently as possible, and be imperceptible to the users. </a:t>
            </a:r>
          </a:p>
          <a:p>
            <a:pPr algn="just" eaLnBrk="1" hangingPunct="1">
              <a:lnSpc>
                <a:spcPct val="80000"/>
              </a:lnSpc>
              <a:buFontTx/>
              <a:buNone/>
            </a:pPr>
            <a:r>
              <a:rPr lang="en-US" sz="2400" smtClean="0"/>
              <a:t>Process</a:t>
            </a:r>
          </a:p>
          <a:p>
            <a:pPr lvl="1" eaLnBrk="1" hangingPunct="1">
              <a:lnSpc>
                <a:spcPct val="80000"/>
              </a:lnSpc>
            </a:pPr>
            <a:r>
              <a:rPr lang="en-US" sz="2000" smtClean="0"/>
              <a:t>Received signal weakens as mobile moves out of cell (Minimum usable signal level is normally set to be between -90 dBm and -100 dBm).</a:t>
            </a:r>
          </a:p>
          <a:p>
            <a:pPr lvl="1" eaLnBrk="1" hangingPunct="1">
              <a:lnSpc>
                <a:spcPct val="80000"/>
              </a:lnSpc>
            </a:pPr>
            <a:r>
              <a:rPr lang="en-US" sz="2000" smtClean="0"/>
              <a:t>A slightly save signal level is used as a threshold at which a handoff is made.</a:t>
            </a:r>
          </a:p>
          <a:p>
            <a:pPr lvl="1" eaLnBrk="1" hangingPunct="1">
              <a:lnSpc>
                <a:spcPct val="80000"/>
              </a:lnSpc>
            </a:pPr>
            <a:r>
              <a:rPr lang="en-US" sz="2000" smtClean="0"/>
              <a:t>Cell site at some point requests handover to cell with stronger signal strength.</a:t>
            </a:r>
          </a:p>
          <a:p>
            <a:pPr lvl="1" eaLnBrk="1" hangingPunct="1">
              <a:lnSpc>
                <a:spcPct val="80000"/>
              </a:lnSpc>
            </a:pPr>
            <a:r>
              <a:rPr lang="en-US" sz="2000" smtClean="0"/>
              <a:t>MSC switches call to new cell after allocating channels, and informing the two mobiles of the new channels (voice and control channels).</a:t>
            </a:r>
          </a:p>
        </p:txBody>
      </p:sp>
    </p:spTree>
    <p:extLst>
      <p:ext uri="{BB962C8B-B14F-4D97-AF65-F5344CB8AC3E}">
        <p14:creationId xmlns:p14="http://schemas.microsoft.com/office/powerpoint/2010/main" val="235784369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175" y="533400"/>
            <a:ext cx="9372600" cy="1143000"/>
          </a:xfrm>
        </p:spPr>
        <p:txBody>
          <a:bodyPr/>
          <a:lstStyle/>
          <a:p>
            <a:pPr eaLnBrk="1" hangingPunct="1"/>
            <a:r>
              <a:rPr lang="en-US" sz="3800" b="1" smtClean="0"/>
              <a:t>Reasons for a Handoff to be conducted </a:t>
            </a:r>
          </a:p>
        </p:txBody>
      </p:sp>
      <p:sp>
        <p:nvSpPr>
          <p:cNvPr id="18435" name="Rectangle 3"/>
          <p:cNvSpPr>
            <a:spLocks noGrp="1" noChangeArrowheads="1"/>
          </p:cNvSpPr>
          <p:nvPr>
            <p:ph type="body" idx="1"/>
          </p:nvPr>
        </p:nvSpPr>
        <p:spPr/>
        <p:txBody>
          <a:bodyPr/>
          <a:lstStyle/>
          <a:p>
            <a:pPr eaLnBrk="1" hangingPunct="1"/>
            <a:r>
              <a:rPr lang="en-US" smtClean="0"/>
              <a:t>To avoid call termination: call drops</a:t>
            </a:r>
          </a:p>
          <a:p>
            <a:pPr eaLnBrk="1" hangingPunct="1"/>
            <a:r>
              <a:rPr lang="en-US" smtClean="0"/>
              <a:t>When the capacity for connecting new calls of a given cell is used up.</a:t>
            </a:r>
          </a:p>
          <a:p>
            <a:pPr eaLnBrk="1" hangingPunct="1"/>
            <a:r>
              <a:rPr lang="en-US" smtClean="0"/>
              <a:t>Interference in the channels.</a:t>
            </a:r>
          </a:p>
          <a:p>
            <a:pPr eaLnBrk="1" hangingPunct="1"/>
            <a:r>
              <a:rPr lang="en-US" smtClean="0"/>
              <a:t>When the user behaviors change.</a:t>
            </a:r>
          </a:p>
          <a:p>
            <a:pPr lvl="1" eaLnBrk="1" hangingPunct="1"/>
            <a:r>
              <a:rPr lang="en-US" smtClean="0"/>
              <a:t>Speed and mobility.</a:t>
            </a:r>
          </a:p>
        </p:txBody>
      </p:sp>
    </p:spTree>
    <p:extLst>
      <p:ext uri="{BB962C8B-B14F-4D97-AF65-F5344CB8AC3E}">
        <p14:creationId xmlns:p14="http://schemas.microsoft.com/office/powerpoint/2010/main" val="6891037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Importance of handoff decision time</a:t>
            </a:r>
          </a:p>
        </p:txBody>
      </p:sp>
      <p:pic>
        <p:nvPicPr>
          <p:cNvPr id="20483"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905000" y="1219200"/>
            <a:ext cx="4800600" cy="3276600"/>
          </a:xfrm>
          <a:noFill/>
        </p:spPr>
      </p:pic>
      <p:pic>
        <p:nvPicPr>
          <p:cNvPr id="2048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029200"/>
            <a:ext cx="46482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4772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11F0082-C605-4D69-B970-104A7656D9BD}" type="slidenum">
              <a:rPr lang="en-US" sz="1400" smtClean="0"/>
              <a:pPr>
                <a:spcBef>
                  <a:spcPct val="0"/>
                </a:spcBef>
                <a:buFontTx/>
                <a:buNone/>
              </a:pPr>
              <a:t>44</a:t>
            </a:fld>
            <a:endParaRPr lang="en-US" sz="1400" smtClean="0"/>
          </a:p>
        </p:txBody>
      </p:sp>
      <p:sp>
        <p:nvSpPr>
          <p:cNvPr id="22531" name="Rectangle 7"/>
          <p:cNvSpPr>
            <a:spLocks noChangeArrowheads="1"/>
          </p:cNvSpPr>
          <p:nvPr/>
        </p:nvSpPr>
        <p:spPr bwMode="auto">
          <a:xfrm>
            <a:off x="381000" y="946150"/>
            <a:ext cx="4419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Char char="v"/>
            </a:pPr>
            <a:r>
              <a:rPr kumimoji="1" lang="en-US" sz="2400"/>
              <a:t>Received Signal Strength (RSS)</a:t>
            </a:r>
          </a:p>
          <a:p>
            <a:pPr eaLnBrk="1" hangingPunct="1">
              <a:spcBef>
                <a:spcPct val="0"/>
              </a:spcBef>
              <a:buFont typeface="Wingdings" panose="05000000000000000000" pitchFamily="2" charset="2"/>
              <a:buChar char="v"/>
            </a:pPr>
            <a:r>
              <a:rPr kumimoji="1" lang="en-US" sz="2400"/>
              <a:t>Signal-to-Noise Ratio (SNR) </a:t>
            </a:r>
          </a:p>
          <a:p>
            <a:pPr eaLnBrk="1" hangingPunct="1">
              <a:spcBef>
                <a:spcPct val="0"/>
              </a:spcBef>
              <a:buFont typeface="Wingdings" panose="05000000000000000000" pitchFamily="2" charset="2"/>
              <a:buChar char="v"/>
            </a:pPr>
            <a:r>
              <a:rPr kumimoji="1" lang="en-US" sz="2400"/>
              <a:t>Bit Error Rate (BER)</a:t>
            </a:r>
          </a:p>
        </p:txBody>
      </p:sp>
      <p:sp>
        <p:nvSpPr>
          <p:cNvPr id="22532" name="Text Box 8"/>
          <p:cNvSpPr txBox="1">
            <a:spLocks noChangeArrowheads="1"/>
          </p:cNvSpPr>
          <p:nvPr/>
        </p:nvSpPr>
        <p:spPr bwMode="auto">
          <a:xfrm>
            <a:off x="381000" y="304800"/>
            <a:ext cx="716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2400" b="1"/>
              <a:t>Three parameters to initiate handoff</a:t>
            </a:r>
          </a:p>
        </p:txBody>
      </p:sp>
      <p:sp>
        <p:nvSpPr>
          <p:cNvPr id="22533" name="Rectangle 9"/>
          <p:cNvSpPr>
            <a:spLocks noChangeArrowheads="1"/>
          </p:cNvSpPr>
          <p:nvPr/>
        </p:nvSpPr>
        <p:spPr bwMode="auto">
          <a:xfrm>
            <a:off x="381000" y="2209800"/>
            <a:ext cx="8458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Clr>
                <a:schemeClr val="folHlink"/>
              </a:buClr>
              <a:buSzPct val="90000"/>
              <a:buFont typeface="Wingdings" panose="05000000000000000000" pitchFamily="2" charset="2"/>
              <a:buChar char="q"/>
            </a:pPr>
            <a:r>
              <a:rPr kumimoji="1" lang="en-US" sz="2000"/>
              <a:t>The quality of the RSS from the mobile station is monitored by the BS. When the RSS is below a certain threshold. BS instructs the mobile station to collect signal strength measurements from neighboring BSs</a:t>
            </a:r>
            <a:br>
              <a:rPr kumimoji="1" lang="en-US" sz="2000"/>
            </a:br>
            <a:endParaRPr kumimoji="1" lang="en-US" sz="2000"/>
          </a:p>
          <a:p>
            <a:pPr>
              <a:buClr>
                <a:schemeClr val="folHlink"/>
              </a:buClr>
              <a:buSzPct val="90000"/>
              <a:buFont typeface="Wingdings" panose="05000000000000000000" pitchFamily="2" charset="2"/>
              <a:buChar char="q"/>
            </a:pPr>
            <a:r>
              <a:rPr kumimoji="1" lang="en-US" sz="2000" b="1"/>
              <a:t>Case 1: mobile station sends the collected information to the BS</a:t>
            </a:r>
            <a:r>
              <a:rPr kumimoji="1" lang="en-US" sz="2000"/>
              <a:t>.</a:t>
            </a:r>
            <a:br>
              <a:rPr kumimoji="1" lang="en-US" sz="2000"/>
            </a:br>
            <a:r>
              <a:rPr kumimoji="1" lang="en-US" sz="2000"/>
              <a:t>BS conveys the signal information to its parent MSC (mobile switching center) which selects the most suitable next BS for the mobile station</a:t>
            </a:r>
            <a:br>
              <a:rPr kumimoji="1" lang="en-US" sz="2000"/>
            </a:br>
            <a:r>
              <a:rPr kumimoji="1" lang="en-US" sz="2000"/>
              <a:t>Both the selected BS and the mobile station are informed when new BS assigns an unoccupied channel to the mobile station</a:t>
            </a:r>
            <a:br>
              <a:rPr kumimoji="1" lang="en-US" sz="2000"/>
            </a:br>
            <a:endParaRPr kumimoji="1" lang="en-US" sz="2000"/>
          </a:p>
          <a:p>
            <a:pPr>
              <a:buClr>
                <a:schemeClr val="folHlink"/>
              </a:buClr>
              <a:buSzPct val="90000"/>
              <a:buFont typeface="Wingdings" panose="05000000000000000000" pitchFamily="2" charset="2"/>
              <a:buChar char="q"/>
            </a:pPr>
            <a:r>
              <a:rPr kumimoji="1" lang="en-US" sz="2000" b="1"/>
              <a:t>Case 2: mobile station itself selects the most suitable BS.</a:t>
            </a:r>
            <a:br>
              <a:rPr kumimoji="1" lang="en-US" sz="2000" b="1"/>
            </a:br>
            <a:r>
              <a:rPr kumimoji="1" lang="en-US" sz="2000"/>
              <a:t>The mobile station informs the current BS, who conveys information about the next BS to its MSC</a:t>
            </a:r>
            <a:br>
              <a:rPr kumimoji="1" lang="en-US" sz="2000"/>
            </a:br>
            <a:r>
              <a:rPr kumimoji="1" lang="en-US" sz="2000"/>
              <a:t>The selected BS is informed by the MSC which assigns a new channel</a:t>
            </a:r>
          </a:p>
        </p:txBody>
      </p:sp>
    </p:spTree>
    <p:extLst>
      <p:ext uri="{BB962C8B-B14F-4D97-AF65-F5344CB8AC3E}">
        <p14:creationId xmlns:p14="http://schemas.microsoft.com/office/powerpoint/2010/main" val="246370041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DBACED7-6EF3-4579-A074-963F2328AB56}" type="slidenum">
              <a:rPr lang="en-US" sz="1400" smtClean="0"/>
              <a:pPr>
                <a:spcBef>
                  <a:spcPct val="0"/>
                </a:spcBef>
                <a:buFontTx/>
                <a:buNone/>
              </a:pPr>
              <a:t>45</a:t>
            </a:fld>
            <a:endParaRPr lang="en-US" sz="1400" smtClean="0"/>
          </a:p>
        </p:txBody>
      </p:sp>
      <p:sp>
        <p:nvSpPr>
          <p:cNvPr id="24579" name="Rectangle 2"/>
          <p:cNvSpPr>
            <a:spLocks noGrp="1" noChangeArrowheads="1"/>
          </p:cNvSpPr>
          <p:nvPr>
            <p:ph type="title"/>
          </p:nvPr>
        </p:nvSpPr>
        <p:spPr>
          <a:xfrm>
            <a:off x="762000" y="-76200"/>
            <a:ext cx="8191500" cy="990600"/>
          </a:xfrm>
        </p:spPr>
        <p:txBody>
          <a:bodyPr/>
          <a:lstStyle/>
          <a:p>
            <a:pPr eaLnBrk="1" hangingPunct="1"/>
            <a:r>
              <a:rPr lang="en-US" smtClean="0">
                <a:solidFill>
                  <a:schemeClr val="accent2"/>
                </a:solidFill>
              </a:rPr>
              <a:t>Handover Process (1)</a:t>
            </a:r>
            <a:endParaRPr lang="en-US" smtClean="0"/>
          </a:p>
        </p:txBody>
      </p:sp>
      <p:pic>
        <p:nvPicPr>
          <p:cNvPr id="245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95400"/>
            <a:ext cx="7239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93699916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4CE32FD-E9C9-479C-965D-A4ACBBCDFD16}" type="slidenum">
              <a:rPr lang="en-US" sz="1400" smtClean="0"/>
              <a:pPr>
                <a:spcBef>
                  <a:spcPct val="0"/>
                </a:spcBef>
                <a:buFontTx/>
                <a:buNone/>
              </a:pPr>
              <a:t>46</a:t>
            </a:fld>
            <a:endParaRPr lang="en-US" sz="1400" smtClean="0"/>
          </a:p>
        </p:txBody>
      </p:sp>
      <p:sp>
        <p:nvSpPr>
          <p:cNvPr id="25603" name="Rectangle 2"/>
          <p:cNvSpPr>
            <a:spLocks noGrp="1" noChangeArrowheads="1"/>
          </p:cNvSpPr>
          <p:nvPr>
            <p:ph type="title"/>
          </p:nvPr>
        </p:nvSpPr>
        <p:spPr>
          <a:xfrm>
            <a:off x="1209675" y="1017588"/>
            <a:ext cx="7412038" cy="508000"/>
          </a:xfrm>
        </p:spPr>
        <p:txBody>
          <a:bodyPr>
            <a:normAutofit fontScale="90000"/>
          </a:bodyPr>
          <a:lstStyle/>
          <a:p>
            <a:pPr eaLnBrk="1" hangingPunct="1"/>
            <a:r>
              <a:rPr lang="en-US" sz="4300" smtClean="0"/>
              <a:t>Handoff Types</a:t>
            </a:r>
          </a:p>
        </p:txBody>
      </p:sp>
      <p:sp>
        <p:nvSpPr>
          <p:cNvPr id="25604" name="Rectangle 3"/>
          <p:cNvSpPr>
            <a:spLocks noChangeArrowheads="1"/>
          </p:cNvSpPr>
          <p:nvPr/>
        </p:nvSpPr>
        <p:spPr bwMode="auto">
          <a:xfrm>
            <a:off x="1079500" y="2336800"/>
            <a:ext cx="1849438" cy="430213"/>
          </a:xfrm>
          <a:prstGeom prst="rect">
            <a:avLst/>
          </a:prstGeom>
          <a:solidFill>
            <a:srgbClr val="CCFFCC"/>
          </a:solidFill>
          <a:ln w="9525">
            <a:solidFill>
              <a:schemeClr val="tx1"/>
            </a:solidFill>
            <a:miter lim="800000"/>
            <a:headEnd/>
            <a:tailEnd/>
          </a:ln>
          <a:effectLst>
            <a:outerShdw dist="107763" dir="2700000" algn="ctr" rotWithShape="0">
              <a:srgbClr val="808080"/>
            </a:outerShdw>
          </a:effec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buClr>
                <a:schemeClr val="folHlink"/>
              </a:buClr>
              <a:buSzPct val="75000"/>
              <a:buFont typeface="Monotype Sorts" pitchFamily="2" charset="2"/>
              <a:buNone/>
            </a:pPr>
            <a:r>
              <a:rPr kumimoji="1" lang="en-US" sz="2400">
                <a:solidFill>
                  <a:srgbClr val="A50021"/>
                </a:solidFill>
                <a:latin typeface="Tahoma" panose="020B0604030504040204" pitchFamily="34" charset="0"/>
              </a:rPr>
              <a:t>Intra-Cell</a:t>
            </a:r>
          </a:p>
        </p:txBody>
      </p:sp>
      <p:sp>
        <p:nvSpPr>
          <p:cNvPr id="25605" name="Rectangle 4"/>
          <p:cNvSpPr>
            <a:spLocks noChangeArrowheads="1"/>
          </p:cNvSpPr>
          <p:nvPr/>
        </p:nvSpPr>
        <p:spPr bwMode="auto">
          <a:xfrm>
            <a:off x="4673600" y="2381250"/>
            <a:ext cx="1965325" cy="430213"/>
          </a:xfrm>
          <a:prstGeom prst="rect">
            <a:avLst/>
          </a:prstGeom>
          <a:solidFill>
            <a:srgbClr val="CCFFCC"/>
          </a:solidFill>
          <a:ln w="9525">
            <a:solidFill>
              <a:schemeClr val="tx1"/>
            </a:solidFill>
            <a:miter lim="800000"/>
            <a:headEnd/>
            <a:tailEnd/>
          </a:ln>
          <a:effectLst>
            <a:outerShdw dist="107763" dir="2700000" algn="ctr" rotWithShape="0">
              <a:srgbClr val="808080"/>
            </a:outerShdw>
          </a:effec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buClr>
                <a:schemeClr val="folHlink"/>
              </a:buClr>
              <a:buSzPct val="75000"/>
              <a:buFont typeface="Monotype Sorts" pitchFamily="2" charset="2"/>
              <a:buNone/>
            </a:pPr>
            <a:r>
              <a:rPr kumimoji="1" lang="en-US" sz="2400">
                <a:solidFill>
                  <a:srgbClr val="A50021"/>
                </a:solidFill>
                <a:latin typeface="Tahoma" panose="020B0604030504040204" pitchFamily="34" charset="0"/>
              </a:rPr>
              <a:t>Inter-Cell</a:t>
            </a:r>
          </a:p>
        </p:txBody>
      </p:sp>
      <p:sp>
        <p:nvSpPr>
          <p:cNvPr id="25606" name="Rectangle 5"/>
          <p:cNvSpPr>
            <a:spLocks noChangeArrowheads="1"/>
          </p:cNvSpPr>
          <p:nvPr/>
        </p:nvSpPr>
        <p:spPr bwMode="auto">
          <a:xfrm>
            <a:off x="3119438" y="3644900"/>
            <a:ext cx="2509837" cy="430213"/>
          </a:xfrm>
          <a:prstGeom prst="rect">
            <a:avLst/>
          </a:prstGeom>
          <a:solidFill>
            <a:srgbClr val="CCFFCC"/>
          </a:solidFill>
          <a:ln w="9525">
            <a:solidFill>
              <a:schemeClr val="tx1"/>
            </a:solidFill>
            <a:miter lim="800000"/>
            <a:headEnd/>
            <a:tailEnd/>
          </a:ln>
          <a:effectLst>
            <a:outerShdw dist="107763" dir="2700000" algn="ctr" rotWithShape="0">
              <a:srgbClr val="808080"/>
            </a:outerShdw>
          </a:effec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buClr>
                <a:schemeClr val="folHlink"/>
              </a:buClr>
              <a:buSzPct val="75000"/>
              <a:buFont typeface="Monotype Sorts" pitchFamily="2" charset="2"/>
              <a:buNone/>
            </a:pPr>
            <a:r>
              <a:rPr kumimoji="1" lang="en-US" sz="2400">
                <a:solidFill>
                  <a:srgbClr val="A50021"/>
                </a:solidFill>
                <a:latin typeface="Tahoma" panose="020B0604030504040204" pitchFamily="34" charset="0"/>
              </a:rPr>
              <a:t>Soft Handoff</a:t>
            </a:r>
          </a:p>
        </p:txBody>
      </p:sp>
      <p:sp>
        <p:nvSpPr>
          <p:cNvPr id="25607" name="Rectangle 6"/>
          <p:cNvSpPr>
            <a:spLocks noChangeArrowheads="1"/>
          </p:cNvSpPr>
          <p:nvPr/>
        </p:nvSpPr>
        <p:spPr bwMode="auto">
          <a:xfrm>
            <a:off x="6110288" y="3644900"/>
            <a:ext cx="2373312" cy="430213"/>
          </a:xfrm>
          <a:prstGeom prst="rect">
            <a:avLst/>
          </a:prstGeom>
          <a:solidFill>
            <a:srgbClr val="CCFFCC"/>
          </a:solidFill>
          <a:ln w="9525">
            <a:solidFill>
              <a:schemeClr val="tx1"/>
            </a:solidFill>
            <a:miter lim="800000"/>
            <a:headEnd/>
            <a:tailEnd/>
          </a:ln>
          <a:effectLst>
            <a:outerShdw dist="107763" dir="2700000" algn="ctr" rotWithShape="0">
              <a:srgbClr val="808080"/>
            </a:outerShdw>
          </a:effec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buClr>
                <a:schemeClr val="folHlink"/>
              </a:buClr>
              <a:buSzPct val="75000"/>
              <a:buFont typeface="Monotype Sorts" pitchFamily="2" charset="2"/>
              <a:buNone/>
            </a:pPr>
            <a:r>
              <a:rPr kumimoji="1" lang="en-US" sz="2400">
                <a:solidFill>
                  <a:srgbClr val="A50021"/>
                </a:solidFill>
                <a:latin typeface="Tahoma" panose="020B0604030504040204" pitchFamily="34" charset="0"/>
              </a:rPr>
              <a:t>Hard Handoff</a:t>
            </a:r>
          </a:p>
        </p:txBody>
      </p:sp>
      <p:pic>
        <p:nvPicPr>
          <p:cNvPr id="25608" name="Picture 7" descr="fig1"/>
          <p:cNvPicPr>
            <a:picLocks noChangeAspect="1" noChangeArrowheads="1"/>
          </p:cNvPicPr>
          <p:nvPr/>
        </p:nvPicPr>
        <p:blipFill>
          <a:blip r:embed="rId2">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1050925" y="3001963"/>
            <a:ext cx="1944688" cy="17303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5609" name="Picture 8" descr="fig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08325" y="4222750"/>
            <a:ext cx="2690813" cy="19129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5610" name="Picture 9" descr="fig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56325" y="4225925"/>
            <a:ext cx="2382838" cy="187801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5611" name="AutoShape 10"/>
          <p:cNvSpPr>
            <a:spLocks noChangeArrowheads="1"/>
          </p:cNvSpPr>
          <p:nvPr/>
        </p:nvSpPr>
        <p:spPr bwMode="auto">
          <a:xfrm>
            <a:off x="4541838" y="3078163"/>
            <a:ext cx="350837" cy="288925"/>
          </a:xfrm>
          <a:prstGeom prst="downArrow">
            <a:avLst>
              <a:gd name="adj1" fmla="val 50000"/>
              <a:gd name="adj2" fmla="val 25000"/>
            </a:avLst>
          </a:prstGeom>
          <a:solidFill>
            <a:srgbClr val="CC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25612" name="AutoShape 11"/>
          <p:cNvSpPr>
            <a:spLocks noChangeArrowheads="1"/>
          </p:cNvSpPr>
          <p:nvPr/>
        </p:nvSpPr>
        <p:spPr bwMode="auto">
          <a:xfrm>
            <a:off x="6356350" y="3078163"/>
            <a:ext cx="350838" cy="288925"/>
          </a:xfrm>
          <a:prstGeom prst="downArrow">
            <a:avLst>
              <a:gd name="adj1" fmla="val 50000"/>
              <a:gd name="adj2" fmla="val 25000"/>
            </a:avLst>
          </a:prstGeom>
          <a:solidFill>
            <a:srgbClr val="CC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Tree>
    <p:extLst>
      <p:ext uri="{BB962C8B-B14F-4D97-AF65-F5344CB8AC3E}">
        <p14:creationId xmlns:p14="http://schemas.microsoft.com/office/powerpoint/2010/main" val="194521374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458200" cy="5694363"/>
          </a:xfrm>
          <a:prstGeom prst="rect">
            <a:avLst/>
          </a:prstGeom>
          <a:noFill/>
        </p:spPr>
        <p:txBody>
          <a:bodyPr>
            <a:spAutoFit/>
          </a:bodyPr>
          <a:lstStyle/>
          <a:p>
            <a:pPr algn="ctr">
              <a:defRPr/>
            </a:pPr>
            <a:endParaRPr lang="en-US" sz="3200" u="sng" dirty="0">
              <a:solidFill>
                <a:schemeClr val="accent1">
                  <a:lumMod val="75000"/>
                </a:schemeClr>
              </a:solidFill>
            </a:endParaRPr>
          </a:p>
          <a:p>
            <a:pPr algn="ctr">
              <a:defRPr/>
            </a:pPr>
            <a:endParaRPr lang="en-US" sz="3200" u="sng" dirty="0">
              <a:solidFill>
                <a:schemeClr val="accent1">
                  <a:lumMod val="75000"/>
                </a:schemeClr>
              </a:solidFill>
            </a:endParaRPr>
          </a:p>
          <a:p>
            <a:pPr algn="ctr">
              <a:defRPr/>
            </a:pPr>
            <a:r>
              <a:rPr lang="en-US" sz="3200" u="sng" dirty="0"/>
              <a:t>INTER-CELL AND INTRA-CELL HANDOVER</a:t>
            </a:r>
          </a:p>
          <a:p>
            <a:pPr>
              <a:defRPr/>
            </a:pPr>
            <a:endParaRPr lang="en-US" sz="2800" dirty="0"/>
          </a:p>
          <a:p>
            <a:pPr>
              <a:defRPr/>
            </a:pPr>
            <a:endParaRPr lang="en-US" sz="2800" dirty="0"/>
          </a:p>
          <a:p>
            <a:pPr>
              <a:defRPr/>
            </a:pPr>
            <a:r>
              <a:rPr lang="en-US" sz="2800" dirty="0"/>
              <a:t>The inter-cell handover switches a call in progress from one cell to another cell, and the intra-cell handover switches a call in progress from one physical channel of a cell to another physical channel of the same cell.</a:t>
            </a:r>
            <a:endParaRPr lang="en-US" sz="2800" dirty="0">
              <a:solidFill>
                <a:schemeClr val="accent1">
                  <a:lumMod val="75000"/>
                </a:schemeClr>
              </a:solidFill>
            </a:endParaRPr>
          </a:p>
          <a:p>
            <a:pPr>
              <a:defRPr/>
            </a:pPr>
            <a:endParaRPr lang="en-US" u="sng" dirty="0">
              <a:solidFill>
                <a:schemeClr val="accent1">
                  <a:lumMod val="75000"/>
                </a:schemeClr>
              </a:solidFill>
            </a:endParaRPr>
          </a:p>
          <a:p>
            <a:pPr>
              <a:defRPr/>
            </a:pPr>
            <a:endParaRPr lang="en-US" u="sng" dirty="0">
              <a:solidFill>
                <a:schemeClr val="accent1">
                  <a:lumMod val="75000"/>
                </a:schemeClr>
              </a:solidFill>
            </a:endParaRPr>
          </a:p>
          <a:p>
            <a:pPr>
              <a:defRPr/>
            </a:pPr>
            <a:endParaRPr lang="en-US" u="sng" dirty="0">
              <a:solidFill>
                <a:schemeClr val="accent1">
                  <a:lumMod val="75000"/>
                </a:schemeClr>
              </a:solidFill>
            </a:endParaRPr>
          </a:p>
        </p:txBody>
      </p:sp>
    </p:spTree>
    <p:extLst>
      <p:ext uri="{BB962C8B-B14F-4D97-AF65-F5344CB8AC3E}">
        <p14:creationId xmlns:p14="http://schemas.microsoft.com/office/powerpoint/2010/main" val="32926683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1"/>
          <p:cNvSpPr txBox="1">
            <a:spLocks noChangeArrowheads="1"/>
          </p:cNvSpPr>
          <p:nvPr/>
        </p:nvSpPr>
        <p:spPr bwMode="auto">
          <a:xfrm>
            <a:off x="457200" y="862013"/>
            <a:ext cx="7315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u="sng"/>
              <a:t>HARD HANDOVER</a:t>
            </a:r>
          </a:p>
        </p:txBody>
      </p:sp>
      <p:sp>
        <p:nvSpPr>
          <p:cNvPr id="3" name="TextBox 2"/>
          <p:cNvSpPr txBox="1"/>
          <p:nvPr/>
        </p:nvSpPr>
        <p:spPr>
          <a:xfrm>
            <a:off x="469900" y="1752600"/>
            <a:ext cx="7543800" cy="52387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ctr">
              <a:defRPr/>
            </a:pPr>
            <a:r>
              <a:rPr lang="en-US" sz="2800" dirty="0"/>
              <a:t>“BREAK BEFORE MAKE”</a:t>
            </a:r>
          </a:p>
        </p:txBody>
      </p:sp>
      <p:sp>
        <p:nvSpPr>
          <p:cNvPr id="4" name="TextBox 3"/>
          <p:cNvSpPr txBox="1"/>
          <p:nvPr/>
        </p:nvSpPr>
        <p:spPr>
          <a:xfrm>
            <a:off x="533400" y="2514600"/>
            <a:ext cx="8077200" cy="3416300"/>
          </a:xfrm>
          <a:prstGeom prst="rect">
            <a:avLst/>
          </a:prstGeom>
          <a:noFill/>
        </p:spPr>
        <p:txBody>
          <a:bodyPr>
            <a:spAutoFit/>
          </a:bodyPr>
          <a:lstStyle/>
          <a:p>
            <a:pPr marL="342900" indent="-342900">
              <a:buFont typeface="Arial" pitchFamily="34" charset="0"/>
              <a:buChar char="•"/>
              <a:defRPr/>
            </a:pPr>
            <a:r>
              <a:rPr lang="nb-NO" dirty="0"/>
              <a:t>Old connection is broken before a new connection is activated</a:t>
            </a:r>
          </a:p>
          <a:p>
            <a:pPr marL="342900" indent="-342900">
              <a:buFont typeface="Arial" pitchFamily="34" charset="0"/>
              <a:buChar char="•"/>
              <a:defRPr/>
            </a:pPr>
            <a:endParaRPr lang="nb-NO" dirty="0"/>
          </a:p>
          <a:p>
            <a:pPr marL="342900" indent="-342900">
              <a:buFont typeface="Arial" pitchFamily="34" charset="0"/>
              <a:buChar char="•"/>
              <a:defRPr/>
            </a:pPr>
            <a:r>
              <a:rPr lang="nb-NO" dirty="0"/>
              <a:t>Primarily used in FDMA and TDMA systems (e.g. GSM)</a:t>
            </a:r>
          </a:p>
          <a:p>
            <a:pPr marL="342900" indent="-342900">
              <a:buFont typeface="Arial" pitchFamily="34" charset="0"/>
              <a:buChar char="•"/>
              <a:defRPr/>
            </a:pPr>
            <a:endParaRPr lang="nb-NO" dirty="0"/>
          </a:p>
          <a:p>
            <a:pPr marL="342900" indent="-342900">
              <a:buFont typeface="Arial" pitchFamily="34" charset="0"/>
              <a:buChar char="•"/>
              <a:defRPr/>
            </a:pPr>
            <a:r>
              <a:rPr lang="nb-NO" dirty="0"/>
              <a:t>Different frequency ranges used in adjacent cells to minimize the interference</a:t>
            </a:r>
          </a:p>
          <a:p>
            <a:pPr marL="342900" indent="-342900">
              <a:buFont typeface="Arial" pitchFamily="34" charset="0"/>
              <a:buChar char="•"/>
              <a:defRPr/>
            </a:pPr>
            <a:endParaRPr lang="nb-NO" dirty="0"/>
          </a:p>
          <a:p>
            <a:pPr>
              <a:defRPr/>
            </a:pPr>
            <a:endParaRPr lang="en-US" dirty="0"/>
          </a:p>
        </p:txBody>
      </p:sp>
    </p:spTree>
    <p:extLst>
      <p:ext uri="{BB962C8B-B14F-4D97-AF65-F5344CB8AC3E}">
        <p14:creationId xmlns:p14="http://schemas.microsoft.com/office/powerpoint/2010/main" val="38061581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143000"/>
            <a:ext cx="7772400" cy="800219"/>
          </a:xfrm>
          <a:prstGeom prst="rect">
            <a:avLst/>
          </a:prstGeom>
          <a:noFill/>
        </p:spPr>
        <p:txBody>
          <a:bodyPr>
            <a:spAutoFit/>
          </a:bodyPr>
          <a:lstStyle/>
          <a:p>
            <a:pPr algn="ctr">
              <a:defRPr/>
            </a:pPr>
            <a:r>
              <a:rPr lang="en-US" sz="2800" b="1" u="sng" dirty="0">
                <a:ln w="1905"/>
                <a:effectLst>
                  <a:innerShdw blurRad="69850" dist="43180" dir="5400000">
                    <a:srgbClr val="000000">
                      <a:alpha val="65000"/>
                    </a:srgbClr>
                  </a:innerShdw>
                </a:effectLst>
              </a:rPr>
              <a:t>Mechanism of Hard Handover</a:t>
            </a:r>
          </a:p>
          <a:p>
            <a:pPr>
              <a:defRPr/>
            </a:pPr>
            <a:endParaRPr lang="en-US" dirty="0"/>
          </a:p>
        </p:txBody>
      </p:sp>
      <p:sp>
        <p:nvSpPr>
          <p:cNvPr id="28675" name="TextBox 2"/>
          <p:cNvSpPr txBox="1">
            <a:spLocks noChangeArrowheads="1"/>
          </p:cNvSpPr>
          <p:nvPr/>
        </p:nvSpPr>
        <p:spPr bwMode="auto">
          <a:xfrm>
            <a:off x="685800" y="2362200"/>
            <a:ext cx="792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sz="2400"/>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67881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Box 4"/>
          <p:cNvSpPr txBox="1">
            <a:spLocks noChangeArrowheads="1"/>
          </p:cNvSpPr>
          <p:nvPr/>
        </p:nvSpPr>
        <p:spPr bwMode="auto">
          <a:xfrm>
            <a:off x="685800" y="4648200"/>
            <a:ext cx="7620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400"/>
              <a:t>The base station </a:t>
            </a:r>
            <a:r>
              <a:rPr lang="en-IN" sz="2400"/>
              <a:t>BS</a:t>
            </a:r>
            <a:r>
              <a:rPr lang="en-IN" sz="2400" baseline="-25000"/>
              <a:t>1</a:t>
            </a:r>
            <a:r>
              <a:rPr lang="en-IN" sz="2400"/>
              <a:t> on one cell site hands off the mobile station(MS)’s call to another cell BS</a:t>
            </a:r>
            <a:r>
              <a:rPr lang="en-IN" sz="2400" baseline="-25000"/>
              <a:t>2</a:t>
            </a:r>
            <a:r>
              <a:rPr lang="en-IN" sz="2400"/>
              <a:t>.</a:t>
            </a:r>
          </a:p>
          <a:p>
            <a:pPr>
              <a:spcBef>
                <a:spcPct val="0"/>
              </a:spcBef>
              <a:buFontTx/>
              <a:buNone/>
            </a:pPr>
            <a:r>
              <a:rPr lang="en-IN" sz="2400"/>
              <a:t>The link to the prior base station, BS</a:t>
            </a:r>
            <a:r>
              <a:rPr lang="en-IN" sz="2400" baseline="-25000"/>
              <a:t>1</a:t>
            </a:r>
            <a:r>
              <a:rPr lang="en-IN" sz="2400"/>
              <a:t> is terminated before the user is transferred to the new cell’s base station, BS</a:t>
            </a:r>
            <a:r>
              <a:rPr lang="en-IN" sz="2400" baseline="-25000"/>
              <a:t>2</a:t>
            </a:r>
            <a:r>
              <a:rPr lang="en-IN" sz="2400"/>
              <a:t>. The MS is linked to no more than one BS at any given time.</a:t>
            </a:r>
          </a:p>
          <a:p>
            <a:pPr>
              <a:spcBef>
                <a:spcPct val="0"/>
              </a:spcBef>
              <a:buFontTx/>
              <a:buNone/>
            </a:pPr>
            <a:endParaRPr lang="en-US" sz="2400"/>
          </a:p>
        </p:txBody>
      </p:sp>
    </p:spTree>
    <p:extLst>
      <p:ext uri="{BB962C8B-B14F-4D97-AF65-F5344CB8AC3E}">
        <p14:creationId xmlns:p14="http://schemas.microsoft.com/office/powerpoint/2010/main" val="1754853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76200" y="914400"/>
            <a:ext cx="9080090" cy="6186309"/>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lnSpc>
                <a:spcPct val="150000"/>
              </a:lnSpc>
              <a:buFont typeface="Wingdings" panose="05000000000000000000" pitchFamily="2" charset="2"/>
              <a:buChar char="ü"/>
            </a:pPr>
            <a:r>
              <a:rPr lang="en-US" sz="2200" dirty="0" smtClean="0"/>
              <a:t>Security </a:t>
            </a:r>
            <a:r>
              <a:rPr lang="en-US" sz="2200" dirty="0"/>
              <a:t>with </a:t>
            </a:r>
            <a:r>
              <a:rPr lang="en-US" sz="2200" dirty="0" smtClean="0"/>
              <a:t>encryption </a:t>
            </a:r>
            <a:r>
              <a:rPr lang="en-US" sz="2200" dirty="0"/>
              <a:t>of speech and data transmissions over the radio </a:t>
            </a:r>
            <a:r>
              <a:rPr lang="en-US" sz="2200" dirty="0" smtClean="0"/>
              <a:t>path </a:t>
            </a:r>
            <a:r>
              <a:rPr lang="en-US" sz="2200" dirty="0"/>
              <a:t>to provide confidentiality</a:t>
            </a:r>
          </a:p>
          <a:p>
            <a:pPr algn="just" eaLnBrk="1" hangingPunct="1">
              <a:lnSpc>
                <a:spcPct val="150000"/>
              </a:lnSpc>
              <a:buFont typeface="Wingdings" panose="05000000000000000000" pitchFamily="2" charset="2"/>
              <a:buChar char="ü"/>
            </a:pPr>
            <a:r>
              <a:rPr lang="en-US" sz="2200" dirty="0"/>
              <a:t>Fully international roaming</a:t>
            </a:r>
          </a:p>
          <a:p>
            <a:pPr algn="just" eaLnBrk="1" hangingPunct="1">
              <a:lnSpc>
                <a:spcPct val="150000"/>
              </a:lnSpc>
              <a:buFont typeface="Wingdings" panose="05000000000000000000" pitchFamily="2" charset="2"/>
              <a:buChar char="ü"/>
            </a:pPr>
            <a:r>
              <a:rPr lang="en-US" sz="2200" dirty="0"/>
              <a:t>Low speed data service (up to 9.6 Kbps)</a:t>
            </a:r>
          </a:p>
          <a:p>
            <a:pPr algn="just" eaLnBrk="1" hangingPunct="1">
              <a:lnSpc>
                <a:spcPct val="150000"/>
              </a:lnSpc>
              <a:buFont typeface="Wingdings" panose="05000000000000000000" pitchFamily="2" charset="2"/>
              <a:buChar char="ü"/>
            </a:pPr>
            <a:r>
              <a:rPr lang="en-US" sz="2200" dirty="0"/>
              <a:t>Compatibility with </a:t>
            </a:r>
            <a:r>
              <a:rPr lang="en-US" sz="2200" dirty="0" smtClean="0"/>
              <a:t>ISDN</a:t>
            </a:r>
          </a:p>
          <a:p>
            <a:pPr marL="800100" lvl="1" indent="-342900" eaLnBrk="1" hangingPunct="1">
              <a:lnSpc>
                <a:spcPct val="150000"/>
              </a:lnSpc>
              <a:buFont typeface="Courier New" panose="02070309020205020404" pitchFamily="49" charset="0"/>
              <a:buChar char="o"/>
            </a:pPr>
            <a:r>
              <a:rPr lang="en-US" sz="2200" b="1" dirty="0"/>
              <a:t>Integrated Services Digital Network</a:t>
            </a:r>
            <a:r>
              <a:rPr lang="en-US" sz="2200" dirty="0"/>
              <a:t> (</a:t>
            </a:r>
            <a:r>
              <a:rPr lang="en-US" sz="2200" b="1" dirty="0"/>
              <a:t>ISDN</a:t>
            </a:r>
            <a:r>
              <a:rPr lang="en-US" sz="2200" dirty="0"/>
              <a:t>) is a set of communication standards for </a:t>
            </a:r>
            <a:r>
              <a:rPr lang="en-US" sz="2200" dirty="0" smtClean="0"/>
              <a:t>simultaneous</a:t>
            </a:r>
            <a:r>
              <a:rPr lang="en-US" sz="2200" dirty="0"/>
              <a:t> digital transmission of voice, video, data, and other network services over the traditional circuits of the public switched telephone network</a:t>
            </a:r>
          </a:p>
          <a:p>
            <a:pPr algn="just" eaLnBrk="1" hangingPunct="1">
              <a:lnSpc>
                <a:spcPct val="150000"/>
              </a:lnSpc>
              <a:buFont typeface="Wingdings" panose="05000000000000000000" pitchFamily="2" charset="2"/>
              <a:buChar char="ü"/>
            </a:pPr>
            <a:r>
              <a:rPr lang="en-US" sz="2200" dirty="0"/>
              <a:t>Support short message service (SMS</a:t>
            </a:r>
            <a:r>
              <a:rPr lang="en-US" sz="2200" dirty="0" smtClean="0"/>
              <a:t>)</a:t>
            </a:r>
          </a:p>
          <a:p>
            <a:pPr algn="just" eaLnBrk="1" hangingPunct="1">
              <a:lnSpc>
                <a:spcPct val="150000"/>
              </a:lnSpc>
              <a:buFont typeface="Wingdings" panose="05000000000000000000" pitchFamily="2" charset="2"/>
              <a:buChar char="ü"/>
            </a:pPr>
            <a:r>
              <a:rPr lang="en-US" sz="2200" dirty="0" smtClean="0"/>
              <a:t> </a:t>
            </a:r>
            <a:r>
              <a:rPr lang="en-US" sz="2200" dirty="0"/>
              <a:t>Additional features : call waiting, voice mail, group </a:t>
            </a:r>
            <a:r>
              <a:rPr lang="en-US" sz="2200" dirty="0" err="1" smtClean="0"/>
              <a:t>calling,caller</a:t>
            </a:r>
            <a:r>
              <a:rPr lang="en-US" sz="2200" dirty="0" smtClean="0"/>
              <a:t> </a:t>
            </a:r>
            <a:r>
              <a:rPr lang="en-US" sz="2200" dirty="0"/>
              <a:t>id etc.</a:t>
            </a:r>
          </a:p>
          <a:p>
            <a:pPr algn="just" eaLnBrk="1" hangingPunct="1">
              <a:lnSpc>
                <a:spcPct val="150000"/>
              </a:lnSpc>
              <a:buFont typeface="Wingdings" panose="05000000000000000000" pitchFamily="2" charset="2"/>
              <a:buChar char="ü"/>
            </a:pPr>
            <a:endParaRPr lang="en-US" sz="2200" dirty="0"/>
          </a:p>
        </p:txBody>
      </p:sp>
      <p:sp>
        <p:nvSpPr>
          <p:cNvPr id="5123" name="TextBox 4"/>
          <p:cNvSpPr txBox="1">
            <a:spLocks noChangeArrowheads="1"/>
          </p:cNvSpPr>
          <p:nvPr/>
        </p:nvSpPr>
        <p:spPr bwMode="auto">
          <a:xfrm>
            <a:off x="444910" y="228600"/>
            <a:ext cx="81534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3200" dirty="0"/>
              <a:t>The characteristics of the initial GSM Standard</a:t>
            </a: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A2E011A-388A-485C-88D8-4D8A7B79B68A}" type="slidenum">
              <a:rPr lang="en-US" sz="1400"/>
              <a:pPr eaLnBrk="1" hangingPunct="1"/>
              <a:t>5</a:t>
            </a:fld>
            <a:endParaRPr lang="en-US" sz="1400"/>
          </a:p>
        </p:txBody>
      </p:sp>
    </p:spTree>
    <p:extLst>
      <p:ext uri="{BB962C8B-B14F-4D97-AF65-F5344CB8AC3E}">
        <p14:creationId xmlns:p14="http://schemas.microsoft.com/office/powerpoint/2010/main" val="24780196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1"/>
          <p:cNvSpPr txBox="1">
            <a:spLocks noChangeArrowheads="1"/>
          </p:cNvSpPr>
          <p:nvPr/>
        </p:nvSpPr>
        <p:spPr bwMode="auto">
          <a:xfrm>
            <a:off x="304800" y="990600"/>
            <a:ext cx="7696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u="sng"/>
              <a:t>CHARACTERISTICS</a:t>
            </a:r>
          </a:p>
        </p:txBody>
      </p:sp>
      <p:sp>
        <p:nvSpPr>
          <p:cNvPr id="29699" name="TextBox 2"/>
          <p:cNvSpPr txBox="1">
            <a:spLocks noChangeArrowheads="1"/>
          </p:cNvSpPr>
          <p:nvPr/>
        </p:nvSpPr>
        <p:spPr bwMode="auto">
          <a:xfrm>
            <a:off x="457200" y="1981200"/>
            <a:ext cx="7848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IN" sz="2400"/>
              <a:t>A Hard handover is relatively cheaper and easier to implement in comparison to other types of Handover.</a:t>
            </a:r>
          </a:p>
          <a:p>
            <a:pPr>
              <a:spcBef>
                <a:spcPct val="0"/>
              </a:spcBef>
            </a:pPr>
            <a:endParaRPr lang="en-IN" sz="2400"/>
          </a:p>
          <a:p>
            <a:pPr>
              <a:spcBef>
                <a:spcPct val="0"/>
              </a:spcBef>
            </a:pPr>
            <a:r>
              <a:rPr lang="en-US" sz="2400"/>
              <a:t>It is primarily used in FDMA (frequency division multiple access) and TDMA (time division multiple access), where different frequency ranges are used in adjacent channels in order to minimize  channel interference.</a:t>
            </a:r>
          </a:p>
          <a:p>
            <a:pPr>
              <a:spcBef>
                <a:spcPct val="0"/>
              </a:spcBef>
            </a:pPr>
            <a:endParaRPr lang="en-US" sz="2400"/>
          </a:p>
          <a:p>
            <a:pPr>
              <a:spcBef>
                <a:spcPct val="0"/>
              </a:spcBef>
            </a:pPr>
            <a:r>
              <a:rPr lang="en-US" sz="2400"/>
              <a:t>It is simpler as  phone's hardware does not need to be capable of receiving two or more channels in parallel.</a:t>
            </a:r>
          </a:p>
          <a:p>
            <a:pPr>
              <a:spcBef>
                <a:spcPct val="0"/>
              </a:spcBef>
            </a:pPr>
            <a:endParaRPr lang="en-IN" sz="2400"/>
          </a:p>
          <a:p>
            <a:pPr>
              <a:spcBef>
                <a:spcPct val="0"/>
              </a:spcBef>
            </a:pPr>
            <a:endParaRPr lang="en-US" sz="2400"/>
          </a:p>
        </p:txBody>
      </p:sp>
    </p:spTree>
    <p:extLst>
      <p:ext uri="{BB962C8B-B14F-4D97-AF65-F5344CB8AC3E}">
        <p14:creationId xmlns:p14="http://schemas.microsoft.com/office/powerpoint/2010/main" val="41839266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1"/>
          <p:cNvSpPr txBox="1">
            <a:spLocks noChangeArrowheads="1"/>
          </p:cNvSpPr>
          <p:nvPr/>
        </p:nvSpPr>
        <p:spPr bwMode="auto">
          <a:xfrm>
            <a:off x="1066800" y="933450"/>
            <a:ext cx="7086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u="sng"/>
              <a:t>SOFT HANDOVER</a:t>
            </a:r>
          </a:p>
        </p:txBody>
      </p:sp>
      <p:sp>
        <p:nvSpPr>
          <p:cNvPr id="3" name="TextBox 2"/>
          <p:cNvSpPr txBox="1"/>
          <p:nvPr/>
        </p:nvSpPr>
        <p:spPr>
          <a:xfrm>
            <a:off x="228600" y="1752600"/>
            <a:ext cx="8458200" cy="461963"/>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ctr">
              <a:defRPr/>
            </a:pPr>
            <a:r>
              <a:rPr lang="en-US" dirty="0">
                <a:solidFill>
                  <a:schemeClr val="tx1"/>
                </a:solidFill>
              </a:rPr>
              <a:t>“MAKE BEFORE BREAK”</a:t>
            </a:r>
          </a:p>
        </p:txBody>
      </p:sp>
      <p:sp>
        <p:nvSpPr>
          <p:cNvPr id="30724" name="TextBox 3"/>
          <p:cNvSpPr txBox="1">
            <a:spLocks noChangeArrowheads="1"/>
          </p:cNvSpPr>
          <p:nvPr/>
        </p:nvSpPr>
        <p:spPr bwMode="auto">
          <a:xfrm>
            <a:off x="277813" y="2743200"/>
            <a:ext cx="8763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nb-NO" sz="2400"/>
              <a:t>New connection is activated before the old is broken</a:t>
            </a:r>
          </a:p>
          <a:p>
            <a:pPr>
              <a:spcBef>
                <a:spcPct val="0"/>
              </a:spcBef>
            </a:pPr>
            <a:r>
              <a:rPr lang="nb-NO" sz="2400"/>
              <a:t>Used in UMTS to improve the signal quality</a:t>
            </a:r>
          </a:p>
        </p:txBody>
      </p:sp>
      <p:sp>
        <p:nvSpPr>
          <p:cNvPr id="30725" name="TextBox 4"/>
          <p:cNvSpPr txBox="1">
            <a:spLocks noChangeArrowheads="1"/>
          </p:cNvSpPr>
          <p:nvPr/>
        </p:nvSpPr>
        <p:spPr bwMode="auto">
          <a:xfrm>
            <a:off x="1192213" y="3727450"/>
            <a:ext cx="76200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800100" indent="-3429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a:spcBef>
                <a:spcPct val="0"/>
              </a:spcBef>
              <a:buFont typeface="Arial" panose="020B0604020202020204" pitchFamily="34" charset="0"/>
              <a:buChar char="•"/>
            </a:pPr>
            <a:r>
              <a:rPr lang="nb-NO" sz="2400"/>
              <a:t>Uplink and downlink signals may be combined for better signal</a:t>
            </a:r>
          </a:p>
          <a:p>
            <a:pPr lvl="1">
              <a:spcBef>
                <a:spcPct val="0"/>
              </a:spcBef>
              <a:buFont typeface="Arial" panose="020B0604020202020204" pitchFamily="34" charset="0"/>
              <a:buChar char="•"/>
            </a:pPr>
            <a:r>
              <a:rPr lang="nb-NO" sz="2400"/>
              <a:t>A mobile may in UMTS spend a large part of the connection time in soft handover</a:t>
            </a:r>
          </a:p>
          <a:p>
            <a:pPr lvl="1">
              <a:spcBef>
                <a:spcPct val="0"/>
              </a:spcBef>
              <a:buFont typeface="Arial" panose="020B0604020202020204" pitchFamily="34" charset="0"/>
              <a:buChar char="•"/>
            </a:pPr>
            <a:r>
              <a:rPr lang="nb-NO" sz="2400"/>
              <a:t>Better connection reliability</a:t>
            </a:r>
          </a:p>
          <a:p>
            <a:pPr>
              <a:spcBef>
                <a:spcPct val="0"/>
              </a:spcBef>
              <a:buFontTx/>
              <a:buNone/>
            </a:pPr>
            <a:endParaRPr lang="en-US" sz="2400"/>
          </a:p>
        </p:txBody>
      </p:sp>
      <p:sp>
        <p:nvSpPr>
          <p:cNvPr id="30726" name="TextBox 5"/>
          <p:cNvSpPr txBox="1">
            <a:spLocks noChangeArrowheads="1"/>
          </p:cNvSpPr>
          <p:nvPr/>
        </p:nvSpPr>
        <p:spPr bwMode="auto">
          <a:xfrm>
            <a:off x="277813" y="5943600"/>
            <a:ext cx="632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sz="2400"/>
              <a:t>More seamless handover.</a:t>
            </a:r>
          </a:p>
        </p:txBody>
      </p:sp>
    </p:spTree>
    <p:extLst>
      <p:ext uri="{BB962C8B-B14F-4D97-AF65-F5344CB8AC3E}">
        <p14:creationId xmlns:p14="http://schemas.microsoft.com/office/powerpoint/2010/main" val="41966661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1"/>
          <p:cNvSpPr txBox="1">
            <a:spLocks noChangeArrowheads="1"/>
          </p:cNvSpPr>
          <p:nvPr/>
        </p:nvSpPr>
        <p:spPr bwMode="auto">
          <a:xfrm>
            <a:off x="381000" y="1219200"/>
            <a:ext cx="815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sz="2800" u="sng"/>
              <a:t>MECHANISM OF SOFT HANDOVER</a:t>
            </a:r>
          </a:p>
        </p:txBody>
      </p:sp>
      <p:pic>
        <p:nvPicPr>
          <p:cNvPr id="3277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05000"/>
            <a:ext cx="54102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Rectangle 1"/>
          <p:cNvSpPr>
            <a:spLocks noChangeArrowheads="1"/>
          </p:cNvSpPr>
          <p:nvPr/>
        </p:nvSpPr>
        <p:spPr bwMode="auto">
          <a:xfrm>
            <a:off x="609600" y="5638800"/>
            <a:ext cx="3649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400" b="1"/>
              <a:t>Radio Network Controller</a:t>
            </a:r>
            <a:endParaRPr lang="en-US" sz="2400"/>
          </a:p>
        </p:txBody>
      </p:sp>
      <p:sp>
        <p:nvSpPr>
          <p:cNvPr id="32773" name="Rectangle 2"/>
          <p:cNvSpPr>
            <a:spLocks noChangeArrowheads="1"/>
          </p:cNvSpPr>
          <p:nvPr/>
        </p:nvSpPr>
        <p:spPr bwMode="auto">
          <a:xfrm>
            <a:off x="1014413" y="5980113"/>
            <a:ext cx="2438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400"/>
              <a:t>controlling the BS</a:t>
            </a:r>
          </a:p>
        </p:txBody>
      </p:sp>
    </p:spTree>
    <p:extLst>
      <p:ext uri="{BB962C8B-B14F-4D97-AF65-F5344CB8AC3E}">
        <p14:creationId xmlns:p14="http://schemas.microsoft.com/office/powerpoint/2010/main" val="33350933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838200"/>
            <a:ext cx="8305800" cy="4278313"/>
          </a:xfrm>
          <a:prstGeom prst="rect">
            <a:avLst/>
          </a:prstGeom>
        </p:spPr>
        <p:txBody>
          <a:bodyPr>
            <a:spAutoFit/>
          </a:bodyPr>
          <a:lstStyle/>
          <a:p>
            <a:pPr marL="342900" indent="-342900">
              <a:buFont typeface="Arial" pitchFamily="34" charset="0"/>
              <a:buChar char="•"/>
              <a:defRPr/>
            </a:pPr>
            <a:endParaRPr lang="en-US" sz="2000" dirty="0"/>
          </a:p>
          <a:p>
            <a:pPr marL="342900" indent="-342900">
              <a:buFont typeface="Arial" pitchFamily="34" charset="0"/>
              <a:buChar char="•"/>
              <a:defRPr/>
            </a:pPr>
            <a:endParaRPr lang="en-US" sz="2000" dirty="0"/>
          </a:p>
          <a:p>
            <a:pPr marL="342900" indent="-342900">
              <a:buFont typeface="Arial" pitchFamily="34" charset="0"/>
              <a:buChar char="•"/>
              <a:defRPr/>
            </a:pPr>
            <a:endParaRPr lang="en-US" sz="2000" dirty="0"/>
          </a:p>
          <a:p>
            <a:pPr marL="342900" indent="-342900">
              <a:buFont typeface="Arial" pitchFamily="34" charset="0"/>
              <a:buChar char="•"/>
              <a:defRPr/>
            </a:pPr>
            <a:endParaRPr lang="en-US" sz="2000" dirty="0"/>
          </a:p>
          <a:p>
            <a:pPr marL="342900" indent="-342900">
              <a:buFont typeface="Arial" pitchFamily="34" charset="0"/>
              <a:buChar char="•"/>
              <a:defRPr/>
            </a:pPr>
            <a:r>
              <a:rPr lang="en-US" dirty="0"/>
              <a:t>The call is first connected to the new base station </a:t>
            </a:r>
            <a:r>
              <a:rPr lang="en-IN" dirty="0"/>
              <a:t>BS</a:t>
            </a:r>
            <a:r>
              <a:rPr lang="en-IN" baseline="-25000" dirty="0"/>
              <a:t>2</a:t>
            </a:r>
            <a:r>
              <a:rPr lang="en-IN" dirty="0"/>
              <a:t> and then it is dropped by the previous base station BS</a:t>
            </a:r>
            <a:r>
              <a:rPr lang="en-IN" baseline="-25000" dirty="0"/>
              <a:t>1</a:t>
            </a:r>
            <a:r>
              <a:rPr lang="en-IN" dirty="0"/>
              <a:t>.</a:t>
            </a:r>
          </a:p>
          <a:p>
            <a:pPr marL="342900" indent="-342900">
              <a:buFont typeface="Arial" pitchFamily="34" charset="0"/>
              <a:buChar char="•"/>
              <a:defRPr/>
            </a:pPr>
            <a:endParaRPr lang="en-IN" dirty="0"/>
          </a:p>
          <a:p>
            <a:pPr marL="342900" indent="-342900">
              <a:buFont typeface="Arial" pitchFamily="34" charset="0"/>
              <a:buChar char="•"/>
              <a:defRPr/>
            </a:pPr>
            <a:r>
              <a:rPr lang="en-US" dirty="0"/>
              <a:t>The call will be established only when a reliable connection to the target cell is obtained.</a:t>
            </a:r>
            <a:r>
              <a:rPr lang="en-IN" dirty="0"/>
              <a:t> The MS is linked to two BS for a brief interval of time. Thus soft handover involves connection to more than one cell.</a:t>
            </a:r>
          </a:p>
          <a:p>
            <a:pPr>
              <a:defRPr/>
            </a:pPr>
            <a:endParaRPr lang="en-US" dirty="0"/>
          </a:p>
        </p:txBody>
      </p:sp>
      <p:sp>
        <p:nvSpPr>
          <p:cNvPr id="34819" name="TextBox 1"/>
          <p:cNvSpPr txBox="1">
            <a:spLocks noChangeArrowheads="1"/>
          </p:cNvSpPr>
          <p:nvPr/>
        </p:nvSpPr>
        <p:spPr bwMode="auto">
          <a:xfrm>
            <a:off x="1066800" y="933450"/>
            <a:ext cx="7086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u="sng"/>
              <a:t>SOFT HANDOVER</a:t>
            </a:r>
          </a:p>
        </p:txBody>
      </p:sp>
    </p:spTree>
    <p:extLst>
      <p:ext uri="{BB962C8B-B14F-4D97-AF65-F5344CB8AC3E}">
        <p14:creationId xmlns:p14="http://schemas.microsoft.com/office/powerpoint/2010/main" val="9779560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1"/>
          <p:cNvSpPr txBox="1">
            <a:spLocks noChangeArrowheads="1"/>
          </p:cNvSpPr>
          <p:nvPr/>
        </p:nvSpPr>
        <p:spPr bwMode="auto">
          <a:xfrm>
            <a:off x="533400" y="1295400"/>
            <a:ext cx="792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800" u="sng"/>
              <a:t>CHARACTERISTICS</a:t>
            </a:r>
          </a:p>
        </p:txBody>
      </p:sp>
      <p:sp>
        <p:nvSpPr>
          <p:cNvPr id="3" name="TextBox 2"/>
          <p:cNvSpPr txBox="1"/>
          <p:nvPr/>
        </p:nvSpPr>
        <p:spPr>
          <a:xfrm>
            <a:off x="457200" y="2133600"/>
            <a:ext cx="8382000" cy="4400550"/>
          </a:xfrm>
          <a:prstGeom prst="rect">
            <a:avLst/>
          </a:prstGeom>
          <a:noFill/>
        </p:spPr>
        <p:txBody>
          <a:bodyPr>
            <a:spAutoFit/>
          </a:bodyPr>
          <a:lstStyle/>
          <a:p>
            <a:pPr marL="176213" indent="-176213">
              <a:buFont typeface="Arial" pitchFamily="34" charset="0"/>
              <a:buChar char="•"/>
              <a:defRPr/>
            </a:pPr>
            <a:r>
              <a:rPr lang="en-IN" sz="2000" dirty="0"/>
              <a:t>It offers more reliable access continuity in network connection and less chances of a call termination during switching of base stations in comparison to a Hard handoff.</a:t>
            </a:r>
          </a:p>
          <a:p>
            <a:pPr marL="176213" indent="-176213">
              <a:buFont typeface="Arial" pitchFamily="34" charset="0"/>
              <a:buChar char="•"/>
              <a:defRPr/>
            </a:pPr>
            <a:endParaRPr lang="en-IN" sz="2000" dirty="0"/>
          </a:p>
          <a:p>
            <a:pPr marL="176213" indent="-176213">
              <a:buFont typeface="Arial" pitchFamily="34" charset="0"/>
              <a:buChar char="•"/>
              <a:defRPr/>
            </a:pPr>
            <a:r>
              <a:rPr lang="en-IN" sz="2000" dirty="0"/>
              <a:t>It is commonly used in CDMA (Code-division multiple access) systems that enables the overlapping of the repeater coverage zones, so that every cell phone set is always well within range of at least one of the base stations.</a:t>
            </a:r>
          </a:p>
          <a:p>
            <a:pPr marL="176213" indent="-176213">
              <a:buFont typeface="Arial" pitchFamily="34" charset="0"/>
              <a:buChar char="•"/>
              <a:defRPr/>
            </a:pPr>
            <a:endParaRPr lang="en-IN" sz="2000" dirty="0"/>
          </a:p>
          <a:p>
            <a:pPr marL="176213" indent="-176213">
              <a:buFont typeface="Arial" pitchFamily="34" charset="0"/>
              <a:buChar char="•"/>
              <a:defRPr/>
            </a:pPr>
            <a:r>
              <a:rPr lang="en-IN" sz="2000" dirty="0"/>
              <a:t>Technical implementation of a Soft handoff is more expensive and complex in comparison to a Hard handoff.</a:t>
            </a:r>
          </a:p>
          <a:p>
            <a:pPr marL="176213" indent="-176213">
              <a:buFont typeface="Arial" pitchFamily="34" charset="0"/>
              <a:buChar char="•"/>
              <a:defRPr/>
            </a:pPr>
            <a:endParaRPr lang="en-IN" sz="2000" dirty="0"/>
          </a:p>
          <a:p>
            <a:pPr marL="176213" indent="-176213">
              <a:buFont typeface="Arial" pitchFamily="34" charset="0"/>
              <a:buChar char="•"/>
              <a:defRPr/>
            </a:pPr>
            <a:r>
              <a:rPr lang="en-IN" sz="2000" dirty="0"/>
              <a:t> It is used in sensitive communication services such as videoconferencing.</a:t>
            </a:r>
          </a:p>
          <a:p>
            <a:pPr>
              <a:defRPr/>
            </a:pPr>
            <a:endParaRPr lang="en-US" sz="2000" dirty="0"/>
          </a:p>
        </p:txBody>
      </p:sp>
    </p:spTree>
    <p:extLst>
      <p:ext uri="{BB962C8B-B14F-4D97-AF65-F5344CB8AC3E}">
        <p14:creationId xmlns:p14="http://schemas.microsoft.com/office/powerpoint/2010/main" val="41550650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F28104C-20FE-4089-A11C-382769BEB933}" type="slidenum">
              <a:rPr lang="en-US" sz="1400" smtClean="0"/>
              <a:pPr>
                <a:spcBef>
                  <a:spcPct val="0"/>
                </a:spcBef>
                <a:buFontTx/>
                <a:buNone/>
              </a:pPr>
              <a:t>55</a:t>
            </a:fld>
            <a:endParaRPr lang="en-US" sz="1400" smtClean="0"/>
          </a:p>
        </p:txBody>
      </p:sp>
      <p:sp>
        <p:nvSpPr>
          <p:cNvPr id="36867" name="Rectangle 2"/>
          <p:cNvSpPr>
            <a:spLocks noGrp="1" noChangeArrowheads="1"/>
          </p:cNvSpPr>
          <p:nvPr>
            <p:ph type="title"/>
          </p:nvPr>
        </p:nvSpPr>
        <p:spPr>
          <a:xfrm>
            <a:off x="990600" y="152400"/>
            <a:ext cx="7772400" cy="762000"/>
          </a:xfrm>
          <a:noFill/>
        </p:spPr>
        <p:txBody>
          <a:bodyPr/>
          <a:lstStyle/>
          <a:p>
            <a:pPr eaLnBrk="1" hangingPunct="1"/>
            <a:r>
              <a:rPr lang="en-US" sz="3600" b="1" smtClean="0">
                <a:solidFill>
                  <a:schemeClr val="tx1"/>
                </a:solidFill>
              </a:rPr>
              <a:t>Cell Sectoring by Antenna Design</a:t>
            </a:r>
          </a:p>
        </p:txBody>
      </p:sp>
      <p:grpSp>
        <p:nvGrpSpPr>
          <p:cNvPr id="36868" name="Group 3"/>
          <p:cNvGrpSpPr>
            <a:grpSpLocks/>
          </p:cNvGrpSpPr>
          <p:nvPr/>
        </p:nvGrpSpPr>
        <p:grpSpPr bwMode="auto">
          <a:xfrm>
            <a:off x="685800" y="1524000"/>
            <a:ext cx="8077200" cy="4724400"/>
            <a:chOff x="432" y="960"/>
            <a:chExt cx="5088" cy="2976"/>
          </a:xfrm>
        </p:grpSpPr>
        <p:sp>
          <p:nvSpPr>
            <p:cNvPr id="36869" name="AutoShape 4"/>
            <p:cNvSpPr>
              <a:spLocks noChangeArrowheads="1"/>
            </p:cNvSpPr>
            <p:nvPr/>
          </p:nvSpPr>
          <p:spPr bwMode="auto">
            <a:xfrm>
              <a:off x="432" y="960"/>
              <a:ext cx="1112" cy="1008"/>
            </a:xfrm>
            <a:prstGeom prst="hexagon">
              <a:avLst>
                <a:gd name="adj" fmla="val 27579"/>
                <a:gd name="vf" fmla="val 115470"/>
              </a:avLst>
            </a:prstGeom>
            <a:solidFill>
              <a:srgbClr val="66FF66">
                <a:alpha val="50195"/>
              </a:srgbClr>
            </a:solidFill>
            <a:ln w="2857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6870" name="AutoShape 5"/>
            <p:cNvSpPr>
              <a:spLocks noChangeArrowheads="1"/>
            </p:cNvSpPr>
            <p:nvPr/>
          </p:nvSpPr>
          <p:spPr bwMode="auto">
            <a:xfrm>
              <a:off x="3216" y="2544"/>
              <a:ext cx="1112" cy="1008"/>
            </a:xfrm>
            <a:prstGeom prst="hexagon">
              <a:avLst>
                <a:gd name="adj" fmla="val 27579"/>
                <a:gd name="vf" fmla="val 115470"/>
              </a:avLst>
            </a:prstGeom>
            <a:solidFill>
              <a:srgbClr val="66FF66">
                <a:alpha val="50195"/>
              </a:srgbClr>
            </a:solidFill>
            <a:ln w="2857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6871" name="Line 6"/>
            <p:cNvSpPr>
              <a:spLocks noChangeShapeType="1"/>
            </p:cNvSpPr>
            <p:nvPr/>
          </p:nvSpPr>
          <p:spPr bwMode="auto">
            <a:xfrm>
              <a:off x="3216" y="3048"/>
              <a:ext cx="1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7"/>
            <p:cNvSpPr>
              <a:spLocks noChangeShapeType="1"/>
            </p:cNvSpPr>
            <p:nvPr/>
          </p:nvSpPr>
          <p:spPr bwMode="auto">
            <a:xfrm flipV="1">
              <a:off x="3494" y="2544"/>
              <a:ext cx="55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Line 8"/>
            <p:cNvSpPr>
              <a:spLocks noChangeShapeType="1"/>
            </p:cNvSpPr>
            <p:nvPr/>
          </p:nvSpPr>
          <p:spPr bwMode="auto">
            <a:xfrm>
              <a:off x="3494" y="2544"/>
              <a:ext cx="55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4" name="Text Box 9"/>
            <p:cNvSpPr txBox="1">
              <a:spLocks noChangeArrowheads="1"/>
            </p:cNvSpPr>
            <p:nvPr/>
          </p:nvSpPr>
          <p:spPr bwMode="auto">
            <a:xfrm>
              <a:off x="3656" y="2736"/>
              <a:ext cx="3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1400"/>
                <a:t>60</a:t>
              </a:r>
              <a:r>
                <a:rPr lang="en-US" sz="1400" baseline="30000"/>
                <a:t>o</a:t>
              </a:r>
              <a:endParaRPr lang="en-US" sz="1400"/>
            </a:p>
          </p:txBody>
        </p:sp>
        <p:sp>
          <p:nvSpPr>
            <p:cNvPr id="36875" name="AutoShape 10"/>
            <p:cNvSpPr>
              <a:spLocks noChangeArrowheads="1"/>
            </p:cNvSpPr>
            <p:nvPr/>
          </p:nvSpPr>
          <p:spPr bwMode="auto">
            <a:xfrm>
              <a:off x="2163" y="960"/>
              <a:ext cx="1112" cy="1008"/>
            </a:xfrm>
            <a:prstGeom prst="hexagon">
              <a:avLst>
                <a:gd name="adj" fmla="val 27579"/>
                <a:gd name="vf" fmla="val 115470"/>
              </a:avLst>
            </a:prstGeom>
            <a:solidFill>
              <a:srgbClr val="66FF66">
                <a:alpha val="50195"/>
              </a:srgbClr>
            </a:solidFill>
            <a:ln w="2857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6876" name="Line 11"/>
            <p:cNvSpPr>
              <a:spLocks noChangeShapeType="1"/>
            </p:cNvSpPr>
            <p:nvPr/>
          </p:nvSpPr>
          <p:spPr bwMode="auto">
            <a:xfrm>
              <a:off x="2163" y="1464"/>
              <a:ext cx="5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Line 12"/>
            <p:cNvSpPr>
              <a:spLocks noChangeShapeType="1"/>
            </p:cNvSpPr>
            <p:nvPr/>
          </p:nvSpPr>
          <p:spPr bwMode="auto">
            <a:xfrm flipV="1">
              <a:off x="2719" y="960"/>
              <a:ext cx="278" cy="5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8" name="Line 13"/>
            <p:cNvSpPr>
              <a:spLocks noChangeShapeType="1"/>
            </p:cNvSpPr>
            <p:nvPr/>
          </p:nvSpPr>
          <p:spPr bwMode="auto">
            <a:xfrm>
              <a:off x="2719" y="1464"/>
              <a:ext cx="278" cy="5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Text Box 14"/>
            <p:cNvSpPr txBox="1">
              <a:spLocks noChangeArrowheads="1"/>
            </p:cNvSpPr>
            <p:nvPr/>
          </p:nvSpPr>
          <p:spPr bwMode="auto">
            <a:xfrm>
              <a:off x="2475" y="1248"/>
              <a:ext cx="4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1400"/>
                <a:t>120</a:t>
              </a:r>
              <a:r>
                <a:rPr lang="en-US" sz="1400" baseline="30000"/>
                <a:t>o</a:t>
              </a:r>
              <a:endParaRPr lang="en-US" sz="1400"/>
            </a:p>
          </p:txBody>
        </p:sp>
        <p:sp>
          <p:nvSpPr>
            <p:cNvPr id="36880" name="Text Box 15"/>
            <p:cNvSpPr txBox="1">
              <a:spLocks noChangeArrowheads="1"/>
            </p:cNvSpPr>
            <p:nvPr/>
          </p:nvSpPr>
          <p:spPr bwMode="auto">
            <a:xfrm>
              <a:off x="432" y="210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000"/>
                <a:t>(a). Omni</a:t>
              </a:r>
            </a:p>
          </p:txBody>
        </p:sp>
        <p:sp>
          <p:nvSpPr>
            <p:cNvPr id="36881" name="Text Box 16"/>
            <p:cNvSpPr txBox="1">
              <a:spLocks noChangeArrowheads="1"/>
            </p:cNvSpPr>
            <p:nvPr/>
          </p:nvSpPr>
          <p:spPr bwMode="auto">
            <a:xfrm>
              <a:off x="2064" y="2102"/>
              <a:ext cx="1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000"/>
                <a:t>(b). 120</a:t>
              </a:r>
              <a:r>
                <a:rPr lang="en-US" sz="2000" baseline="30000"/>
                <a:t>o</a:t>
              </a:r>
              <a:r>
                <a:rPr lang="en-US" sz="2000"/>
                <a:t> sector</a:t>
              </a:r>
            </a:p>
          </p:txBody>
        </p:sp>
        <p:sp>
          <p:nvSpPr>
            <p:cNvPr id="36882" name="Text Box 17"/>
            <p:cNvSpPr txBox="1">
              <a:spLocks noChangeArrowheads="1"/>
            </p:cNvSpPr>
            <p:nvPr/>
          </p:nvSpPr>
          <p:spPr bwMode="auto">
            <a:xfrm>
              <a:off x="3224" y="3686"/>
              <a:ext cx="1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000"/>
                <a:t>(e). 60</a:t>
              </a:r>
              <a:r>
                <a:rPr lang="en-US" sz="2000" baseline="30000"/>
                <a:t>o</a:t>
              </a:r>
              <a:r>
                <a:rPr lang="en-US" sz="2000"/>
                <a:t> sector</a:t>
              </a:r>
            </a:p>
          </p:txBody>
        </p:sp>
        <p:sp>
          <p:nvSpPr>
            <p:cNvPr id="36883" name="Oval 18"/>
            <p:cNvSpPr>
              <a:spLocks noChangeArrowheads="1"/>
            </p:cNvSpPr>
            <p:nvPr/>
          </p:nvSpPr>
          <p:spPr bwMode="auto">
            <a:xfrm>
              <a:off x="960" y="1440"/>
              <a:ext cx="48" cy="48"/>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6884" name="Oval 19"/>
            <p:cNvSpPr>
              <a:spLocks noChangeArrowheads="1"/>
            </p:cNvSpPr>
            <p:nvPr/>
          </p:nvSpPr>
          <p:spPr bwMode="auto">
            <a:xfrm>
              <a:off x="2688" y="1440"/>
              <a:ext cx="48" cy="48"/>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6885" name="Oval 20"/>
            <p:cNvSpPr>
              <a:spLocks noChangeArrowheads="1"/>
            </p:cNvSpPr>
            <p:nvPr/>
          </p:nvSpPr>
          <p:spPr bwMode="auto">
            <a:xfrm>
              <a:off x="3752" y="3024"/>
              <a:ext cx="48" cy="48"/>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6886" name="AutoShape 21"/>
            <p:cNvSpPr>
              <a:spLocks noChangeArrowheads="1"/>
            </p:cNvSpPr>
            <p:nvPr/>
          </p:nvSpPr>
          <p:spPr bwMode="auto">
            <a:xfrm>
              <a:off x="3936" y="960"/>
              <a:ext cx="1112" cy="1008"/>
            </a:xfrm>
            <a:prstGeom prst="hexagon">
              <a:avLst>
                <a:gd name="adj" fmla="val 27579"/>
                <a:gd name="vf" fmla="val 115470"/>
              </a:avLst>
            </a:prstGeom>
            <a:solidFill>
              <a:srgbClr val="66FF66">
                <a:alpha val="50195"/>
              </a:srgbClr>
            </a:solidFill>
            <a:ln w="2857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6887" name="Line 22"/>
            <p:cNvSpPr>
              <a:spLocks noChangeShapeType="1"/>
            </p:cNvSpPr>
            <p:nvPr/>
          </p:nvSpPr>
          <p:spPr bwMode="auto">
            <a:xfrm>
              <a:off x="4077" y="1200"/>
              <a:ext cx="387"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8" name="Line 23"/>
            <p:cNvSpPr>
              <a:spLocks noChangeShapeType="1"/>
            </p:cNvSpPr>
            <p:nvPr/>
          </p:nvSpPr>
          <p:spPr bwMode="auto">
            <a:xfrm flipV="1">
              <a:off x="4464" y="1200"/>
              <a:ext cx="429"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9" name="Line 24"/>
            <p:cNvSpPr>
              <a:spLocks noChangeShapeType="1"/>
            </p:cNvSpPr>
            <p:nvPr/>
          </p:nvSpPr>
          <p:spPr bwMode="auto">
            <a:xfrm flipH="1">
              <a:off x="4464" y="1440"/>
              <a:ext cx="3"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0" name="Text Box 25"/>
            <p:cNvSpPr txBox="1">
              <a:spLocks noChangeArrowheads="1"/>
            </p:cNvSpPr>
            <p:nvPr/>
          </p:nvSpPr>
          <p:spPr bwMode="auto">
            <a:xfrm>
              <a:off x="4320" y="1200"/>
              <a:ext cx="4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1400"/>
                <a:t>120</a:t>
              </a:r>
              <a:r>
                <a:rPr lang="en-US" sz="1400" baseline="30000"/>
                <a:t>o</a:t>
              </a:r>
              <a:endParaRPr lang="en-US" sz="1400"/>
            </a:p>
          </p:txBody>
        </p:sp>
        <p:sp>
          <p:nvSpPr>
            <p:cNvPr id="36891" name="Text Box 26"/>
            <p:cNvSpPr txBox="1">
              <a:spLocks noChangeArrowheads="1"/>
            </p:cNvSpPr>
            <p:nvPr/>
          </p:nvSpPr>
          <p:spPr bwMode="auto">
            <a:xfrm>
              <a:off x="3600" y="2102"/>
              <a:ext cx="19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000"/>
                <a:t>(c). 120</a:t>
              </a:r>
              <a:r>
                <a:rPr lang="en-US" sz="2000" baseline="30000"/>
                <a:t>o</a:t>
              </a:r>
              <a:r>
                <a:rPr lang="en-US" sz="2000"/>
                <a:t> sector (alternate)</a:t>
              </a:r>
            </a:p>
          </p:txBody>
        </p:sp>
        <p:sp>
          <p:nvSpPr>
            <p:cNvPr id="36892" name="Oval 27"/>
            <p:cNvSpPr>
              <a:spLocks noChangeArrowheads="1"/>
            </p:cNvSpPr>
            <p:nvPr/>
          </p:nvSpPr>
          <p:spPr bwMode="auto">
            <a:xfrm>
              <a:off x="4461" y="1440"/>
              <a:ext cx="48" cy="48"/>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6893" name="Text Box 28"/>
            <p:cNvSpPr txBox="1">
              <a:spLocks noChangeArrowheads="1"/>
            </p:cNvSpPr>
            <p:nvPr/>
          </p:nvSpPr>
          <p:spPr bwMode="auto">
            <a:xfrm>
              <a:off x="2880" y="134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000"/>
                <a:t>a</a:t>
              </a:r>
            </a:p>
          </p:txBody>
        </p:sp>
        <p:sp>
          <p:nvSpPr>
            <p:cNvPr id="36894" name="Text Box 29"/>
            <p:cNvSpPr txBox="1">
              <a:spLocks noChangeArrowheads="1"/>
            </p:cNvSpPr>
            <p:nvPr/>
          </p:nvSpPr>
          <p:spPr bwMode="auto">
            <a:xfrm>
              <a:off x="2448" y="153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000"/>
                <a:t>b</a:t>
              </a:r>
            </a:p>
          </p:txBody>
        </p:sp>
        <p:sp>
          <p:nvSpPr>
            <p:cNvPr id="36895" name="Text Box 30"/>
            <p:cNvSpPr txBox="1">
              <a:spLocks noChangeArrowheads="1"/>
            </p:cNvSpPr>
            <p:nvPr/>
          </p:nvSpPr>
          <p:spPr bwMode="auto">
            <a:xfrm>
              <a:off x="2448" y="104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000"/>
                <a:t>c</a:t>
              </a:r>
            </a:p>
          </p:txBody>
        </p:sp>
        <p:sp>
          <p:nvSpPr>
            <p:cNvPr id="36896" name="Text Box 31"/>
            <p:cNvSpPr txBox="1">
              <a:spLocks noChangeArrowheads="1"/>
            </p:cNvSpPr>
            <p:nvPr/>
          </p:nvSpPr>
          <p:spPr bwMode="auto">
            <a:xfrm>
              <a:off x="4560" y="1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000"/>
                <a:t>a</a:t>
              </a:r>
            </a:p>
          </p:txBody>
        </p:sp>
        <p:sp>
          <p:nvSpPr>
            <p:cNvPr id="36897" name="Text Box 32"/>
            <p:cNvSpPr txBox="1">
              <a:spLocks noChangeArrowheads="1"/>
            </p:cNvSpPr>
            <p:nvPr/>
          </p:nvSpPr>
          <p:spPr bwMode="auto">
            <a:xfrm>
              <a:off x="4128" y="1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000"/>
                <a:t>b</a:t>
              </a:r>
            </a:p>
          </p:txBody>
        </p:sp>
        <p:sp>
          <p:nvSpPr>
            <p:cNvPr id="36898" name="Text Box 33"/>
            <p:cNvSpPr txBox="1">
              <a:spLocks noChangeArrowheads="1"/>
            </p:cNvSpPr>
            <p:nvPr/>
          </p:nvSpPr>
          <p:spPr bwMode="auto">
            <a:xfrm>
              <a:off x="4368" y="96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000"/>
                <a:t>c</a:t>
              </a:r>
            </a:p>
          </p:txBody>
        </p:sp>
        <p:sp>
          <p:nvSpPr>
            <p:cNvPr id="36899" name="AutoShape 34"/>
            <p:cNvSpPr>
              <a:spLocks noChangeArrowheads="1"/>
            </p:cNvSpPr>
            <p:nvPr/>
          </p:nvSpPr>
          <p:spPr bwMode="auto">
            <a:xfrm>
              <a:off x="1296" y="2544"/>
              <a:ext cx="1112" cy="1008"/>
            </a:xfrm>
            <a:prstGeom prst="hexagon">
              <a:avLst>
                <a:gd name="adj" fmla="val 27579"/>
                <a:gd name="vf" fmla="val 115470"/>
              </a:avLst>
            </a:prstGeom>
            <a:solidFill>
              <a:srgbClr val="66FF66">
                <a:alpha val="50195"/>
              </a:srgbClr>
            </a:solidFill>
            <a:ln w="2857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6900" name="Text Box 35"/>
            <p:cNvSpPr txBox="1">
              <a:spLocks noChangeArrowheads="1"/>
            </p:cNvSpPr>
            <p:nvPr/>
          </p:nvSpPr>
          <p:spPr bwMode="auto">
            <a:xfrm>
              <a:off x="1248" y="3686"/>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000"/>
                <a:t>(d). 90</a:t>
              </a:r>
              <a:r>
                <a:rPr lang="en-US" sz="2000" baseline="30000"/>
                <a:t>o</a:t>
              </a:r>
              <a:r>
                <a:rPr lang="en-US" sz="2000"/>
                <a:t> sector</a:t>
              </a:r>
            </a:p>
          </p:txBody>
        </p:sp>
        <p:sp>
          <p:nvSpPr>
            <p:cNvPr id="36901" name="Oval 36"/>
            <p:cNvSpPr>
              <a:spLocks noChangeArrowheads="1"/>
            </p:cNvSpPr>
            <p:nvPr/>
          </p:nvSpPr>
          <p:spPr bwMode="auto">
            <a:xfrm>
              <a:off x="1824" y="3024"/>
              <a:ext cx="48" cy="48"/>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6902" name="Line 37"/>
            <p:cNvSpPr>
              <a:spLocks noChangeShapeType="1"/>
            </p:cNvSpPr>
            <p:nvPr/>
          </p:nvSpPr>
          <p:spPr bwMode="auto">
            <a:xfrm>
              <a:off x="1440" y="2832"/>
              <a:ext cx="81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3" name="Line 38"/>
            <p:cNvSpPr>
              <a:spLocks noChangeShapeType="1"/>
            </p:cNvSpPr>
            <p:nvPr/>
          </p:nvSpPr>
          <p:spPr bwMode="auto">
            <a:xfrm flipV="1">
              <a:off x="1584" y="2544"/>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4" name="Text Box 39"/>
            <p:cNvSpPr txBox="1">
              <a:spLocks noChangeArrowheads="1"/>
            </p:cNvSpPr>
            <p:nvPr/>
          </p:nvSpPr>
          <p:spPr bwMode="auto">
            <a:xfrm>
              <a:off x="1680" y="2784"/>
              <a:ext cx="3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1400"/>
                <a:t>90</a:t>
              </a:r>
              <a:r>
                <a:rPr lang="en-US" sz="1400" baseline="30000"/>
                <a:t>o</a:t>
              </a:r>
              <a:endParaRPr lang="en-US" sz="1400"/>
            </a:p>
          </p:txBody>
        </p:sp>
        <p:sp>
          <p:nvSpPr>
            <p:cNvPr id="36905" name="Text Box 40"/>
            <p:cNvSpPr txBox="1">
              <a:spLocks noChangeArrowheads="1"/>
            </p:cNvSpPr>
            <p:nvPr/>
          </p:nvSpPr>
          <p:spPr bwMode="auto">
            <a:xfrm>
              <a:off x="2016" y="283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000"/>
                <a:t>a</a:t>
              </a:r>
            </a:p>
          </p:txBody>
        </p:sp>
        <p:sp>
          <p:nvSpPr>
            <p:cNvPr id="36906" name="Text Box 41"/>
            <p:cNvSpPr txBox="1">
              <a:spLocks noChangeArrowheads="1"/>
            </p:cNvSpPr>
            <p:nvPr/>
          </p:nvSpPr>
          <p:spPr bwMode="auto">
            <a:xfrm>
              <a:off x="1824" y="320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000"/>
                <a:t>b</a:t>
              </a:r>
            </a:p>
          </p:txBody>
        </p:sp>
        <p:sp>
          <p:nvSpPr>
            <p:cNvPr id="36907" name="Text Box 42"/>
            <p:cNvSpPr txBox="1">
              <a:spLocks noChangeArrowheads="1"/>
            </p:cNvSpPr>
            <p:nvPr/>
          </p:nvSpPr>
          <p:spPr bwMode="auto">
            <a:xfrm>
              <a:off x="1440" y="297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000"/>
                <a:t>c</a:t>
              </a:r>
            </a:p>
          </p:txBody>
        </p:sp>
        <p:sp>
          <p:nvSpPr>
            <p:cNvPr id="36908" name="Text Box 43"/>
            <p:cNvSpPr txBox="1">
              <a:spLocks noChangeArrowheads="1"/>
            </p:cNvSpPr>
            <p:nvPr/>
          </p:nvSpPr>
          <p:spPr bwMode="auto">
            <a:xfrm>
              <a:off x="1584" y="254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000"/>
                <a:t>d</a:t>
              </a:r>
            </a:p>
          </p:txBody>
        </p:sp>
        <p:sp>
          <p:nvSpPr>
            <p:cNvPr id="36909" name="Text Box 44"/>
            <p:cNvSpPr txBox="1">
              <a:spLocks noChangeArrowheads="1"/>
            </p:cNvSpPr>
            <p:nvPr/>
          </p:nvSpPr>
          <p:spPr bwMode="auto">
            <a:xfrm>
              <a:off x="3944" y="273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000"/>
                <a:t>a</a:t>
              </a:r>
            </a:p>
          </p:txBody>
        </p:sp>
        <p:sp>
          <p:nvSpPr>
            <p:cNvPr id="36910" name="Text Box 45"/>
            <p:cNvSpPr txBox="1">
              <a:spLocks noChangeArrowheads="1"/>
            </p:cNvSpPr>
            <p:nvPr/>
          </p:nvSpPr>
          <p:spPr bwMode="auto">
            <a:xfrm>
              <a:off x="3944" y="306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000"/>
                <a:t>b</a:t>
              </a:r>
            </a:p>
          </p:txBody>
        </p:sp>
        <p:sp>
          <p:nvSpPr>
            <p:cNvPr id="36911" name="Text Box 46"/>
            <p:cNvSpPr txBox="1">
              <a:spLocks noChangeArrowheads="1"/>
            </p:cNvSpPr>
            <p:nvPr/>
          </p:nvSpPr>
          <p:spPr bwMode="auto">
            <a:xfrm>
              <a:off x="3656" y="32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000"/>
                <a:t>c</a:t>
              </a:r>
            </a:p>
          </p:txBody>
        </p:sp>
        <p:sp>
          <p:nvSpPr>
            <p:cNvPr id="36912" name="Text Box 47"/>
            <p:cNvSpPr txBox="1">
              <a:spLocks noChangeArrowheads="1"/>
            </p:cNvSpPr>
            <p:nvPr/>
          </p:nvSpPr>
          <p:spPr bwMode="auto">
            <a:xfrm>
              <a:off x="3368" y="306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000"/>
                <a:t>d</a:t>
              </a:r>
            </a:p>
          </p:txBody>
        </p:sp>
        <p:sp>
          <p:nvSpPr>
            <p:cNvPr id="36913" name="Text Box 48"/>
            <p:cNvSpPr txBox="1">
              <a:spLocks noChangeArrowheads="1"/>
            </p:cNvSpPr>
            <p:nvPr/>
          </p:nvSpPr>
          <p:spPr bwMode="auto">
            <a:xfrm>
              <a:off x="3368" y="273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000"/>
                <a:t>e</a:t>
              </a:r>
            </a:p>
          </p:txBody>
        </p:sp>
        <p:sp>
          <p:nvSpPr>
            <p:cNvPr id="36914" name="Text Box 49"/>
            <p:cNvSpPr txBox="1">
              <a:spLocks noChangeArrowheads="1"/>
            </p:cNvSpPr>
            <p:nvPr/>
          </p:nvSpPr>
          <p:spPr bwMode="auto">
            <a:xfrm>
              <a:off x="3656" y="253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000"/>
                <a:t>f</a:t>
              </a:r>
            </a:p>
          </p:txBody>
        </p:sp>
      </p:grpSp>
    </p:spTree>
    <p:extLst>
      <p:ext uri="{BB962C8B-B14F-4D97-AF65-F5344CB8AC3E}">
        <p14:creationId xmlns:p14="http://schemas.microsoft.com/office/powerpoint/2010/main" val="3868479661"/>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8ED20F0-1D54-43B9-886B-E150E33AB0F7}" type="slidenum">
              <a:rPr lang="en-US" sz="1400" smtClean="0"/>
              <a:pPr>
                <a:spcBef>
                  <a:spcPct val="0"/>
                </a:spcBef>
                <a:buFontTx/>
                <a:buNone/>
              </a:pPr>
              <a:t>56</a:t>
            </a:fld>
            <a:endParaRPr lang="en-US" sz="1400" smtClean="0"/>
          </a:p>
        </p:txBody>
      </p:sp>
      <p:sp>
        <p:nvSpPr>
          <p:cNvPr id="37891" name="Rectangle 6"/>
          <p:cNvSpPr>
            <a:spLocks noGrp="1" noChangeArrowheads="1"/>
          </p:cNvSpPr>
          <p:nvPr>
            <p:ph type="title"/>
          </p:nvPr>
        </p:nvSpPr>
        <p:spPr>
          <a:xfrm>
            <a:off x="381000" y="0"/>
            <a:ext cx="7772400" cy="1143000"/>
          </a:xfrm>
        </p:spPr>
        <p:txBody>
          <a:bodyPr/>
          <a:lstStyle/>
          <a:p>
            <a:pPr eaLnBrk="1" hangingPunct="1"/>
            <a:r>
              <a:rPr lang="en-US" smtClean="0"/>
              <a:t>Sectorized Antennas</a:t>
            </a:r>
          </a:p>
        </p:txBody>
      </p:sp>
      <p:sp>
        <p:nvSpPr>
          <p:cNvPr id="37892" name="Rectangle 7"/>
          <p:cNvSpPr>
            <a:spLocks noGrp="1" noChangeArrowheads="1"/>
          </p:cNvSpPr>
          <p:nvPr>
            <p:ph type="body" idx="1"/>
          </p:nvPr>
        </p:nvSpPr>
        <p:spPr>
          <a:xfrm>
            <a:off x="533400" y="990600"/>
            <a:ext cx="7772400" cy="4114800"/>
          </a:xfrm>
        </p:spPr>
        <p:txBody>
          <a:bodyPr/>
          <a:lstStyle/>
          <a:p>
            <a:pPr eaLnBrk="1" hangingPunct="1"/>
            <a:r>
              <a:rPr lang="en-US" smtClean="0"/>
              <a:t>Further interference reduction by using sectorized antennas.</a:t>
            </a:r>
          </a:p>
        </p:txBody>
      </p:sp>
      <p:grpSp>
        <p:nvGrpSpPr>
          <p:cNvPr id="37893" name="Group 21"/>
          <p:cNvGrpSpPr>
            <a:grpSpLocks/>
          </p:cNvGrpSpPr>
          <p:nvPr/>
        </p:nvGrpSpPr>
        <p:grpSpPr bwMode="auto">
          <a:xfrm>
            <a:off x="762000" y="2514600"/>
            <a:ext cx="1757363" cy="1752600"/>
            <a:chOff x="2193" y="2003"/>
            <a:chExt cx="1107" cy="1104"/>
          </a:xfrm>
        </p:grpSpPr>
        <p:grpSp>
          <p:nvGrpSpPr>
            <p:cNvPr id="37895" name="Group 2"/>
            <p:cNvGrpSpPr>
              <a:grpSpLocks/>
            </p:cNvGrpSpPr>
            <p:nvPr/>
          </p:nvGrpSpPr>
          <p:grpSpPr bwMode="auto">
            <a:xfrm>
              <a:off x="2193" y="2003"/>
              <a:ext cx="1104" cy="1104"/>
              <a:chOff x="960" y="1152"/>
              <a:chExt cx="1104" cy="1104"/>
            </a:xfrm>
          </p:grpSpPr>
          <p:sp>
            <p:nvSpPr>
              <p:cNvPr id="37908" name="AutoShape 3"/>
              <p:cNvSpPr>
                <a:spLocks noChangeArrowheads="1"/>
              </p:cNvSpPr>
              <p:nvPr/>
            </p:nvSpPr>
            <p:spPr bwMode="auto">
              <a:xfrm>
                <a:off x="1429" y="1152"/>
                <a:ext cx="635" cy="547"/>
              </a:xfrm>
              <a:prstGeom prst="hexagon">
                <a:avLst>
                  <a:gd name="adj" fmla="val 29017"/>
                  <a:gd name="vf" fmla="val 115470"/>
                </a:avLst>
              </a:prstGeom>
              <a:solidFill>
                <a:srgbClr val="0000FF"/>
              </a:solidFill>
              <a:ln w="127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7909" name="AutoShape 4"/>
              <p:cNvSpPr>
                <a:spLocks noChangeArrowheads="1"/>
              </p:cNvSpPr>
              <p:nvPr/>
            </p:nvSpPr>
            <p:spPr bwMode="auto">
              <a:xfrm>
                <a:off x="1429" y="1709"/>
                <a:ext cx="635" cy="547"/>
              </a:xfrm>
              <a:prstGeom prst="hexagon">
                <a:avLst>
                  <a:gd name="adj" fmla="val 29017"/>
                  <a:gd name="vf" fmla="val 115470"/>
                </a:avLst>
              </a:prstGeom>
              <a:solidFill>
                <a:srgbClr val="339933"/>
              </a:solidFill>
              <a:ln w="127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7910" name="AutoShape 5"/>
              <p:cNvSpPr>
                <a:spLocks noChangeArrowheads="1"/>
              </p:cNvSpPr>
              <p:nvPr/>
            </p:nvSpPr>
            <p:spPr bwMode="auto">
              <a:xfrm>
                <a:off x="960" y="1430"/>
                <a:ext cx="635" cy="548"/>
              </a:xfrm>
              <a:prstGeom prst="hexagon">
                <a:avLst>
                  <a:gd name="adj" fmla="val 28964"/>
                  <a:gd name="vf" fmla="val 115470"/>
                </a:avLst>
              </a:prstGeom>
              <a:solidFill>
                <a:srgbClr val="FF99FF"/>
              </a:solidFill>
              <a:ln w="127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grpSp>
        <p:grpSp>
          <p:nvGrpSpPr>
            <p:cNvPr id="37896" name="Group 8"/>
            <p:cNvGrpSpPr>
              <a:grpSpLocks/>
            </p:cNvGrpSpPr>
            <p:nvPr/>
          </p:nvGrpSpPr>
          <p:grpSpPr bwMode="auto">
            <a:xfrm>
              <a:off x="2824" y="2016"/>
              <a:ext cx="476" cy="532"/>
              <a:chOff x="3280" y="2348"/>
              <a:chExt cx="476" cy="532"/>
            </a:xfrm>
          </p:grpSpPr>
          <p:sp>
            <p:nvSpPr>
              <p:cNvPr id="37905" name="Line 9"/>
              <p:cNvSpPr>
                <a:spLocks noChangeShapeType="1"/>
              </p:cNvSpPr>
              <p:nvPr/>
            </p:nvSpPr>
            <p:spPr bwMode="auto">
              <a:xfrm>
                <a:off x="3280" y="2348"/>
                <a:ext cx="156"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6" name="Line 10"/>
              <p:cNvSpPr>
                <a:spLocks noChangeShapeType="1"/>
              </p:cNvSpPr>
              <p:nvPr/>
            </p:nvSpPr>
            <p:spPr bwMode="auto">
              <a:xfrm flipV="1">
                <a:off x="3284" y="2592"/>
                <a:ext cx="15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7" name="Line 11"/>
              <p:cNvSpPr>
                <a:spLocks noChangeShapeType="1"/>
              </p:cNvSpPr>
              <p:nvPr/>
            </p:nvSpPr>
            <p:spPr bwMode="auto">
              <a:xfrm flipH="1" flipV="1">
                <a:off x="3444" y="2600"/>
                <a:ext cx="312" cy="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7897" name="Group 12"/>
            <p:cNvGrpSpPr>
              <a:grpSpLocks/>
            </p:cNvGrpSpPr>
            <p:nvPr/>
          </p:nvGrpSpPr>
          <p:grpSpPr bwMode="auto">
            <a:xfrm>
              <a:off x="2824" y="2568"/>
              <a:ext cx="476" cy="532"/>
              <a:chOff x="3280" y="2348"/>
              <a:chExt cx="476" cy="532"/>
            </a:xfrm>
          </p:grpSpPr>
          <p:sp>
            <p:nvSpPr>
              <p:cNvPr id="37902" name="Line 13"/>
              <p:cNvSpPr>
                <a:spLocks noChangeShapeType="1"/>
              </p:cNvSpPr>
              <p:nvPr/>
            </p:nvSpPr>
            <p:spPr bwMode="auto">
              <a:xfrm>
                <a:off x="3280" y="2348"/>
                <a:ext cx="156"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3" name="Line 14"/>
              <p:cNvSpPr>
                <a:spLocks noChangeShapeType="1"/>
              </p:cNvSpPr>
              <p:nvPr/>
            </p:nvSpPr>
            <p:spPr bwMode="auto">
              <a:xfrm flipV="1">
                <a:off x="3284" y="2592"/>
                <a:ext cx="15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4" name="Line 15"/>
              <p:cNvSpPr>
                <a:spLocks noChangeShapeType="1"/>
              </p:cNvSpPr>
              <p:nvPr/>
            </p:nvSpPr>
            <p:spPr bwMode="auto">
              <a:xfrm flipH="1" flipV="1">
                <a:off x="3444" y="2600"/>
                <a:ext cx="312" cy="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7898" name="Group 16"/>
            <p:cNvGrpSpPr>
              <a:grpSpLocks/>
            </p:cNvGrpSpPr>
            <p:nvPr/>
          </p:nvGrpSpPr>
          <p:grpSpPr bwMode="auto">
            <a:xfrm>
              <a:off x="2344" y="2284"/>
              <a:ext cx="476" cy="532"/>
              <a:chOff x="3280" y="2348"/>
              <a:chExt cx="476" cy="532"/>
            </a:xfrm>
          </p:grpSpPr>
          <p:sp>
            <p:nvSpPr>
              <p:cNvPr id="37899" name="Line 17"/>
              <p:cNvSpPr>
                <a:spLocks noChangeShapeType="1"/>
              </p:cNvSpPr>
              <p:nvPr/>
            </p:nvSpPr>
            <p:spPr bwMode="auto">
              <a:xfrm>
                <a:off x="3280" y="2348"/>
                <a:ext cx="156"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0" name="Line 18"/>
              <p:cNvSpPr>
                <a:spLocks noChangeShapeType="1"/>
              </p:cNvSpPr>
              <p:nvPr/>
            </p:nvSpPr>
            <p:spPr bwMode="auto">
              <a:xfrm flipV="1">
                <a:off x="3284" y="2592"/>
                <a:ext cx="15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1" name="Line 19"/>
              <p:cNvSpPr>
                <a:spLocks noChangeShapeType="1"/>
              </p:cNvSpPr>
              <p:nvPr/>
            </p:nvSpPr>
            <p:spPr bwMode="auto">
              <a:xfrm flipH="1" flipV="1">
                <a:off x="3444" y="2600"/>
                <a:ext cx="312" cy="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37894" name="Picture 20" descr="43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676400"/>
            <a:ext cx="3094038" cy="474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868212"/>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C5C6B9C-6CA2-421C-91E1-ECF5113B361E}" type="slidenum">
              <a:rPr lang="en-US" sz="1400" smtClean="0"/>
              <a:pPr>
                <a:spcBef>
                  <a:spcPct val="0"/>
                </a:spcBef>
                <a:buFontTx/>
                <a:buNone/>
              </a:pPr>
              <a:t>57</a:t>
            </a:fld>
            <a:endParaRPr lang="en-US" sz="1400" smtClean="0"/>
          </a:p>
        </p:txBody>
      </p:sp>
      <p:sp>
        <p:nvSpPr>
          <p:cNvPr id="38915" name="Rectangle 2"/>
          <p:cNvSpPr>
            <a:spLocks noGrp="1" noChangeArrowheads="1"/>
          </p:cNvSpPr>
          <p:nvPr>
            <p:ph type="title"/>
          </p:nvPr>
        </p:nvSpPr>
        <p:spPr>
          <a:xfrm>
            <a:off x="990600" y="76200"/>
            <a:ext cx="7793038" cy="838200"/>
          </a:xfrm>
        </p:spPr>
        <p:txBody>
          <a:bodyPr/>
          <a:lstStyle/>
          <a:p>
            <a:pPr eaLnBrk="1" hangingPunct="1"/>
            <a:r>
              <a:rPr lang="en-US" sz="3600" b="1" smtClean="0">
                <a:solidFill>
                  <a:schemeClr val="tx1"/>
                </a:solidFill>
              </a:rPr>
              <a:t>Cell Sectoring by Antenna Design</a:t>
            </a:r>
          </a:p>
        </p:txBody>
      </p:sp>
      <p:sp>
        <p:nvSpPr>
          <p:cNvPr id="38916" name="Rectangle 3"/>
          <p:cNvSpPr>
            <a:spLocks noChangeArrowheads="1"/>
          </p:cNvSpPr>
          <p:nvPr/>
        </p:nvSpPr>
        <p:spPr bwMode="auto">
          <a:xfrm>
            <a:off x="762000" y="1371600"/>
            <a:ext cx="7391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Pct val="120000"/>
              <a:buFont typeface="Wingdings" panose="05000000000000000000" pitchFamily="2" charset="2"/>
              <a:buChar char="§"/>
            </a:pPr>
            <a:r>
              <a:rPr lang="en-US" sz="2400"/>
              <a:t> Placing directional transmitters at corners where three </a:t>
            </a:r>
          </a:p>
          <a:p>
            <a:pPr eaLnBrk="1" hangingPunct="1">
              <a:spcBef>
                <a:spcPct val="0"/>
              </a:spcBef>
              <a:buSzPct val="120000"/>
              <a:buFont typeface="Wingdings" panose="05000000000000000000" pitchFamily="2" charset="2"/>
              <a:buNone/>
            </a:pPr>
            <a:r>
              <a:rPr lang="en-US" sz="2400"/>
              <a:t>   adjacent cells meet</a:t>
            </a:r>
          </a:p>
        </p:txBody>
      </p:sp>
      <p:grpSp>
        <p:nvGrpSpPr>
          <p:cNvPr id="38917" name="Group 4"/>
          <p:cNvGrpSpPr>
            <a:grpSpLocks/>
          </p:cNvGrpSpPr>
          <p:nvPr/>
        </p:nvGrpSpPr>
        <p:grpSpPr bwMode="auto">
          <a:xfrm>
            <a:off x="3124200" y="2971800"/>
            <a:ext cx="2286000" cy="2286000"/>
            <a:chOff x="1344" y="672"/>
            <a:chExt cx="1440" cy="1440"/>
          </a:xfrm>
        </p:grpSpPr>
        <p:sp>
          <p:nvSpPr>
            <p:cNvPr id="38940" name="AutoShape 5"/>
            <p:cNvSpPr>
              <a:spLocks noChangeArrowheads="1"/>
            </p:cNvSpPr>
            <p:nvPr/>
          </p:nvSpPr>
          <p:spPr bwMode="auto">
            <a:xfrm>
              <a:off x="1776" y="1632"/>
              <a:ext cx="576" cy="480"/>
            </a:xfrm>
            <a:prstGeom prst="hexagon">
              <a:avLst>
                <a:gd name="adj" fmla="val 30000"/>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8941" name="AutoShape 6"/>
            <p:cNvSpPr>
              <a:spLocks noChangeArrowheads="1"/>
            </p:cNvSpPr>
            <p:nvPr/>
          </p:nvSpPr>
          <p:spPr bwMode="auto">
            <a:xfrm>
              <a:off x="1776" y="672"/>
              <a:ext cx="576" cy="480"/>
            </a:xfrm>
            <a:prstGeom prst="hexagon">
              <a:avLst>
                <a:gd name="adj" fmla="val 30000"/>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grpSp>
          <p:nvGrpSpPr>
            <p:cNvPr id="38942" name="Group 7"/>
            <p:cNvGrpSpPr>
              <a:grpSpLocks/>
            </p:cNvGrpSpPr>
            <p:nvPr/>
          </p:nvGrpSpPr>
          <p:grpSpPr bwMode="auto">
            <a:xfrm>
              <a:off x="1344" y="912"/>
              <a:ext cx="1440" cy="960"/>
              <a:chOff x="1344" y="912"/>
              <a:chExt cx="1440" cy="960"/>
            </a:xfrm>
          </p:grpSpPr>
          <p:sp>
            <p:nvSpPr>
              <p:cNvPr id="38943" name="AutoShape 8"/>
              <p:cNvSpPr>
                <a:spLocks noChangeArrowheads="1"/>
              </p:cNvSpPr>
              <p:nvPr/>
            </p:nvSpPr>
            <p:spPr bwMode="auto">
              <a:xfrm>
                <a:off x="1344" y="1392"/>
                <a:ext cx="576" cy="480"/>
              </a:xfrm>
              <a:prstGeom prst="hexagon">
                <a:avLst>
                  <a:gd name="adj" fmla="val 30000"/>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8944" name="AutoShape 9"/>
              <p:cNvSpPr>
                <a:spLocks noChangeArrowheads="1"/>
              </p:cNvSpPr>
              <p:nvPr/>
            </p:nvSpPr>
            <p:spPr bwMode="auto">
              <a:xfrm>
                <a:off x="1776" y="1152"/>
                <a:ext cx="576" cy="480"/>
              </a:xfrm>
              <a:prstGeom prst="hexagon">
                <a:avLst>
                  <a:gd name="adj" fmla="val 30000"/>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8945" name="AutoShape 10"/>
              <p:cNvSpPr>
                <a:spLocks noChangeArrowheads="1"/>
              </p:cNvSpPr>
              <p:nvPr/>
            </p:nvSpPr>
            <p:spPr bwMode="auto">
              <a:xfrm>
                <a:off x="1344" y="912"/>
                <a:ext cx="576" cy="480"/>
              </a:xfrm>
              <a:prstGeom prst="hexagon">
                <a:avLst>
                  <a:gd name="adj" fmla="val 30000"/>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8946" name="AutoShape 11"/>
              <p:cNvSpPr>
                <a:spLocks noChangeArrowheads="1"/>
              </p:cNvSpPr>
              <p:nvPr/>
            </p:nvSpPr>
            <p:spPr bwMode="auto">
              <a:xfrm>
                <a:off x="2208" y="912"/>
                <a:ext cx="576" cy="480"/>
              </a:xfrm>
              <a:prstGeom prst="hexagon">
                <a:avLst>
                  <a:gd name="adj" fmla="val 30000"/>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8947" name="AutoShape 12"/>
              <p:cNvSpPr>
                <a:spLocks noChangeArrowheads="1"/>
              </p:cNvSpPr>
              <p:nvPr/>
            </p:nvSpPr>
            <p:spPr bwMode="auto">
              <a:xfrm>
                <a:off x="2208" y="1392"/>
                <a:ext cx="576" cy="480"/>
              </a:xfrm>
              <a:prstGeom prst="hexagon">
                <a:avLst>
                  <a:gd name="adj" fmla="val 30000"/>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grpSp>
      </p:grpSp>
      <p:sp>
        <p:nvSpPr>
          <p:cNvPr id="38918" name="Text Box 13"/>
          <p:cNvSpPr txBox="1">
            <a:spLocks noChangeArrowheads="1"/>
          </p:cNvSpPr>
          <p:nvPr/>
        </p:nvSpPr>
        <p:spPr bwMode="auto">
          <a:xfrm>
            <a:off x="4114800" y="40528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1800"/>
              <a:t>A</a:t>
            </a:r>
          </a:p>
        </p:txBody>
      </p:sp>
      <p:sp>
        <p:nvSpPr>
          <p:cNvPr id="38919" name="Oval 14"/>
          <p:cNvSpPr>
            <a:spLocks noChangeArrowheads="1"/>
          </p:cNvSpPr>
          <p:nvPr/>
        </p:nvSpPr>
        <p:spPr bwMode="auto">
          <a:xfrm>
            <a:off x="3962400" y="4419600"/>
            <a:ext cx="152400" cy="152400"/>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8920" name="Oval 15"/>
          <p:cNvSpPr>
            <a:spLocks noChangeArrowheads="1"/>
          </p:cNvSpPr>
          <p:nvPr/>
        </p:nvSpPr>
        <p:spPr bwMode="auto">
          <a:xfrm>
            <a:off x="4648200" y="4038600"/>
            <a:ext cx="152400" cy="152400"/>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8921" name="Oval 16"/>
          <p:cNvSpPr>
            <a:spLocks noChangeArrowheads="1"/>
          </p:cNvSpPr>
          <p:nvPr/>
        </p:nvSpPr>
        <p:spPr bwMode="auto">
          <a:xfrm>
            <a:off x="3962400" y="3657600"/>
            <a:ext cx="152400" cy="152400"/>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sz="2400">
              <a:latin typeface="Tahoma" panose="020B0604030504040204" pitchFamily="34" charset="0"/>
            </a:endParaRPr>
          </a:p>
        </p:txBody>
      </p:sp>
      <p:sp>
        <p:nvSpPr>
          <p:cNvPr id="38922" name="Oval 17"/>
          <p:cNvSpPr>
            <a:spLocks noChangeArrowheads="1"/>
          </p:cNvSpPr>
          <p:nvPr/>
        </p:nvSpPr>
        <p:spPr bwMode="auto">
          <a:xfrm>
            <a:off x="3962400" y="5181600"/>
            <a:ext cx="152400" cy="1524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8923" name="Oval 18"/>
          <p:cNvSpPr>
            <a:spLocks noChangeArrowheads="1"/>
          </p:cNvSpPr>
          <p:nvPr/>
        </p:nvSpPr>
        <p:spPr bwMode="auto">
          <a:xfrm>
            <a:off x="4648200" y="4800600"/>
            <a:ext cx="152400" cy="1524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8924" name="Oval 19"/>
          <p:cNvSpPr>
            <a:spLocks noChangeArrowheads="1"/>
          </p:cNvSpPr>
          <p:nvPr/>
        </p:nvSpPr>
        <p:spPr bwMode="auto">
          <a:xfrm>
            <a:off x="5334000" y="4419600"/>
            <a:ext cx="152400" cy="1524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8925" name="Oval 20"/>
          <p:cNvSpPr>
            <a:spLocks noChangeArrowheads="1"/>
          </p:cNvSpPr>
          <p:nvPr/>
        </p:nvSpPr>
        <p:spPr bwMode="auto">
          <a:xfrm>
            <a:off x="5334000" y="3657600"/>
            <a:ext cx="152400" cy="1524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8926" name="Oval 21"/>
          <p:cNvSpPr>
            <a:spLocks noChangeArrowheads="1"/>
          </p:cNvSpPr>
          <p:nvPr/>
        </p:nvSpPr>
        <p:spPr bwMode="auto">
          <a:xfrm>
            <a:off x="4648200" y="3276600"/>
            <a:ext cx="152400" cy="1524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8927" name="Oval 22"/>
          <p:cNvSpPr>
            <a:spLocks noChangeArrowheads="1"/>
          </p:cNvSpPr>
          <p:nvPr/>
        </p:nvSpPr>
        <p:spPr bwMode="auto">
          <a:xfrm>
            <a:off x="3962400" y="2895600"/>
            <a:ext cx="152400" cy="1524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8928" name="Oval 23"/>
          <p:cNvSpPr>
            <a:spLocks noChangeArrowheads="1"/>
          </p:cNvSpPr>
          <p:nvPr/>
        </p:nvSpPr>
        <p:spPr bwMode="auto">
          <a:xfrm>
            <a:off x="3276600" y="3276600"/>
            <a:ext cx="152400" cy="1524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8929" name="Oval 24"/>
          <p:cNvSpPr>
            <a:spLocks noChangeArrowheads="1"/>
          </p:cNvSpPr>
          <p:nvPr/>
        </p:nvSpPr>
        <p:spPr bwMode="auto">
          <a:xfrm>
            <a:off x="3276600" y="4038600"/>
            <a:ext cx="152400" cy="1524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8930" name="Oval 25"/>
          <p:cNvSpPr>
            <a:spLocks noChangeArrowheads="1"/>
          </p:cNvSpPr>
          <p:nvPr/>
        </p:nvSpPr>
        <p:spPr bwMode="auto">
          <a:xfrm>
            <a:off x="3276600" y="4800600"/>
            <a:ext cx="152400" cy="1524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8931" name="Text Box 26"/>
          <p:cNvSpPr txBox="1">
            <a:spLocks noChangeArrowheads="1"/>
          </p:cNvSpPr>
          <p:nvPr/>
        </p:nvSpPr>
        <p:spPr bwMode="auto">
          <a:xfrm>
            <a:off x="3200400" y="3595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1800"/>
              <a:t>C</a:t>
            </a:r>
          </a:p>
        </p:txBody>
      </p:sp>
      <p:sp>
        <p:nvSpPr>
          <p:cNvPr id="38932" name="Text Box 27"/>
          <p:cNvSpPr txBox="1">
            <a:spLocks noChangeArrowheads="1"/>
          </p:cNvSpPr>
          <p:nvPr/>
        </p:nvSpPr>
        <p:spPr bwMode="auto">
          <a:xfrm>
            <a:off x="4114800" y="30622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1800"/>
              <a:t>B</a:t>
            </a:r>
          </a:p>
        </p:txBody>
      </p:sp>
      <p:sp>
        <p:nvSpPr>
          <p:cNvPr id="38933" name="Line 28"/>
          <p:cNvSpPr>
            <a:spLocks noChangeShapeType="1"/>
          </p:cNvSpPr>
          <p:nvPr/>
        </p:nvSpPr>
        <p:spPr bwMode="auto">
          <a:xfrm flipH="1">
            <a:off x="3581400" y="3352800"/>
            <a:ext cx="228600" cy="381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8934" name="Line 29"/>
          <p:cNvSpPr>
            <a:spLocks noChangeShapeType="1"/>
          </p:cNvSpPr>
          <p:nvPr/>
        </p:nvSpPr>
        <p:spPr bwMode="auto">
          <a:xfrm>
            <a:off x="3581400" y="3733800"/>
            <a:ext cx="228600" cy="381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8935" name="Line 30"/>
          <p:cNvSpPr>
            <a:spLocks noChangeShapeType="1"/>
          </p:cNvSpPr>
          <p:nvPr/>
        </p:nvSpPr>
        <p:spPr bwMode="auto">
          <a:xfrm>
            <a:off x="3810000" y="3352800"/>
            <a:ext cx="457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8936" name="Line 31"/>
          <p:cNvSpPr>
            <a:spLocks noChangeShapeType="1"/>
          </p:cNvSpPr>
          <p:nvPr/>
        </p:nvSpPr>
        <p:spPr bwMode="auto">
          <a:xfrm>
            <a:off x="4267200" y="3352800"/>
            <a:ext cx="228600" cy="381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8937" name="Line 32"/>
          <p:cNvSpPr>
            <a:spLocks noChangeShapeType="1"/>
          </p:cNvSpPr>
          <p:nvPr/>
        </p:nvSpPr>
        <p:spPr bwMode="auto">
          <a:xfrm flipH="1">
            <a:off x="4267200" y="3733800"/>
            <a:ext cx="228600" cy="381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8938" name="Line 33"/>
          <p:cNvSpPr>
            <a:spLocks noChangeShapeType="1"/>
          </p:cNvSpPr>
          <p:nvPr/>
        </p:nvSpPr>
        <p:spPr bwMode="auto">
          <a:xfrm>
            <a:off x="3810000" y="4114800"/>
            <a:ext cx="457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8939" name="Text Box 34"/>
          <p:cNvSpPr txBox="1">
            <a:spLocks noChangeArrowheads="1"/>
          </p:cNvSpPr>
          <p:nvPr/>
        </p:nvSpPr>
        <p:spPr bwMode="auto">
          <a:xfrm>
            <a:off x="3962400" y="37480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1800"/>
              <a:t>X</a:t>
            </a:r>
          </a:p>
        </p:txBody>
      </p:sp>
    </p:spTree>
    <p:extLst>
      <p:ext uri="{BB962C8B-B14F-4D97-AF65-F5344CB8AC3E}">
        <p14:creationId xmlns:p14="http://schemas.microsoft.com/office/powerpoint/2010/main" val="2126229953"/>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F3D681-2A5B-49B0-BFA2-1C5858FC816A}" type="slidenum">
              <a:rPr lang="en-US" sz="1400" smtClean="0"/>
              <a:pPr>
                <a:spcBef>
                  <a:spcPct val="0"/>
                </a:spcBef>
                <a:buFontTx/>
                <a:buNone/>
              </a:pPr>
              <a:t>58</a:t>
            </a:fld>
            <a:endParaRPr lang="en-US" sz="1400" smtClean="0"/>
          </a:p>
        </p:txBody>
      </p:sp>
      <p:sp>
        <p:nvSpPr>
          <p:cNvPr id="39939" name="Rectangle 2"/>
          <p:cNvSpPr>
            <a:spLocks noGrp="1" noChangeArrowheads="1"/>
          </p:cNvSpPr>
          <p:nvPr>
            <p:ph type="title"/>
          </p:nvPr>
        </p:nvSpPr>
        <p:spPr>
          <a:xfrm>
            <a:off x="914400" y="152400"/>
            <a:ext cx="8229600" cy="914400"/>
          </a:xfrm>
        </p:spPr>
        <p:txBody>
          <a:bodyPr>
            <a:normAutofit fontScale="90000"/>
          </a:bodyPr>
          <a:lstStyle/>
          <a:p>
            <a:pPr eaLnBrk="1" hangingPunct="1"/>
            <a:r>
              <a:rPr lang="en-US" sz="3200" b="1" smtClean="0">
                <a:solidFill>
                  <a:schemeClr val="tx1"/>
                </a:solidFill>
              </a:rPr>
              <a:t>Worst Case for Forward Channel Interference in Three-sectors </a:t>
            </a:r>
          </a:p>
        </p:txBody>
      </p:sp>
      <p:sp>
        <p:nvSpPr>
          <p:cNvPr id="39940" name="AutoShape 3"/>
          <p:cNvSpPr>
            <a:spLocks noChangeArrowheads="1"/>
          </p:cNvSpPr>
          <p:nvPr/>
        </p:nvSpPr>
        <p:spPr bwMode="auto">
          <a:xfrm>
            <a:off x="1495425" y="2524125"/>
            <a:ext cx="1485900" cy="1123950"/>
          </a:xfrm>
          <a:prstGeom prst="hexagon">
            <a:avLst>
              <a:gd name="adj" fmla="val 33051"/>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9941" name="AutoShape 4"/>
          <p:cNvSpPr>
            <a:spLocks noChangeArrowheads="1"/>
          </p:cNvSpPr>
          <p:nvPr/>
        </p:nvSpPr>
        <p:spPr bwMode="auto">
          <a:xfrm>
            <a:off x="1495425" y="3648075"/>
            <a:ext cx="1485900" cy="1123950"/>
          </a:xfrm>
          <a:prstGeom prst="hexagon">
            <a:avLst>
              <a:gd name="adj" fmla="val 33051"/>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9942" name="AutoShape 5"/>
          <p:cNvSpPr>
            <a:spLocks noChangeArrowheads="1"/>
          </p:cNvSpPr>
          <p:nvPr/>
        </p:nvSpPr>
        <p:spPr bwMode="auto">
          <a:xfrm>
            <a:off x="2609850" y="1962150"/>
            <a:ext cx="1485900" cy="1123950"/>
          </a:xfrm>
          <a:prstGeom prst="hexagon">
            <a:avLst>
              <a:gd name="adj" fmla="val 33051"/>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9943" name="AutoShape 6"/>
          <p:cNvSpPr>
            <a:spLocks noChangeArrowheads="1"/>
          </p:cNvSpPr>
          <p:nvPr/>
        </p:nvSpPr>
        <p:spPr bwMode="auto">
          <a:xfrm>
            <a:off x="2609850" y="3086100"/>
            <a:ext cx="1485900" cy="1123950"/>
          </a:xfrm>
          <a:prstGeom prst="hexagon">
            <a:avLst>
              <a:gd name="adj" fmla="val 33051"/>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9944" name="AutoShape 7"/>
          <p:cNvSpPr>
            <a:spLocks noChangeArrowheads="1"/>
          </p:cNvSpPr>
          <p:nvPr/>
        </p:nvSpPr>
        <p:spPr bwMode="auto">
          <a:xfrm>
            <a:off x="2609850" y="4210050"/>
            <a:ext cx="1485900" cy="1123950"/>
          </a:xfrm>
          <a:prstGeom prst="hexagon">
            <a:avLst>
              <a:gd name="adj" fmla="val 33051"/>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9945" name="AutoShape 8"/>
          <p:cNvSpPr>
            <a:spLocks noChangeArrowheads="1"/>
          </p:cNvSpPr>
          <p:nvPr/>
        </p:nvSpPr>
        <p:spPr bwMode="auto">
          <a:xfrm>
            <a:off x="3724275" y="2524125"/>
            <a:ext cx="1485900" cy="1123950"/>
          </a:xfrm>
          <a:prstGeom prst="hexagon">
            <a:avLst>
              <a:gd name="adj" fmla="val 33051"/>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9946" name="AutoShape 9"/>
          <p:cNvSpPr>
            <a:spLocks noChangeArrowheads="1"/>
          </p:cNvSpPr>
          <p:nvPr/>
        </p:nvSpPr>
        <p:spPr bwMode="auto">
          <a:xfrm>
            <a:off x="3724275" y="3648075"/>
            <a:ext cx="1485900" cy="1123950"/>
          </a:xfrm>
          <a:prstGeom prst="hexagon">
            <a:avLst>
              <a:gd name="adj" fmla="val 33051"/>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9947" name="AutoShape 10"/>
          <p:cNvSpPr>
            <a:spLocks noChangeArrowheads="1"/>
          </p:cNvSpPr>
          <p:nvPr/>
        </p:nvSpPr>
        <p:spPr bwMode="auto">
          <a:xfrm>
            <a:off x="4838700" y="3086100"/>
            <a:ext cx="1485900" cy="1123950"/>
          </a:xfrm>
          <a:prstGeom prst="hexagon">
            <a:avLst>
              <a:gd name="adj" fmla="val 33051"/>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9948" name="AutoShape 11"/>
          <p:cNvSpPr>
            <a:spLocks noChangeArrowheads="1"/>
          </p:cNvSpPr>
          <p:nvPr/>
        </p:nvSpPr>
        <p:spPr bwMode="auto">
          <a:xfrm>
            <a:off x="4838700" y="1962150"/>
            <a:ext cx="1485900" cy="1123950"/>
          </a:xfrm>
          <a:prstGeom prst="hexagon">
            <a:avLst>
              <a:gd name="adj" fmla="val 33051"/>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9949" name="Line 12"/>
          <p:cNvSpPr>
            <a:spLocks noChangeShapeType="1"/>
          </p:cNvSpPr>
          <p:nvPr/>
        </p:nvSpPr>
        <p:spPr bwMode="auto">
          <a:xfrm flipH="1" flipV="1">
            <a:off x="5581650" y="2524125"/>
            <a:ext cx="371475" cy="561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0" name="Text Box 13"/>
          <p:cNvSpPr txBox="1">
            <a:spLocks noChangeArrowheads="1"/>
          </p:cNvSpPr>
          <p:nvPr/>
        </p:nvSpPr>
        <p:spPr bwMode="auto">
          <a:xfrm>
            <a:off x="5162550" y="2590800"/>
            <a:ext cx="523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1800"/>
              <a:t>BS</a:t>
            </a:r>
          </a:p>
        </p:txBody>
      </p:sp>
      <p:sp>
        <p:nvSpPr>
          <p:cNvPr id="39951" name="Text Box 14"/>
          <p:cNvSpPr txBox="1">
            <a:spLocks noChangeArrowheads="1"/>
          </p:cNvSpPr>
          <p:nvPr/>
        </p:nvSpPr>
        <p:spPr bwMode="auto">
          <a:xfrm>
            <a:off x="6067425" y="2895600"/>
            <a:ext cx="866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1800"/>
              <a:t>MS</a:t>
            </a:r>
          </a:p>
        </p:txBody>
      </p:sp>
      <p:sp>
        <p:nvSpPr>
          <p:cNvPr id="39952" name="Text Box 15"/>
          <p:cNvSpPr txBox="1">
            <a:spLocks noChangeArrowheads="1"/>
          </p:cNvSpPr>
          <p:nvPr/>
        </p:nvSpPr>
        <p:spPr bwMode="auto">
          <a:xfrm>
            <a:off x="3476625" y="3352800"/>
            <a:ext cx="495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1800"/>
              <a:t>R</a:t>
            </a:r>
          </a:p>
        </p:txBody>
      </p:sp>
      <p:sp>
        <p:nvSpPr>
          <p:cNvPr id="39953" name="Line 16"/>
          <p:cNvSpPr>
            <a:spLocks noChangeShapeType="1"/>
          </p:cNvSpPr>
          <p:nvPr/>
        </p:nvSpPr>
        <p:spPr bwMode="auto">
          <a:xfrm flipH="1" flipV="1">
            <a:off x="3352800" y="4772025"/>
            <a:ext cx="371475" cy="561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4" name="Line 17"/>
          <p:cNvSpPr>
            <a:spLocks noChangeShapeType="1"/>
          </p:cNvSpPr>
          <p:nvPr/>
        </p:nvSpPr>
        <p:spPr bwMode="auto">
          <a:xfrm flipH="1">
            <a:off x="3352800" y="4210050"/>
            <a:ext cx="371475" cy="561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5" name="Line 18"/>
          <p:cNvSpPr>
            <a:spLocks noChangeShapeType="1"/>
          </p:cNvSpPr>
          <p:nvPr/>
        </p:nvSpPr>
        <p:spPr bwMode="auto">
          <a:xfrm flipH="1">
            <a:off x="5581650" y="1962150"/>
            <a:ext cx="371475" cy="561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6" name="Text Box 19"/>
          <p:cNvSpPr txBox="1">
            <a:spLocks noChangeArrowheads="1"/>
          </p:cNvSpPr>
          <p:nvPr/>
        </p:nvSpPr>
        <p:spPr bwMode="auto">
          <a:xfrm>
            <a:off x="2895600" y="2362200"/>
            <a:ext cx="1095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1800"/>
              <a:t>D + 0.7R</a:t>
            </a:r>
          </a:p>
        </p:txBody>
      </p:sp>
      <p:sp>
        <p:nvSpPr>
          <p:cNvPr id="39957" name="Text Box 20"/>
          <p:cNvSpPr txBox="1">
            <a:spLocks noChangeArrowheads="1"/>
          </p:cNvSpPr>
          <p:nvPr/>
        </p:nvSpPr>
        <p:spPr bwMode="auto">
          <a:xfrm>
            <a:off x="4619625" y="3900488"/>
            <a:ext cx="495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1800"/>
              <a:t>D</a:t>
            </a:r>
          </a:p>
        </p:txBody>
      </p:sp>
      <p:sp>
        <p:nvSpPr>
          <p:cNvPr id="39958" name="Text Box 21"/>
          <p:cNvSpPr txBox="1">
            <a:spLocks noChangeArrowheads="1"/>
          </p:cNvSpPr>
          <p:nvPr/>
        </p:nvSpPr>
        <p:spPr bwMode="auto">
          <a:xfrm>
            <a:off x="2790825" y="4648200"/>
            <a:ext cx="523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1800"/>
              <a:t>BS</a:t>
            </a:r>
          </a:p>
        </p:txBody>
      </p:sp>
      <p:sp>
        <p:nvSpPr>
          <p:cNvPr id="39959" name="Line 22"/>
          <p:cNvSpPr>
            <a:spLocks noChangeShapeType="1"/>
          </p:cNvSpPr>
          <p:nvPr/>
        </p:nvSpPr>
        <p:spPr bwMode="auto">
          <a:xfrm flipV="1">
            <a:off x="3324225" y="31242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0" name="AutoShape 23"/>
          <p:cNvSpPr>
            <a:spLocks noChangeArrowheads="1"/>
          </p:cNvSpPr>
          <p:nvPr/>
        </p:nvSpPr>
        <p:spPr bwMode="auto">
          <a:xfrm>
            <a:off x="1524000" y="1447800"/>
            <a:ext cx="1447800" cy="1066800"/>
          </a:xfrm>
          <a:prstGeom prst="hexagon">
            <a:avLst>
              <a:gd name="adj" fmla="val 33929"/>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9961" name="Line 24"/>
          <p:cNvSpPr>
            <a:spLocks noChangeShapeType="1"/>
          </p:cNvSpPr>
          <p:nvPr/>
        </p:nvSpPr>
        <p:spPr bwMode="auto">
          <a:xfrm flipH="1" flipV="1">
            <a:off x="2266950" y="1952625"/>
            <a:ext cx="371475" cy="561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2" name="Line 25"/>
          <p:cNvSpPr>
            <a:spLocks noChangeShapeType="1"/>
          </p:cNvSpPr>
          <p:nvPr/>
        </p:nvSpPr>
        <p:spPr bwMode="auto">
          <a:xfrm flipH="1">
            <a:off x="2266950" y="1447800"/>
            <a:ext cx="32385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3" name="Text Box 26"/>
          <p:cNvSpPr txBox="1">
            <a:spLocks noChangeArrowheads="1"/>
          </p:cNvSpPr>
          <p:nvPr/>
        </p:nvSpPr>
        <p:spPr bwMode="auto">
          <a:xfrm>
            <a:off x="1752600" y="1971675"/>
            <a:ext cx="523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1800"/>
              <a:t>BS</a:t>
            </a:r>
          </a:p>
        </p:txBody>
      </p:sp>
      <p:sp>
        <p:nvSpPr>
          <p:cNvPr id="39964" name="Freeform 27" descr="Light vertical"/>
          <p:cNvSpPr>
            <a:spLocks/>
          </p:cNvSpPr>
          <p:nvPr/>
        </p:nvSpPr>
        <p:spPr bwMode="auto">
          <a:xfrm>
            <a:off x="2209800" y="1447800"/>
            <a:ext cx="762000" cy="1066800"/>
          </a:xfrm>
          <a:custGeom>
            <a:avLst/>
            <a:gdLst>
              <a:gd name="T0" fmla="*/ 2147483646 w 480"/>
              <a:gd name="T1" fmla="*/ 0 h 672"/>
              <a:gd name="T2" fmla="*/ 2147483646 w 480"/>
              <a:gd name="T3" fmla="*/ 2147483646 h 672"/>
              <a:gd name="T4" fmla="*/ 2147483646 w 480"/>
              <a:gd name="T5" fmla="*/ 2147483646 h 672"/>
              <a:gd name="T6" fmla="*/ 0 w 480"/>
              <a:gd name="T7" fmla="*/ 2147483646 h 672"/>
              <a:gd name="T8" fmla="*/ 2147483646 w 480"/>
              <a:gd name="T9" fmla="*/ 0 h 672"/>
              <a:gd name="T10" fmla="*/ 0 60000 65536"/>
              <a:gd name="T11" fmla="*/ 0 60000 65536"/>
              <a:gd name="T12" fmla="*/ 0 60000 65536"/>
              <a:gd name="T13" fmla="*/ 0 60000 65536"/>
              <a:gd name="T14" fmla="*/ 0 60000 65536"/>
              <a:gd name="T15" fmla="*/ 0 w 480"/>
              <a:gd name="T16" fmla="*/ 0 h 672"/>
              <a:gd name="T17" fmla="*/ 480 w 480"/>
              <a:gd name="T18" fmla="*/ 672 h 672"/>
            </a:gdLst>
            <a:ahLst/>
            <a:cxnLst>
              <a:cxn ang="T10">
                <a:pos x="T0" y="T1"/>
              </a:cxn>
              <a:cxn ang="T11">
                <a:pos x="T2" y="T3"/>
              </a:cxn>
              <a:cxn ang="T12">
                <a:pos x="T4" y="T5"/>
              </a:cxn>
              <a:cxn ang="T13">
                <a:pos x="T6" y="T7"/>
              </a:cxn>
              <a:cxn ang="T14">
                <a:pos x="T8" y="T9"/>
              </a:cxn>
            </a:cxnLst>
            <a:rect l="T15" t="T16" r="T17" b="T18"/>
            <a:pathLst>
              <a:path w="480" h="672">
                <a:moveTo>
                  <a:pt x="240" y="0"/>
                </a:moveTo>
                <a:lnTo>
                  <a:pt x="480" y="336"/>
                </a:lnTo>
                <a:lnTo>
                  <a:pt x="240" y="672"/>
                </a:lnTo>
                <a:lnTo>
                  <a:pt x="0" y="336"/>
                </a:lnTo>
                <a:lnTo>
                  <a:pt x="240" y="0"/>
                </a:lnTo>
                <a:close/>
              </a:path>
            </a:pathLst>
          </a:custGeom>
          <a:pattFill prst="ltVert">
            <a:fgClr>
              <a:schemeClr val="accent1"/>
            </a:fgClr>
            <a:bgClr>
              <a:schemeClr val="bg1"/>
            </a:bgClr>
          </a:pattFill>
          <a:ln w="9525">
            <a:solidFill>
              <a:schemeClr val="tx1"/>
            </a:solidFill>
            <a:round/>
            <a:headEnd/>
            <a:tailEnd/>
          </a:ln>
        </p:spPr>
        <p:txBody>
          <a:bodyPr/>
          <a:lstStyle/>
          <a:p>
            <a:endParaRPr lang="en-US"/>
          </a:p>
        </p:txBody>
      </p:sp>
      <p:sp>
        <p:nvSpPr>
          <p:cNvPr id="39965" name="Oval 28"/>
          <p:cNvSpPr>
            <a:spLocks noChangeArrowheads="1"/>
          </p:cNvSpPr>
          <p:nvPr/>
        </p:nvSpPr>
        <p:spPr bwMode="auto">
          <a:xfrm>
            <a:off x="2114550" y="1905000"/>
            <a:ext cx="17145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9966" name="Line 29"/>
          <p:cNvSpPr>
            <a:spLocks noChangeShapeType="1"/>
          </p:cNvSpPr>
          <p:nvPr/>
        </p:nvSpPr>
        <p:spPr bwMode="auto">
          <a:xfrm flipH="1" flipV="1">
            <a:off x="3352800" y="4695825"/>
            <a:ext cx="400050" cy="601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7" name="Line 30"/>
          <p:cNvSpPr>
            <a:spLocks noChangeShapeType="1"/>
          </p:cNvSpPr>
          <p:nvPr/>
        </p:nvSpPr>
        <p:spPr bwMode="auto">
          <a:xfrm flipH="1">
            <a:off x="3352800" y="4191000"/>
            <a:ext cx="347663" cy="541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8" name="Freeform 31" descr="Light vertical"/>
          <p:cNvSpPr>
            <a:spLocks/>
          </p:cNvSpPr>
          <p:nvPr/>
        </p:nvSpPr>
        <p:spPr bwMode="auto">
          <a:xfrm>
            <a:off x="3295650" y="4191000"/>
            <a:ext cx="819150" cy="1143000"/>
          </a:xfrm>
          <a:custGeom>
            <a:avLst/>
            <a:gdLst>
              <a:gd name="T0" fmla="*/ 2147483646 w 480"/>
              <a:gd name="T1" fmla="*/ 0 h 672"/>
              <a:gd name="T2" fmla="*/ 2147483646 w 480"/>
              <a:gd name="T3" fmla="*/ 2147483646 h 672"/>
              <a:gd name="T4" fmla="*/ 2147483646 w 480"/>
              <a:gd name="T5" fmla="*/ 2147483646 h 672"/>
              <a:gd name="T6" fmla="*/ 0 w 480"/>
              <a:gd name="T7" fmla="*/ 2147483646 h 672"/>
              <a:gd name="T8" fmla="*/ 2147483646 w 480"/>
              <a:gd name="T9" fmla="*/ 0 h 672"/>
              <a:gd name="T10" fmla="*/ 0 60000 65536"/>
              <a:gd name="T11" fmla="*/ 0 60000 65536"/>
              <a:gd name="T12" fmla="*/ 0 60000 65536"/>
              <a:gd name="T13" fmla="*/ 0 60000 65536"/>
              <a:gd name="T14" fmla="*/ 0 60000 65536"/>
              <a:gd name="T15" fmla="*/ 0 w 480"/>
              <a:gd name="T16" fmla="*/ 0 h 672"/>
              <a:gd name="T17" fmla="*/ 480 w 480"/>
              <a:gd name="T18" fmla="*/ 672 h 672"/>
            </a:gdLst>
            <a:ahLst/>
            <a:cxnLst>
              <a:cxn ang="T10">
                <a:pos x="T0" y="T1"/>
              </a:cxn>
              <a:cxn ang="T11">
                <a:pos x="T2" y="T3"/>
              </a:cxn>
              <a:cxn ang="T12">
                <a:pos x="T4" y="T5"/>
              </a:cxn>
              <a:cxn ang="T13">
                <a:pos x="T6" y="T7"/>
              </a:cxn>
              <a:cxn ang="T14">
                <a:pos x="T8" y="T9"/>
              </a:cxn>
            </a:cxnLst>
            <a:rect l="T15" t="T16" r="T17" b="T18"/>
            <a:pathLst>
              <a:path w="480" h="672">
                <a:moveTo>
                  <a:pt x="240" y="0"/>
                </a:moveTo>
                <a:lnTo>
                  <a:pt x="480" y="336"/>
                </a:lnTo>
                <a:lnTo>
                  <a:pt x="240" y="672"/>
                </a:lnTo>
                <a:lnTo>
                  <a:pt x="0" y="336"/>
                </a:lnTo>
                <a:lnTo>
                  <a:pt x="240" y="0"/>
                </a:lnTo>
                <a:close/>
              </a:path>
            </a:pathLst>
          </a:custGeom>
          <a:pattFill prst="ltVert">
            <a:fgClr>
              <a:schemeClr val="accent1"/>
            </a:fgClr>
            <a:bgClr>
              <a:schemeClr val="bg1"/>
            </a:bgClr>
          </a:pattFill>
          <a:ln w="9525">
            <a:solidFill>
              <a:schemeClr val="tx1"/>
            </a:solidFill>
            <a:round/>
            <a:headEnd/>
            <a:tailEnd/>
          </a:ln>
        </p:spPr>
        <p:txBody>
          <a:bodyPr/>
          <a:lstStyle/>
          <a:p>
            <a:endParaRPr lang="en-US"/>
          </a:p>
        </p:txBody>
      </p:sp>
      <p:sp>
        <p:nvSpPr>
          <p:cNvPr id="39969" name="Oval 32"/>
          <p:cNvSpPr>
            <a:spLocks noChangeArrowheads="1"/>
          </p:cNvSpPr>
          <p:nvPr/>
        </p:nvSpPr>
        <p:spPr bwMode="auto">
          <a:xfrm>
            <a:off x="3200400" y="47244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9970" name="Line 33"/>
          <p:cNvSpPr>
            <a:spLocks noChangeShapeType="1"/>
          </p:cNvSpPr>
          <p:nvPr/>
        </p:nvSpPr>
        <p:spPr bwMode="auto">
          <a:xfrm flipH="1" flipV="1">
            <a:off x="5619750" y="2486025"/>
            <a:ext cx="371475" cy="601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1" name="Line 34"/>
          <p:cNvSpPr>
            <a:spLocks noChangeShapeType="1"/>
          </p:cNvSpPr>
          <p:nvPr/>
        </p:nvSpPr>
        <p:spPr bwMode="auto">
          <a:xfrm flipH="1">
            <a:off x="5619750" y="1981200"/>
            <a:ext cx="323850" cy="541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2" name="Freeform 35" descr="Light vertical"/>
          <p:cNvSpPr>
            <a:spLocks/>
          </p:cNvSpPr>
          <p:nvPr/>
        </p:nvSpPr>
        <p:spPr bwMode="auto">
          <a:xfrm>
            <a:off x="5562600" y="1981200"/>
            <a:ext cx="762000" cy="1143000"/>
          </a:xfrm>
          <a:custGeom>
            <a:avLst/>
            <a:gdLst>
              <a:gd name="T0" fmla="*/ 2147483646 w 480"/>
              <a:gd name="T1" fmla="*/ 0 h 672"/>
              <a:gd name="T2" fmla="*/ 2147483646 w 480"/>
              <a:gd name="T3" fmla="*/ 2147483646 h 672"/>
              <a:gd name="T4" fmla="*/ 2147483646 w 480"/>
              <a:gd name="T5" fmla="*/ 2147483646 h 672"/>
              <a:gd name="T6" fmla="*/ 0 w 480"/>
              <a:gd name="T7" fmla="*/ 2147483646 h 672"/>
              <a:gd name="T8" fmla="*/ 2147483646 w 480"/>
              <a:gd name="T9" fmla="*/ 0 h 672"/>
              <a:gd name="T10" fmla="*/ 0 60000 65536"/>
              <a:gd name="T11" fmla="*/ 0 60000 65536"/>
              <a:gd name="T12" fmla="*/ 0 60000 65536"/>
              <a:gd name="T13" fmla="*/ 0 60000 65536"/>
              <a:gd name="T14" fmla="*/ 0 60000 65536"/>
              <a:gd name="T15" fmla="*/ 0 w 480"/>
              <a:gd name="T16" fmla="*/ 0 h 672"/>
              <a:gd name="T17" fmla="*/ 480 w 480"/>
              <a:gd name="T18" fmla="*/ 672 h 672"/>
            </a:gdLst>
            <a:ahLst/>
            <a:cxnLst>
              <a:cxn ang="T10">
                <a:pos x="T0" y="T1"/>
              </a:cxn>
              <a:cxn ang="T11">
                <a:pos x="T2" y="T3"/>
              </a:cxn>
              <a:cxn ang="T12">
                <a:pos x="T4" y="T5"/>
              </a:cxn>
              <a:cxn ang="T13">
                <a:pos x="T6" y="T7"/>
              </a:cxn>
              <a:cxn ang="T14">
                <a:pos x="T8" y="T9"/>
              </a:cxn>
            </a:cxnLst>
            <a:rect l="T15" t="T16" r="T17" b="T18"/>
            <a:pathLst>
              <a:path w="480" h="672">
                <a:moveTo>
                  <a:pt x="240" y="0"/>
                </a:moveTo>
                <a:lnTo>
                  <a:pt x="480" y="336"/>
                </a:lnTo>
                <a:lnTo>
                  <a:pt x="240" y="672"/>
                </a:lnTo>
                <a:lnTo>
                  <a:pt x="0" y="336"/>
                </a:lnTo>
                <a:lnTo>
                  <a:pt x="240" y="0"/>
                </a:lnTo>
                <a:close/>
              </a:path>
            </a:pathLst>
          </a:custGeom>
          <a:pattFill prst="ltVert">
            <a:fgClr>
              <a:schemeClr val="accent1"/>
            </a:fgClr>
            <a:bgClr>
              <a:schemeClr val="bg1"/>
            </a:bgClr>
          </a:pattFill>
          <a:ln w="9525">
            <a:solidFill>
              <a:schemeClr val="tx1"/>
            </a:solidFill>
            <a:round/>
            <a:headEnd/>
            <a:tailEnd/>
          </a:ln>
        </p:spPr>
        <p:txBody>
          <a:bodyPr/>
          <a:lstStyle/>
          <a:p>
            <a:endParaRPr lang="en-US"/>
          </a:p>
        </p:txBody>
      </p:sp>
      <p:sp>
        <p:nvSpPr>
          <p:cNvPr id="39973" name="Oval 36"/>
          <p:cNvSpPr>
            <a:spLocks noChangeArrowheads="1"/>
          </p:cNvSpPr>
          <p:nvPr/>
        </p:nvSpPr>
        <p:spPr bwMode="auto">
          <a:xfrm>
            <a:off x="5467350" y="2438400"/>
            <a:ext cx="17145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9974" name="Oval 37"/>
          <p:cNvSpPr>
            <a:spLocks noChangeArrowheads="1"/>
          </p:cNvSpPr>
          <p:nvPr/>
        </p:nvSpPr>
        <p:spPr bwMode="auto">
          <a:xfrm flipH="1" flipV="1">
            <a:off x="5867400" y="2971800"/>
            <a:ext cx="171450" cy="152400"/>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9975" name="Text Box 38"/>
          <p:cNvSpPr txBox="1">
            <a:spLocks noChangeArrowheads="1"/>
          </p:cNvSpPr>
          <p:nvPr/>
        </p:nvSpPr>
        <p:spPr bwMode="auto">
          <a:xfrm>
            <a:off x="2743200" y="3519488"/>
            <a:ext cx="523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1800"/>
              <a:t>BS</a:t>
            </a:r>
          </a:p>
        </p:txBody>
      </p:sp>
      <p:sp>
        <p:nvSpPr>
          <p:cNvPr id="39976" name="Oval 39"/>
          <p:cNvSpPr>
            <a:spLocks noChangeArrowheads="1"/>
          </p:cNvSpPr>
          <p:nvPr/>
        </p:nvSpPr>
        <p:spPr bwMode="auto">
          <a:xfrm>
            <a:off x="3228975" y="3595688"/>
            <a:ext cx="123825" cy="138112"/>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9977" name="Line 40"/>
          <p:cNvSpPr>
            <a:spLocks noChangeShapeType="1"/>
          </p:cNvSpPr>
          <p:nvPr/>
        </p:nvSpPr>
        <p:spPr bwMode="auto">
          <a:xfrm>
            <a:off x="2286000" y="1981200"/>
            <a:ext cx="35814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78" name="Line 41"/>
          <p:cNvSpPr>
            <a:spLocks noChangeShapeType="1"/>
          </p:cNvSpPr>
          <p:nvPr/>
        </p:nvSpPr>
        <p:spPr bwMode="auto">
          <a:xfrm flipV="1">
            <a:off x="3352800" y="3124200"/>
            <a:ext cx="2514600" cy="1647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39979" name="Object 42"/>
          <p:cNvGraphicFramePr>
            <a:graphicFrameLocks noChangeAspect="1"/>
          </p:cNvGraphicFramePr>
          <p:nvPr/>
        </p:nvGraphicFramePr>
        <p:xfrm>
          <a:off x="5411788" y="5008563"/>
          <a:ext cx="2630487" cy="858837"/>
        </p:xfrm>
        <a:graphic>
          <a:graphicData uri="http://schemas.openxmlformats.org/presentationml/2006/ole">
            <mc:AlternateContent xmlns:mc="http://schemas.openxmlformats.org/markup-compatibility/2006">
              <mc:Choice xmlns:v="urn:schemas-microsoft-com:vml" Requires="v">
                <p:oleObj spid="_x0000_s49170" name="Equation" r:id="rId3" imgW="1320227" imgH="431613" progId="Equation.3">
                  <p:embed/>
                </p:oleObj>
              </mc:Choice>
              <mc:Fallback>
                <p:oleObj name="Equation" r:id="rId3" imgW="1320227"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1788" y="5008563"/>
                        <a:ext cx="2630487" cy="85883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80" name="Object 43"/>
          <p:cNvGraphicFramePr>
            <a:graphicFrameLocks noChangeAspect="1"/>
          </p:cNvGraphicFramePr>
          <p:nvPr/>
        </p:nvGraphicFramePr>
        <p:xfrm>
          <a:off x="5486400" y="6019800"/>
          <a:ext cx="1447800" cy="381000"/>
        </p:xfrm>
        <a:graphic>
          <a:graphicData uri="http://schemas.openxmlformats.org/presentationml/2006/ole">
            <mc:AlternateContent xmlns:mc="http://schemas.openxmlformats.org/markup-compatibility/2006">
              <mc:Choice xmlns:v="urn:schemas-microsoft-com:vml" Requires="v">
                <p:oleObj spid="_x0000_s49171" name="Equation" r:id="rId5" imgW="761669" imgH="253890" progId="Equation.3">
                  <p:embed/>
                </p:oleObj>
              </mc:Choice>
              <mc:Fallback>
                <p:oleObj name="Equation" r:id="rId5" imgW="761669"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6019800"/>
                        <a:ext cx="1447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8861419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0F58D9B-0371-4301-9731-736BEFDE45AD}" type="slidenum">
              <a:rPr lang="en-US" sz="1400" smtClean="0"/>
              <a:pPr>
                <a:spcBef>
                  <a:spcPct val="0"/>
                </a:spcBef>
                <a:buFontTx/>
                <a:buNone/>
              </a:pPr>
              <a:t>59</a:t>
            </a:fld>
            <a:endParaRPr lang="en-US" sz="1400" smtClean="0"/>
          </a:p>
        </p:txBody>
      </p:sp>
      <p:sp>
        <p:nvSpPr>
          <p:cNvPr id="40963" name="Rectangle 2"/>
          <p:cNvSpPr>
            <a:spLocks noGrp="1" noChangeArrowheads="1"/>
          </p:cNvSpPr>
          <p:nvPr>
            <p:ph type="title"/>
          </p:nvPr>
        </p:nvSpPr>
        <p:spPr>
          <a:xfrm>
            <a:off x="990600" y="0"/>
            <a:ext cx="8153400" cy="1066800"/>
          </a:xfrm>
        </p:spPr>
        <p:txBody>
          <a:bodyPr/>
          <a:lstStyle/>
          <a:p>
            <a:pPr eaLnBrk="1" hangingPunct="1"/>
            <a:r>
              <a:rPr lang="en-US" sz="3200" b="1" smtClean="0">
                <a:solidFill>
                  <a:schemeClr val="tx1"/>
                </a:solidFill>
              </a:rPr>
              <a:t>Worst Case for Forward Channel Interference in Six-sectors</a:t>
            </a:r>
          </a:p>
        </p:txBody>
      </p:sp>
      <p:grpSp>
        <p:nvGrpSpPr>
          <p:cNvPr id="40964" name="Group 3"/>
          <p:cNvGrpSpPr>
            <a:grpSpLocks/>
          </p:cNvGrpSpPr>
          <p:nvPr/>
        </p:nvGrpSpPr>
        <p:grpSpPr bwMode="auto">
          <a:xfrm>
            <a:off x="914400" y="1447800"/>
            <a:ext cx="6000750" cy="4343400"/>
            <a:chOff x="1152" y="1008"/>
            <a:chExt cx="3780" cy="2736"/>
          </a:xfrm>
        </p:grpSpPr>
        <p:sp>
          <p:nvSpPr>
            <p:cNvPr id="40966" name="AutoShape 4"/>
            <p:cNvSpPr>
              <a:spLocks noChangeArrowheads="1"/>
            </p:cNvSpPr>
            <p:nvPr/>
          </p:nvSpPr>
          <p:spPr bwMode="auto">
            <a:xfrm>
              <a:off x="1152" y="1008"/>
              <a:ext cx="1054" cy="782"/>
            </a:xfrm>
            <a:prstGeom prst="hexagon">
              <a:avLst>
                <a:gd name="adj" fmla="val 33696"/>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40967" name="AutoShape 5"/>
            <p:cNvSpPr>
              <a:spLocks noChangeArrowheads="1"/>
            </p:cNvSpPr>
            <p:nvPr/>
          </p:nvSpPr>
          <p:spPr bwMode="auto">
            <a:xfrm>
              <a:off x="1152" y="1790"/>
              <a:ext cx="1054" cy="781"/>
            </a:xfrm>
            <a:prstGeom prst="hexagon">
              <a:avLst>
                <a:gd name="adj" fmla="val 33739"/>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40968" name="AutoShape 6"/>
            <p:cNvSpPr>
              <a:spLocks noChangeArrowheads="1"/>
            </p:cNvSpPr>
            <p:nvPr/>
          </p:nvSpPr>
          <p:spPr bwMode="auto">
            <a:xfrm>
              <a:off x="1939" y="1399"/>
              <a:ext cx="1054" cy="782"/>
            </a:xfrm>
            <a:prstGeom prst="hexagon">
              <a:avLst>
                <a:gd name="adj" fmla="val 33696"/>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40969" name="AutoShape 7"/>
            <p:cNvSpPr>
              <a:spLocks noChangeArrowheads="1"/>
            </p:cNvSpPr>
            <p:nvPr/>
          </p:nvSpPr>
          <p:spPr bwMode="auto">
            <a:xfrm>
              <a:off x="1939" y="2181"/>
              <a:ext cx="1054" cy="781"/>
            </a:xfrm>
            <a:prstGeom prst="hexagon">
              <a:avLst>
                <a:gd name="adj" fmla="val 33739"/>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40970" name="AutoShape 8"/>
            <p:cNvSpPr>
              <a:spLocks noChangeArrowheads="1"/>
            </p:cNvSpPr>
            <p:nvPr/>
          </p:nvSpPr>
          <p:spPr bwMode="auto">
            <a:xfrm>
              <a:off x="1939" y="2962"/>
              <a:ext cx="1054" cy="782"/>
            </a:xfrm>
            <a:prstGeom prst="hexagon">
              <a:avLst>
                <a:gd name="adj" fmla="val 33696"/>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40971" name="AutoShape 9"/>
            <p:cNvSpPr>
              <a:spLocks noChangeArrowheads="1"/>
            </p:cNvSpPr>
            <p:nvPr/>
          </p:nvSpPr>
          <p:spPr bwMode="auto">
            <a:xfrm>
              <a:off x="2726" y="1790"/>
              <a:ext cx="1054" cy="781"/>
            </a:xfrm>
            <a:prstGeom prst="hexagon">
              <a:avLst>
                <a:gd name="adj" fmla="val 33739"/>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40972" name="AutoShape 10"/>
            <p:cNvSpPr>
              <a:spLocks noChangeArrowheads="1"/>
            </p:cNvSpPr>
            <p:nvPr/>
          </p:nvSpPr>
          <p:spPr bwMode="auto">
            <a:xfrm>
              <a:off x="3514" y="1399"/>
              <a:ext cx="1053" cy="782"/>
            </a:xfrm>
            <a:prstGeom prst="hexagon">
              <a:avLst>
                <a:gd name="adj" fmla="val 33664"/>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40973" name="Oval 11"/>
            <p:cNvSpPr>
              <a:spLocks noChangeArrowheads="1"/>
            </p:cNvSpPr>
            <p:nvPr/>
          </p:nvSpPr>
          <p:spPr bwMode="auto">
            <a:xfrm>
              <a:off x="1616" y="1369"/>
              <a:ext cx="64" cy="71"/>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40974" name="Line 12"/>
            <p:cNvSpPr>
              <a:spLocks noChangeShapeType="1"/>
            </p:cNvSpPr>
            <p:nvPr/>
          </p:nvSpPr>
          <p:spPr bwMode="auto">
            <a:xfrm flipH="1">
              <a:off x="1677" y="1008"/>
              <a:ext cx="263" cy="3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5" name="Line 13"/>
            <p:cNvSpPr>
              <a:spLocks noChangeShapeType="1"/>
            </p:cNvSpPr>
            <p:nvPr/>
          </p:nvSpPr>
          <p:spPr bwMode="auto">
            <a:xfrm flipH="1">
              <a:off x="1677" y="1399"/>
              <a:ext cx="5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6" name="Line 14"/>
            <p:cNvSpPr>
              <a:spLocks noChangeShapeType="1"/>
            </p:cNvSpPr>
            <p:nvPr/>
          </p:nvSpPr>
          <p:spPr bwMode="auto">
            <a:xfrm flipH="1">
              <a:off x="2464" y="3353"/>
              <a:ext cx="5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7" name="Line 15"/>
            <p:cNvSpPr>
              <a:spLocks noChangeShapeType="1"/>
            </p:cNvSpPr>
            <p:nvPr/>
          </p:nvSpPr>
          <p:spPr bwMode="auto">
            <a:xfrm flipH="1">
              <a:off x="2464" y="2962"/>
              <a:ext cx="263" cy="3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8" name="Line 16"/>
            <p:cNvSpPr>
              <a:spLocks noChangeShapeType="1"/>
            </p:cNvSpPr>
            <p:nvPr/>
          </p:nvSpPr>
          <p:spPr bwMode="auto">
            <a:xfrm flipH="1">
              <a:off x="4038" y="1790"/>
              <a:ext cx="5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9" name="Line 17"/>
            <p:cNvSpPr>
              <a:spLocks noChangeShapeType="1"/>
            </p:cNvSpPr>
            <p:nvPr/>
          </p:nvSpPr>
          <p:spPr bwMode="auto">
            <a:xfrm flipH="1">
              <a:off x="4038" y="1399"/>
              <a:ext cx="264" cy="3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0" name="Text Box 18"/>
            <p:cNvSpPr txBox="1">
              <a:spLocks noChangeArrowheads="1"/>
            </p:cNvSpPr>
            <p:nvPr/>
          </p:nvSpPr>
          <p:spPr bwMode="auto">
            <a:xfrm>
              <a:off x="3648" y="2448"/>
              <a:ext cx="6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1800"/>
                <a:t>D +0.7R</a:t>
              </a:r>
            </a:p>
          </p:txBody>
        </p:sp>
        <p:sp>
          <p:nvSpPr>
            <p:cNvPr id="40981" name="Text Box 19"/>
            <p:cNvSpPr txBox="1">
              <a:spLocks noChangeArrowheads="1"/>
            </p:cNvSpPr>
            <p:nvPr/>
          </p:nvSpPr>
          <p:spPr bwMode="auto">
            <a:xfrm>
              <a:off x="4608" y="1680"/>
              <a:ext cx="3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1800"/>
                <a:t>MS</a:t>
              </a:r>
            </a:p>
          </p:txBody>
        </p:sp>
        <p:sp>
          <p:nvSpPr>
            <p:cNvPr id="40982" name="Freeform 20" descr="Light vertical"/>
            <p:cNvSpPr>
              <a:spLocks/>
            </p:cNvSpPr>
            <p:nvPr/>
          </p:nvSpPr>
          <p:spPr bwMode="auto">
            <a:xfrm>
              <a:off x="2448" y="2976"/>
              <a:ext cx="530" cy="384"/>
            </a:xfrm>
            <a:custGeom>
              <a:avLst/>
              <a:gdLst>
                <a:gd name="T0" fmla="*/ 302 w 528"/>
                <a:gd name="T1" fmla="*/ 0 h 384"/>
                <a:gd name="T2" fmla="*/ 556 w 528"/>
                <a:gd name="T3" fmla="*/ 384 h 384"/>
                <a:gd name="T4" fmla="*/ 0 w 528"/>
                <a:gd name="T5" fmla="*/ 384 h 384"/>
                <a:gd name="T6" fmla="*/ 302 w 528"/>
                <a:gd name="T7" fmla="*/ 0 h 384"/>
                <a:gd name="T8" fmla="*/ 0 60000 65536"/>
                <a:gd name="T9" fmla="*/ 0 60000 65536"/>
                <a:gd name="T10" fmla="*/ 0 60000 65536"/>
                <a:gd name="T11" fmla="*/ 0 60000 65536"/>
                <a:gd name="T12" fmla="*/ 0 w 528"/>
                <a:gd name="T13" fmla="*/ 0 h 384"/>
                <a:gd name="T14" fmla="*/ 528 w 528"/>
                <a:gd name="T15" fmla="*/ 384 h 384"/>
              </a:gdLst>
              <a:ahLst/>
              <a:cxnLst>
                <a:cxn ang="T8">
                  <a:pos x="T0" y="T1"/>
                </a:cxn>
                <a:cxn ang="T9">
                  <a:pos x="T2" y="T3"/>
                </a:cxn>
                <a:cxn ang="T10">
                  <a:pos x="T4" y="T5"/>
                </a:cxn>
                <a:cxn ang="T11">
                  <a:pos x="T6" y="T7"/>
                </a:cxn>
              </a:cxnLst>
              <a:rect l="T12" t="T13" r="T14" b="T15"/>
              <a:pathLst>
                <a:path w="528" h="384">
                  <a:moveTo>
                    <a:pt x="288" y="0"/>
                  </a:moveTo>
                  <a:lnTo>
                    <a:pt x="528" y="384"/>
                  </a:lnTo>
                  <a:lnTo>
                    <a:pt x="0" y="384"/>
                  </a:lnTo>
                  <a:lnTo>
                    <a:pt x="288" y="0"/>
                  </a:lnTo>
                  <a:close/>
                </a:path>
              </a:pathLst>
            </a:custGeom>
            <a:pattFill prst="ltVert">
              <a:fgClr>
                <a:schemeClr val="accent1"/>
              </a:fgClr>
              <a:bgClr>
                <a:srgbClr val="FFFFFF"/>
              </a:bgClr>
            </a:pattFill>
            <a:ln w="9525">
              <a:solidFill>
                <a:schemeClr val="tx1"/>
              </a:solidFill>
              <a:round/>
              <a:headEnd/>
              <a:tailEnd/>
            </a:ln>
          </p:spPr>
          <p:txBody>
            <a:bodyPr/>
            <a:lstStyle/>
            <a:p>
              <a:endParaRPr lang="en-US"/>
            </a:p>
          </p:txBody>
        </p:sp>
        <p:sp>
          <p:nvSpPr>
            <p:cNvPr id="40983" name="Oval 21"/>
            <p:cNvSpPr>
              <a:spLocks noChangeArrowheads="1"/>
            </p:cNvSpPr>
            <p:nvPr/>
          </p:nvSpPr>
          <p:spPr bwMode="auto">
            <a:xfrm>
              <a:off x="2425" y="3323"/>
              <a:ext cx="71" cy="85"/>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40984" name="Text Box 22"/>
            <p:cNvSpPr txBox="1">
              <a:spLocks noChangeArrowheads="1"/>
            </p:cNvSpPr>
            <p:nvPr/>
          </p:nvSpPr>
          <p:spPr bwMode="auto">
            <a:xfrm>
              <a:off x="2208" y="3408"/>
              <a:ext cx="3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1800"/>
                <a:t>BS</a:t>
              </a:r>
            </a:p>
          </p:txBody>
        </p:sp>
        <p:sp>
          <p:nvSpPr>
            <p:cNvPr id="40985" name="Line 23"/>
            <p:cNvSpPr>
              <a:spLocks noChangeShapeType="1"/>
            </p:cNvSpPr>
            <p:nvPr/>
          </p:nvSpPr>
          <p:spPr bwMode="auto">
            <a:xfrm flipH="1">
              <a:off x="4048" y="1778"/>
              <a:ext cx="5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6" name="Line 24"/>
            <p:cNvSpPr>
              <a:spLocks noChangeShapeType="1"/>
            </p:cNvSpPr>
            <p:nvPr/>
          </p:nvSpPr>
          <p:spPr bwMode="auto">
            <a:xfrm flipH="1">
              <a:off x="4048" y="1387"/>
              <a:ext cx="263" cy="3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7" name="Freeform 25" descr="Light vertical"/>
            <p:cNvSpPr>
              <a:spLocks/>
            </p:cNvSpPr>
            <p:nvPr/>
          </p:nvSpPr>
          <p:spPr bwMode="auto">
            <a:xfrm>
              <a:off x="4032" y="1401"/>
              <a:ext cx="530" cy="384"/>
            </a:xfrm>
            <a:custGeom>
              <a:avLst/>
              <a:gdLst>
                <a:gd name="T0" fmla="*/ 302 w 528"/>
                <a:gd name="T1" fmla="*/ 0 h 384"/>
                <a:gd name="T2" fmla="*/ 556 w 528"/>
                <a:gd name="T3" fmla="*/ 384 h 384"/>
                <a:gd name="T4" fmla="*/ 0 w 528"/>
                <a:gd name="T5" fmla="*/ 384 h 384"/>
                <a:gd name="T6" fmla="*/ 302 w 528"/>
                <a:gd name="T7" fmla="*/ 0 h 384"/>
                <a:gd name="T8" fmla="*/ 0 60000 65536"/>
                <a:gd name="T9" fmla="*/ 0 60000 65536"/>
                <a:gd name="T10" fmla="*/ 0 60000 65536"/>
                <a:gd name="T11" fmla="*/ 0 60000 65536"/>
                <a:gd name="T12" fmla="*/ 0 w 528"/>
                <a:gd name="T13" fmla="*/ 0 h 384"/>
                <a:gd name="T14" fmla="*/ 528 w 528"/>
                <a:gd name="T15" fmla="*/ 384 h 384"/>
              </a:gdLst>
              <a:ahLst/>
              <a:cxnLst>
                <a:cxn ang="T8">
                  <a:pos x="T0" y="T1"/>
                </a:cxn>
                <a:cxn ang="T9">
                  <a:pos x="T2" y="T3"/>
                </a:cxn>
                <a:cxn ang="T10">
                  <a:pos x="T4" y="T5"/>
                </a:cxn>
                <a:cxn ang="T11">
                  <a:pos x="T6" y="T7"/>
                </a:cxn>
              </a:cxnLst>
              <a:rect l="T12" t="T13" r="T14" b="T15"/>
              <a:pathLst>
                <a:path w="528" h="384">
                  <a:moveTo>
                    <a:pt x="288" y="0"/>
                  </a:moveTo>
                  <a:lnTo>
                    <a:pt x="528" y="384"/>
                  </a:lnTo>
                  <a:lnTo>
                    <a:pt x="0" y="384"/>
                  </a:lnTo>
                  <a:lnTo>
                    <a:pt x="288" y="0"/>
                  </a:lnTo>
                  <a:close/>
                </a:path>
              </a:pathLst>
            </a:custGeom>
            <a:pattFill prst="ltVert">
              <a:fgClr>
                <a:schemeClr val="accent1"/>
              </a:fgClr>
              <a:bgClr>
                <a:srgbClr val="FFFFFF"/>
              </a:bgClr>
            </a:pattFill>
            <a:ln w="9525">
              <a:solidFill>
                <a:schemeClr val="tx1"/>
              </a:solidFill>
              <a:round/>
              <a:headEnd/>
              <a:tailEnd/>
            </a:ln>
          </p:spPr>
          <p:txBody>
            <a:bodyPr/>
            <a:lstStyle/>
            <a:p>
              <a:endParaRPr lang="en-US"/>
            </a:p>
          </p:txBody>
        </p:sp>
        <p:sp>
          <p:nvSpPr>
            <p:cNvPr id="40988" name="Oval 26"/>
            <p:cNvSpPr>
              <a:spLocks noChangeArrowheads="1"/>
            </p:cNvSpPr>
            <p:nvPr/>
          </p:nvSpPr>
          <p:spPr bwMode="auto">
            <a:xfrm>
              <a:off x="4009" y="1748"/>
              <a:ext cx="71" cy="7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40989" name="Text Box 27"/>
            <p:cNvSpPr txBox="1">
              <a:spLocks noChangeArrowheads="1"/>
            </p:cNvSpPr>
            <p:nvPr/>
          </p:nvSpPr>
          <p:spPr bwMode="auto">
            <a:xfrm>
              <a:off x="3792" y="1824"/>
              <a:ext cx="3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1800"/>
                <a:t>BS</a:t>
              </a:r>
            </a:p>
          </p:txBody>
        </p:sp>
        <p:sp>
          <p:nvSpPr>
            <p:cNvPr id="40990" name="Oval 28"/>
            <p:cNvSpPr>
              <a:spLocks noChangeArrowheads="1"/>
            </p:cNvSpPr>
            <p:nvPr/>
          </p:nvSpPr>
          <p:spPr bwMode="auto">
            <a:xfrm>
              <a:off x="4524" y="1728"/>
              <a:ext cx="84" cy="96"/>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40991" name="Line 29"/>
            <p:cNvSpPr>
              <a:spLocks noChangeShapeType="1"/>
            </p:cNvSpPr>
            <p:nvPr/>
          </p:nvSpPr>
          <p:spPr bwMode="auto">
            <a:xfrm flipV="1">
              <a:off x="3216" y="1824"/>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92" name="Oval 30"/>
            <p:cNvSpPr>
              <a:spLocks noChangeArrowheads="1"/>
            </p:cNvSpPr>
            <p:nvPr/>
          </p:nvSpPr>
          <p:spPr bwMode="auto">
            <a:xfrm>
              <a:off x="3168" y="2112"/>
              <a:ext cx="64" cy="71"/>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40993" name="Text Box 31"/>
            <p:cNvSpPr txBox="1">
              <a:spLocks noChangeArrowheads="1"/>
            </p:cNvSpPr>
            <p:nvPr/>
          </p:nvSpPr>
          <p:spPr bwMode="auto">
            <a:xfrm>
              <a:off x="3324" y="1968"/>
              <a:ext cx="3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1800"/>
                <a:t>R</a:t>
              </a:r>
            </a:p>
          </p:txBody>
        </p:sp>
        <p:sp>
          <p:nvSpPr>
            <p:cNvPr id="40994" name="AutoShape 32"/>
            <p:cNvSpPr>
              <a:spLocks noChangeArrowheads="1"/>
            </p:cNvSpPr>
            <p:nvPr/>
          </p:nvSpPr>
          <p:spPr bwMode="auto">
            <a:xfrm>
              <a:off x="2738" y="1008"/>
              <a:ext cx="1054" cy="781"/>
            </a:xfrm>
            <a:prstGeom prst="hexagon">
              <a:avLst>
                <a:gd name="adj" fmla="val 33739"/>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40995" name="AutoShape 33"/>
            <p:cNvSpPr>
              <a:spLocks noChangeArrowheads="1"/>
            </p:cNvSpPr>
            <p:nvPr/>
          </p:nvSpPr>
          <p:spPr bwMode="auto">
            <a:xfrm>
              <a:off x="2738" y="2579"/>
              <a:ext cx="1054" cy="781"/>
            </a:xfrm>
            <a:prstGeom prst="hexagon">
              <a:avLst>
                <a:gd name="adj" fmla="val 33739"/>
                <a:gd name="vf" fmla="val 11547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40996" name="Line 34"/>
            <p:cNvSpPr>
              <a:spLocks noChangeShapeType="1"/>
            </p:cNvSpPr>
            <p:nvPr/>
          </p:nvSpPr>
          <p:spPr bwMode="auto">
            <a:xfrm flipV="1">
              <a:off x="2496" y="1824"/>
              <a:ext cx="2016" cy="15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aphicFrame>
        <p:nvGraphicFramePr>
          <p:cNvPr id="40965" name="Object 35"/>
          <p:cNvGraphicFramePr>
            <a:graphicFrameLocks noChangeAspect="1"/>
          </p:cNvGraphicFramePr>
          <p:nvPr/>
        </p:nvGraphicFramePr>
        <p:xfrm>
          <a:off x="5487988" y="4605338"/>
          <a:ext cx="2479675" cy="1668462"/>
        </p:xfrm>
        <a:graphic>
          <a:graphicData uri="http://schemas.openxmlformats.org/presentationml/2006/ole">
            <mc:AlternateContent xmlns:mc="http://schemas.openxmlformats.org/markup-compatibility/2006">
              <mc:Choice xmlns:v="urn:schemas-microsoft-com:vml" Requires="v">
                <p:oleObj spid="_x0000_s50186" name="Equation" r:id="rId3" imgW="1244600" imgH="838200" progId="Equation.3">
                  <p:embed/>
                </p:oleObj>
              </mc:Choice>
              <mc:Fallback>
                <p:oleObj name="Equation" r:id="rId3" imgW="1244600" imgH="838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7988" y="4605338"/>
                        <a:ext cx="2479675" cy="166846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6073846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228600"/>
            <a:ext cx="7772400" cy="533400"/>
          </a:xfrm>
          <a:solidFill>
            <a:srgbClr val="FFCCFF"/>
          </a:solidFill>
        </p:spPr>
        <p:txBody>
          <a:bodyPr lIns="0" tIns="0" rIns="0" bIns="0">
            <a:normAutofit fontScale="90000"/>
          </a:bodyPr>
          <a:lstStyle/>
          <a:p>
            <a:pPr marL="215900" indent="-215900"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4000" smtClean="0">
                <a:solidFill>
                  <a:schemeClr val="tx1"/>
                </a:solidFill>
              </a:rPr>
              <a:t>Air Interface: Physical Channel</a:t>
            </a:r>
          </a:p>
        </p:txBody>
      </p:sp>
      <p:sp>
        <p:nvSpPr>
          <p:cNvPr id="6147" name="Rectangle 3"/>
          <p:cNvSpPr>
            <a:spLocks noGrp="1" noChangeArrowheads="1"/>
          </p:cNvSpPr>
          <p:nvPr>
            <p:ph type="body" idx="1"/>
          </p:nvPr>
        </p:nvSpPr>
        <p:spPr>
          <a:xfrm>
            <a:off x="266700" y="1295400"/>
            <a:ext cx="8877300" cy="5638800"/>
          </a:xfrm>
        </p:spPr>
        <p:txBody>
          <a:bodyPr lIns="0" tIns="0" rIns="0" bIns="0"/>
          <a:lstStyle/>
          <a:p>
            <a:pPr marL="503238" indent="-431800" defTabSz="457200"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400" dirty="0" smtClean="0">
                <a:solidFill>
                  <a:srgbClr val="0033CC"/>
                </a:solidFill>
              </a:rPr>
              <a:t>Uplink/Downlink of 25MHz</a:t>
            </a:r>
          </a:p>
          <a:p>
            <a:pPr marL="790575" lvl="1" indent="-431800" defTabSz="457200"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400" dirty="0" smtClean="0">
                <a:solidFill>
                  <a:srgbClr val="0033CC"/>
                </a:solidFill>
              </a:rPr>
              <a:t> 890 -915 MHz for Up link</a:t>
            </a:r>
            <a:r>
              <a:rPr lang="en-GB" sz="2400" dirty="0"/>
              <a:t> </a:t>
            </a:r>
            <a:r>
              <a:rPr lang="en-GB" sz="2400" dirty="0" smtClean="0"/>
              <a:t>(transmission </a:t>
            </a:r>
            <a:r>
              <a:rPr lang="en-GB" sz="2400" dirty="0"/>
              <a:t>from MS to </a:t>
            </a:r>
            <a:r>
              <a:rPr lang="en-GB" sz="2400" dirty="0" smtClean="0"/>
              <a:t>BTS)</a:t>
            </a:r>
            <a:endParaRPr lang="en-GB" sz="2400" dirty="0" smtClean="0">
              <a:solidFill>
                <a:srgbClr val="0033CC"/>
              </a:solidFill>
            </a:endParaRPr>
          </a:p>
          <a:p>
            <a:pPr marL="790575" lvl="1" indent="-431800" defTabSz="457200"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400" dirty="0" smtClean="0">
                <a:solidFill>
                  <a:srgbClr val="0033CC"/>
                </a:solidFill>
              </a:rPr>
              <a:t>935 - 960 MHz for Down link(</a:t>
            </a:r>
            <a:r>
              <a:rPr lang="en-GB" sz="2400" dirty="0"/>
              <a:t>transmission from BTS to </a:t>
            </a:r>
            <a:r>
              <a:rPr lang="en-GB" sz="2400" dirty="0" smtClean="0"/>
              <a:t>MS)</a:t>
            </a:r>
            <a:endParaRPr lang="en-GB" sz="2400" dirty="0" smtClean="0">
              <a:solidFill>
                <a:srgbClr val="0033CC"/>
              </a:solidFill>
            </a:endParaRPr>
          </a:p>
          <a:p>
            <a:pPr marL="503238" indent="-431800" defTabSz="457200"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400" dirty="0" smtClean="0">
                <a:solidFill>
                  <a:srgbClr val="0033CC"/>
                </a:solidFill>
              </a:rPr>
              <a:t>On </a:t>
            </a:r>
            <a:r>
              <a:rPr lang="en-GB" sz="2400" dirty="0">
                <a:solidFill>
                  <a:srgbClr val="0033CC"/>
                </a:solidFill>
              </a:rPr>
              <a:t>the physical layer GSM uses a combination of FDMA and TDMA for multiple access.</a:t>
            </a:r>
          </a:p>
          <a:p>
            <a:pPr marL="903288" lvl="1" indent="-431800" defTabSz="457200"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400" dirty="0" smtClean="0">
                <a:solidFill>
                  <a:srgbClr val="0033CC"/>
                </a:solidFill>
              </a:rPr>
              <a:t>Combination of frequency division and time division multiplexing</a:t>
            </a:r>
          </a:p>
          <a:p>
            <a:pPr marL="1190625" lvl="2" indent="-431800" defTabSz="457200"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smtClean="0">
                <a:solidFill>
                  <a:srgbClr val="0033CC"/>
                </a:solidFill>
              </a:rPr>
              <a:t>FDMA</a:t>
            </a:r>
          </a:p>
          <a:p>
            <a:pPr marL="1543050" lvl="3" indent="-285750" defTabSz="457200">
              <a:spcBef>
                <a:spcPct val="0"/>
              </a:spcBef>
              <a:buSzPct val="33000"/>
              <a:buFont typeface="Wingdings" panose="05000000000000000000" pitchFamily="2" charset="2"/>
              <a:buChar char="q"/>
              <a:tabLst>
                <a:tab pos="723900" algn="l"/>
                <a:tab pos="1447800" algn="l"/>
                <a:tab pos="2171700" algn="l"/>
                <a:tab pos="2895600" algn="l"/>
                <a:tab pos="3619500" algn="l"/>
                <a:tab pos="4343400" algn="l"/>
                <a:tab pos="5067300" algn="l"/>
              </a:tabLst>
            </a:pPr>
            <a:r>
              <a:rPr lang="en-US" dirty="0" smtClean="0">
                <a:solidFill>
                  <a:srgbClr val="0033CC"/>
                </a:solidFill>
              </a:rPr>
              <a:t>The FDMA element involves the division by frequency of the (maximum) 25 MHz bandwidth into 124 carrier frequencies spaced 200 kHz</a:t>
            </a:r>
          </a:p>
          <a:p>
            <a:pPr marL="1543050" lvl="3" indent="-285750" defTabSz="457200">
              <a:spcBef>
                <a:spcPct val="0"/>
              </a:spcBef>
              <a:buSzPct val="33000"/>
              <a:buFont typeface="Wingdings" panose="05000000000000000000" pitchFamily="2" charset="2"/>
              <a:buChar char="q"/>
              <a:tabLst>
                <a:tab pos="723900" algn="l"/>
                <a:tab pos="1447800" algn="l"/>
                <a:tab pos="2171700" algn="l"/>
                <a:tab pos="2895600" algn="l"/>
                <a:tab pos="3619500" algn="l"/>
                <a:tab pos="4343400" algn="l"/>
                <a:tab pos="5067300" algn="l"/>
              </a:tabLst>
            </a:pPr>
            <a:r>
              <a:rPr lang="en-GB" dirty="0" smtClean="0">
                <a:solidFill>
                  <a:srgbClr val="0033CC"/>
                </a:solidFill>
              </a:rPr>
              <a:t>200 </a:t>
            </a:r>
            <a:r>
              <a:rPr lang="en-GB" dirty="0">
                <a:solidFill>
                  <a:srgbClr val="0033CC"/>
                </a:solidFill>
              </a:rPr>
              <a:t>kHz guard </a:t>
            </a:r>
            <a:r>
              <a:rPr lang="en-GB" dirty="0" smtClean="0">
                <a:solidFill>
                  <a:srgbClr val="0033CC"/>
                </a:solidFill>
              </a:rPr>
              <a:t>band</a:t>
            </a:r>
          </a:p>
          <a:p>
            <a:pPr marL="1190625" lvl="2" indent="-431800" defTabSz="457200"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smtClean="0">
                <a:solidFill>
                  <a:srgbClr val="0033CC"/>
                </a:solidFill>
              </a:rPr>
              <a:t>TDMA</a:t>
            </a:r>
          </a:p>
          <a:p>
            <a:pPr marL="1824038" lvl="4" indent="-431800" defTabSz="457200"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smtClean="0">
                <a:solidFill>
                  <a:srgbClr val="0033CC"/>
                </a:solidFill>
              </a:rPr>
              <a:t>Burst</a:t>
            </a:r>
          </a:p>
          <a:p>
            <a:pPr marL="2281238" lvl="5" indent="-431800" defTabSz="457200">
              <a:lnSpc>
                <a:spcPct val="90000"/>
              </a:lnSpc>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a:t>Some GSM bursts are used for carrying data while others are used for control </a:t>
            </a:r>
            <a:r>
              <a:rPr lang="en-US" dirty="0" smtClean="0"/>
              <a:t>information</a:t>
            </a:r>
          </a:p>
          <a:p>
            <a:pPr marL="503238" indent="-431800" defTabSz="457200" eaLnBrk="1" hangingPunct="1">
              <a:lnSpc>
                <a:spcPct val="90000"/>
              </a:lnSpc>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800" dirty="0" smtClean="0">
              <a:solidFill>
                <a:srgbClr val="0033CC"/>
              </a:solidFill>
            </a:endParaRP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C3B23F1-A096-4C6D-9C0E-B638F008EC51}" type="slidenum">
              <a:rPr lang="en-US" sz="1400"/>
              <a:pPr eaLnBrk="1" hangingPunct="1"/>
              <a:t>6</a:t>
            </a:fld>
            <a:endParaRPr lang="en-US" sz="1400"/>
          </a:p>
        </p:txBody>
      </p:sp>
    </p:spTree>
    <p:extLst>
      <p:ext uri="{BB962C8B-B14F-4D97-AF65-F5344CB8AC3E}">
        <p14:creationId xmlns:p14="http://schemas.microsoft.com/office/powerpoint/2010/main" val="3062152773"/>
      </p:ext>
    </p:extLst>
  </p:cSld>
  <p:clrMapOvr>
    <a:masterClrMapping/>
  </p:clrMapOvr>
  <p:transition spd="med">
    <p:wedg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11C982C-EDCD-4744-867E-7971326C9664}" type="slidenum">
              <a:rPr lang="en-US" sz="1400" smtClean="0"/>
              <a:pPr>
                <a:spcBef>
                  <a:spcPct val="0"/>
                </a:spcBef>
                <a:buFontTx/>
                <a:buNone/>
              </a:pPr>
              <a:t>60</a:t>
            </a:fld>
            <a:endParaRPr lang="en-US" sz="1400" smtClean="0"/>
          </a:p>
        </p:txBody>
      </p:sp>
      <p:sp>
        <p:nvSpPr>
          <p:cNvPr id="41987" name="Rectangle 2"/>
          <p:cNvSpPr>
            <a:spLocks noGrp="1" noChangeArrowheads="1"/>
          </p:cNvSpPr>
          <p:nvPr>
            <p:ph type="title"/>
          </p:nvPr>
        </p:nvSpPr>
        <p:spPr>
          <a:xfrm>
            <a:off x="457200" y="685800"/>
            <a:ext cx="3276600" cy="685800"/>
          </a:xfrm>
        </p:spPr>
        <p:txBody>
          <a:bodyPr>
            <a:normAutofit fontScale="90000"/>
          </a:bodyPr>
          <a:lstStyle/>
          <a:p>
            <a:pPr eaLnBrk="1" hangingPunct="1"/>
            <a:r>
              <a:rPr lang="en-US" sz="4000" smtClean="0">
                <a:solidFill>
                  <a:schemeClr val="tx1"/>
                </a:solidFill>
              </a:rPr>
              <a:t>Cell Splitting</a:t>
            </a:r>
          </a:p>
        </p:txBody>
      </p:sp>
      <p:sp>
        <p:nvSpPr>
          <p:cNvPr id="60419" name="Rectangle 3"/>
          <p:cNvSpPr>
            <a:spLocks noGrp="1" noChangeArrowheads="1"/>
          </p:cNvSpPr>
          <p:nvPr>
            <p:ph type="body" idx="1"/>
          </p:nvPr>
        </p:nvSpPr>
        <p:spPr>
          <a:xfrm>
            <a:off x="0" y="1828800"/>
            <a:ext cx="8648700" cy="4038600"/>
          </a:xfrm>
        </p:spPr>
        <p:txBody>
          <a:bodyPr/>
          <a:lstStyle/>
          <a:p>
            <a:pPr eaLnBrk="1" hangingPunct="1"/>
            <a:r>
              <a:rPr lang="en-US" smtClean="0"/>
              <a:t>Often large cells need to be split into smaller ones because the population of users in the big cell has increased beyond what it can support</a:t>
            </a:r>
          </a:p>
          <a:p>
            <a:pPr lvl="1" eaLnBrk="1" hangingPunct="1"/>
            <a:r>
              <a:rPr lang="en-US" smtClean="0"/>
              <a:t>Cell splitting increases system capacity</a:t>
            </a:r>
          </a:p>
          <a:p>
            <a:pPr lvl="1" eaLnBrk="1" hangingPunct="1"/>
            <a:r>
              <a:rPr lang="en-US" smtClean="0"/>
              <a:t>Is used in high density subscriber areas (eg. Water Front)</a:t>
            </a:r>
          </a:p>
          <a:p>
            <a:pPr lvl="1" eaLnBrk="1" hangingPunct="1"/>
            <a:r>
              <a:rPr lang="en-US" smtClean="0"/>
              <a:t>Results to increased costs (eg. new base stations)</a:t>
            </a:r>
          </a:p>
          <a:p>
            <a:pPr lvl="1" eaLnBrk="1" hangingPunct="1"/>
            <a:r>
              <a:rPr lang="en-US" smtClean="0"/>
              <a:t>Difficult to maintain coverage boundary</a:t>
            </a:r>
          </a:p>
        </p:txBody>
      </p:sp>
    </p:spTree>
    <p:extLst>
      <p:ext uri="{BB962C8B-B14F-4D97-AF65-F5344CB8AC3E}">
        <p14:creationId xmlns:p14="http://schemas.microsoft.com/office/powerpoint/2010/main" val="19189488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ox(out)">
                                      <p:cBhvr>
                                        <p:cTn id="7" dur="500"/>
                                        <p:tgtEl>
                                          <p:spTgt spid="6041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4" presetClass="entr" presetSubtype="32" fill="hold" grpId="0" nodeType="withEffect">
                                  <p:stCondLst>
                                    <p:cond delay="0"/>
                                  </p:stCondLst>
                                  <p:childTnLst>
                                    <p:set>
                                      <p:cBhvr>
                                        <p:cTn id="9" dur="1" fill="hold">
                                          <p:stCondLst>
                                            <p:cond delay="0"/>
                                          </p:stCondLst>
                                        </p:cTn>
                                        <p:tgtEl>
                                          <p:spTgt spid="60419">
                                            <p:txEl>
                                              <p:pRg st="1" end="1"/>
                                            </p:txEl>
                                          </p:spTgt>
                                        </p:tgtEl>
                                        <p:attrNameLst>
                                          <p:attrName>style.visibility</p:attrName>
                                        </p:attrNameLst>
                                      </p:cBhvr>
                                      <p:to>
                                        <p:strVal val="visible"/>
                                      </p:to>
                                    </p:set>
                                    <p:animEffect transition="in" filter="box(out)">
                                      <p:cBhvr>
                                        <p:cTn id="10" dur="500"/>
                                        <p:tgtEl>
                                          <p:spTgt spid="60419">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animEffect transition="in" filter="box(out)">
                                      <p:cBhvr>
                                        <p:cTn id="13" dur="500"/>
                                        <p:tgtEl>
                                          <p:spTgt spid="60419">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60419">
                                            <p:txEl>
                                              <p:pRg st="3" end="3"/>
                                            </p:txEl>
                                          </p:spTgt>
                                        </p:tgtEl>
                                        <p:attrNameLst>
                                          <p:attrName>style.visibility</p:attrName>
                                        </p:attrNameLst>
                                      </p:cBhvr>
                                      <p:to>
                                        <p:strVal val="visible"/>
                                      </p:to>
                                    </p:set>
                                    <p:animEffect transition="in" filter="box(out)">
                                      <p:cBhvr>
                                        <p:cTn id="16" dur="500"/>
                                        <p:tgtEl>
                                          <p:spTgt spid="60419">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par>
                                <p:cTn id="17" presetID="4" presetClass="entr" presetSubtype="32" fill="hold" grpId="0" nodeType="withEffect">
                                  <p:stCondLst>
                                    <p:cond delay="0"/>
                                  </p:stCondLst>
                                  <p:childTnLst>
                                    <p:set>
                                      <p:cBhvr>
                                        <p:cTn id="18" dur="1" fill="hold">
                                          <p:stCondLst>
                                            <p:cond delay="0"/>
                                          </p:stCondLst>
                                        </p:cTn>
                                        <p:tgtEl>
                                          <p:spTgt spid="60419">
                                            <p:txEl>
                                              <p:pRg st="4" end="4"/>
                                            </p:txEl>
                                          </p:spTgt>
                                        </p:tgtEl>
                                        <p:attrNameLst>
                                          <p:attrName>style.visibility</p:attrName>
                                        </p:attrNameLst>
                                      </p:cBhvr>
                                      <p:to>
                                        <p:strVal val="visible"/>
                                      </p:to>
                                    </p:set>
                                    <p:animEffect transition="in" filter="box(out)">
                                      <p:cBhvr>
                                        <p:cTn id="19" dur="500"/>
                                        <p:tgtEl>
                                          <p:spTgt spid="60419">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337C749-70FB-4E3F-B747-76AA0308A524}" type="slidenum">
              <a:rPr lang="en-US" sz="1400" smtClean="0"/>
              <a:pPr>
                <a:spcBef>
                  <a:spcPct val="0"/>
                </a:spcBef>
                <a:buFontTx/>
                <a:buNone/>
              </a:pPr>
              <a:t>61</a:t>
            </a:fld>
            <a:endParaRPr lang="en-US" sz="1400" smtClean="0"/>
          </a:p>
        </p:txBody>
      </p:sp>
      <p:sp>
        <p:nvSpPr>
          <p:cNvPr id="61442" name="Rectangle 2"/>
          <p:cNvSpPr>
            <a:spLocks noGrp="1" noChangeArrowheads="1"/>
          </p:cNvSpPr>
          <p:nvPr>
            <p:ph type="title"/>
          </p:nvPr>
        </p:nvSpPr>
        <p:spPr>
          <a:xfrm>
            <a:off x="762000" y="685800"/>
            <a:ext cx="3276600" cy="457200"/>
          </a:xfrm>
        </p:spPr>
        <p:txBody>
          <a:bodyPr>
            <a:normAutofit fontScale="90000"/>
          </a:bodyPr>
          <a:lstStyle/>
          <a:p>
            <a:pPr eaLnBrk="1" hangingPunct="1">
              <a:defRPr/>
            </a:pPr>
            <a:r>
              <a:rPr kumimoji="1" lang="en-US" sz="4000" b="1" smtClean="0">
                <a:solidFill>
                  <a:srgbClr val="004CA5"/>
                </a:solidFill>
                <a:effectLst>
                  <a:outerShdw blurRad="38100" dist="38100" dir="2700000" algn="tl">
                    <a:srgbClr val="C0C0C0"/>
                  </a:outerShdw>
                </a:effectLst>
              </a:rPr>
              <a:t>Cell Splitting</a:t>
            </a:r>
          </a:p>
        </p:txBody>
      </p:sp>
      <p:grpSp>
        <p:nvGrpSpPr>
          <p:cNvPr id="43012" name="Group 167"/>
          <p:cNvGrpSpPr>
            <a:grpSpLocks/>
          </p:cNvGrpSpPr>
          <p:nvPr/>
        </p:nvGrpSpPr>
        <p:grpSpPr bwMode="auto">
          <a:xfrm>
            <a:off x="4724400" y="1447800"/>
            <a:ext cx="3254375" cy="3124200"/>
            <a:chOff x="3228" y="1113"/>
            <a:chExt cx="2050" cy="1968"/>
          </a:xfrm>
        </p:grpSpPr>
        <p:sp>
          <p:nvSpPr>
            <p:cNvPr id="61608" name="AutoShape 168"/>
            <p:cNvSpPr>
              <a:spLocks noChangeArrowheads="1"/>
            </p:cNvSpPr>
            <p:nvPr/>
          </p:nvSpPr>
          <p:spPr bwMode="auto">
            <a:xfrm>
              <a:off x="4381" y="1317"/>
              <a:ext cx="512" cy="394"/>
            </a:xfrm>
            <a:prstGeom prst="hexagon">
              <a:avLst>
                <a:gd name="adj" fmla="val 32487"/>
                <a:gd name="vf" fmla="val 115470"/>
              </a:avLst>
            </a:prstGeom>
            <a:noFill/>
            <a:ln w="19050">
              <a:solidFill>
                <a:schemeClr val="tx1"/>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09" name="AutoShape 169"/>
            <p:cNvSpPr>
              <a:spLocks noChangeArrowheads="1"/>
            </p:cNvSpPr>
            <p:nvPr/>
          </p:nvSpPr>
          <p:spPr bwMode="auto">
            <a:xfrm>
              <a:off x="4764" y="1121"/>
              <a:ext cx="512" cy="392"/>
            </a:xfrm>
            <a:prstGeom prst="hexagon">
              <a:avLst>
                <a:gd name="adj" fmla="val 32653"/>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10" name="AutoShape 170"/>
            <p:cNvSpPr>
              <a:spLocks noChangeArrowheads="1"/>
            </p:cNvSpPr>
            <p:nvPr/>
          </p:nvSpPr>
          <p:spPr bwMode="auto">
            <a:xfrm>
              <a:off x="4003" y="1119"/>
              <a:ext cx="512" cy="393"/>
            </a:xfrm>
            <a:prstGeom prst="hexagon">
              <a:avLst>
                <a:gd name="adj" fmla="val 32570"/>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11" name="AutoShape 171"/>
            <p:cNvSpPr>
              <a:spLocks noChangeArrowheads="1"/>
            </p:cNvSpPr>
            <p:nvPr/>
          </p:nvSpPr>
          <p:spPr bwMode="auto">
            <a:xfrm>
              <a:off x="3620" y="1317"/>
              <a:ext cx="512" cy="394"/>
            </a:xfrm>
            <a:prstGeom prst="hexagon">
              <a:avLst>
                <a:gd name="adj" fmla="val 32487"/>
                <a:gd name="vf" fmla="val 115470"/>
              </a:avLst>
            </a:prstGeom>
            <a:no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12" name="AutoShape 172"/>
            <p:cNvSpPr>
              <a:spLocks noChangeArrowheads="1"/>
            </p:cNvSpPr>
            <p:nvPr/>
          </p:nvSpPr>
          <p:spPr bwMode="auto">
            <a:xfrm>
              <a:off x="3249" y="1113"/>
              <a:ext cx="513" cy="390"/>
            </a:xfrm>
            <a:prstGeom prst="hexagon">
              <a:avLst>
                <a:gd name="adj" fmla="val 32885"/>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13" name="AutoShape 173"/>
            <p:cNvSpPr>
              <a:spLocks noChangeArrowheads="1"/>
            </p:cNvSpPr>
            <p:nvPr/>
          </p:nvSpPr>
          <p:spPr bwMode="auto">
            <a:xfrm>
              <a:off x="4377" y="1706"/>
              <a:ext cx="511" cy="391"/>
            </a:xfrm>
            <a:prstGeom prst="hexagon">
              <a:avLst>
                <a:gd name="adj" fmla="val 32673"/>
                <a:gd name="vf" fmla="val 115470"/>
              </a:avLst>
            </a:prstGeom>
            <a:solidFill>
              <a:srgbClr val="CCFFFF"/>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Tahoma" pitchFamily="34" charset="0"/>
                </a:rPr>
                <a:t>3</a:t>
              </a:r>
            </a:p>
          </p:txBody>
        </p:sp>
        <p:sp>
          <p:nvSpPr>
            <p:cNvPr id="61614" name="AutoShape 174"/>
            <p:cNvSpPr>
              <a:spLocks noChangeArrowheads="1"/>
            </p:cNvSpPr>
            <p:nvPr/>
          </p:nvSpPr>
          <p:spPr bwMode="auto">
            <a:xfrm>
              <a:off x="4767" y="1510"/>
              <a:ext cx="511" cy="392"/>
            </a:xfrm>
            <a:prstGeom prst="hexagon">
              <a:avLst>
                <a:gd name="adj" fmla="val 32589"/>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15" name="AutoShape 175"/>
            <p:cNvSpPr>
              <a:spLocks noChangeArrowheads="1"/>
            </p:cNvSpPr>
            <p:nvPr/>
          </p:nvSpPr>
          <p:spPr bwMode="auto">
            <a:xfrm>
              <a:off x="4000" y="1508"/>
              <a:ext cx="512" cy="393"/>
            </a:xfrm>
            <a:prstGeom prst="hexagon">
              <a:avLst>
                <a:gd name="adj" fmla="val 32570"/>
                <a:gd name="vf" fmla="val 115470"/>
              </a:avLst>
            </a:prstGeom>
            <a:solidFill>
              <a:srgbClr val="CCFFFF"/>
            </a:solidFill>
            <a:ln w="19050">
              <a:solidFill>
                <a:schemeClr val="tx1"/>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Tahoma" pitchFamily="34" charset="0"/>
                </a:rPr>
                <a:t>2</a:t>
              </a:r>
            </a:p>
          </p:txBody>
        </p:sp>
        <p:sp>
          <p:nvSpPr>
            <p:cNvPr id="61616" name="AutoShape 176"/>
            <p:cNvSpPr>
              <a:spLocks noChangeArrowheads="1"/>
            </p:cNvSpPr>
            <p:nvPr/>
          </p:nvSpPr>
          <p:spPr bwMode="auto">
            <a:xfrm>
              <a:off x="3617" y="1706"/>
              <a:ext cx="512" cy="391"/>
            </a:xfrm>
            <a:prstGeom prst="hexagon">
              <a:avLst>
                <a:gd name="adj" fmla="val 32737"/>
                <a:gd name="vf" fmla="val 115470"/>
              </a:avLst>
            </a:prstGeom>
            <a:solidFill>
              <a:srgbClr val="CCFFFF"/>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Tahoma" pitchFamily="34" charset="0"/>
                </a:rPr>
                <a:t>1</a:t>
              </a:r>
            </a:p>
          </p:txBody>
        </p:sp>
        <p:sp>
          <p:nvSpPr>
            <p:cNvPr id="61617" name="AutoShape 177"/>
            <p:cNvSpPr>
              <a:spLocks noChangeArrowheads="1"/>
            </p:cNvSpPr>
            <p:nvPr/>
          </p:nvSpPr>
          <p:spPr bwMode="auto">
            <a:xfrm>
              <a:off x="3245" y="1502"/>
              <a:ext cx="512" cy="392"/>
            </a:xfrm>
            <a:prstGeom prst="hexagon">
              <a:avLst>
                <a:gd name="adj" fmla="val 32653"/>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18" name="AutoShape 178"/>
            <p:cNvSpPr>
              <a:spLocks noChangeArrowheads="1"/>
            </p:cNvSpPr>
            <p:nvPr/>
          </p:nvSpPr>
          <p:spPr bwMode="auto">
            <a:xfrm>
              <a:off x="4383" y="2094"/>
              <a:ext cx="511" cy="392"/>
            </a:xfrm>
            <a:prstGeom prst="hexagon">
              <a:avLst>
                <a:gd name="adj" fmla="val 32589"/>
                <a:gd name="vf" fmla="val 115470"/>
              </a:avLst>
            </a:prstGeom>
            <a:solidFill>
              <a:srgbClr val="CCFFFF"/>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Tahoma" pitchFamily="34" charset="0"/>
                </a:rPr>
                <a:t>4</a:t>
              </a:r>
            </a:p>
          </p:txBody>
        </p:sp>
        <p:sp>
          <p:nvSpPr>
            <p:cNvPr id="61619" name="AutoShape 179"/>
            <p:cNvSpPr>
              <a:spLocks noChangeArrowheads="1"/>
            </p:cNvSpPr>
            <p:nvPr/>
          </p:nvSpPr>
          <p:spPr bwMode="auto">
            <a:xfrm>
              <a:off x="4765" y="1898"/>
              <a:ext cx="512" cy="393"/>
            </a:xfrm>
            <a:prstGeom prst="hexagon">
              <a:avLst>
                <a:gd name="adj" fmla="val 32570"/>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20" name="AutoShape 180"/>
            <p:cNvSpPr>
              <a:spLocks noChangeArrowheads="1"/>
            </p:cNvSpPr>
            <p:nvPr/>
          </p:nvSpPr>
          <p:spPr bwMode="auto">
            <a:xfrm>
              <a:off x="3995" y="1897"/>
              <a:ext cx="512" cy="391"/>
            </a:xfrm>
            <a:prstGeom prst="hexagon">
              <a:avLst>
                <a:gd name="adj" fmla="val 32737"/>
                <a:gd name="vf" fmla="val 115470"/>
              </a:avLst>
            </a:prstGeom>
            <a:solidFill>
              <a:srgbClr val="CCFFFF"/>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Tahoma" pitchFamily="34" charset="0"/>
                </a:rPr>
                <a:t>7</a:t>
              </a:r>
            </a:p>
          </p:txBody>
        </p:sp>
        <p:sp>
          <p:nvSpPr>
            <p:cNvPr id="61621" name="AutoShape 181"/>
            <p:cNvSpPr>
              <a:spLocks noChangeArrowheads="1"/>
            </p:cNvSpPr>
            <p:nvPr/>
          </p:nvSpPr>
          <p:spPr bwMode="auto">
            <a:xfrm>
              <a:off x="3612" y="2094"/>
              <a:ext cx="512" cy="392"/>
            </a:xfrm>
            <a:prstGeom prst="hexagon">
              <a:avLst>
                <a:gd name="adj" fmla="val 32653"/>
                <a:gd name="vf" fmla="val 115470"/>
              </a:avLst>
            </a:prstGeom>
            <a:solidFill>
              <a:srgbClr val="CCFFFF"/>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Tahoma" pitchFamily="34" charset="0"/>
                </a:rPr>
                <a:t>6</a:t>
              </a:r>
            </a:p>
          </p:txBody>
        </p:sp>
        <p:sp>
          <p:nvSpPr>
            <p:cNvPr id="61622" name="AutoShape 182"/>
            <p:cNvSpPr>
              <a:spLocks noChangeArrowheads="1"/>
            </p:cNvSpPr>
            <p:nvPr/>
          </p:nvSpPr>
          <p:spPr bwMode="auto">
            <a:xfrm>
              <a:off x="3242" y="1889"/>
              <a:ext cx="513" cy="392"/>
            </a:xfrm>
            <a:prstGeom prst="hexagon">
              <a:avLst>
                <a:gd name="adj" fmla="val 32717"/>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23" name="AutoShape 183"/>
            <p:cNvSpPr>
              <a:spLocks noChangeArrowheads="1"/>
            </p:cNvSpPr>
            <p:nvPr/>
          </p:nvSpPr>
          <p:spPr bwMode="auto">
            <a:xfrm>
              <a:off x="4370" y="2488"/>
              <a:ext cx="512" cy="394"/>
            </a:xfrm>
            <a:prstGeom prst="hexagon">
              <a:avLst>
                <a:gd name="adj" fmla="val 32487"/>
                <a:gd name="vf" fmla="val 115470"/>
              </a:avLst>
            </a:prstGeom>
            <a:no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24" name="AutoShape 184"/>
            <p:cNvSpPr>
              <a:spLocks noChangeArrowheads="1"/>
            </p:cNvSpPr>
            <p:nvPr/>
          </p:nvSpPr>
          <p:spPr bwMode="auto">
            <a:xfrm>
              <a:off x="3992" y="2286"/>
              <a:ext cx="512" cy="390"/>
            </a:xfrm>
            <a:prstGeom prst="hexagon">
              <a:avLst>
                <a:gd name="adj" fmla="val 32821"/>
                <a:gd name="vf" fmla="val 115470"/>
              </a:avLst>
            </a:prstGeom>
            <a:solidFill>
              <a:srgbClr val="CCFFFF"/>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Tahoma" pitchFamily="34" charset="0"/>
                </a:rPr>
                <a:t>5</a:t>
              </a:r>
            </a:p>
          </p:txBody>
        </p:sp>
        <p:sp>
          <p:nvSpPr>
            <p:cNvPr id="61625" name="AutoShape 185"/>
            <p:cNvSpPr>
              <a:spLocks noChangeArrowheads="1"/>
            </p:cNvSpPr>
            <p:nvPr/>
          </p:nvSpPr>
          <p:spPr bwMode="auto">
            <a:xfrm>
              <a:off x="3609" y="2488"/>
              <a:ext cx="514" cy="394"/>
            </a:xfrm>
            <a:prstGeom prst="hexagon">
              <a:avLst>
                <a:gd name="adj" fmla="val 32614"/>
                <a:gd name="vf" fmla="val 115470"/>
              </a:avLst>
            </a:prstGeom>
            <a:no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26" name="AutoShape 186"/>
            <p:cNvSpPr>
              <a:spLocks noChangeArrowheads="1"/>
            </p:cNvSpPr>
            <p:nvPr/>
          </p:nvSpPr>
          <p:spPr bwMode="auto">
            <a:xfrm>
              <a:off x="3238" y="2277"/>
              <a:ext cx="513" cy="393"/>
            </a:xfrm>
            <a:prstGeom prst="hexagon">
              <a:avLst>
                <a:gd name="adj" fmla="val 32634"/>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43057" name="Line 187"/>
            <p:cNvSpPr>
              <a:spLocks noChangeShapeType="1"/>
            </p:cNvSpPr>
            <p:nvPr/>
          </p:nvSpPr>
          <p:spPr bwMode="auto">
            <a:xfrm flipH="1" flipV="1">
              <a:off x="4103" y="2296"/>
              <a:ext cx="15" cy="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28" name="AutoShape 188"/>
            <p:cNvSpPr>
              <a:spLocks noChangeArrowheads="1"/>
            </p:cNvSpPr>
            <p:nvPr/>
          </p:nvSpPr>
          <p:spPr bwMode="auto">
            <a:xfrm>
              <a:off x="4753" y="2689"/>
              <a:ext cx="511" cy="392"/>
            </a:xfrm>
            <a:prstGeom prst="hexagon">
              <a:avLst>
                <a:gd name="adj" fmla="val 32589"/>
                <a:gd name="vf" fmla="val 115470"/>
              </a:avLst>
            </a:prstGeom>
            <a:no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29" name="AutoShape 189"/>
            <p:cNvSpPr>
              <a:spLocks noChangeArrowheads="1"/>
            </p:cNvSpPr>
            <p:nvPr/>
          </p:nvSpPr>
          <p:spPr bwMode="auto">
            <a:xfrm>
              <a:off x="3983" y="2682"/>
              <a:ext cx="511" cy="393"/>
            </a:xfrm>
            <a:prstGeom prst="hexagon">
              <a:avLst>
                <a:gd name="adj" fmla="val 32506"/>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30" name="AutoShape 190"/>
            <p:cNvSpPr>
              <a:spLocks noChangeArrowheads="1"/>
            </p:cNvSpPr>
            <p:nvPr/>
          </p:nvSpPr>
          <p:spPr bwMode="auto">
            <a:xfrm>
              <a:off x="3228" y="2663"/>
              <a:ext cx="513" cy="390"/>
            </a:xfrm>
            <a:prstGeom prst="hexagon">
              <a:avLst>
                <a:gd name="adj" fmla="val 32885"/>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31" name="AutoShape 191"/>
            <p:cNvSpPr>
              <a:spLocks noChangeArrowheads="1"/>
            </p:cNvSpPr>
            <p:nvPr/>
          </p:nvSpPr>
          <p:spPr bwMode="auto">
            <a:xfrm>
              <a:off x="4755" y="2299"/>
              <a:ext cx="512" cy="392"/>
            </a:xfrm>
            <a:prstGeom prst="hexagon">
              <a:avLst>
                <a:gd name="adj" fmla="val 32653"/>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grpSp>
          <p:nvGrpSpPr>
            <p:cNvPr id="43062" name="Group 192"/>
            <p:cNvGrpSpPr>
              <a:grpSpLocks/>
            </p:cNvGrpSpPr>
            <p:nvPr/>
          </p:nvGrpSpPr>
          <p:grpSpPr bwMode="auto">
            <a:xfrm>
              <a:off x="3877" y="1752"/>
              <a:ext cx="719" cy="679"/>
              <a:chOff x="2271" y="3152"/>
              <a:chExt cx="1276" cy="1168"/>
            </a:xfrm>
          </p:grpSpPr>
          <p:sp>
            <p:nvSpPr>
              <p:cNvPr id="61633" name="AutoShape 193"/>
              <p:cNvSpPr>
                <a:spLocks noChangeArrowheads="1"/>
              </p:cNvSpPr>
              <p:nvPr/>
            </p:nvSpPr>
            <p:spPr bwMode="auto">
              <a:xfrm>
                <a:off x="3036" y="3350"/>
                <a:ext cx="511" cy="390"/>
              </a:xfrm>
              <a:prstGeom prst="hexagon">
                <a:avLst>
                  <a:gd name="adj" fmla="val 32673"/>
                  <a:gd name="vf" fmla="val 115470"/>
                </a:avLst>
              </a:prstGeom>
              <a:solidFill>
                <a:srgbClr val="99FF33"/>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Tahoma" pitchFamily="34" charset="0"/>
                  </a:rPr>
                  <a:t>3</a:t>
                </a:r>
              </a:p>
            </p:txBody>
          </p:sp>
          <p:sp>
            <p:nvSpPr>
              <p:cNvPr id="61634" name="AutoShape 194"/>
              <p:cNvSpPr>
                <a:spLocks noChangeArrowheads="1"/>
              </p:cNvSpPr>
              <p:nvPr/>
            </p:nvSpPr>
            <p:spPr bwMode="auto">
              <a:xfrm>
                <a:off x="2660" y="3152"/>
                <a:ext cx="511" cy="392"/>
              </a:xfrm>
              <a:prstGeom prst="hexagon">
                <a:avLst>
                  <a:gd name="adj" fmla="val 32570"/>
                  <a:gd name="vf" fmla="val 115470"/>
                </a:avLst>
              </a:prstGeom>
              <a:solidFill>
                <a:srgbClr val="99FF33"/>
              </a:solidFill>
              <a:ln w="19050">
                <a:solidFill>
                  <a:schemeClr val="tx1"/>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Tahoma" pitchFamily="34" charset="0"/>
                  </a:rPr>
                  <a:t>2</a:t>
                </a:r>
              </a:p>
            </p:txBody>
          </p:sp>
          <p:sp>
            <p:nvSpPr>
              <p:cNvPr id="61635" name="AutoShape 195"/>
              <p:cNvSpPr>
                <a:spLocks noChangeArrowheads="1"/>
              </p:cNvSpPr>
              <p:nvPr/>
            </p:nvSpPr>
            <p:spPr bwMode="auto">
              <a:xfrm>
                <a:off x="2276" y="3350"/>
                <a:ext cx="511" cy="390"/>
              </a:xfrm>
              <a:prstGeom prst="hexagon">
                <a:avLst>
                  <a:gd name="adj" fmla="val 32737"/>
                  <a:gd name="vf" fmla="val 115470"/>
                </a:avLst>
              </a:prstGeom>
              <a:solidFill>
                <a:srgbClr val="99FF33"/>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Tahoma" pitchFamily="34" charset="0"/>
                  </a:rPr>
                  <a:t>1</a:t>
                </a:r>
              </a:p>
            </p:txBody>
          </p:sp>
          <p:sp>
            <p:nvSpPr>
              <p:cNvPr id="61636" name="AutoShape 196"/>
              <p:cNvSpPr>
                <a:spLocks noChangeArrowheads="1"/>
              </p:cNvSpPr>
              <p:nvPr/>
            </p:nvSpPr>
            <p:spPr bwMode="auto">
              <a:xfrm>
                <a:off x="3032" y="3739"/>
                <a:ext cx="511" cy="392"/>
              </a:xfrm>
              <a:prstGeom prst="hexagon">
                <a:avLst>
                  <a:gd name="adj" fmla="val 32589"/>
                  <a:gd name="vf" fmla="val 115470"/>
                </a:avLst>
              </a:prstGeom>
              <a:solidFill>
                <a:srgbClr val="99FF33"/>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Tahoma" pitchFamily="34" charset="0"/>
                  </a:rPr>
                  <a:t>4</a:t>
                </a:r>
              </a:p>
            </p:txBody>
          </p:sp>
          <p:sp>
            <p:nvSpPr>
              <p:cNvPr id="61637" name="AutoShape 197"/>
              <p:cNvSpPr>
                <a:spLocks noChangeArrowheads="1"/>
              </p:cNvSpPr>
              <p:nvPr/>
            </p:nvSpPr>
            <p:spPr bwMode="auto">
              <a:xfrm>
                <a:off x="2654" y="3541"/>
                <a:ext cx="511" cy="390"/>
              </a:xfrm>
              <a:prstGeom prst="hexagon">
                <a:avLst>
                  <a:gd name="adj" fmla="val 32737"/>
                  <a:gd name="vf" fmla="val 115470"/>
                </a:avLst>
              </a:prstGeom>
              <a:solidFill>
                <a:srgbClr val="99FF33"/>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Tahoma" pitchFamily="34" charset="0"/>
                  </a:rPr>
                  <a:t>7</a:t>
                </a:r>
              </a:p>
            </p:txBody>
          </p:sp>
          <p:sp>
            <p:nvSpPr>
              <p:cNvPr id="61638" name="AutoShape 198"/>
              <p:cNvSpPr>
                <a:spLocks noChangeArrowheads="1"/>
              </p:cNvSpPr>
              <p:nvPr/>
            </p:nvSpPr>
            <p:spPr bwMode="auto">
              <a:xfrm>
                <a:off x="2271" y="3739"/>
                <a:ext cx="513" cy="392"/>
              </a:xfrm>
              <a:prstGeom prst="hexagon">
                <a:avLst>
                  <a:gd name="adj" fmla="val 32653"/>
                  <a:gd name="vf" fmla="val 115470"/>
                </a:avLst>
              </a:prstGeom>
              <a:solidFill>
                <a:srgbClr val="99FF33"/>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Tahoma" pitchFamily="34" charset="0"/>
                  </a:rPr>
                  <a:t>6</a:t>
                </a:r>
              </a:p>
            </p:txBody>
          </p:sp>
          <p:sp>
            <p:nvSpPr>
              <p:cNvPr id="61639" name="AutoShape 199"/>
              <p:cNvSpPr>
                <a:spLocks noChangeArrowheads="1"/>
              </p:cNvSpPr>
              <p:nvPr/>
            </p:nvSpPr>
            <p:spPr bwMode="auto">
              <a:xfrm>
                <a:off x="2651" y="3930"/>
                <a:ext cx="513" cy="390"/>
              </a:xfrm>
              <a:prstGeom prst="hexagon">
                <a:avLst>
                  <a:gd name="adj" fmla="val 32821"/>
                  <a:gd name="vf" fmla="val 115470"/>
                </a:avLst>
              </a:prstGeom>
              <a:solidFill>
                <a:srgbClr val="99FF33"/>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Tahoma" pitchFamily="34" charset="0"/>
                  </a:rPr>
                  <a:t>5</a:t>
                </a:r>
              </a:p>
            </p:txBody>
          </p:sp>
          <p:sp>
            <p:nvSpPr>
              <p:cNvPr id="43070" name="Line 200"/>
              <p:cNvSpPr>
                <a:spLocks noChangeShapeType="1"/>
              </p:cNvSpPr>
              <p:nvPr/>
            </p:nvSpPr>
            <p:spPr bwMode="auto">
              <a:xfrm flipH="1" flipV="1">
                <a:off x="2762" y="3940"/>
                <a:ext cx="15" cy="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3013" name="Group 202"/>
          <p:cNvGrpSpPr>
            <a:grpSpLocks/>
          </p:cNvGrpSpPr>
          <p:nvPr/>
        </p:nvGrpSpPr>
        <p:grpSpPr bwMode="auto">
          <a:xfrm>
            <a:off x="762000" y="1981200"/>
            <a:ext cx="3244850" cy="3108325"/>
            <a:chOff x="641" y="1117"/>
            <a:chExt cx="2044" cy="1958"/>
          </a:xfrm>
        </p:grpSpPr>
        <p:sp>
          <p:nvSpPr>
            <p:cNvPr id="61643" name="AutoShape 203"/>
            <p:cNvSpPr>
              <a:spLocks noChangeArrowheads="1"/>
            </p:cNvSpPr>
            <p:nvPr/>
          </p:nvSpPr>
          <p:spPr bwMode="auto">
            <a:xfrm>
              <a:off x="1792" y="1315"/>
              <a:ext cx="512" cy="394"/>
            </a:xfrm>
            <a:prstGeom prst="hexagon">
              <a:avLst>
                <a:gd name="adj" fmla="val 32487"/>
                <a:gd name="vf" fmla="val 115470"/>
              </a:avLst>
            </a:prstGeom>
            <a:noFill/>
            <a:ln w="19050">
              <a:solidFill>
                <a:schemeClr val="tx1"/>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44" name="AutoShape 204"/>
            <p:cNvSpPr>
              <a:spLocks noChangeArrowheads="1"/>
            </p:cNvSpPr>
            <p:nvPr/>
          </p:nvSpPr>
          <p:spPr bwMode="auto">
            <a:xfrm>
              <a:off x="2173" y="1119"/>
              <a:ext cx="512" cy="392"/>
            </a:xfrm>
            <a:prstGeom prst="hexagon">
              <a:avLst>
                <a:gd name="adj" fmla="val 32653"/>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45" name="AutoShape 205"/>
            <p:cNvSpPr>
              <a:spLocks noChangeArrowheads="1"/>
            </p:cNvSpPr>
            <p:nvPr/>
          </p:nvSpPr>
          <p:spPr bwMode="auto">
            <a:xfrm>
              <a:off x="1405" y="1117"/>
              <a:ext cx="512" cy="393"/>
            </a:xfrm>
            <a:prstGeom prst="hexagon">
              <a:avLst>
                <a:gd name="adj" fmla="val 32570"/>
                <a:gd name="vf" fmla="val 115470"/>
              </a:avLst>
            </a:prstGeom>
            <a:no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46" name="AutoShape 206"/>
            <p:cNvSpPr>
              <a:spLocks noChangeArrowheads="1"/>
            </p:cNvSpPr>
            <p:nvPr/>
          </p:nvSpPr>
          <p:spPr bwMode="auto">
            <a:xfrm>
              <a:off x="1031" y="1322"/>
              <a:ext cx="512" cy="394"/>
            </a:xfrm>
            <a:prstGeom prst="hexagon">
              <a:avLst>
                <a:gd name="adj" fmla="val 32487"/>
                <a:gd name="vf" fmla="val 115470"/>
              </a:avLst>
            </a:prstGeom>
            <a:no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47" name="AutoShape 207"/>
            <p:cNvSpPr>
              <a:spLocks noChangeArrowheads="1"/>
            </p:cNvSpPr>
            <p:nvPr/>
          </p:nvSpPr>
          <p:spPr bwMode="auto">
            <a:xfrm>
              <a:off x="660" y="1118"/>
              <a:ext cx="513" cy="390"/>
            </a:xfrm>
            <a:prstGeom prst="hexagon">
              <a:avLst>
                <a:gd name="adj" fmla="val 32885"/>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48" name="AutoShape 208"/>
            <p:cNvSpPr>
              <a:spLocks noChangeArrowheads="1"/>
            </p:cNvSpPr>
            <p:nvPr/>
          </p:nvSpPr>
          <p:spPr bwMode="auto">
            <a:xfrm>
              <a:off x="1788" y="1704"/>
              <a:ext cx="511" cy="391"/>
            </a:xfrm>
            <a:prstGeom prst="hexagon">
              <a:avLst>
                <a:gd name="adj" fmla="val 32673"/>
                <a:gd name="vf" fmla="val 115470"/>
              </a:avLst>
            </a:prstGeom>
            <a:solidFill>
              <a:srgbClr val="CCFFFF"/>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Tahoma" pitchFamily="34" charset="0"/>
                </a:rPr>
                <a:t>3</a:t>
              </a:r>
            </a:p>
          </p:txBody>
        </p:sp>
        <p:sp>
          <p:nvSpPr>
            <p:cNvPr id="61649" name="AutoShape 209"/>
            <p:cNvSpPr>
              <a:spLocks noChangeArrowheads="1"/>
            </p:cNvSpPr>
            <p:nvPr/>
          </p:nvSpPr>
          <p:spPr bwMode="auto">
            <a:xfrm>
              <a:off x="2171" y="1508"/>
              <a:ext cx="511" cy="392"/>
            </a:xfrm>
            <a:prstGeom prst="hexagon">
              <a:avLst>
                <a:gd name="adj" fmla="val 32589"/>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50" name="AutoShape 210"/>
            <p:cNvSpPr>
              <a:spLocks noChangeArrowheads="1"/>
            </p:cNvSpPr>
            <p:nvPr/>
          </p:nvSpPr>
          <p:spPr bwMode="auto">
            <a:xfrm>
              <a:off x="1411" y="1513"/>
              <a:ext cx="512" cy="393"/>
            </a:xfrm>
            <a:prstGeom prst="hexagon">
              <a:avLst>
                <a:gd name="adj" fmla="val 32570"/>
                <a:gd name="vf" fmla="val 115470"/>
              </a:avLst>
            </a:prstGeom>
            <a:solidFill>
              <a:srgbClr val="CCFFFF"/>
            </a:solidFill>
            <a:ln w="19050">
              <a:solidFill>
                <a:schemeClr val="tx1"/>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Tahoma" pitchFamily="34" charset="0"/>
                </a:rPr>
                <a:t>2</a:t>
              </a:r>
            </a:p>
          </p:txBody>
        </p:sp>
        <p:sp>
          <p:nvSpPr>
            <p:cNvPr id="61651" name="AutoShape 211"/>
            <p:cNvSpPr>
              <a:spLocks noChangeArrowheads="1"/>
            </p:cNvSpPr>
            <p:nvPr/>
          </p:nvSpPr>
          <p:spPr bwMode="auto">
            <a:xfrm>
              <a:off x="1028" y="1711"/>
              <a:ext cx="512" cy="391"/>
            </a:xfrm>
            <a:prstGeom prst="hexagon">
              <a:avLst>
                <a:gd name="adj" fmla="val 32737"/>
                <a:gd name="vf" fmla="val 115470"/>
              </a:avLst>
            </a:prstGeom>
            <a:solidFill>
              <a:srgbClr val="CCFFFF"/>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Tahoma" pitchFamily="34" charset="0"/>
                </a:rPr>
                <a:t>1</a:t>
              </a:r>
            </a:p>
          </p:txBody>
        </p:sp>
        <p:sp>
          <p:nvSpPr>
            <p:cNvPr id="61652" name="AutoShape 212"/>
            <p:cNvSpPr>
              <a:spLocks noChangeArrowheads="1"/>
            </p:cNvSpPr>
            <p:nvPr/>
          </p:nvSpPr>
          <p:spPr bwMode="auto">
            <a:xfrm>
              <a:off x="656" y="1507"/>
              <a:ext cx="512" cy="392"/>
            </a:xfrm>
            <a:prstGeom prst="hexagon">
              <a:avLst>
                <a:gd name="adj" fmla="val 32653"/>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53" name="AutoShape 213"/>
            <p:cNvSpPr>
              <a:spLocks noChangeArrowheads="1"/>
            </p:cNvSpPr>
            <p:nvPr/>
          </p:nvSpPr>
          <p:spPr bwMode="auto">
            <a:xfrm>
              <a:off x="1785" y="2092"/>
              <a:ext cx="511" cy="392"/>
            </a:xfrm>
            <a:prstGeom prst="hexagon">
              <a:avLst>
                <a:gd name="adj" fmla="val 32589"/>
                <a:gd name="vf" fmla="val 115470"/>
              </a:avLst>
            </a:prstGeom>
            <a:solidFill>
              <a:srgbClr val="CCFFFF"/>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Tahoma" pitchFamily="34" charset="0"/>
                </a:rPr>
                <a:t>4</a:t>
              </a:r>
            </a:p>
          </p:txBody>
        </p:sp>
        <p:sp>
          <p:nvSpPr>
            <p:cNvPr id="61654" name="AutoShape 214"/>
            <p:cNvSpPr>
              <a:spLocks noChangeArrowheads="1"/>
            </p:cNvSpPr>
            <p:nvPr/>
          </p:nvSpPr>
          <p:spPr bwMode="auto">
            <a:xfrm>
              <a:off x="2167" y="1896"/>
              <a:ext cx="512" cy="393"/>
            </a:xfrm>
            <a:prstGeom prst="hexagon">
              <a:avLst>
                <a:gd name="adj" fmla="val 32570"/>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55" name="AutoShape 215"/>
            <p:cNvSpPr>
              <a:spLocks noChangeArrowheads="1"/>
            </p:cNvSpPr>
            <p:nvPr/>
          </p:nvSpPr>
          <p:spPr bwMode="auto">
            <a:xfrm>
              <a:off x="1406" y="1902"/>
              <a:ext cx="512" cy="391"/>
            </a:xfrm>
            <a:prstGeom prst="hexagon">
              <a:avLst>
                <a:gd name="adj" fmla="val 32737"/>
                <a:gd name="vf" fmla="val 115470"/>
              </a:avLst>
            </a:prstGeom>
            <a:solidFill>
              <a:srgbClr val="CCFFFF"/>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Tahoma" pitchFamily="34" charset="0"/>
                </a:rPr>
                <a:t>7</a:t>
              </a:r>
            </a:p>
          </p:txBody>
        </p:sp>
        <p:sp>
          <p:nvSpPr>
            <p:cNvPr id="61656" name="AutoShape 216"/>
            <p:cNvSpPr>
              <a:spLocks noChangeArrowheads="1"/>
            </p:cNvSpPr>
            <p:nvPr/>
          </p:nvSpPr>
          <p:spPr bwMode="auto">
            <a:xfrm>
              <a:off x="1023" y="2099"/>
              <a:ext cx="512" cy="392"/>
            </a:xfrm>
            <a:prstGeom prst="hexagon">
              <a:avLst>
                <a:gd name="adj" fmla="val 32653"/>
                <a:gd name="vf" fmla="val 115470"/>
              </a:avLst>
            </a:prstGeom>
            <a:solidFill>
              <a:srgbClr val="CCFFFF"/>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Tahoma" pitchFamily="34" charset="0"/>
                </a:rPr>
                <a:t>6</a:t>
              </a:r>
            </a:p>
          </p:txBody>
        </p:sp>
        <p:sp>
          <p:nvSpPr>
            <p:cNvPr id="61657" name="AutoShape 217"/>
            <p:cNvSpPr>
              <a:spLocks noChangeArrowheads="1"/>
            </p:cNvSpPr>
            <p:nvPr/>
          </p:nvSpPr>
          <p:spPr bwMode="auto">
            <a:xfrm>
              <a:off x="653" y="1894"/>
              <a:ext cx="513" cy="392"/>
            </a:xfrm>
            <a:prstGeom prst="hexagon">
              <a:avLst>
                <a:gd name="adj" fmla="val 32717"/>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58" name="AutoShape 218"/>
            <p:cNvSpPr>
              <a:spLocks noChangeArrowheads="1"/>
            </p:cNvSpPr>
            <p:nvPr/>
          </p:nvSpPr>
          <p:spPr bwMode="auto">
            <a:xfrm>
              <a:off x="1779" y="2486"/>
              <a:ext cx="512" cy="394"/>
            </a:xfrm>
            <a:prstGeom prst="hexagon">
              <a:avLst>
                <a:gd name="adj" fmla="val 32487"/>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59" name="AutoShape 219"/>
            <p:cNvSpPr>
              <a:spLocks noChangeArrowheads="1"/>
            </p:cNvSpPr>
            <p:nvPr/>
          </p:nvSpPr>
          <p:spPr bwMode="auto">
            <a:xfrm>
              <a:off x="1403" y="2291"/>
              <a:ext cx="512" cy="390"/>
            </a:xfrm>
            <a:prstGeom prst="hexagon">
              <a:avLst>
                <a:gd name="adj" fmla="val 32821"/>
                <a:gd name="vf" fmla="val 115470"/>
              </a:avLst>
            </a:prstGeom>
            <a:solidFill>
              <a:srgbClr val="CCFFFF"/>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r>
                <a:rPr kumimoji="1" lang="en-US" sz="1200" b="1">
                  <a:effectLst>
                    <a:outerShdw blurRad="38100" dist="38100" dir="2700000" algn="tl">
                      <a:srgbClr val="FFFFFF"/>
                    </a:outerShdw>
                  </a:effectLst>
                  <a:latin typeface="Tahoma" pitchFamily="34" charset="0"/>
                </a:rPr>
                <a:t>5</a:t>
              </a:r>
            </a:p>
          </p:txBody>
        </p:sp>
        <p:sp>
          <p:nvSpPr>
            <p:cNvPr id="61660" name="AutoShape 220"/>
            <p:cNvSpPr>
              <a:spLocks noChangeArrowheads="1"/>
            </p:cNvSpPr>
            <p:nvPr/>
          </p:nvSpPr>
          <p:spPr bwMode="auto">
            <a:xfrm>
              <a:off x="1020" y="2484"/>
              <a:ext cx="514" cy="394"/>
            </a:xfrm>
            <a:prstGeom prst="hexagon">
              <a:avLst>
                <a:gd name="adj" fmla="val 32614"/>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61" name="AutoShape 221"/>
            <p:cNvSpPr>
              <a:spLocks noChangeArrowheads="1"/>
            </p:cNvSpPr>
            <p:nvPr/>
          </p:nvSpPr>
          <p:spPr bwMode="auto">
            <a:xfrm>
              <a:off x="649" y="2282"/>
              <a:ext cx="513" cy="393"/>
            </a:xfrm>
            <a:prstGeom prst="hexagon">
              <a:avLst>
                <a:gd name="adj" fmla="val 32634"/>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43033" name="Line 222"/>
            <p:cNvSpPr>
              <a:spLocks noChangeShapeType="1"/>
            </p:cNvSpPr>
            <p:nvPr/>
          </p:nvSpPr>
          <p:spPr bwMode="auto">
            <a:xfrm flipH="1" flipV="1">
              <a:off x="1514" y="2301"/>
              <a:ext cx="15" cy="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63" name="AutoShape 223"/>
            <p:cNvSpPr>
              <a:spLocks noChangeArrowheads="1"/>
            </p:cNvSpPr>
            <p:nvPr/>
          </p:nvSpPr>
          <p:spPr bwMode="auto">
            <a:xfrm>
              <a:off x="2169" y="2683"/>
              <a:ext cx="511" cy="392"/>
            </a:xfrm>
            <a:prstGeom prst="hexagon">
              <a:avLst>
                <a:gd name="adj" fmla="val 32589"/>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64" name="AutoShape 224"/>
            <p:cNvSpPr>
              <a:spLocks noChangeArrowheads="1"/>
            </p:cNvSpPr>
            <p:nvPr/>
          </p:nvSpPr>
          <p:spPr bwMode="auto">
            <a:xfrm>
              <a:off x="1412" y="2681"/>
              <a:ext cx="511" cy="393"/>
            </a:xfrm>
            <a:prstGeom prst="hexagon">
              <a:avLst>
                <a:gd name="adj" fmla="val 32506"/>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65" name="AutoShape 225"/>
            <p:cNvSpPr>
              <a:spLocks noChangeArrowheads="1"/>
            </p:cNvSpPr>
            <p:nvPr/>
          </p:nvSpPr>
          <p:spPr bwMode="auto">
            <a:xfrm>
              <a:off x="641" y="2675"/>
              <a:ext cx="513" cy="390"/>
            </a:xfrm>
            <a:prstGeom prst="hexagon">
              <a:avLst>
                <a:gd name="adj" fmla="val 32885"/>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sp>
          <p:nvSpPr>
            <p:cNvPr id="61666" name="AutoShape 226"/>
            <p:cNvSpPr>
              <a:spLocks noChangeArrowheads="1"/>
            </p:cNvSpPr>
            <p:nvPr/>
          </p:nvSpPr>
          <p:spPr bwMode="auto">
            <a:xfrm>
              <a:off x="2171" y="2284"/>
              <a:ext cx="512" cy="392"/>
            </a:xfrm>
            <a:prstGeom prst="hexagon">
              <a:avLst>
                <a:gd name="adj" fmla="val 32653"/>
                <a:gd name="vf" fmla="val 115470"/>
              </a:avLst>
            </a:prstGeom>
            <a:solidFill>
              <a:schemeClr val="bg1"/>
            </a:solidFill>
            <a:ln w="19050">
              <a:solidFill>
                <a:srgbClr val="800000"/>
              </a:solidFill>
              <a:miter lim="800000"/>
              <a:headEnd/>
              <a:tailEnd/>
            </a:ln>
            <a:effectLst/>
          </p:spPr>
          <p:txBody>
            <a:bodyPr wrap="none" anchor="ctr"/>
            <a:lstStyle/>
            <a:p>
              <a:pPr algn="ctr">
                <a:lnSpc>
                  <a:spcPct val="90000"/>
                </a:lnSpc>
                <a:spcBef>
                  <a:spcPct val="20000"/>
                </a:spcBef>
                <a:buClr>
                  <a:schemeClr val="folHlink"/>
                </a:buClr>
                <a:buSzPct val="75000"/>
                <a:buFont typeface="Monotype Sorts" pitchFamily="2" charset="2"/>
                <a:buNone/>
                <a:defRPr/>
              </a:pPr>
              <a:endParaRPr kumimoji="1" lang="en-US" sz="1200" b="1">
                <a:effectLst>
                  <a:outerShdw blurRad="38100" dist="38100" dir="2700000" algn="tl">
                    <a:srgbClr val="C0C0C0"/>
                  </a:outerShdw>
                </a:effectLst>
                <a:latin typeface="Tahoma" pitchFamily="34" charset="0"/>
              </a:endParaRPr>
            </a:p>
          </p:txBody>
        </p:sp>
      </p:grpSp>
    </p:spTree>
    <p:extLst>
      <p:ext uri="{BB962C8B-B14F-4D97-AF65-F5344CB8AC3E}">
        <p14:creationId xmlns:p14="http://schemas.microsoft.com/office/powerpoint/2010/main" val="298941660"/>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3E0E50F-5A30-4CBA-9991-3DE73BCC883B}" type="slidenum">
              <a:rPr lang="en-US" sz="1400" smtClean="0"/>
              <a:pPr>
                <a:spcBef>
                  <a:spcPct val="0"/>
                </a:spcBef>
                <a:buFontTx/>
                <a:buNone/>
              </a:pPr>
              <a:t>62</a:t>
            </a:fld>
            <a:endParaRPr lang="en-US" sz="1400" smtClean="0"/>
          </a:p>
        </p:txBody>
      </p:sp>
      <p:sp>
        <p:nvSpPr>
          <p:cNvPr id="44035" name="Rectangle 2"/>
          <p:cNvSpPr>
            <a:spLocks noGrp="1" noChangeArrowheads="1"/>
          </p:cNvSpPr>
          <p:nvPr>
            <p:ph type="title"/>
          </p:nvPr>
        </p:nvSpPr>
        <p:spPr>
          <a:xfrm>
            <a:off x="2971800" y="152400"/>
            <a:ext cx="2895600" cy="609600"/>
          </a:xfrm>
          <a:solidFill>
            <a:srgbClr val="33CCCC"/>
          </a:solidFill>
        </p:spPr>
        <p:txBody>
          <a:bodyPr>
            <a:normAutofit fontScale="90000"/>
          </a:bodyPr>
          <a:lstStyle/>
          <a:p>
            <a:pPr eaLnBrk="1" hangingPunct="1"/>
            <a:r>
              <a:rPr lang="en-US" sz="3600" b="1" smtClean="0">
                <a:solidFill>
                  <a:schemeClr val="tx1"/>
                </a:solidFill>
              </a:rPr>
              <a:t>Cell Splitting</a:t>
            </a:r>
          </a:p>
        </p:txBody>
      </p:sp>
      <p:grpSp>
        <p:nvGrpSpPr>
          <p:cNvPr id="44036" name="Group 3"/>
          <p:cNvGrpSpPr>
            <a:grpSpLocks/>
          </p:cNvGrpSpPr>
          <p:nvPr/>
        </p:nvGrpSpPr>
        <p:grpSpPr bwMode="auto">
          <a:xfrm>
            <a:off x="304800" y="1371600"/>
            <a:ext cx="7620000" cy="4648200"/>
            <a:chOff x="192" y="864"/>
            <a:chExt cx="4800" cy="2928"/>
          </a:xfrm>
        </p:grpSpPr>
        <p:grpSp>
          <p:nvGrpSpPr>
            <p:cNvPr id="44038" name="Group 4"/>
            <p:cNvGrpSpPr>
              <a:grpSpLocks/>
            </p:cNvGrpSpPr>
            <p:nvPr/>
          </p:nvGrpSpPr>
          <p:grpSpPr bwMode="auto">
            <a:xfrm>
              <a:off x="192" y="864"/>
              <a:ext cx="3168" cy="2928"/>
              <a:chOff x="192" y="864"/>
              <a:chExt cx="3168" cy="2928"/>
            </a:xfrm>
          </p:grpSpPr>
          <p:sp>
            <p:nvSpPr>
              <p:cNvPr id="44090" name="Line 5"/>
              <p:cNvSpPr>
                <a:spLocks noChangeShapeType="1"/>
              </p:cNvSpPr>
              <p:nvPr/>
            </p:nvSpPr>
            <p:spPr bwMode="auto">
              <a:xfrm flipH="1">
                <a:off x="721" y="864"/>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1" name="Line 6"/>
              <p:cNvSpPr>
                <a:spLocks noChangeShapeType="1"/>
              </p:cNvSpPr>
              <p:nvPr/>
            </p:nvSpPr>
            <p:spPr bwMode="auto">
              <a:xfrm flipH="1" flipV="1">
                <a:off x="1248" y="864"/>
                <a:ext cx="529"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2" name="Line 7"/>
              <p:cNvSpPr>
                <a:spLocks noChangeShapeType="1"/>
              </p:cNvSpPr>
              <p:nvPr/>
            </p:nvSpPr>
            <p:spPr bwMode="auto">
              <a:xfrm>
                <a:off x="721" y="1190"/>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3" name="Line 8"/>
              <p:cNvSpPr>
                <a:spLocks noChangeShapeType="1"/>
              </p:cNvSpPr>
              <p:nvPr/>
            </p:nvSpPr>
            <p:spPr bwMode="auto">
              <a:xfrm flipH="1">
                <a:off x="192" y="1732"/>
                <a:ext cx="529"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4" name="Line 9"/>
              <p:cNvSpPr>
                <a:spLocks noChangeShapeType="1"/>
              </p:cNvSpPr>
              <p:nvPr/>
            </p:nvSpPr>
            <p:spPr bwMode="auto">
              <a:xfrm flipH="1">
                <a:off x="1777" y="864"/>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5" name="Line 10"/>
              <p:cNvSpPr>
                <a:spLocks noChangeShapeType="1"/>
              </p:cNvSpPr>
              <p:nvPr/>
            </p:nvSpPr>
            <p:spPr bwMode="auto">
              <a:xfrm flipH="1" flipV="1">
                <a:off x="2304" y="864"/>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6" name="Line 11"/>
              <p:cNvSpPr>
                <a:spLocks noChangeShapeType="1"/>
              </p:cNvSpPr>
              <p:nvPr/>
            </p:nvSpPr>
            <p:spPr bwMode="auto">
              <a:xfrm>
                <a:off x="2304" y="2058"/>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7" name="Line 12"/>
              <p:cNvSpPr>
                <a:spLocks noChangeShapeType="1"/>
              </p:cNvSpPr>
              <p:nvPr/>
            </p:nvSpPr>
            <p:spPr bwMode="auto">
              <a:xfrm flipH="1">
                <a:off x="1777" y="2600"/>
                <a:ext cx="527" cy="3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8" name="Line 13"/>
              <p:cNvSpPr>
                <a:spLocks noChangeShapeType="1"/>
              </p:cNvSpPr>
              <p:nvPr/>
            </p:nvSpPr>
            <p:spPr bwMode="auto">
              <a:xfrm flipH="1" flipV="1">
                <a:off x="2304" y="2600"/>
                <a:ext cx="527" cy="3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9" name="Line 14"/>
              <p:cNvSpPr>
                <a:spLocks noChangeShapeType="1"/>
              </p:cNvSpPr>
              <p:nvPr/>
            </p:nvSpPr>
            <p:spPr bwMode="auto">
              <a:xfrm>
                <a:off x="3360" y="2058"/>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0" name="Line 15"/>
              <p:cNvSpPr>
                <a:spLocks noChangeShapeType="1"/>
              </p:cNvSpPr>
              <p:nvPr/>
            </p:nvSpPr>
            <p:spPr bwMode="auto">
              <a:xfrm flipH="1">
                <a:off x="2831" y="2600"/>
                <a:ext cx="529" cy="3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1" name="Line 16"/>
              <p:cNvSpPr>
                <a:spLocks noChangeShapeType="1"/>
              </p:cNvSpPr>
              <p:nvPr/>
            </p:nvSpPr>
            <p:spPr bwMode="auto">
              <a:xfrm>
                <a:off x="192" y="2058"/>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2" name="Line 17"/>
              <p:cNvSpPr>
                <a:spLocks noChangeShapeType="1"/>
              </p:cNvSpPr>
              <p:nvPr/>
            </p:nvSpPr>
            <p:spPr bwMode="auto">
              <a:xfrm flipH="1" flipV="1">
                <a:off x="192" y="2600"/>
                <a:ext cx="529" cy="3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3" name="Line 18"/>
              <p:cNvSpPr>
                <a:spLocks noChangeShapeType="1"/>
              </p:cNvSpPr>
              <p:nvPr/>
            </p:nvSpPr>
            <p:spPr bwMode="auto">
              <a:xfrm>
                <a:off x="1248" y="2058"/>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4" name="Line 19"/>
              <p:cNvSpPr>
                <a:spLocks noChangeShapeType="1"/>
              </p:cNvSpPr>
              <p:nvPr/>
            </p:nvSpPr>
            <p:spPr bwMode="auto">
              <a:xfrm flipH="1">
                <a:off x="721" y="2600"/>
                <a:ext cx="527" cy="3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5" name="Line 20"/>
              <p:cNvSpPr>
                <a:spLocks noChangeShapeType="1"/>
              </p:cNvSpPr>
              <p:nvPr/>
            </p:nvSpPr>
            <p:spPr bwMode="auto">
              <a:xfrm flipH="1" flipV="1">
                <a:off x="1248" y="2600"/>
                <a:ext cx="529" cy="3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6" name="Line 21"/>
              <p:cNvSpPr>
                <a:spLocks noChangeShapeType="1"/>
              </p:cNvSpPr>
              <p:nvPr/>
            </p:nvSpPr>
            <p:spPr bwMode="auto">
              <a:xfrm>
                <a:off x="1777" y="2924"/>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7" name="Line 22"/>
              <p:cNvSpPr>
                <a:spLocks noChangeShapeType="1"/>
              </p:cNvSpPr>
              <p:nvPr/>
            </p:nvSpPr>
            <p:spPr bwMode="auto">
              <a:xfrm flipH="1">
                <a:off x="1248" y="3466"/>
                <a:ext cx="529"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8" name="Line 23"/>
              <p:cNvSpPr>
                <a:spLocks noChangeShapeType="1"/>
              </p:cNvSpPr>
              <p:nvPr/>
            </p:nvSpPr>
            <p:spPr bwMode="auto">
              <a:xfrm flipH="1" flipV="1">
                <a:off x="1777" y="3466"/>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9" name="Line 24"/>
              <p:cNvSpPr>
                <a:spLocks noChangeShapeType="1"/>
              </p:cNvSpPr>
              <p:nvPr/>
            </p:nvSpPr>
            <p:spPr bwMode="auto">
              <a:xfrm>
                <a:off x="2831" y="2924"/>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0" name="Line 25"/>
              <p:cNvSpPr>
                <a:spLocks noChangeShapeType="1"/>
              </p:cNvSpPr>
              <p:nvPr/>
            </p:nvSpPr>
            <p:spPr bwMode="auto">
              <a:xfrm flipH="1">
                <a:off x="2304" y="3466"/>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1" name="Line 26"/>
              <p:cNvSpPr>
                <a:spLocks noChangeShapeType="1"/>
              </p:cNvSpPr>
              <p:nvPr/>
            </p:nvSpPr>
            <p:spPr bwMode="auto">
              <a:xfrm>
                <a:off x="721" y="2924"/>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2" name="Line 27"/>
              <p:cNvSpPr>
                <a:spLocks noChangeShapeType="1"/>
              </p:cNvSpPr>
              <p:nvPr/>
            </p:nvSpPr>
            <p:spPr bwMode="auto">
              <a:xfrm flipH="1" flipV="1">
                <a:off x="721" y="3466"/>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3" name="Line 28"/>
              <p:cNvSpPr>
                <a:spLocks noChangeShapeType="1"/>
              </p:cNvSpPr>
              <p:nvPr/>
            </p:nvSpPr>
            <p:spPr bwMode="auto">
              <a:xfrm flipH="1">
                <a:off x="1777" y="864"/>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4" name="Line 29"/>
              <p:cNvSpPr>
                <a:spLocks noChangeShapeType="1"/>
              </p:cNvSpPr>
              <p:nvPr/>
            </p:nvSpPr>
            <p:spPr bwMode="auto">
              <a:xfrm flipH="1" flipV="1">
                <a:off x="2304" y="864"/>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5" name="Line 30"/>
              <p:cNvSpPr>
                <a:spLocks noChangeShapeType="1"/>
              </p:cNvSpPr>
              <p:nvPr/>
            </p:nvSpPr>
            <p:spPr bwMode="auto">
              <a:xfrm flipH="1">
                <a:off x="721" y="864"/>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6" name="Line 31"/>
              <p:cNvSpPr>
                <a:spLocks noChangeShapeType="1"/>
              </p:cNvSpPr>
              <p:nvPr/>
            </p:nvSpPr>
            <p:spPr bwMode="auto">
              <a:xfrm flipH="1" flipV="1">
                <a:off x="1248" y="864"/>
                <a:ext cx="529"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7" name="Line 32"/>
              <p:cNvSpPr>
                <a:spLocks noChangeShapeType="1"/>
              </p:cNvSpPr>
              <p:nvPr/>
            </p:nvSpPr>
            <p:spPr bwMode="auto">
              <a:xfrm>
                <a:off x="1777" y="1190"/>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8" name="Line 33"/>
              <p:cNvSpPr>
                <a:spLocks noChangeShapeType="1"/>
              </p:cNvSpPr>
              <p:nvPr/>
            </p:nvSpPr>
            <p:spPr bwMode="auto">
              <a:xfrm flipH="1">
                <a:off x="1248" y="1732"/>
                <a:ext cx="529"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9" name="Line 34"/>
              <p:cNvSpPr>
                <a:spLocks noChangeShapeType="1"/>
              </p:cNvSpPr>
              <p:nvPr/>
            </p:nvSpPr>
            <p:spPr bwMode="auto">
              <a:xfrm flipH="1" flipV="1">
                <a:off x="1777" y="1732"/>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20" name="Line 35"/>
              <p:cNvSpPr>
                <a:spLocks noChangeShapeType="1"/>
              </p:cNvSpPr>
              <p:nvPr/>
            </p:nvSpPr>
            <p:spPr bwMode="auto">
              <a:xfrm>
                <a:off x="2831" y="1190"/>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21" name="Line 36"/>
              <p:cNvSpPr>
                <a:spLocks noChangeShapeType="1"/>
              </p:cNvSpPr>
              <p:nvPr/>
            </p:nvSpPr>
            <p:spPr bwMode="auto">
              <a:xfrm flipH="1">
                <a:off x="2304" y="1732"/>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22" name="Line 37"/>
              <p:cNvSpPr>
                <a:spLocks noChangeShapeType="1"/>
              </p:cNvSpPr>
              <p:nvPr/>
            </p:nvSpPr>
            <p:spPr bwMode="auto">
              <a:xfrm flipH="1" flipV="1">
                <a:off x="2831" y="1732"/>
                <a:ext cx="529"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23" name="Line 38"/>
              <p:cNvSpPr>
                <a:spLocks noChangeShapeType="1"/>
              </p:cNvSpPr>
              <p:nvPr/>
            </p:nvSpPr>
            <p:spPr bwMode="auto">
              <a:xfrm>
                <a:off x="721" y="1190"/>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24" name="Line 39"/>
              <p:cNvSpPr>
                <a:spLocks noChangeShapeType="1"/>
              </p:cNvSpPr>
              <p:nvPr/>
            </p:nvSpPr>
            <p:spPr bwMode="auto">
              <a:xfrm flipH="1">
                <a:off x="192" y="1732"/>
                <a:ext cx="529"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25" name="Line 40"/>
              <p:cNvSpPr>
                <a:spLocks noChangeShapeType="1"/>
              </p:cNvSpPr>
              <p:nvPr/>
            </p:nvSpPr>
            <p:spPr bwMode="auto">
              <a:xfrm flipH="1" flipV="1">
                <a:off x="721" y="1732"/>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39" name="Group 41"/>
            <p:cNvGrpSpPr>
              <a:grpSpLocks/>
            </p:cNvGrpSpPr>
            <p:nvPr/>
          </p:nvGrpSpPr>
          <p:grpSpPr bwMode="auto">
            <a:xfrm>
              <a:off x="1488" y="1920"/>
              <a:ext cx="1632" cy="1440"/>
              <a:chOff x="192" y="864"/>
              <a:chExt cx="3168" cy="2928"/>
            </a:xfrm>
          </p:grpSpPr>
          <p:sp>
            <p:nvSpPr>
              <p:cNvPr id="44054" name="Line 42"/>
              <p:cNvSpPr>
                <a:spLocks noChangeShapeType="1"/>
              </p:cNvSpPr>
              <p:nvPr/>
            </p:nvSpPr>
            <p:spPr bwMode="auto">
              <a:xfrm flipH="1">
                <a:off x="721" y="864"/>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5" name="Line 43"/>
              <p:cNvSpPr>
                <a:spLocks noChangeShapeType="1"/>
              </p:cNvSpPr>
              <p:nvPr/>
            </p:nvSpPr>
            <p:spPr bwMode="auto">
              <a:xfrm flipH="1" flipV="1">
                <a:off x="1248" y="864"/>
                <a:ext cx="529"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6" name="Line 44"/>
              <p:cNvSpPr>
                <a:spLocks noChangeShapeType="1"/>
              </p:cNvSpPr>
              <p:nvPr/>
            </p:nvSpPr>
            <p:spPr bwMode="auto">
              <a:xfrm>
                <a:off x="721" y="1190"/>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7" name="Line 45"/>
              <p:cNvSpPr>
                <a:spLocks noChangeShapeType="1"/>
              </p:cNvSpPr>
              <p:nvPr/>
            </p:nvSpPr>
            <p:spPr bwMode="auto">
              <a:xfrm flipH="1">
                <a:off x="192" y="1732"/>
                <a:ext cx="529"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8" name="Line 46"/>
              <p:cNvSpPr>
                <a:spLocks noChangeShapeType="1"/>
              </p:cNvSpPr>
              <p:nvPr/>
            </p:nvSpPr>
            <p:spPr bwMode="auto">
              <a:xfrm flipH="1">
                <a:off x="1777" y="864"/>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9" name="Line 47"/>
              <p:cNvSpPr>
                <a:spLocks noChangeShapeType="1"/>
              </p:cNvSpPr>
              <p:nvPr/>
            </p:nvSpPr>
            <p:spPr bwMode="auto">
              <a:xfrm flipH="1" flipV="1">
                <a:off x="2304" y="864"/>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0" name="Line 48"/>
              <p:cNvSpPr>
                <a:spLocks noChangeShapeType="1"/>
              </p:cNvSpPr>
              <p:nvPr/>
            </p:nvSpPr>
            <p:spPr bwMode="auto">
              <a:xfrm>
                <a:off x="2304" y="2058"/>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1" name="Line 49"/>
              <p:cNvSpPr>
                <a:spLocks noChangeShapeType="1"/>
              </p:cNvSpPr>
              <p:nvPr/>
            </p:nvSpPr>
            <p:spPr bwMode="auto">
              <a:xfrm flipH="1">
                <a:off x="1777" y="2600"/>
                <a:ext cx="527" cy="3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2" name="Line 50"/>
              <p:cNvSpPr>
                <a:spLocks noChangeShapeType="1"/>
              </p:cNvSpPr>
              <p:nvPr/>
            </p:nvSpPr>
            <p:spPr bwMode="auto">
              <a:xfrm flipH="1" flipV="1">
                <a:off x="2304" y="2600"/>
                <a:ext cx="527" cy="3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3" name="Line 51"/>
              <p:cNvSpPr>
                <a:spLocks noChangeShapeType="1"/>
              </p:cNvSpPr>
              <p:nvPr/>
            </p:nvSpPr>
            <p:spPr bwMode="auto">
              <a:xfrm>
                <a:off x="3360" y="2058"/>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4" name="Line 52"/>
              <p:cNvSpPr>
                <a:spLocks noChangeShapeType="1"/>
              </p:cNvSpPr>
              <p:nvPr/>
            </p:nvSpPr>
            <p:spPr bwMode="auto">
              <a:xfrm flipH="1">
                <a:off x="2831" y="2600"/>
                <a:ext cx="529" cy="3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5" name="Line 53"/>
              <p:cNvSpPr>
                <a:spLocks noChangeShapeType="1"/>
              </p:cNvSpPr>
              <p:nvPr/>
            </p:nvSpPr>
            <p:spPr bwMode="auto">
              <a:xfrm>
                <a:off x="192" y="2058"/>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6" name="Line 54"/>
              <p:cNvSpPr>
                <a:spLocks noChangeShapeType="1"/>
              </p:cNvSpPr>
              <p:nvPr/>
            </p:nvSpPr>
            <p:spPr bwMode="auto">
              <a:xfrm flipH="1" flipV="1">
                <a:off x="192" y="2600"/>
                <a:ext cx="529" cy="3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7" name="Line 55"/>
              <p:cNvSpPr>
                <a:spLocks noChangeShapeType="1"/>
              </p:cNvSpPr>
              <p:nvPr/>
            </p:nvSpPr>
            <p:spPr bwMode="auto">
              <a:xfrm>
                <a:off x="1248" y="2058"/>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8" name="Line 56"/>
              <p:cNvSpPr>
                <a:spLocks noChangeShapeType="1"/>
              </p:cNvSpPr>
              <p:nvPr/>
            </p:nvSpPr>
            <p:spPr bwMode="auto">
              <a:xfrm flipH="1">
                <a:off x="721" y="2600"/>
                <a:ext cx="527" cy="3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9" name="Line 57"/>
              <p:cNvSpPr>
                <a:spLocks noChangeShapeType="1"/>
              </p:cNvSpPr>
              <p:nvPr/>
            </p:nvSpPr>
            <p:spPr bwMode="auto">
              <a:xfrm flipH="1" flipV="1">
                <a:off x="1248" y="2600"/>
                <a:ext cx="529" cy="3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0" name="Line 58"/>
              <p:cNvSpPr>
                <a:spLocks noChangeShapeType="1"/>
              </p:cNvSpPr>
              <p:nvPr/>
            </p:nvSpPr>
            <p:spPr bwMode="auto">
              <a:xfrm>
                <a:off x="1777" y="2924"/>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1" name="Line 59"/>
              <p:cNvSpPr>
                <a:spLocks noChangeShapeType="1"/>
              </p:cNvSpPr>
              <p:nvPr/>
            </p:nvSpPr>
            <p:spPr bwMode="auto">
              <a:xfrm flipH="1">
                <a:off x="1248" y="3466"/>
                <a:ext cx="529"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2" name="Line 60"/>
              <p:cNvSpPr>
                <a:spLocks noChangeShapeType="1"/>
              </p:cNvSpPr>
              <p:nvPr/>
            </p:nvSpPr>
            <p:spPr bwMode="auto">
              <a:xfrm flipH="1" flipV="1">
                <a:off x="1777" y="3466"/>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3" name="Line 61"/>
              <p:cNvSpPr>
                <a:spLocks noChangeShapeType="1"/>
              </p:cNvSpPr>
              <p:nvPr/>
            </p:nvSpPr>
            <p:spPr bwMode="auto">
              <a:xfrm>
                <a:off x="2831" y="2924"/>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4" name="Line 62"/>
              <p:cNvSpPr>
                <a:spLocks noChangeShapeType="1"/>
              </p:cNvSpPr>
              <p:nvPr/>
            </p:nvSpPr>
            <p:spPr bwMode="auto">
              <a:xfrm flipH="1">
                <a:off x="2304" y="3466"/>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5" name="Line 63"/>
              <p:cNvSpPr>
                <a:spLocks noChangeShapeType="1"/>
              </p:cNvSpPr>
              <p:nvPr/>
            </p:nvSpPr>
            <p:spPr bwMode="auto">
              <a:xfrm>
                <a:off x="721" y="2924"/>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6" name="Line 64"/>
              <p:cNvSpPr>
                <a:spLocks noChangeShapeType="1"/>
              </p:cNvSpPr>
              <p:nvPr/>
            </p:nvSpPr>
            <p:spPr bwMode="auto">
              <a:xfrm flipH="1" flipV="1">
                <a:off x="721" y="3466"/>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7" name="Line 65"/>
              <p:cNvSpPr>
                <a:spLocks noChangeShapeType="1"/>
              </p:cNvSpPr>
              <p:nvPr/>
            </p:nvSpPr>
            <p:spPr bwMode="auto">
              <a:xfrm flipH="1">
                <a:off x="1777" y="864"/>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8" name="Line 66"/>
              <p:cNvSpPr>
                <a:spLocks noChangeShapeType="1"/>
              </p:cNvSpPr>
              <p:nvPr/>
            </p:nvSpPr>
            <p:spPr bwMode="auto">
              <a:xfrm flipH="1" flipV="1">
                <a:off x="2304" y="864"/>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9" name="Line 67"/>
              <p:cNvSpPr>
                <a:spLocks noChangeShapeType="1"/>
              </p:cNvSpPr>
              <p:nvPr/>
            </p:nvSpPr>
            <p:spPr bwMode="auto">
              <a:xfrm flipH="1">
                <a:off x="721" y="864"/>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0" name="Line 68"/>
              <p:cNvSpPr>
                <a:spLocks noChangeShapeType="1"/>
              </p:cNvSpPr>
              <p:nvPr/>
            </p:nvSpPr>
            <p:spPr bwMode="auto">
              <a:xfrm flipH="1" flipV="1">
                <a:off x="1248" y="864"/>
                <a:ext cx="529"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1" name="Line 69"/>
              <p:cNvSpPr>
                <a:spLocks noChangeShapeType="1"/>
              </p:cNvSpPr>
              <p:nvPr/>
            </p:nvSpPr>
            <p:spPr bwMode="auto">
              <a:xfrm>
                <a:off x="1777" y="1190"/>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2" name="Line 70"/>
              <p:cNvSpPr>
                <a:spLocks noChangeShapeType="1"/>
              </p:cNvSpPr>
              <p:nvPr/>
            </p:nvSpPr>
            <p:spPr bwMode="auto">
              <a:xfrm flipH="1">
                <a:off x="1248" y="1732"/>
                <a:ext cx="529"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3" name="Line 71"/>
              <p:cNvSpPr>
                <a:spLocks noChangeShapeType="1"/>
              </p:cNvSpPr>
              <p:nvPr/>
            </p:nvSpPr>
            <p:spPr bwMode="auto">
              <a:xfrm flipH="1" flipV="1">
                <a:off x="1777" y="1732"/>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4" name="Line 72"/>
              <p:cNvSpPr>
                <a:spLocks noChangeShapeType="1"/>
              </p:cNvSpPr>
              <p:nvPr/>
            </p:nvSpPr>
            <p:spPr bwMode="auto">
              <a:xfrm>
                <a:off x="2831" y="1190"/>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5" name="Line 73"/>
              <p:cNvSpPr>
                <a:spLocks noChangeShapeType="1"/>
              </p:cNvSpPr>
              <p:nvPr/>
            </p:nvSpPr>
            <p:spPr bwMode="auto">
              <a:xfrm flipH="1">
                <a:off x="2304" y="1732"/>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6" name="Line 74"/>
              <p:cNvSpPr>
                <a:spLocks noChangeShapeType="1"/>
              </p:cNvSpPr>
              <p:nvPr/>
            </p:nvSpPr>
            <p:spPr bwMode="auto">
              <a:xfrm flipH="1" flipV="1">
                <a:off x="2831" y="1732"/>
                <a:ext cx="529"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7" name="Line 75"/>
              <p:cNvSpPr>
                <a:spLocks noChangeShapeType="1"/>
              </p:cNvSpPr>
              <p:nvPr/>
            </p:nvSpPr>
            <p:spPr bwMode="auto">
              <a:xfrm>
                <a:off x="721" y="1190"/>
                <a:ext cx="0" cy="5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8" name="Line 76"/>
              <p:cNvSpPr>
                <a:spLocks noChangeShapeType="1"/>
              </p:cNvSpPr>
              <p:nvPr/>
            </p:nvSpPr>
            <p:spPr bwMode="auto">
              <a:xfrm flipH="1">
                <a:off x="192" y="1732"/>
                <a:ext cx="529"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9" name="Line 77"/>
              <p:cNvSpPr>
                <a:spLocks noChangeShapeType="1"/>
              </p:cNvSpPr>
              <p:nvPr/>
            </p:nvSpPr>
            <p:spPr bwMode="auto">
              <a:xfrm flipH="1" flipV="1">
                <a:off x="721" y="1732"/>
                <a:ext cx="527"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40" name="AutoShape 78"/>
            <p:cNvSpPr>
              <a:spLocks noChangeArrowheads="1"/>
            </p:cNvSpPr>
            <p:nvPr/>
          </p:nvSpPr>
          <p:spPr bwMode="auto">
            <a:xfrm rot="-5400000">
              <a:off x="2185" y="2471"/>
              <a:ext cx="333" cy="288"/>
            </a:xfrm>
            <a:prstGeom prst="hexagon">
              <a:avLst>
                <a:gd name="adj" fmla="val 28906"/>
                <a:gd name="vf" fmla="val 115470"/>
              </a:avLst>
            </a:prstGeom>
            <a:solidFill>
              <a:srgbClr val="99CCFF"/>
            </a:solidFill>
            <a:ln w="2857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44041" name="AutoShape 79"/>
            <p:cNvSpPr>
              <a:spLocks noChangeArrowheads="1"/>
            </p:cNvSpPr>
            <p:nvPr/>
          </p:nvSpPr>
          <p:spPr bwMode="auto">
            <a:xfrm rot="-5400000">
              <a:off x="2400" y="2493"/>
              <a:ext cx="333" cy="243"/>
            </a:xfrm>
            <a:prstGeom prst="hexagon">
              <a:avLst>
                <a:gd name="adj" fmla="val 34259"/>
                <a:gd name="vf" fmla="val 115470"/>
              </a:avLst>
            </a:prstGeom>
            <a:solidFill>
              <a:srgbClr val="99CCFF"/>
            </a:solidFill>
            <a:ln w="2857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44042" name="AutoShape 80"/>
            <p:cNvSpPr>
              <a:spLocks noChangeArrowheads="1"/>
            </p:cNvSpPr>
            <p:nvPr/>
          </p:nvSpPr>
          <p:spPr bwMode="auto">
            <a:xfrm rot="-5400000">
              <a:off x="2303" y="2734"/>
              <a:ext cx="336" cy="243"/>
            </a:xfrm>
            <a:prstGeom prst="hexagon">
              <a:avLst>
                <a:gd name="adj" fmla="val 34568"/>
                <a:gd name="vf" fmla="val 115470"/>
              </a:avLst>
            </a:prstGeom>
            <a:solidFill>
              <a:srgbClr val="99CCFF"/>
            </a:solidFill>
            <a:ln w="2857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44043" name="AutoShape 81"/>
            <p:cNvSpPr>
              <a:spLocks noChangeArrowheads="1"/>
            </p:cNvSpPr>
            <p:nvPr/>
          </p:nvSpPr>
          <p:spPr bwMode="auto">
            <a:xfrm rot="-5400000">
              <a:off x="1923" y="2493"/>
              <a:ext cx="333" cy="243"/>
            </a:xfrm>
            <a:prstGeom prst="hexagon">
              <a:avLst>
                <a:gd name="adj" fmla="val 34259"/>
                <a:gd name="vf" fmla="val 115470"/>
              </a:avLst>
            </a:prstGeom>
            <a:solidFill>
              <a:srgbClr val="99CCFF"/>
            </a:solidFill>
            <a:ln w="2857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44044" name="AutoShape 82"/>
            <p:cNvSpPr>
              <a:spLocks noChangeArrowheads="1"/>
            </p:cNvSpPr>
            <p:nvPr/>
          </p:nvSpPr>
          <p:spPr bwMode="auto">
            <a:xfrm rot="-5400000">
              <a:off x="2064" y="2736"/>
              <a:ext cx="336" cy="240"/>
            </a:xfrm>
            <a:prstGeom prst="hexagon">
              <a:avLst>
                <a:gd name="adj" fmla="val 35000"/>
                <a:gd name="vf" fmla="val 115470"/>
              </a:avLst>
            </a:prstGeom>
            <a:solidFill>
              <a:srgbClr val="99CCFF"/>
            </a:solidFill>
            <a:ln w="2857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44045" name="AutoShape 83"/>
            <p:cNvSpPr>
              <a:spLocks noChangeArrowheads="1"/>
            </p:cNvSpPr>
            <p:nvPr/>
          </p:nvSpPr>
          <p:spPr bwMode="auto">
            <a:xfrm rot="-5400000">
              <a:off x="2064" y="2256"/>
              <a:ext cx="336" cy="240"/>
            </a:xfrm>
            <a:prstGeom prst="hexagon">
              <a:avLst>
                <a:gd name="adj" fmla="val 35000"/>
                <a:gd name="vf" fmla="val 115470"/>
              </a:avLst>
            </a:prstGeom>
            <a:solidFill>
              <a:srgbClr val="99CCFF"/>
            </a:solidFill>
            <a:ln w="2857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44046" name="AutoShape 84"/>
            <p:cNvSpPr>
              <a:spLocks noChangeArrowheads="1"/>
            </p:cNvSpPr>
            <p:nvPr/>
          </p:nvSpPr>
          <p:spPr bwMode="auto">
            <a:xfrm rot="-5400000">
              <a:off x="2304" y="2256"/>
              <a:ext cx="336" cy="240"/>
            </a:xfrm>
            <a:prstGeom prst="hexagon">
              <a:avLst>
                <a:gd name="adj" fmla="val 35000"/>
                <a:gd name="vf" fmla="val 115470"/>
              </a:avLst>
            </a:prstGeom>
            <a:solidFill>
              <a:srgbClr val="99CCFF"/>
            </a:solidFill>
            <a:ln w="2857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44047" name="Line 85"/>
            <p:cNvSpPr>
              <a:spLocks noChangeShapeType="1"/>
            </p:cNvSpPr>
            <p:nvPr/>
          </p:nvSpPr>
          <p:spPr bwMode="auto">
            <a:xfrm flipH="1" flipV="1">
              <a:off x="2640" y="1296"/>
              <a:ext cx="11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8" name="Text Box 86"/>
            <p:cNvSpPr txBox="1">
              <a:spLocks noChangeArrowheads="1"/>
            </p:cNvSpPr>
            <p:nvPr/>
          </p:nvSpPr>
          <p:spPr bwMode="auto">
            <a:xfrm>
              <a:off x="3888" y="1152"/>
              <a:ext cx="1008" cy="44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2000"/>
                <a:t>Large cell (low density)</a:t>
              </a:r>
            </a:p>
          </p:txBody>
        </p:sp>
        <p:sp>
          <p:nvSpPr>
            <p:cNvPr id="44049" name="Line 87"/>
            <p:cNvSpPr>
              <a:spLocks noChangeShapeType="1"/>
            </p:cNvSpPr>
            <p:nvPr/>
          </p:nvSpPr>
          <p:spPr bwMode="auto">
            <a:xfrm flipH="1" flipV="1">
              <a:off x="2640" y="2150"/>
              <a:ext cx="11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50" name="Text Box 88"/>
            <p:cNvSpPr txBox="1">
              <a:spLocks noChangeArrowheads="1"/>
            </p:cNvSpPr>
            <p:nvPr/>
          </p:nvSpPr>
          <p:spPr bwMode="auto">
            <a:xfrm>
              <a:off x="3888" y="2006"/>
              <a:ext cx="1008" cy="44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2000"/>
                <a:t>Small cell (high density)</a:t>
              </a:r>
            </a:p>
          </p:txBody>
        </p:sp>
        <p:sp>
          <p:nvSpPr>
            <p:cNvPr id="44051" name="Line 89"/>
            <p:cNvSpPr>
              <a:spLocks noChangeShapeType="1"/>
            </p:cNvSpPr>
            <p:nvPr/>
          </p:nvSpPr>
          <p:spPr bwMode="auto">
            <a:xfrm flipH="1" flipV="1">
              <a:off x="2544" y="2630"/>
              <a:ext cx="11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52" name="Text Box 90"/>
            <p:cNvSpPr txBox="1">
              <a:spLocks noChangeArrowheads="1"/>
            </p:cNvSpPr>
            <p:nvPr/>
          </p:nvSpPr>
          <p:spPr bwMode="auto">
            <a:xfrm>
              <a:off x="3792" y="2486"/>
              <a:ext cx="1200" cy="44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2000"/>
                <a:t>Smaller cell (higher density)</a:t>
              </a:r>
            </a:p>
          </p:txBody>
        </p:sp>
        <p:sp>
          <p:nvSpPr>
            <p:cNvPr id="44053" name="AutoShape 91"/>
            <p:cNvSpPr>
              <a:spLocks noChangeArrowheads="1"/>
            </p:cNvSpPr>
            <p:nvPr/>
          </p:nvSpPr>
          <p:spPr bwMode="auto">
            <a:xfrm rot="-5400000">
              <a:off x="2160" y="2496"/>
              <a:ext cx="336" cy="240"/>
            </a:xfrm>
            <a:prstGeom prst="hexagon">
              <a:avLst>
                <a:gd name="adj" fmla="val 35000"/>
                <a:gd name="vf" fmla="val 115470"/>
              </a:avLst>
            </a:prstGeom>
            <a:solidFill>
              <a:srgbClr val="99CCFF"/>
            </a:solidFill>
            <a:ln w="2857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grpSp>
      <p:sp>
        <p:nvSpPr>
          <p:cNvPr id="44037" name="Text Box 92"/>
          <p:cNvSpPr txBox="1">
            <a:spLocks noChangeArrowheads="1"/>
          </p:cNvSpPr>
          <p:nvPr/>
        </p:nvSpPr>
        <p:spPr bwMode="auto">
          <a:xfrm>
            <a:off x="4648200" y="5181600"/>
            <a:ext cx="4343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FontTx/>
              <a:buNone/>
            </a:pPr>
            <a:r>
              <a:rPr lang="en-US" sz="2000"/>
              <a:t>Depending on traffic patterns the smaller cells may be activated/deactivated in order to efficiently use cell resources.</a:t>
            </a:r>
          </a:p>
        </p:txBody>
      </p:sp>
    </p:spTree>
    <p:extLst>
      <p:ext uri="{BB962C8B-B14F-4D97-AF65-F5344CB8AC3E}">
        <p14:creationId xmlns:p14="http://schemas.microsoft.com/office/powerpoint/2010/main" val="3866700753"/>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2CF713B-3931-49EE-A13F-B87C5CAB4AE1}" type="slidenum">
              <a:rPr lang="en-US" sz="1400" smtClean="0"/>
              <a:pPr>
                <a:spcBef>
                  <a:spcPct val="0"/>
                </a:spcBef>
                <a:buFontTx/>
                <a:buNone/>
              </a:pPr>
              <a:t>63</a:t>
            </a:fld>
            <a:endParaRPr lang="en-US" sz="1400" smtClean="0"/>
          </a:p>
        </p:txBody>
      </p:sp>
      <p:sp>
        <p:nvSpPr>
          <p:cNvPr id="45059" name="Rectangle 2"/>
          <p:cNvSpPr>
            <a:spLocks noGrp="1" noChangeArrowheads="1"/>
          </p:cNvSpPr>
          <p:nvPr>
            <p:ph type="title"/>
          </p:nvPr>
        </p:nvSpPr>
        <p:spPr>
          <a:xfrm>
            <a:off x="1371600" y="2209800"/>
            <a:ext cx="6096000" cy="1143000"/>
          </a:xfrm>
          <a:solidFill>
            <a:srgbClr val="33CCCC"/>
          </a:solidFill>
        </p:spPr>
        <p:txBody>
          <a:bodyPr/>
          <a:lstStyle/>
          <a:p>
            <a:pPr eaLnBrk="1" hangingPunct="1"/>
            <a:r>
              <a:rPr lang="en-US" smtClean="0"/>
              <a:t>Frequency Planning</a:t>
            </a:r>
          </a:p>
        </p:txBody>
      </p:sp>
    </p:spTree>
    <p:extLst>
      <p:ext uri="{BB962C8B-B14F-4D97-AF65-F5344CB8AC3E}">
        <p14:creationId xmlns:p14="http://schemas.microsoft.com/office/powerpoint/2010/main" val="4224170143"/>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7B09B68-BF3C-4AE2-BB1D-03EBE1D25180}" type="slidenum">
              <a:rPr lang="en-US" sz="1400" smtClean="0"/>
              <a:pPr>
                <a:spcBef>
                  <a:spcPct val="0"/>
                </a:spcBef>
                <a:buFontTx/>
                <a:buNone/>
              </a:pPr>
              <a:t>64</a:t>
            </a:fld>
            <a:endParaRPr lang="en-US" sz="1400" smtClean="0"/>
          </a:p>
        </p:txBody>
      </p:sp>
      <p:sp>
        <p:nvSpPr>
          <p:cNvPr id="46083" name="Text Box 4"/>
          <p:cNvSpPr txBox="1">
            <a:spLocks noChangeArrowheads="1"/>
          </p:cNvSpPr>
          <p:nvPr/>
        </p:nvSpPr>
        <p:spPr bwMode="auto">
          <a:xfrm>
            <a:off x="457200" y="1606550"/>
            <a:ext cx="8001000" cy="228282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2400"/>
              <a:t>Mobile cellular communication is a full duplex system where the entire allocated bandwidth of a service provider is divided into two equal halves: one half is for uplink channels and the other half for down link channels. A guard band of 45MHz is maintained between up and down link channel of a particular call to avoid interference. </a:t>
            </a:r>
          </a:p>
        </p:txBody>
      </p:sp>
      <p:pic>
        <p:nvPicPr>
          <p:cNvPr id="46084" name="Picture 25"/>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990600" y="4008438"/>
            <a:ext cx="6629400" cy="1706562"/>
          </a:xfrm>
          <a:noFill/>
        </p:spPr>
      </p:pic>
      <p:sp>
        <p:nvSpPr>
          <p:cNvPr id="5" name="Rectangle 2"/>
          <p:cNvSpPr txBox="1">
            <a:spLocks noChangeArrowheads="1"/>
          </p:cNvSpPr>
          <p:nvPr/>
        </p:nvSpPr>
        <p:spPr bwMode="auto">
          <a:xfrm>
            <a:off x="1409700" y="279400"/>
            <a:ext cx="6096000" cy="11430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defRPr/>
            </a:pPr>
            <a:r>
              <a:rPr lang="en-US" kern="0" dirty="0" smtClean="0"/>
              <a:t>Frequency Planning</a:t>
            </a:r>
          </a:p>
        </p:txBody>
      </p:sp>
    </p:spTree>
    <p:extLst>
      <p:ext uri="{BB962C8B-B14F-4D97-AF65-F5344CB8AC3E}">
        <p14:creationId xmlns:p14="http://schemas.microsoft.com/office/powerpoint/2010/main" val="2519528525"/>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414BC0C-696F-463A-A70C-49232A5A859A}" type="slidenum">
              <a:rPr lang="en-US" sz="1400" smtClean="0"/>
              <a:pPr>
                <a:spcBef>
                  <a:spcPct val="0"/>
                </a:spcBef>
                <a:buFontTx/>
                <a:buNone/>
              </a:pPr>
              <a:t>65</a:t>
            </a:fld>
            <a:endParaRPr lang="en-US" sz="1400" smtClean="0"/>
          </a:p>
        </p:txBody>
      </p:sp>
      <p:sp>
        <p:nvSpPr>
          <p:cNvPr id="47107" name="Text Box 4"/>
          <p:cNvSpPr txBox="1">
            <a:spLocks noChangeArrowheads="1"/>
          </p:cNvSpPr>
          <p:nvPr/>
        </p:nvSpPr>
        <p:spPr bwMode="auto">
          <a:xfrm>
            <a:off x="228600" y="1143000"/>
            <a:ext cx="8382000" cy="230822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FontTx/>
              <a:buNone/>
            </a:pPr>
            <a:r>
              <a:rPr lang="en-US" sz="2400"/>
              <a:t>   AMPS has two different band named Band-A and band-B, each has 12.5 MHz band of frequency (10MHz is called non-expanded spectrum and 2.5 MHz is the expanded spectrum).  Channel spacing in AMPS is 30 KHz therefore total 12.5 MHz/30KHz = 416 channels are available for each band among them 21 channels are used as control channel and the remaining 395 for voice call. </a:t>
            </a:r>
          </a:p>
        </p:txBody>
      </p:sp>
    </p:spTree>
    <p:extLst>
      <p:ext uri="{BB962C8B-B14F-4D97-AF65-F5344CB8AC3E}">
        <p14:creationId xmlns:p14="http://schemas.microsoft.com/office/powerpoint/2010/main" val="36543426"/>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3339899-3895-4E0B-95BC-EDB08A857AB9}" type="slidenum">
              <a:rPr lang="en-US" sz="1400" smtClean="0"/>
              <a:pPr>
                <a:spcBef>
                  <a:spcPct val="0"/>
                </a:spcBef>
                <a:buFontTx/>
                <a:buNone/>
              </a:pPr>
              <a:t>66</a:t>
            </a:fld>
            <a:endParaRPr lang="en-US" sz="1400" smtClean="0"/>
          </a:p>
        </p:txBody>
      </p:sp>
      <p:sp>
        <p:nvSpPr>
          <p:cNvPr id="49155" name="Text Box 2"/>
          <p:cNvSpPr txBox="1">
            <a:spLocks noChangeArrowheads="1"/>
          </p:cNvSpPr>
          <p:nvPr/>
        </p:nvSpPr>
        <p:spPr bwMode="auto">
          <a:xfrm>
            <a:off x="2209800" y="304800"/>
            <a:ext cx="4648200" cy="4572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2400"/>
              <a:t>Band A Frequency for 7/21 pattern</a:t>
            </a:r>
          </a:p>
        </p:txBody>
      </p:sp>
      <p:graphicFrame>
        <p:nvGraphicFramePr>
          <p:cNvPr id="118787" name="Group 3"/>
          <p:cNvGraphicFramePr>
            <a:graphicFrameLocks noGrp="1"/>
          </p:cNvGraphicFramePr>
          <p:nvPr/>
        </p:nvGraphicFramePr>
        <p:xfrm>
          <a:off x="146050" y="949325"/>
          <a:ext cx="8851900" cy="4959360"/>
        </p:xfrm>
        <a:graphic>
          <a:graphicData uri="http://schemas.openxmlformats.org/drawingml/2006/table">
            <a:tbl>
              <a:tblPr/>
              <a:tblGrid>
                <a:gridCol w="412750"/>
                <a:gridCol w="412750"/>
                <a:gridCol w="412750"/>
                <a:gridCol w="412750"/>
                <a:gridCol w="412750"/>
                <a:gridCol w="444500"/>
                <a:gridCol w="412750"/>
                <a:gridCol w="412750"/>
                <a:gridCol w="412750"/>
                <a:gridCol w="412750"/>
                <a:gridCol w="412750"/>
                <a:gridCol w="412750"/>
                <a:gridCol w="412750"/>
                <a:gridCol w="444500"/>
                <a:gridCol w="412750"/>
                <a:gridCol w="419100"/>
                <a:gridCol w="469900"/>
                <a:gridCol w="469900"/>
                <a:gridCol w="412750"/>
                <a:gridCol w="412750"/>
                <a:gridCol w="412750"/>
              </a:tblGrid>
              <a:tr h="21431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1A</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2A</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3A</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4A</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5A</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6A</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7A</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1B</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2B</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3B</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4B</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5B</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6B</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7B</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1C</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2C</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3C</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4C</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5C</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6C</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7C</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r>
              <a:tr h="2143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80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81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82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83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84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85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86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87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88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89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90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91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92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93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94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95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96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97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98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99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110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111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112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113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114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115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116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117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118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119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120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121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122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123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124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125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126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127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128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129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130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131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132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133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134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135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136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137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138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139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140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141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142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143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144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145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146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147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148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149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150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151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152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153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154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155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156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157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158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159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160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161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162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163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164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165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166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167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168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169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170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171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172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173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174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175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176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177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178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179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180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181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182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183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184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185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186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187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188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189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190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191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192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193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194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195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196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197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198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199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200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201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202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203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204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205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206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207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208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209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210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211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212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213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214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215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216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217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218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219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220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221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222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223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224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225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226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227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228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229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230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231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232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233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234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235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236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237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238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239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240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241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242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243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244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245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246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247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248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249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250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251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252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253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254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255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256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257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258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259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260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261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262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263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264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265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266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267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268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269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270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271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272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273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274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275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276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277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278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279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280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281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282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283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284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285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286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287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288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289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290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291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292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293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294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295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296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297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298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299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300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301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302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303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304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305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306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307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308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309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310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311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312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143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313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314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315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316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317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318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319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320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321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322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323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324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325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326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327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328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329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330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331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332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333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667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668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669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670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671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672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673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674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675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676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677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678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679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680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681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682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683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684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685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686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687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688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689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690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691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692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693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694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695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696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697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698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699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700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701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702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703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704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705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706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707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708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709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710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711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712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713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714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715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716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44474">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991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992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993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994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995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996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997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998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999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1000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1001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1002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1003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1004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1005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1006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1007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1008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1009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1010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1011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1012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1013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1014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1015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1016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1017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1018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1019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1020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1021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1022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1023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26192538"/>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5CDB5CC-5090-429A-A5A3-97D1FE92D861}" type="slidenum">
              <a:rPr lang="en-US" sz="1400" smtClean="0"/>
              <a:pPr>
                <a:spcBef>
                  <a:spcPct val="0"/>
                </a:spcBef>
                <a:buFontTx/>
                <a:buNone/>
              </a:pPr>
              <a:t>67</a:t>
            </a:fld>
            <a:endParaRPr lang="en-US" sz="1400" smtClean="0"/>
          </a:p>
        </p:txBody>
      </p:sp>
      <p:sp>
        <p:nvSpPr>
          <p:cNvPr id="50179" name="Text Box 2"/>
          <p:cNvSpPr txBox="1">
            <a:spLocks noChangeArrowheads="1"/>
          </p:cNvSpPr>
          <p:nvPr/>
        </p:nvSpPr>
        <p:spPr bwMode="auto">
          <a:xfrm>
            <a:off x="2209800" y="76200"/>
            <a:ext cx="46482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2400"/>
              <a:t>Band B Frequency for 7/21 pattern</a:t>
            </a:r>
          </a:p>
        </p:txBody>
      </p:sp>
      <p:graphicFrame>
        <p:nvGraphicFramePr>
          <p:cNvPr id="119811" name="Group 3"/>
          <p:cNvGraphicFramePr>
            <a:graphicFrameLocks noGrp="1"/>
          </p:cNvGraphicFramePr>
          <p:nvPr>
            <p:ph/>
          </p:nvPr>
        </p:nvGraphicFramePr>
        <p:xfrm>
          <a:off x="685800" y="609600"/>
          <a:ext cx="7772400" cy="5486410"/>
        </p:xfrm>
        <a:graphic>
          <a:graphicData uri="http://schemas.openxmlformats.org/drawingml/2006/table">
            <a:tbl>
              <a:tblPr/>
              <a:tblGrid>
                <a:gridCol w="357188"/>
                <a:gridCol w="357187"/>
                <a:gridCol w="357188"/>
                <a:gridCol w="355600"/>
                <a:gridCol w="369887"/>
                <a:gridCol w="401638"/>
                <a:gridCol w="357187"/>
                <a:gridCol w="357188"/>
                <a:gridCol w="357187"/>
                <a:gridCol w="357188"/>
                <a:gridCol w="357187"/>
                <a:gridCol w="357188"/>
                <a:gridCol w="355600"/>
                <a:gridCol w="403225"/>
                <a:gridCol w="368300"/>
                <a:gridCol w="381000"/>
                <a:gridCol w="425450"/>
                <a:gridCol w="425450"/>
                <a:gridCol w="357187"/>
                <a:gridCol w="357188"/>
                <a:gridCol w="357187"/>
              </a:tblGrid>
              <a:tr h="249238">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1A</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2A</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3A</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4A</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5A</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6A</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7A</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1B</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2B</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3B</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4B</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5B</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6B</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7B</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1C</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2C</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3C</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4C</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5C</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6C</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7C</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r>
              <a:tr h="24923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334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335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336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337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338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339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340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341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342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343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344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345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346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347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348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349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350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351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352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353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354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355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356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357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358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359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360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361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362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363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364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365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366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367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368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369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370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371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372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373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374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375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376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377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378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379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380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381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382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383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384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385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386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387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388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389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390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391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392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393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394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395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396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397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398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399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400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401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402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403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404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405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406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407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408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409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410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411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412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413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414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415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416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417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418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419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420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421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422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423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424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425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426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427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428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429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430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431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432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433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434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435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436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437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438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439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440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441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442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443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444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445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446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447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448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449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450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451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452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453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454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455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456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457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458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459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460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461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462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463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464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465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466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467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468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469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470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471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472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473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474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475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476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477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478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479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480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481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482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483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484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485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486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487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488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489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490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491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492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493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494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495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496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497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498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499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500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501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502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503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504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505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506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507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508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509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510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511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512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513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514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515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516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517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518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519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520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521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522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523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524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525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526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527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528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529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530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531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532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533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534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535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536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537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538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539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540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541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542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543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544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545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546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547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548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549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550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551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552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553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554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555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556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557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558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559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560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561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562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563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564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565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566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567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568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569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570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571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572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573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574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575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576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577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578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579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580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581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582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583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584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585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586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587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588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589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590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591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592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593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594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595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596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597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598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599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600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601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602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603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604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605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606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607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608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609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610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611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612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613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614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615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616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617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618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619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620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621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622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623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624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625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626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627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628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629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630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631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632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633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634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635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636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637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638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639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640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641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642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643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644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645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646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647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648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649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650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651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652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653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654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655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656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657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658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659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660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661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662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663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664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665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666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4923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717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718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719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720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721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722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723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724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725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726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727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728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729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730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731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732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733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734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735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736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737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738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739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740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741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742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743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744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745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746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747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748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749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750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751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752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753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754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755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756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757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758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759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760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761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762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763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764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765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766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767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768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769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770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771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772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773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774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775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776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777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778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779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780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781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782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783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784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785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786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787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788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789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790</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791</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792</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793</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794</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795</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796</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797</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798</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799</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81589308"/>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A596D83-3C2C-45B8-9715-F572ED927FB0}" type="slidenum">
              <a:rPr lang="en-US" sz="1400" smtClean="0"/>
              <a:pPr>
                <a:spcBef>
                  <a:spcPct val="0"/>
                </a:spcBef>
                <a:buFontTx/>
                <a:buNone/>
              </a:pPr>
              <a:t>68</a:t>
            </a:fld>
            <a:endParaRPr lang="en-US" sz="1400" smtClean="0"/>
          </a:p>
        </p:txBody>
      </p:sp>
      <p:grpSp>
        <p:nvGrpSpPr>
          <p:cNvPr id="51203" name="Group 4"/>
          <p:cNvGrpSpPr>
            <a:grpSpLocks/>
          </p:cNvGrpSpPr>
          <p:nvPr/>
        </p:nvGrpSpPr>
        <p:grpSpPr bwMode="auto">
          <a:xfrm>
            <a:off x="533400" y="2362200"/>
            <a:ext cx="3705225" cy="3906838"/>
            <a:chOff x="2670" y="5040"/>
            <a:chExt cx="5835" cy="6151"/>
          </a:xfrm>
        </p:grpSpPr>
        <p:grpSp>
          <p:nvGrpSpPr>
            <p:cNvPr id="51215" name="Group 5"/>
            <p:cNvGrpSpPr>
              <a:grpSpLocks/>
            </p:cNvGrpSpPr>
            <p:nvPr/>
          </p:nvGrpSpPr>
          <p:grpSpPr bwMode="auto">
            <a:xfrm>
              <a:off x="2670" y="5251"/>
              <a:ext cx="5835" cy="5940"/>
              <a:chOff x="2670" y="2712"/>
              <a:chExt cx="5835" cy="5940"/>
            </a:xfrm>
          </p:grpSpPr>
          <p:sp>
            <p:nvSpPr>
              <p:cNvPr id="51220" name="AutoShape 6"/>
              <p:cNvSpPr>
                <a:spLocks noChangeArrowheads="1"/>
              </p:cNvSpPr>
              <p:nvPr/>
            </p:nvSpPr>
            <p:spPr bwMode="auto">
              <a:xfrm>
                <a:off x="3615" y="7032"/>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a:t>
                </a:r>
                <a:r>
                  <a:rPr lang="en-US" sz="1200" b="1">
                    <a:solidFill>
                      <a:srgbClr val="0000FF"/>
                    </a:solidFill>
                  </a:rPr>
                  <a:t>4</a:t>
                </a:r>
              </a:p>
              <a:p>
                <a:pPr eaLnBrk="1" hangingPunct="1">
                  <a:spcBef>
                    <a:spcPct val="0"/>
                  </a:spcBef>
                  <a:buFontTx/>
                  <a:buNone/>
                </a:pPr>
                <a:r>
                  <a:rPr lang="en-US" sz="1000"/>
                  <a:t>4,11,18</a:t>
                </a:r>
                <a:endParaRPr lang="en-US" sz="2400"/>
              </a:p>
            </p:txBody>
          </p:sp>
          <p:sp>
            <p:nvSpPr>
              <p:cNvPr id="51221" name="AutoShape 7"/>
              <p:cNvSpPr>
                <a:spLocks noChangeArrowheads="1"/>
              </p:cNvSpPr>
              <p:nvPr/>
            </p:nvSpPr>
            <p:spPr bwMode="auto">
              <a:xfrm>
                <a:off x="5415" y="5952"/>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a:t>
                </a:r>
                <a:r>
                  <a:rPr lang="en-US" sz="1200" b="1">
                    <a:solidFill>
                      <a:srgbClr val="0000FF"/>
                    </a:solidFill>
                  </a:rPr>
                  <a:t>5</a:t>
                </a:r>
              </a:p>
              <a:p>
                <a:pPr eaLnBrk="1" hangingPunct="1">
                  <a:spcBef>
                    <a:spcPct val="0"/>
                  </a:spcBef>
                  <a:buFontTx/>
                  <a:buNone/>
                </a:pPr>
                <a:r>
                  <a:rPr lang="en-US" sz="1000"/>
                  <a:t>5,12,19</a:t>
                </a:r>
                <a:endParaRPr lang="en-US" sz="2400"/>
              </a:p>
            </p:txBody>
          </p:sp>
          <p:sp>
            <p:nvSpPr>
              <p:cNvPr id="51222" name="AutoShape 8"/>
              <p:cNvSpPr>
                <a:spLocks noChangeArrowheads="1"/>
              </p:cNvSpPr>
              <p:nvPr/>
            </p:nvSpPr>
            <p:spPr bwMode="auto">
              <a:xfrm>
                <a:off x="3615" y="5952"/>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a:t>
                </a:r>
                <a:r>
                  <a:rPr lang="en-US" sz="1200" b="1">
                    <a:solidFill>
                      <a:srgbClr val="0000FF"/>
                    </a:solidFill>
                  </a:rPr>
                  <a:t>6</a:t>
                </a:r>
              </a:p>
              <a:p>
                <a:pPr eaLnBrk="1" hangingPunct="1">
                  <a:spcBef>
                    <a:spcPct val="0"/>
                  </a:spcBef>
                  <a:buFontTx/>
                  <a:buNone/>
                </a:pPr>
                <a:r>
                  <a:rPr lang="en-US" sz="1000"/>
                  <a:t>6,13,20</a:t>
                </a:r>
                <a:endParaRPr lang="en-US" sz="2400"/>
              </a:p>
            </p:txBody>
          </p:sp>
          <p:sp>
            <p:nvSpPr>
              <p:cNvPr id="51223" name="AutoShape 9"/>
              <p:cNvSpPr>
                <a:spLocks noChangeArrowheads="1"/>
              </p:cNvSpPr>
              <p:nvPr/>
            </p:nvSpPr>
            <p:spPr bwMode="auto">
              <a:xfrm>
                <a:off x="4515" y="6492"/>
                <a:ext cx="1260" cy="1080"/>
              </a:xfrm>
              <a:prstGeom prst="hexagon">
                <a:avLst>
                  <a:gd name="adj" fmla="val 29167"/>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a:t>
                </a:r>
                <a:r>
                  <a:rPr lang="en-US" sz="1200" b="1">
                    <a:solidFill>
                      <a:srgbClr val="0000FF"/>
                    </a:solidFill>
                  </a:rPr>
                  <a:t>1</a:t>
                </a:r>
              </a:p>
              <a:p>
                <a:pPr eaLnBrk="1" hangingPunct="1">
                  <a:spcBef>
                    <a:spcPct val="0"/>
                  </a:spcBef>
                  <a:buFontTx/>
                  <a:buNone/>
                </a:pPr>
                <a:r>
                  <a:rPr lang="en-US" sz="1200"/>
                  <a:t>1,8,15</a:t>
                </a:r>
                <a:endParaRPr lang="en-US" sz="2400"/>
              </a:p>
            </p:txBody>
          </p:sp>
          <p:sp>
            <p:nvSpPr>
              <p:cNvPr id="51224" name="AutoShape 10"/>
              <p:cNvSpPr>
                <a:spLocks noChangeArrowheads="1"/>
              </p:cNvSpPr>
              <p:nvPr/>
            </p:nvSpPr>
            <p:spPr bwMode="auto">
              <a:xfrm>
                <a:off x="4515" y="5412"/>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a:t>
                </a:r>
                <a:r>
                  <a:rPr lang="en-US" sz="1200" b="1">
                    <a:solidFill>
                      <a:srgbClr val="0000FF"/>
                    </a:solidFill>
                  </a:rPr>
                  <a:t>3</a:t>
                </a:r>
              </a:p>
              <a:p>
                <a:pPr eaLnBrk="1" hangingPunct="1">
                  <a:spcBef>
                    <a:spcPct val="0"/>
                  </a:spcBef>
                  <a:buFontTx/>
                  <a:buNone/>
                </a:pPr>
                <a:r>
                  <a:rPr lang="en-US" sz="1000"/>
                  <a:t>3,10,17</a:t>
                </a:r>
                <a:endParaRPr lang="en-US" sz="2400"/>
              </a:p>
            </p:txBody>
          </p:sp>
          <p:sp>
            <p:nvSpPr>
              <p:cNvPr id="51225" name="AutoShape 11"/>
              <p:cNvSpPr>
                <a:spLocks noChangeArrowheads="1"/>
              </p:cNvSpPr>
              <p:nvPr/>
            </p:nvSpPr>
            <p:spPr bwMode="auto">
              <a:xfrm>
                <a:off x="4515" y="7572"/>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a:t>
                </a:r>
                <a:r>
                  <a:rPr lang="en-US" sz="1200" b="1">
                    <a:solidFill>
                      <a:srgbClr val="0000FF"/>
                    </a:solidFill>
                  </a:rPr>
                  <a:t>2</a:t>
                </a:r>
              </a:p>
              <a:p>
                <a:pPr eaLnBrk="1" hangingPunct="1">
                  <a:spcBef>
                    <a:spcPct val="0"/>
                  </a:spcBef>
                  <a:buFontTx/>
                  <a:buNone/>
                </a:pPr>
                <a:r>
                  <a:rPr lang="en-US" sz="1200"/>
                  <a:t>2,9,16</a:t>
                </a:r>
                <a:endParaRPr lang="en-US" sz="2400"/>
              </a:p>
            </p:txBody>
          </p:sp>
          <p:sp>
            <p:nvSpPr>
              <p:cNvPr id="51226" name="AutoShape 12"/>
              <p:cNvSpPr>
                <a:spLocks noChangeArrowheads="1"/>
              </p:cNvSpPr>
              <p:nvPr/>
            </p:nvSpPr>
            <p:spPr bwMode="auto">
              <a:xfrm>
                <a:off x="5445" y="7032"/>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a:t>
                </a:r>
                <a:r>
                  <a:rPr lang="en-US" sz="1200" b="1">
                    <a:solidFill>
                      <a:srgbClr val="0000FF"/>
                    </a:solidFill>
                  </a:rPr>
                  <a:t>7</a:t>
                </a:r>
              </a:p>
              <a:p>
                <a:pPr eaLnBrk="1" hangingPunct="1">
                  <a:spcBef>
                    <a:spcPct val="0"/>
                  </a:spcBef>
                  <a:buFontTx/>
                  <a:buNone/>
                </a:pPr>
                <a:r>
                  <a:rPr lang="en-US" sz="1000"/>
                  <a:t>7,14,21</a:t>
                </a:r>
                <a:endParaRPr lang="en-US" sz="2400"/>
              </a:p>
            </p:txBody>
          </p:sp>
          <p:sp>
            <p:nvSpPr>
              <p:cNvPr id="51227" name="AutoShape 13"/>
              <p:cNvSpPr>
                <a:spLocks noChangeArrowheads="1"/>
              </p:cNvSpPr>
              <p:nvPr/>
            </p:nvSpPr>
            <p:spPr bwMode="auto">
              <a:xfrm>
                <a:off x="5445" y="4872"/>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a:t>
                </a:r>
                <a:r>
                  <a:rPr lang="en-US" sz="1200" b="1">
                    <a:solidFill>
                      <a:srgbClr val="0000FF"/>
                    </a:solidFill>
                  </a:rPr>
                  <a:t>4</a:t>
                </a:r>
              </a:p>
              <a:p>
                <a:pPr eaLnBrk="1" hangingPunct="1">
                  <a:spcBef>
                    <a:spcPct val="0"/>
                  </a:spcBef>
                  <a:buFontTx/>
                  <a:buNone/>
                </a:pPr>
                <a:r>
                  <a:rPr lang="en-US" sz="1000"/>
                  <a:t>4,11,18</a:t>
                </a:r>
                <a:endParaRPr lang="en-US" sz="2400"/>
              </a:p>
            </p:txBody>
          </p:sp>
          <p:sp>
            <p:nvSpPr>
              <p:cNvPr id="51228" name="AutoShape 14"/>
              <p:cNvSpPr>
                <a:spLocks noChangeArrowheads="1"/>
              </p:cNvSpPr>
              <p:nvPr/>
            </p:nvSpPr>
            <p:spPr bwMode="auto">
              <a:xfrm>
                <a:off x="7245" y="3792"/>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a:t>
                </a:r>
                <a:r>
                  <a:rPr lang="en-US" sz="1200" b="1">
                    <a:solidFill>
                      <a:srgbClr val="0000FF"/>
                    </a:solidFill>
                  </a:rPr>
                  <a:t>5</a:t>
                </a:r>
              </a:p>
              <a:p>
                <a:pPr eaLnBrk="1" hangingPunct="1">
                  <a:spcBef>
                    <a:spcPct val="0"/>
                  </a:spcBef>
                  <a:buFontTx/>
                  <a:buNone/>
                </a:pPr>
                <a:r>
                  <a:rPr lang="en-US" sz="1000"/>
                  <a:t>5,12,19</a:t>
                </a:r>
                <a:endParaRPr lang="en-US" sz="2400"/>
              </a:p>
            </p:txBody>
          </p:sp>
          <p:sp>
            <p:nvSpPr>
              <p:cNvPr id="51229" name="AutoShape 15"/>
              <p:cNvSpPr>
                <a:spLocks noChangeArrowheads="1"/>
              </p:cNvSpPr>
              <p:nvPr/>
            </p:nvSpPr>
            <p:spPr bwMode="auto">
              <a:xfrm>
                <a:off x="5445" y="3792"/>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a:t>
                </a:r>
                <a:r>
                  <a:rPr lang="en-US" sz="1200" b="1">
                    <a:solidFill>
                      <a:srgbClr val="0000FF"/>
                    </a:solidFill>
                  </a:rPr>
                  <a:t>6</a:t>
                </a:r>
              </a:p>
              <a:p>
                <a:pPr eaLnBrk="1" hangingPunct="1">
                  <a:spcBef>
                    <a:spcPct val="0"/>
                  </a:spcBef>
                  <a:buFontTx/>
                  <a:buNone/>
                </a:pPr>
                <a:r>
                  <a:rPr lang="en-US" sz="1000"/>
                  <a:t>6,13,20</a:t>
                </a:r>
                <a:endParaRPr lang="en-US" sz="2400"/>
              </a:p>
            </p:txBody>
          </p:sp>
          <p:sp>
            <p:nvSpPr>
              <p:cNvPr id="51230" name="AutoShape 16"/>
              <p:cNvSpPr>
                <a:spLocks noChangeArrowheads="1"/>
              </p:cNvSpPr>
              <p:nvPr/>
            </p:nvSpPr>
            <p:spPr bwMode="auto">
              <a:xfrm>
                <a:off x="6345" y="4332"/>
                <a:ext cx="1260" cy="1080"/>
              </a:xfrm>
              <a:prstGeom prst="hexagon">
                <a:avLst>
                  <a:gd name="adj" fmla="val 29167"/>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a:t>
                </a:r>
                <a:r>
                  <a:rPr lang="en-US" sz="1200" b="1">
                    <a:solidFill>
                      <a:srgbClr val="0000FF"/>
                    </a:solidFill>
                  </a:rPr>
                  <a:t>1</a:t>
                </a:r>
              </a:p>
              <a:p>
                <a:pPr eaLnBrk="1" hangingPunct="1">
                  <a:spcBef>
                    <a:spcPct val="0"/>
                  </a:spcBef>
                  <a:buFontTx/>
                  <a:buNone/>
                </a:pPr>
                <a:r>
                  <a:rPr lang="en-US" sz="1200"/>
                  <a:t>1,8,15</a:t>
                </a:r>
                <a:endParaRPr lang="en-US" sz="2400"/>
              </a:p>
            </p:txBody>
          </p:sp>
          <p:sp>
            <p:nvSpPr>
              <p:cNvPr id="51231" name="AutoShape 17"/>
              <p:cNvSpPr>
                <a:spLocks noChangeArrowheads="1"/>
              </p:cNvSpPr>
              <p:nvPr/>
            </p:nvSpPr>
            <p:spPr bwMode="auto">
              <a:xfrm>
                <a:off x="6345" y="3252"/>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a:t>
                </a:r>
                <a:r>
                  <a:rPr lang="en-US" sz="1200" b="1">
                    <a:solidFill>
                      <a:srgbClr val="0000FF"/>
                    </a:solidFill>
                  </a:rPr>
                  <a:t>3</a:t>
                </a:r>
              </a:p>
              <a:p>
                <a:pPr eaLnBrk="1" hangingPunct="1">
                  <a:spcBef>
                    <a:spcPct val="0"/>
                  </a:spcBef>
                  <a:buFontTx/>
                  <a:buNone/>
                </a:pPr>
                <a:r>
                  <a:rPr lang="en-US" sz="1000"/>
                  <a:t>3,10,17</a:t>
                </a:r>
                <a:endParaRPr lang="en-US" sz="2400"/>
              </a:p>
            </p:txBody>
          </p:sp>
          <p:sp>
            <p:nvSpPr>
              <p:cNvPr id="51232" name="AutoShape 18"/>
              <p:cNvSpPr>
                <a:spLocks noChangeArrowheads="1"/>
              </p:cNvSpPr>
              <p:nvPr/>
            </p:nvSpPr>
            <p:spPr bwMode="auto">
              <a:xfrm>
                <a:off x="6315" y="5412"/>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a:t>
                </a:r>
                <a:r>
                  <a:rPr lang="en-US" sz="1200" b="1">
                    <a:solidFill>
                      <a:srgbClr val="0000FF"/>
                    </a:solidFill>
                  </a:rPr>
                  <a:t>2</a:t>
                </a:r>
              </a:p>
              <a:p>
                <a:pPr eaLnBrk="1" hangingPunct="1">
                  <a:spcBef>
                    <a:spcPct val="0"/>
                  </a:spcBef>
                  <a:buFontTx/>
                  <a:buNone/>
                </a:pPr>
                <a:r>
                  <a:rPr lang="en-US" sz="1200"/>
                  <a:t>2,9,16</a:t>
                </a:r>
                <a:endParaRPr lang="en-US" sz="2400"/>
              </a:p>
            </p:txBody>
          </p:sp>
          <p:sp>
            <p:nvSpPr>
              <p:cNvPr id="51233" name="AutoShape 19"/>
              <p:cNvSpPr>
                <a:spLocks noChangeArrowheads="1"/>
              </p:cNvSpPr>
              <p:nvPr/>
            </p:nvSpPr>
            <p:spPr bwMode="auto">
              <a:xfrm>
                <a:off x="7245" y="4872"/>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a:t>
                </a:r>
                <a:r>
                  <a:rPr lang="en-US" sz="1200" b="1">
                    <a:solidFill>
                      <a:srgbClr val="0000FF"/>
                    </a:solidFill>
                  </a:rPr>
                  <a:t>7</a:t>
                </a:r>
              </a:p>
              <a:p>
                <a:pPr eaLnBrk="1" hangingPunct="1">
                  <a:spcBef>
                    <a:spcPct val="0"/>
                  </a:spcBef>
                  <a:buFontTx/>
                  <a:buNone/>
                </a:pPr>
                <a:r>
                  <a:rPr lang="en-US" sz="1000"/>
                  <a:t>7,14,21</a:t>
                </a:r>
                <a:endParaRPr lang="en-US" sz="2400"/>
              </a:p>
            </p:txBody>
          </p:sp>
          <p:sp>
            <p:nvSpPr>
              <p:cNvPr id="51234" name="AutoShape 20"/>
              <p:cNvSpPr>
                <a:spLocks noChangeArrowheads="1"/>
              </p:cNvSpPr>
              <p:nvPr/>
            </p:nvSpPr>
            <p:spPr bwMode="auto">
              <a:xfrm>
                <a:off x="2670" y="4332"/>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a:t>
                </a:r>
                <a:r>
                  <a:rPr lang="en-US" sz="1200" b="1">
                    <a:solidFill>
                      <a:srgbClr val="0000FF"/>
                    </a:solidFill>
                  </a:rPr>
                  <a:t>4</a:t>
                </a:r>
              </a:p>
              <a:p>
                <a:pPr eaLnBrk="1" hangingPunct="1">
                  <a:spcBef>
                    <a:spcPct val="0"/>
                  </a:spcBef>
                  <a:buFontTx/>
                  <a:buNone/>
                </a:pPr>
                <a:r>
                  <a:rPr lang="en-US" sz="1000"/>
                  <a:t>4,11,18</a:t>
                </a:r>
                <a:endParaRPr lang="en-US" sz="2400"/>
              </a:p>
            </p:txBody>
          </p:sp>
          <p:sp>
            <p:nvSpPr>
              <p:cNvPr id="51235" name="AutoShape 21"/>
              <p:cNvSpPr>
                <a:spLocks noChangeArrowheads="1"/>
              </p:cNvSpPr>
              <p:nvPr/>
            </p:nvSpPr>
            <p:spPr bwMode="auto">
              <a:xfrm>
                <a:off x="4485" y="3267"/>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a:t>
                </a:r>
                <a:r>
                  <a:rPr lang="en-US" sz="1200" b="1">
                    <a:solidFill>
                      <a:srgbClr val="0000FF"/>
                    </a:solidFill>
                  </a:rPr>
                  <a:t>5</a:t>
                </a:r>
              </a:p>
              <a:p>
                <a:pPr eaLnBrk="1" hangingPunct="1">
                  <a:spcBef>
                    <a:spcPct val="0"/>
                  </a:spcBef>
                  <a:buFontTx/>
                  <a:buNone/>
                </a:pPr>
                <a:r>
                  <a:rPr lang="en-US" sz="1000"/>
                  <a:t>5,12,19</a:t>
                </a:r>
                <a:endParaRPr lang="en-US" sz="2400"/>
              </a:p>
            </p:txBody>
          </p:sp>
          <p:sp>
            <p:nvSpPr>
              <p:cNvPr id="51236" name="AutoShape 22"/>
              <p:cNvSpPr>
                <a:spLocks noChangeArrowheads="1"/>
              </p:cNvSpPr>
              <p:nvPr/>
            </p:nvSpPr>
            <p:spPr bwMode="auto">
              <a:xfrm>
                <a:off x="2670" y="3252"/>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a:t>
                </a:r>
                <a:r>
                  <a:rPr lang="en-US" sz="1200" b="1">
                    <a:solidFill>
                      <a:srgbClr val="0000FF"/>
                    </a:solidFill>
                  </a:rPr>
                  <a:t>6</a:t>
                </a:r>
              </a:p>
              <a:p>
                <a:pPr eaLnBrk="1" hangingPunct="1">
                  <a:spcBef>
                    <a:spcPct val="0"/>
                  </a:spcBef>
                  <a:buFontTx/>
                  <a:buNone/>
                </a:pPr>
                <a:r>
                  <a:rPr lang="en-US" sz="1000"/>
                  <a:t>6,13,20</a:t>
                </a:r>
                <a:endParaRPr lang="en-US" sz="2400"/>
              </a:p>
            </p:txBody>
          </p:sp>
          <p:sp>
            <p:nvSpPr>
              <p:cNvPr id="51237" name="AutoShape 23"/>
              <p:cNvSpPr>
                <a:spLocks noChangeArrowheads="1"/>
              </p:cNvSpPr>
              <p:nvPr/>
            </p:nvSpPr>
            <p:spPr bwMode="auto">
              <a:xfrm>
                <a:off x="3600" y="3780"/>
                <a:ext cx="1260" cy="1080"/>
              </a:xfrm>
              <a:prstGeom prst="hexagon">
                <a:avLst>
                  <a:gd name="adj" fmla="val 29167"/>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a:t>
                </a:r>
                <a:r>
                  <a:rPr lang="en-US" sz="1200" b="1">
                    <a:solidFill>
                      <a:srgbClr val="0000FF"/>
                    </a:solidFill>
                  </a:rPr>
                  <a:t>1</a:t>
                </a:r>
              </a:p>
              <a:p>
                <a:pPr eaLnBrk="1" hangingPunct="1">
                  <a:spcBef>
                    <a:spcPct val="0"/>
                  </a:spcBef>
                  <a:buFontTx/>
                  <a:buNone/>
                </a:pPr>
                <a:r>
                  <a:rPr lang="en-US" sz="1200"/>
                  <a:t>1,8,15</a:t>
                </a:r>
                <a:endParaRPr lang="en-US" sz="2400"/>
              </a:p>
            </p:txBody>
          </p:sp>
          <p:sp>
            <p:nvSpPr>
              <p:cNvPr id="51238" name="AutoShape 24"/>
              <p:cNvSpPr>
                <a:spLocks noChangeArrowheads="1"/>
              </p:cNvSpPr>
              <p:nvPr/>
            </p:nvSpPr>
            <p:spPr bwMode="auto">
              <a:xfrm>
                <a:off x="3570" y="2712"/>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a:t>
                </a:r>
                <a:r>
                  <a:rPr lang="en-US" sz="1200" b="1">
                    <a:solidFill>
                      <a:srgbClr val="0000FF"/>
                    </a:solidFill>
                  </a:rPr>
                  <a:t>3</a:t>
                </a:r>
              </a:p>
              <a:p>
                <a:pPr eaLnBrk="1" hangingPunct="1">
                  <a:spcBef>
                    <a:spcPct val="0"/>
                  </a:spcBef>
                  <a:buFontTx/>
                  <a:buNone/>
                </a:pPr>
                <a:r>
                  <a:rPr lang="en-US" sz="1000"/>
                  <a:t>3,10,17</a:t>
                </a:r>
                <a:endParaRPr lang="en-US" sz="2400"/>
              </a:p>
            </p:txBody>
          </p:sp>
          <p:sp>
            <p:nvSpPr>
              <p:cNvPr id="51239" name="AutoShape 25"/>
              <p:cNvSpPr>
                <a:spLocks noChangeArrowheads="1"/>
              </p:cNvSpPr>
              <p:nvPr/>
            </p:nvSpPr>
            <p:spPr bwMode="auto">
              <a:xfrm>
                <a:off x="3570" y="4872"/>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a:t>
                </a:r>
                <a:r>
                  <a:rPr lang="en-US" sz="1200" b="1">
                    <a:solidFill>
                      <a:srgbClr val="0000FF"/>
                    </a:solidFill>
                  </a:rPr>
                  <a:t>2</a:t>
                </a:r>
              </a:p>
              <a:p>
                <a:pPr eaLnBrk="1" hangingPunct="1">
                  <a:spcBef>
                    <a:spcPct val="0"/>
                  </a:spcBef>
                  <a:buFontTx/>
                  <a:buNone/>
                </a:pPr>
                <a:r>
                  <a:rPr lang="en-US" sz="1200"/>
                  <a:t>2,9,16</a:t>
                </a:r>
                <a:endParaRPr lang="en-US" sz="2400"/>
              </a:p>
            </p:txBody>
          </p:sp>
          <p:sp>
            <p:nvSpPr>
              <p:cNvPr id="51240" name="AutoShape 26"/>
              <p:cNvSpPr>
                <a:spLocks noChangeArrowheads="1"/>
              </p:cNvSpPr>
              <p:nvPr/>
            </p:nvSpPr>
            <p:spPr bwMode="auto">
              <a:xfrm>
                <a:off x="4500" y="4332"/>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a:t>
                </a:r>
                <a:r>
                  <a:rPr lang="en-US" sz="1200" b="1">
                    <a:solidFill>
                      <a:srgbClr val="0000FF"/>
                    </a:solidFill>
                  </a:rPr>
                  <a:t>7</a:t>
                </a:r>
              </a:p>
              <a:p>
                <a:pPr eaLnBrk="1" hangingPunct="1">
                  <a:spcBef>
                    <a:spcPct val="0"/>
                  </a:spcBef>
                  <a:buFontTx/>
                  <a:buNone/>
                </a:pPr>
                <a:r>
                  <a:rPr lang="en-US" sz="1000"/>
                  <a:t>7,14,21</a:t>
                </a:r>
                <a:endParaRPr lang="en-US" sz="2400"/>
              </a:p>
            </p:txBody>
          </p:sp>
          <p:sp>
            <p:nvSpPr>
              <p:cNvPr id="51241" name="Line 27"/>
              <p:cNvSpPr>
                <a:spLocks noChangeShapeType="1"/>
              </p:cNvSpPr>
              <p:nvPr/>
            </p:nvSpPr>
            <p:spPr bwMode="auto">
              <a:xfrm>
                <a:off x="4140" y="4320"/>
                <a:ext cx="990" cy="273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2" name="Line 28"/>
              <p:cNvSpPr>
                <a:spLocks noChangeShapeType="1"/>
              </p:cNvSpPr>
              <p:nvPr/>
            </p:nvSpPr>
            <p:spPr bwMode="auto">
              <a:xfrm flipV="1">
                <a:off x="5115" y="4320"/>
                <a:ext cx="0" cy="27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3" name="Line 29"/>
              <p:cNvSpPr>
                <a:spLocks noChangeShapeType="1"/>
              </p:cNvSpPr>
              <p:nvPr/>
            </p:nvSpPr>
            <p:spPr bwMode="auto">
              <a:xfrm flipV="1">
                <a:off x="4140" y="4320"/>
                <a:ext cx="979"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216" name="Line 30"/>
            <p:cNvSpPr>
              <a:spLocks noChangeShapeType="1"/>
            </p:cNvSpPr>
            <p:nvPr/>
          </p:nvSpPr>
          <p:spPr bwMode="auto">
            <a:xfrm flipH="1">
              <a:off x="4500" y="5400"/>
              <a:ext cx="720" cy="14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7" name="Text Box 31"/>
            <p:cNvSpPr txBox="1">
              <a:spLocks noChangeArrowheads="1"/>
            </p:cNvSpPr>
            <p:nvPr/>
          </p:nvSpPr>
          <p:spPr bwMode="auto">
            <a:xfrm>
              <a:off x="5220" y="5040"/>
              <a:ext cx="90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1.5R</a:t>
              </a:r>
              <a:endParaRPr lang="en-US" sz="2400"/>
            </a:p>
          </p:txBody>
        </p:sp>
        <p:sp>
          <p:nvSpPr>
            <p:cNvPr id="51218" name="Line 32"/>
            <p:cNvSpPr>
              <a:spLocks noChangeShapeType="1"/>
            </p:cNvSpPr>
            <p:nvPr/>
          </p:nvSpPr>
          <p:spPr bwMode="auto">
            <a:xfrm flipV="1">
              <a:off x="5040" y="5400"/>
              <a:ext cx="1260" cy="19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9" name="Text Box 33"/>
            <p:cNvSpPr txBox="1">
              <a:spLocks noChangeArrowheads="1"/>
            </p:cNvSpPr>
            <p:nvPr/>
          </p:nvSpPr>
          <p:spPr bwMode="auto">
            <a:xfrm>
              <a:off x="6300" y="5220"/>
              <a:ext cx="90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4.33R</a:t>
              </a:r>
              <a:endParaRPr lang="en-US" sz="2400"/>
            </a:p>
          </p:txBody>
        </p:sp>
      </p:grpSp>
      <p:sp>
        <p:nvSpPr>
          <p:cNvPr id="51204" name="Text Box 34"/>
          <p:cNvSpPr txBox="1">
            <a:spLocks noChangeArrowheads="1"/>
          </p:cNvSpPr>
          <p:nvPr/>
        </p:nvSpPr>
        <p:spPr bwMode="auto">
          <a:xfrm>
            <a:off x="533400" y="95250"/>
            <a:ext cx="8077200" cy="21018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sz="2400" b="1"/>
              <a:t>N=7 cell pattern</a:t>
            </a:r>
            <a:endParaRPr lang="en-US" sz="2400"/>
          </a:p>
          <a:p>
            <a:pPr algn="just" eaLnBrk="1" hangingPunct="1">
              <a:spcBef>
                <a:spcPct val="0"/>
              </a:spcBef>
              <a:buFontTx/>
              <a:buNone/>
            </a:pPr>
            <a:r>
              <a:rPr lang="en-US" sz="2400"/>
              <a:t>   </a:t>
            </a:r>
            <a:r>
              <a:rPr lang="en-US" sz="2000"/>
              <a:t>In N=7 cell cluster of omni three frequency groups of table 2 or 3 is used per cell following the sequence (N, N+7,N+14) where N is the cell number. The channel isolation within a cell is 7×30KHz=210KHz. The channel isolation of adjacent cell is 30KHz between cell 1 and 2 and that of 1 and 3 is 60KHz etc.The separation between adjacent cell,</a:t>
            </a:r>
            <a:r>
              <a:rPr lang="en-US" sz="2400"/>
              <a:t> </a:t>
            </a:r>
          </a:p>
        </p:txBody>
      </p:sp>
      <p:sp>
        <p:nvSpPr>
          <p:cNvPr id="51205" name="Rectangle 36"/>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graphicFrame>
        <p:nvGraphicFramePr>
          <p:cNvPr id="51206" name="Object 35"/>
          <p:cNvGraphicFramePr>
            <a:graphicFrameLocks noChangeAspect="1"/>
          </p:cNvGraphicFramePr>
          <p:nvPr/>
        </p:nvGraphicFramePr>
        <p:xfrm>
          <a:off x="5562600" y="2286000"/>
          <a:ext cx="2895600" cy="500063"/>
        </p:xfrm>
        <a:graphic>
          <a:graphicData uri="http://schemas.openxmlformats.org/presentationml/2006/ole">
            <mc:AlternateContent xmlns:mc="http://schemas.openxmlformats.org/markup-compatibility/2006">
              <mc:Choice xmlns:v="urn:schemas-microsoft-com:vml" Requires="v">
                <p:oleObj spid="_x0000_s51234" name="Equation" r:id="rId3" imgW="1600200" imgH="279400" progId="Equation.3">
                  <p:embed/>
                </p:oleObj>
              </mc:Choice>
              <mc:Fallback>
                <p:oleObj name="Equation" r:id="rId3" imgW="1600200" imgH="279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286000"/>
                        <a:ext cx="28956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7" name="Rectangle 38"/>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graphicFrame>
        <p:nvGraphicFramePr>
          <p:cNvPr id="51208" name="Object 37"/>
          <p:cNvGraphicFramePr>
            <a:graphicFrameLocks noChangeAspect="1"/>
          </p:cNvGraphicFramePr>
          <p:nvPr/>
        </p:nvGraphicFramePr>
        <p:xfrm>
          <a:off x="5562600" y="2895600"/>
          <a:ext cx="2133600" cy="401638"/>
        </p:xfrm>
        <a:graphic>
          <a:graphicData uri="http://schemas.openxmlformats.org/presentationml/2006/ole">
            <mc:AlternateContent xmlns:mc="http://schemas.openxmlformats.org/markup-compatibility/2006">
              <mc:Choice xmlns:v="urn:schemas-microsoft-com:vml" Requires="v">
                <p:oleObj spid="_x0000_s51235" name="Equation" r:id="rId5" imgW="964781" imgH="177723" progId="Equation.3">
                  <p:embed/>
                </p:oleObj>
              </mc:Choice>
              <mc:Fallback>
                <p:oleObj name="Equation" r:id="rId5" imgW="964781" imgH="17772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2895600"/>
                        <a:ext cx="21336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9" name="Rectangle 40"/>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graphicFrame>
        <p:nvGraphicFramePr>
          <p:cNvPr id="51210" name="Object 39"/>
          <p:cNvGraphicFramePr>
            <a:graphicFrameLocks noChangeAspect="1"/>
          </p:cNvGraphicFramePr>
          <p:nvPr/>
        </p:nvGraphicFramePr>
        <p:xfrm>
          <a:off x="5410200" y="3733800"/>
          <a:ext cx="2971800" cy="455613"/>
        </p:xfrm>
        <a:graphic>
          <a:graphicData uri="http://schemas.openxmlformats.org/presentationml/2006/ole">
            <mc:AlternateContent xmlns:mc="http://schemas.openxmlformats.org/markup-compatibility/2006">
              <mc:Choice xmlns:v="urn:schemas-microsoft-com:vml" Requires="v">
                <p:oleObj spid="_x0000_s51236" name="Equation" r:id="rId7" imgW="1803400" imgH="279400" progId="Equation.3">
                  <p:embed/>
                </p:oleObj>
              </mc:Choice>
              <mc:Fallback>
                <p:oleObj name="Equation" r:id="rId7" imgW="1803400" imgH="279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373380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1" name="Rectangle 42"/>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graphicFrame>
        <p:nvGraphicFramePr>
          <p:cNvPr id="51212" name="Object 41"/>
          <p:cNvGraphicFramePr>
            <a:graphicFrameLocks noChangeAspect="1"/>
          </p:cNvGraphicFramePr>
          <p:nvPr/>
        </p:nvGraphicFramePr>
        <p:xfrm>
          <a:off x="4572000" y="4343400"/>
          <a:ext cx="2667000" cy="750888"/>
        </p:xfrm>
        <a:graphic>
          <a:graphicData uri="http://schemas.openxmlformats.org/presentationml/2006/ole">
            <mc:AlternateContent xmlns:mc="http://schemas.openxmlformats.org/markup-compatibility/2006">
              <mc:Choice xmlns:v="urn:schemas-microsoft-com:vml" Requires="v">
                <p:oleObj spid="_x0000_s51237" name="Equation" r:id="rId9" imgW="1892300" imgH="533400" progId="Equation.3">
                  <p:embed/>
                </p:oleObj>
              </mc:Choice>
              <mc:Fallback>
                <p:oleObj name="Equation" r:id="rId9" imgW="1892300" imgH="533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4343400"/>
                        <a:ext cx="2667000"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3" name="Text Box 43"/>
          <p:cNvSpPr txBox="1">
            <a:spLocks noChangeArrowheads="1"/>
          </p:cNvSpPr>
          <p:nvPr/>
        </p:nvSpPr>
        <p:spPr bwMode="auto">
          <a:xfrm>
            <a:off x="3657600" y="5257800"/>
            <a:ext cx="46482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1800"/>
              <a:t>; taking number of co-channel interference j=6, propagation constant γ=4</a:t>
            </a:r>
            <a:r>
              <a:rPr lang="en-US" sz="2400"/>
              <a:t> </a:t>
            </a:r>
          </a:p>
        </p:txBody>
      </p:sp>
      <p:sp>
        <p:nvSpPr>
          <p:cNvPr id="51214" name="Text Box 44"/>
          <p:cNvSpPr txBox="1">
            <a:spLocks noChangeArrowheads="1"/>
          </p:cNvSpPr>
          <p:nvPr/>
        </p:nvSpPr>
        <p:spPr bwMode="auto">
          <a:xfrm>
            <a:off x="7162800" y="45100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1800"/>
              <a:t>dB</a:t>
            </a:r>
          </a:p>
        </p:txBody>
      </p:sp>
    </p:spTree>
    <p:extLst>
      <p:ext uri="{BB962C8B-B14F-4D97-AF65-F5344CB8AC3E}">
        <p14:creationId xmlns:p14="http://schemas.microsoft.com/office/powerpoint/2010/main" val="3602845832"/>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6B771CD-5962-4A4F-B3A8-B07F6C7B6006}" type="slidenum">
              <a:rPr lang="en-US" sz="1400" smtClean="0"/>
              <a:pPr>
                <a:spcBef>
                  <a:spcPct val="0"/>
                </a:spcBef>
                <a:buFontTx/>
                <a:buNone/>
              </a:pPr>
              <a:t>69</a:t>
            </a:fld>
            <a:endParaRPr lang="en-US" sz="1400" smtClean="0"/>
          </a:p>
        </p:txBody>
      </p:sp>
      <p:sp>
        <p:nvSpPr>
          <p:cNvPr id="52227" name="Text Box 4"/>
          <p:cNvSpPr txBox="1">
            <a:spLocks noChangeArrowheads="1"/>
          </p:cNvSpPr>
          <p:nvPr/>
        </p:nvSpPr>
        <p:spPr bwMode="auto">
          <a:xfrm>
            <a:off x="228600" y="123825"/>
            <a:ext cx="8534400" cy="155257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FontTx/>
              <a:buNone/>
            </a:pPr>
            <a:r>
              <a:rPr lang="en-US" sz="2400"/>
              <a:t>  Sometimes cell cluster is formed arranging the cells in two rows like fig.2 having alternate channel assignments known as trapezoidal plan. Here the minimum separation between adjacent channel cells is 2×30=60KHz; better than the previous one. </a:t>
            </a:r>
          </a:p>
        </p:txBody>
      </p:sp>
      <p:sp>
        <p:nvSpPr>
          <p:cNvPr id="52228" name="Rectangle 6"/>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graphicFrame>
        <p:nvGraphicFramePr>
          <p:cNvPr id="52229" name="Object 5"/>
          <p:cNvGraphicFramePr>
            <a:graphicFrameLocks noChangeAspect="1"/>
          </p:cNvGraphicFramePr>
          <p:nvPr/>
        </p:nvGraphicFramePr>
        <p:xfrm>
          <a:off x="228600" y="1676400"/>
          <a:ext cx="2362200" cy="854075"/>
        </p:xfrm>
        <a:graphic>
          <a:graphicData uri="http://schemas.openxmlformats.org/presentationml/2006/ole">
            <mc:AlternateContent xmlns:mc="http://schemas.openxmlformats.org/markup-compatibility/2006">
              <mc:Choice xmlns:v="urn:schemas-microsoft-com:vml" Requires="v">
                <p:oleObj spid="_x0000_s52242" name="Equation" r:id="rId3" imgW="1473200" imgH="533400" progId="Equation.3">
                  <p:embed/>
                </p:oleObj>
              </mc:Choice>
              <mc:Fallback>
                <p:oleObj name="Equation" r:id="rId3" imgW="1473200" imgH="533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676400"/>
                        <a:ext cx="236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0" name="Rectangle 8"/>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graphicFrame>
        <p:nvGraphicFramePr>
          <p:cNvPr id="52231" name="Object 7"/>
          <p:cNvGraphicFramePr>
            <a:graphicFrameLocks noChangeAspect="1"/>
          </p:cNvGraphicFramePr>
          <p:nvPr/>
        </p:nvGraphicFramePr>
        <p:xfrm>
          <a:off x="3200400" y="1828800"/>
          <a:ext cx="2514600" cy="742950"/>
        </p:xfrm>
        <a:graphic>
          <a:graphicData uri="http://schemas.openxmlformats.org/presentationml/2006/ole">
            <mc:AlternateContent xmlns:mc="http://schemas.openxmlformats.org/markup-compatibility/2006">
              <mc:Choice xmlns:v="urn:schemas-microsoft-com:vml" Requires="v">
                <p:oleObj spid="_x0000_s52243" name="Equation" r:id="rId5" imgW="1447800" imgH="431800" progId="Equation.3">
                  <p:embed/>
                </p:oleObj>
              </mc:Choice>
              <mc:Fallback>
                <p:oleObj name="Equation" r:id="rId5" imgW="14478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1828800"/>
                        <a:ext cx="2514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2" name="Text Box 9"/>
          <p:cNvSpPr txBox="1">
            <a:spLocks noChangeArrowheads="1"/>
          </p:cNvSpPr>
          <p:nvPr/>
        </p:nvSpPr>
        <p:spPr bwMode="auto">
          <a:xfrm>
            <a:off x="5715000" y="18288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2400"/>
              <a:t>dB</a:t>
            </a:r>
          </a:p>
        </p:txBody>
      </p:sp>
      <p:grpSp>
        <p:nvGrpSpPr>
          <p:cNvPr id="52233" name="Group 10"/>
          <p:cNvGrpSpPr>
            <a:grpSpLocks/>
          </p:cNvGrpSpPr>
          <p:nvPr/>
        </p:nvGrpSpPr>
        <p:grpSpPr bwMode="auto">
          <a:xfrm>
            <a:off x="533400" y="2514600"/>
            <a:ext cx="6553200" cy="4343400"/>
            <a:chOff x="2145" y="3155"/>
            <a:chExt cx="8085" cy="5070"/>
          </a:xfrm>
        </p:grpSpPr>
        <p:grpSp>
          <p:nvGrpSpPr>
            <p:cNvPr id="52234" name="Group 11"/>
            <p:cNvGrpSpPr>
              <a:grpSpLocks/>
            </p:cNvGrpSpPr>
            <p:nvPr/>
          </p:nvGrpSpPr>
          <p:grpSpPr bwMode="auto">
            <a:xfrm>
              <a:off x="2145" y="3155"/>
              <a:ext cx="8085" cy="5070"/>
              <a:chOff x="2145" y="1620"/>
              <a:chExt cx="8085" cy="5070"/>
            </a:xfrm>
          </p:grpSpPr>
          <p:grpSp>
            <p:nvGrpSpPr>
              <p:cNvPr id="52246" name="Group 12"/>
              <p:cNvGrpSpPr>
                <a:grpSpLocks/>
              </p:cNvGrpSpPr>
              <p:nvPr/>
            </p:nvGrpSpPr>
            <p:grpSpPr bwMode="auto">
              <a:xfrm>
                <a:off x="2160" y="1620"/>
                <a:ext cx="4305" cy="2220"/>
                <a:chOff x="3690" y="7470"/>
                <a:chExt cx="4305" cy="2220"/>
              </a:xfrm>
            </p:grpSpPr>
            <p:sp>
              <p:nvSpPr>
                <p:cNvPr id="52271" name="AutoShape 13"/>
                <p:cNvSpPr>
                  <a:spLocks noChangeArrowheads="1"/>
                </p:cNvSpPr>
                <p:nvPr/>
              </p:nvSpPr>
              <p:spPr bwMode="auto">
                <a:xfrm rot="5400000">
                  <a:off x="6270" y="8520"/>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4</a:t>
                  </a:r>
                </a:p>
                <a:p>
                  <a:pPr eaLnBrk="1" hangingPunct="1">
                    <a:spcBef>
                      <a:spcPct val="0"/>
                    </a:spcBef>
                    <a:buFontTx/>
                    <a:buNone/>
                  </a:pPr>
                  <a:r>
                    <a:rPr lang="en-US" sz="1400"/>
                    <a:t>4,11,18</a:t>
                  </a:r>
                </a:p>
              </p:txBody>
            </p:sp>
            <p:sp>
              <p:nvSpPr>
                <p:cNvPr id="52272" name="AutoShape 14"/>
                <p:cNvSpPr>
                  <a:spLocks noChangeArrowheads="1"/>
                </p:cNvSpPr>
                <p:nvPr/>
              </p:nvSpPr>
              <p:spPr bwMode="auto">
                <a:xfrm rot="5400000">
                  <a:off x="4680" y="7560"/>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5</a:t>
                  </a:r>
                </a:p>
                <a:p>
                  <a:pPr eaLnBrk="1" hangingPunct="1">
                    <a:spcBef>
                      <a:spcPct val="0"/>
                    </a:spcBef>
                    <a:buFontTx/>
                    <a:buNone/>
                  </a:pPr>
                  <a:r>
                    <a:rPr lang="en-US" sz="1400"/>
                    <a:t>5,12,19</a:t>
                  </a:r>
                </a:p>
              </p:txBody>
            </p:sp>
            <p:sp>
              <p:nvSpPr>
                <p:cNvPr id="52273" name="AutoShape 15"/>
                <p:cNvSpPr>
                  <a:spLocks noChangeArrowheads="1"/>
                </p:cNvSpPr>
                <p:nvPr/>
              </p:nvSpPr>
              <p:spPr bwMode="auto">
                <a:xfrm rot="5400000">
                  <a:off x="6825" y="7575"/>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6</a:t>
                  </a:r>
                </a:p>
                <a:p>
                  <a:pPr eaLnBrk="1" hangingPunct="1">
                    <a:spcBef>
                      <a:spcPct val="0"/>
                    </a:spcBef>
                    <a:buFontTx/>
                    <a:buNone/>
                  </a:pPr>
                  <a:r>
                    <a:rPr lang="en-US" sz="1400"/>
                    <a:t>6,13,20</a:t>
                  </a:r>
                </a:p>
              </p:txBody>
            </p:sp>
            <p:sp>
              <p:nvSpPr>
                <p:cNvPr id="52274" name="AutoShape 16"/>
                <p:cNvSpPr>
                  <a:spLocks noChangeArrowheads="1"/>
                </p:cNvSpPr>
                <p:nvPr/>
              </p:nvSpPr>
              <p:spPr bwMode="auto">
                <a:xfrm rot="5400000">
                  <a:off x="3600" y="7560"/>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1</a:t>
                  </a:r>
                </a:p>
                <a:p>
                  <a:pPr eaLnBrk="1" hangingPunct="1">
                    <a:spcBef>
                      <a:spcPct val="0"/>
                    </a:spcBef>
                    <a:buFontTx/>
                    <a:buNone/>
                  </a:pPr>
                  <a:r>
                    <a:rPr lang="en-US" sz="1400"/>
                    <a:t>1,8,15</a:t>
                  </a:r>
                </a:p>
              </p:txBody>
            </p:sp>
            <p:sp>
              <p:nvSpPr>
                <p:cNvPr id="52275" name="AutoShape 17"/>
                <p:cNvSpPr>
                  <a:spLocks noChangeArrowheads="1"/>
                </p:cNvSpPr>
                <p:nvPr/>
              </p:nvSpPr>
              <p:spPr bwMode="auto">
                <a:xfrm rot="5400000">
                  <a:off x="4140" y="8505"/>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3</a:t>
                  </a:r>
                </a:p>
                <a:p>
                  <a:pPr eaLnBrk="1" hangingPunct="1">
                    <a:spcBef>
                      <a:spcPct val="0"/>
                    </a:spcBef>
                    <a:buFontTx/>
                    <a:buNone/>
                  </a:pPr>
                  <a:r>
                    <a:rPr lang="en-US" sz="1400"/>
                    <a:t>3,10,17</a:t>
                  </a:r>
                </a:p>
              </p:txBody>
            </p:sp>
            <p:sp>
              <p:nvSpPr>
                <p:cNvPr id="52276" name="AutoShape 18"/>
                <p:cNvSpPr>
                  <a:spLocks noChangeArrowheads="1"/>
                </p:cNvSpPr>
                <p:nvPr/>
              </p:nvSpPr>
              <p:spPr bwMode="auto">
                <a:xfrm rot="5400000">
                  <a:off x="5745" y="7560"/>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2</a:t>
                  </a:r>
                </a:p>
                <a:p>
                  <a:pPr eaLnBrk="1" hangingPunct="1">
                    <a:spcBef>
                      <a:spcPct val="0"/>
                    </a:spcBef>
                    <a:buFontTx/>
                    <a:buNone/>
                  </a:pPr>
                  <a:r>
                    <a:rPr lang="en-US" sz="1400"/>
                    <a:t>2,9,16</a:t>
                  </a:r>
                </a:p>
              </p:txBody>
            </p:sp>
            <p:sp>
              <p:nvSpPr>
                <p:cNvPr id="52277" name="AutoShape 19"/>
                <p:cNvSpPr>
                  <a:spLocks noChangeArrowheads="1"/>
                </p:cNvSpPr>
                <p:nvPr/>
              </p:nvSpPr>
              <p:spPr bwMode="auto">
                <a:xfrm rot="5400000">
                  <a:off x="5205" y="8505"/>
                  <a:ext cx="1260" cy="1080"/>
                </a:xfrm>
                <a:prstGeom prst="hexagon">
                  <a:avLst>
                    <a:gd name="adj" fmla="val 29167"/>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7</a:t>
                  </a:r>
                </a:p>
                <a:p>
                  <a:pPr eaLnBrk="1" hangingPunct="1">
                    <a:spcBef>
                      <a:spcPct val="0"/>
                    </a:spcBef>
                    <a:buFontTx/>
                    <a:buNone/>
                  </a:pPr>
                  <a:r>
                    <a:rPr lang="en-US" sz="1400"/>
                    <a:t>7,14,21</a:t>
                  </a:r>
                </a:p>
              </p:txBody>
            </p:sp>
          </p:grpSp>
          <p:grpSp>
            <p:nvGrpSpPr>
              <p:cNvPr id="52247" name="Group 20"/>
              <p:cNvGrpSpPr>
                <a:grpSpLocks/>
              </p:cNvGrpSpPr>
              <p:nvPr/>
            </p:nvGrpSpPr>
            <p:grpSpPr bwMode="auto">
              <a:xfrm>
                <a:off x="5925" y="2595"/>
                <a:ext cx="4305" cy="2220"/>
                <a:chOff x="3690" y="7470"/>
                <a:chExt cx="4305" cy="2220"/>
              </a:xfrm>
            </p:grpSpPr>
            <p:sp>
              <p:nvSpPr>
                <p:cNvPr id="52264" name="AutoShape 21"/>
                <p:cNvSpPr>
                  <a:spLocks noChangeArrowheads="1"/>
                </p:cNvSpPr>
                <p:nvPr/>
              </p:nvSpPr>
              <p:spPr bwMode="auto">
                <a:xfrm rot="5400000">
                  <a:off x="6270" y="8520"/>
                  <a:ext cx="1260" cy="1080"/>
                </a:xfrm>
                <a:prstGeom prst="hexagon">
                  <a:avLst>
                    <a:gd name="adj" fmla="val 29167"/>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4</a:t>
                  </a:r>
                </a:p>
                <a:p>
                  <a:pPr eaLnBrk="1" hangingPunct="1">
                    <a:spcBef>
                      <a:spcPct val="0"/>
                    </a:spcBef>
                    <a:buFontTx/>
                    <a:buNone/>
                  </a:pPr>
                  <a:r>
                    <a:rPr lang="en-US" sz="1400"/>
                    <a:t>4,11,18</a:t>
                  </a:r>
                </a:p>
              </p:txBody>
            </p:sp>
            <p:sp>
              <p:nvSpPr>
                <p:cNvPr id="52265" name="AutoShape 22"/>
                <p:cNvSpPr>
                  <a:spLocks noChangeArrowheads="1"/>
                </p:cNvSpPr>
                <p:nvPr/>
              </p:nvSpPr>
              <p:spPr bwMode="auto">
                <a:xfrm rot="5400000">
                  <a:off x="4680" y="7560"/>
                  <a:ext cx="1260" cy="1080"/>
                </a:xfrm>
                <a:prstGeom prst="hexagon">
                  <a:avLst>
                    <a:gd name="adj" fmla="val 29167"/>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5</a:t>
                  </a:r>
                </a:p>
                <a:p>
                  <a:pPr eaLnBrk="1" hangingPunct="1">
                    <a:spcBef>
                      <a:spcPct val="0"/>
                    </a:spcBef>
                    <a:buFontTx/>
                    <a:buNone/>
                  </a:pPr>
                  <a:r>
                    <a:rPr lang="en-US" sz="1400"/>
                    <a:t>5,12,19</a:t>
                  </a:r>
                </a:p>
              </p:txBody>
            </p:sp>
            <p:sp>
              <p:nvSpPr>
                <p:cNvPr id="52266" name="AutoShape 23"/>
                <p:cNvSpPr>
                  <a:spLocks noChangeArrowheads="1"/>
                </p:cNvSpPr>
                <p:nvPr/>
              </p:nvSpPr>
              <p:spPr bwMode="auto">
                <a:xfrm rot="5400000">
                  <a:off x="6825" y="7575"/>
                  <a:ext cx="1260" cy="1080"/>
                </a:xfrm>
                <a:prstGeom prst="hexagon">
                  <a:avLst>
                    <a:gd name="adj" fmla="val 29167"/>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6</a:t>
                  </a:r>
                </a:p>
                <a:p>
                  <a:pPr eaLnBrk="1" hangingPunct="1">
                    <a:spcBef>
                      <a:spcPct val="0"/>
                    </a:spcBef>
                    <a:buFontTx/>
                    <a:buNone/>
                  </a:pPr>
                  <a:r>
                    <a:rPr lang="en-US" sz="1400"/>
                    <a:t>6,13,20</a:t>
                  </a:r>
                </a:p>
              </p:txBody>
            </p:sp>
            <p:sp>
              <p:nvSpPr>
                <p:cNvPr id="52267" name="AutoShape 24"/>
                <p:cNvSpPr>
                  <a:spLocks noChangeArrowheads="1"/>
                </p:cNvSpPr>
                <p:nvPr/>
              </p:nvSpPr>
              <p:spPr bwMode="auto">
                <a:xfrm rot="5400000">
                  <a:off x="3600" y="7560"/>
                  <a:ext cx="1260" cy="1080"/>
                </a:xfrm>
                <a:prstGeom prst="hexagon">
                  <a:avLst>
                    <a:gd name="adj" fmla="val 29167"/>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1</a:t>
                  </a:r>
                </a:p>
                <a:p>
                  <a:pPr eaLnBrk="1" hangingPunct="1">
                    <a:spcBef>
                      <a:spcPct val="0"/>
                    </a:spcBef>
                    <a:buFontTx/>
                    <a:buNone/>
                  </a:pPr>
                  <a:r>
                    <a:rPr lang="en-US" sz="1400"/>
                    <a:t>1,8,15</a:t>
                  </a:r>
                </a:p>
              </p:txBody>
            </p:sp>
            <p:sp>
              <p:nvSpPr>
                <p:cNvPr id="52268" name="AutoShape 25"/>
                <p:cNvSpPr>
                  <a:spLocks noChangeArrowheads="1"/>
                </p:cNvSpPr>
                <p:nvPr/>
              </p:nvSpPr>
              <p:spPr bwMode="auto">
                <a:xfrm rot="5400000">
                  <a:off x="4140" y="8505"/>
                  <a:ext cx="1260" cy="1080"/>
                </a:xfrm>
                <a:prstGeom prst="hexagon">
                  <a:avLst>
                    <a:gd name="adj" fmla="val 29167"/>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3</a:t>
                  </a:r>
                </a:p>
                <a:p>
                  <a:pPr eaLnBrk="1" hangingPunct="1">
                    <a:spcBef>
                      <a:spcPct val="0"/>
                    </a:spcBef>
                    <a:buFontTx/>
                    <a:buNone/>
                  </a:pPr>
                  <a:r>
                    <a:rPr lang="en-US" sz="1400"/>
                    <a:t>3,10,17</a:t>
                  </a:r>
                </a:p>
              </p:txBody>
            </p:sp>
            <p:sp>
              <p:nvSpPr>
                <p:cNvPr id="52269" name="AutoShape 26"/>
                <p:cNvSpPr>
                  <a:spLocks noChangeArrowheads="1"/>
                </p:cNvSpPr>
                <p:nvPr/>
              </p:nvSpPr>
              <p:spPr bwMode="auto">
                <a:xfrm rot="5400000">
                  <a:off x="5745" y="7560"/>
                  <a:ext cx="1260" cy="1080"/>
                </a:xfrm>
                <a:prstGeom prst="hexagon">
                  <a:avLst>
                    <a:gd name="adj" fmla="val 29167"/>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2</a:t>
                  </a:r>
                </a:p>
                <a:p>
                  <a:pPr eaLnBrk="1" hangingPunct="1">
                    <a:spcBef>
                      <a:spcPct val="0"/>
                    </a:spcBef>
                    <a:buFontTx/>
                    <a:buNone/>
                  </a:pPr>
                  <a:r>
                    <a:rPr lang="en-US" sz="1400"/>
                    <a:t>2,9,16</a:t>
                  </a:r>
                </a:p>
              </p:txBody>
            </p:sp>
            <p:sp>
              <p:nvSpPr>
                <p:cNvPr id="52270" name="AutoShape 27"/>
                <p:cNvSpPr>
                  <a:spLocks noChangeArrowheads="1"/>
                </p:cNvSpPr>
                <p:nvPr/>
              </p:nvSpPr>
              <p:spPr bwMode="auto">
                <a:xfrm rot="5400000">
                  <a:off x="5205" y="8505"/>
                  <a:ext cx="1260" cy="1080"/>
                </a:xfrm>
                <a:prstGeom prst="hexagon">
                  <a:avLst>
                    <a:gd name="adj" fmla="val 29167"/>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7</a:t>
                  </a:r>
                </a:p>
                <a:p>
                  <a:pPr eaLnBrk="1" hangingPunct="1">
                    <a:spcBef>
                      <a:spcPct val="0"/>
                    </a:spcBef>
                    <a:buFontTx/>
                    <a:buNone/>
                  </a:pPr>
                  <a:r>
                    <a:rPr lang="en-US" sz="1400"/>
                    <a:t>7,14,21</a:t>
                  </a:r>
                </a:p>
              </p:txBody>
            </p:sp>
          </p:grpSp>
          <p:grpSp>
            <p:nvGrpSpPr>
              <p:cNvPr id="52248" name="Group 28"/>
              <p:cNvGrpSpPr>
                <a:grpSpLocks/>
              </p:cNvGrpSpPr>
              <p:nvPr/>
            </p:nvGrpSpPr>
            <p:grpSpPr bwMode="auto">
              <a:xfrm>
                <a:off x="2145" y="3510"/>
                <a:ext cx="4305" cy="2220"/>
                <a:chOff x="3690" y="7470"/>
                <a:chExt cx="4305" cy="2220"/>
              </a:xfrm>
            </p:grpSpPr>
            <p:sp>
              <p:nvSpPr>
                <p:cNvPr id="52257" name="AutoShape 29"/>
                <p:cNvSpPr>
                  <a:spLocks noChangeArrowheads="1"/>
                </p:cNvSpPr>
                <p:nvPr/>
              </p:nvSpPr>
              <p:spPr bwMode="auto">
                <a:xfrm rot="5400000">
                  <a:off x="6270" y="8520"/>
                  <a:ext cx="1260" cy="1080"/>
                </a:xfrm>
                <a:prstGeom prst="hexagon">
                  <a:avLst>
                    <a:gd name="adj" fmla="val 29167"/>
                    <a:gd name="vf" fmla="val 115470"/>
                  </a:avLst>
                </a:prstGeom>
                <a:solidFill>
                  <a:srgbClr val="FFCC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4</a:t>
                  </a:r>
                </a:p>
                <a:p>
                  <a:pPr eaLnBrk="1" hangingPunct="1">
                    <a:spcBef>
                      <a:spcPct val="0"/>
                    </a:spcBef>
                    <a:buFontTx/>
                    <a:buNone/>
                  </a:pPr>
                  <a:r>
                    <a:rPr lang="en-US" sz="1400"/>
                    <a:t>4,11,18</a:t>
                  </a:r>
                </a:p>
              </p:txBody>
            </p:sp>
            <p:sp>
              <p:nvSpPr>
                <p:cNvPr id="52258" name="AutoShape 30"/>
                <p:cNvSpPr>
                  <a:spLocks noChangeArrowheads="1"/>
                </p:cNvSpPr>
                <p:nvPr/>
              </p:nvSpPr>
              <p:spPr bwMode="auto">
                <a:xfrm rot="5400000">
                  <a:off x="4680" y="7560"/>
                  <a:ext cx="1260" cy="1080"/>
                </a:xfrm>
                <a:prstGeom prst="hexagon">
                  <a:avLst>
                    <a:gd name="adj" fmla="val 29167"/>
                    <a:gd name="vf" fmla="val 115470"/>
                  </a:avLst>
                </a:prstGeom>
                <a:solidFill>
                  <a:srgbClr val="FFCC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5</a:t>
                  </a:r>
                </a:p>
                <a:p>
                  <a:pPr eaLnBrk="1" hangingPunct="1">
                    <a:spcBef>
                      <a:spcPct val="0"/>
                    </a:spcBef>
                    <a:buFontTx/>
                    <a:buNone/>
                  </a:pPr>
                  <a:r>
                    <a:rPr lang="en-US" sz="1400"/>
                    <a:t>5,12,19</a:t>
                  </a:r>
                </a:p>
              </p:txBody>
            </p:sp>
            <p:sp>
              <p:nvSpPr>
                <p:cNvPr id="52259" name="AutoShape 31"/>
                <p:cNvSpPr>
                  <a:spLocks noChangeArrowheads="1"/>
                </p:cNvSpPr>
                <p:nvPr/>
              </p:nvSpPr>
              <p:spPr bwMode="auto">
                <a:xfrm rot="5400000">
                  <a:off x="6825" y="7575"/>
                  <a:ext cx="1260" cy="1080"/>
                </a:xfrm>
                <a:prstGeom prst="hexagon">
                  <a:avLst>
                    <a:gd name="adj" fmla="val 29167"/>
                    <a:gd name="vf" fmla="val 115470"/>
                  </a:avLst>
                </a:prstGeom>
                <a:solidFill>
                  <a:srgbClr val="FFCC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6</a:t>
                  </a:r>
                </a:p>
                <a:p>
                  <a:pPr eaLnBrk="1" hangingPunct="1">
                    <a:spcBef>
                      <a:spcPct val="0"/>
                    </a:spcBef>
                    <a:buFontTx/>
                    <a:buNone/>
                  </a:pPr>
                  <a:r>
                    <a:rPr lang="en-US" sz="1400"/>
                    <a:t>6,13,20</a:t>
                  </a:r>
                </a:p>
              </p:txBody>
            </p:sp>
            <p:sp>
              <p:nvSpPr>
                <p:cNvPr id="52260" name="AutoShape 32"/>
                <p:cNvSpPr>
                  <a:spLocks noChangeArrowheads="1"/>
                </p:cNvSpPr>
                <p:nvPr/>
              </p:nvSpPr>
              <p:spPr bwMode="auto">
                <a:xfrm rot="5400000">
                  <a:off x="3600" y="7560"/>
                  <a:ext cx="1260" cy="1080"/>
                </a:xfrm>
                <a:prstGeom prst="hexagon">
                  <a:avLst>
                    <a:gd name="adj" fmla="val 29167"/>
                    <a:gd name="vf" fmla="val 115470"/>
                  </a:avLst>
                </a:prstGeom>
                <a:solidFill>
                  <a:srgbClr val="FFCC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1</a:t>
                  </a:r>
                </a:p>
                <a:p>
                  <a:pPr eaLnBrk="1" hangingPunct="1">
                    <a:spcBef>
                      <a:spcPct val="0"/>
                    </a:spcBef>
                    <a:buFontTx/>
                    <a:buNone/>
                  </a:pPr>
                  <a:r>
                    <a:rPr lang="en-US" sz="1400"/>
                    <a:t>1,8,15</a:t>
                  </a:r>
                </a:p>
              </p:txBody>
            </p:sp>
            <p:sp>
              <p:nvSpPr>
                <p:cNvPr id="52261" name="AutoShape 33"/>
                <p:cNvSpPr>
                  <a:spLocks noChangeArrowheads="1"/>
                </p:cNvSpPr>
                <p:nvPr/>
              </p:nvSpPr>
              <p:spPr bwMode="auto">
                <a:xfrm rot="5400000">
                  <a:off x="4140" y="8505"/>
                  <a:ext cx="1260" cy="1080"/>
                </a:xfrm>
                <a:prstGeom prst="hexagon">
                  <a:avLst>
                    <a:gd name="adj" fmla="val 29167"/>
                    <a:gd name="vf" fmla="val 115470"/>
                  </a:avLst>
                </a:prstGeom>
                <a:solidFill>
                  <a:srgbClr val="FFCC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3</a:t>
                  </a:r>
                </a:p>
                <a:p>
                  <a:pPr eaLnBrk="1" hangingPunct="1">
                    <a:spcBef>
                      <a:spcPct val="0"/>
                    </a:spcBef>
                    <a:buFontTx/>
                    <a:buNone/>
                  </a:pPr>
                  <a:r>
                    <a:rPr lang="en-US" sz="1400"/>
                    <a:t>3,10,17</a:t>
                  </a:r>
                </a:p>
              </p:txBody>
            </p:sp>
            <p:sp>
              <p:nvSpPr>
                <p:cNvPr id="52262" name="AutoShape 34"/>
                <p:cNvSpPr>
                  <a:spLocks noChangeArrowheads="1"/>
                </p:cNvSpPr>
                <p:nvPr/>
              </p:nvSpPr>
              <p:spPr bwMode="auto">
                <a:xfrm rot="5400000">
                  <a:off x="5745" y="7560"/>
                  <a:ext cx="1260" cy="1080"/>
                </a:xfrm>
                <a:prstGeom prst="hexagon">
                  <a:avLst>
                    <a:gd name="adj" fmla="val 29167"/>
                    <a:gd name="vf" fmla="val 115470"/>
                  </a:avLst>
                </a:prstGeom>
                <a:solidFill>
                  <a:srgbClr val="FFCC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2</a:t>
                  </a:r>
                </a:p>
                <a:p>
                  <a:pPr eaLnBrk="1" hangingPunct="1">
                    <a:spcBef>
                      <a:spcPct val="0"/>
                    </a:spcBef>
                    <a:buFontTx/>
                    <a:buNone/>
                  </a:pPr>
                  <a:r>
                    <a:rPr lang="en-US" sz="1400"/>
                    <a:t>2,9,16</a:t>
                  </a:r>
                </a:p>
              </p:txBody>
            </p:sp>
            <p:sp>
              <p:nvSpPr>
                <p:cNvPr id="52263" name="AutoShape 35"/>
                <p:cNvSpPr>
                  <a:spLocks noChangeArrowheads="1"/>
                </p:cNvSpPr>
                <p:nvPr/>
              </p:nvSpPr>
              <p:spPr bwMode="auto">
                <a:xfrm rot="5400000">
                  <a:off x="5205" y="8505"/>
                  <a:ext cx="1260" cy="1080"/>
                </a:xfrm>
                <a:prstGeom prst="hexagon">
                  <a:avLst>
                    <a:gd name="adj" fmla="val 29167"/>
                    <a:gd name="vf" fmla="val 115470"/>
                  </a:avLst>
                </a:prstGeom>
                <a:solidFill>
                  <a:srgbClr val="FFCC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7</a:t>
                  </a:r>
                </a:p>
                <a:p>
                  <a:pPr eaLnBrk="1" hangingPunct="1">
                    <a:spcBef>
                      <a:spcPct val="0"/>
                    </a:spcBef>
                    <a:buFontTx/>
                    <a:buNone/>
                  </a:pPr>
                  <a:r>
                    <a:rPr lang="en-US" sz="1400"/>
                    <a:t>7,14,21</a:t>
                  </a:r>
                </a:p>
              </p:txBody>
            </p:sp>
          </p:grpSp>
          <p:grpSp>
            <p:nvGrpSpPr>
              <p:cNvPr id="52249" name="Group 36"/>
              <p:cNvGrpSpPr>
                <a:grpSpLocks/>
              </p:cNvGrpSpPr>
              <p:nvPr/>
            </p:nvGrpSpPr>
            <p:grpSpPr bwMode="auto">
              <a:xfrm>
                <a:off x="5910" y="4470"/>
                <a:ext cx="4305" cy="2220"/>
                <a:chOff x="3690" y="7470"/>
                <a:chExt cx="4305" cy="2220"/>
              </a:xfrm>
            </p:grpSpPr>
            <p:sp>
              <p:nvSpPr>
                <p:cNvPr id="52250" name="AutoShape 37"/>
                <p:cNvSpPr>
                  <a:spLocks noChangeArrowheads="1"/>
                </p:cNvSpPr>
                <p:nvPr/>
              </p:nvSpPr>
              <p:spPr bwMode="auto">
                <a:xfrm rot="5400000">
                  <a:off x="6270" y="8520"/>
                  <a:ext cx="1260" cy="1080"/>
                </a:xfrm>
                <a:prstGeom prst="hexagon">
                  <a:avLst>
                    <a:gd name="adj" fmla="val 29167"/>
                    <a:gd name="vf" fmla="val 115470"/>
                  </a:avLst>
                </a:prstGeom>
                <a:solidFill>
                  <a:srgbClr val="CC99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4</a:t>
                  </a:r>
                </a:p>
                <a:p>
                  <a:pPr eaLnBrk="1" hangingPunct="1">
                    <a:spcBef>
                      <a:spcPct val="0"/>
                    </a:spcBef>
                    <a:buFontTx/>
                    <a:buNone/>
                  </a:pPr>
                  <a:r>
                    <a:rPr lang="en-US" sz="1400"/>
                    <a:t>4,11,18</a:t>
                  </a:r>
                </a:p>
              </p:txBody>
            </p:sp>
            <p:sp>
              <p:nvSpPr>
                <p:cNvPr id="52251" name="AutoShape 38"/>
                <p:cNvSpPr>
                  <a:spLocks noChangeArrowheads="1"/>
                </p:cNvSpPr>
                <p:nvPr/>
              </p:nvSpPr>
              <p:spPr bwMode="auto">
                <a:xfrm rot="5400000">
                  <a:off x="4680" y="7560"/>
                  <a:ext cx="1260" cy="1080"/>
                </a:xfrm>
                <a:prstGeom prst="hexagon">
                  <a:avLst>
                    <a:gd name="adj" fmla="val 29167"/>
                    <a:gd name="vf" fmla="val 115470"/>
                  </a:avLst>
                </a:prstGeom>
                <a:solidFill>
                  <a:srgbClr val="CC99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5</a:t>
                  </a:r>
                </a:p>
                <a:p>
                  <a:pPr eaLnBrk="1" hangingPunct="1">
                    <a:spcBef>
                      <a:spcPct val="0"/>
                    </a:spcBef>
                    <a:buFontTx/>
                    <a:buNone/>
                  </a:pPr>
                  <a:r>
                    <a:rPr lang="en-US" sz="1400"/>
                    <a:t>5,12,19</a:t>
                  </a:r>
                </a:p>
              </p:txBody>
            </p:sp>
            <p:sp>
              <p:nvSpPr>
                <p:cNvPr id="52252" name="AutoShape 39"/>
                <p:cNvSpPr>
                  <a:spLocks noChangeArrowheads="1"/>
                </p:cNvSpPr>
                <p:nvPr/>
              </p:nvSpPr>
              <p:spPr bwMode="auto">
                <a:xfrm rot="5400000">
                  <a:off x="6825" y="7575"/>
                  <a:ext cx="1260" cy="1080"/>
                </a:xfrm>
                <a:prstGeom prst="hexagon">
                  <a:avLst>
                    <a:gd name="adj" fmla="val 29167"/>
                    <a:gd name="vf" fmla="val 115470"/>
                  </a:avLst>
                </a:prstGeom>
                <a:solidFill>
                  <a:srgbClr val="CC99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6</a:t>
                  </a:r>
                </a:p>
                <a:p>
                  <a:pPr eaLnBrk="1" hangingPunct="1">
                    <a:spcBef>
                      <a:spcPct val="0"/>
                    </a:spcBef>
                    <a:buFontTx/>
                    <a:buNone/>
                  </a:pPr>
                  <a:r>
                    <a:rPr lang="en-US" sz="1400"/>
                    <a:t>6,13,20</a:t>
                  </a:r>
                </a:p>
              </p:txBody>
            </p:sp>
            <p:sp>
              <p:nvSpPr>
                <p:cNvPr id="52253" name="AutoShape 40"/>
                <p:cNvSpPr>
                  <a:spLocks noChangeArrowheads="1"/>
                </p:cNvSpPr>
                <p:nvPr/>
              </p:nvSpPr>
              <p:spPr bwMode="auto">
                <a:xfrm rot="5400000">
                  <a:off x="3600" y="7560"/>
                  <a:ext cx="1260" cy="1080"/>
                </a:xfrm>
                <a:prstGeom prst="hexagon">
                  <a:avLst>
                    <a:gd name="adj" fmla="val 29167"/>
                    <a:gd name="vf" fmla="val 115470"/>
                  </a:avLst>
                </a:prstGeom>
                <a:solidFill>
                  <a:srgbClr val="CC99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1</a:t>
                  </a:r>
                </a:p>
                <a:p>
                  <a:pPr eaLnBrk="1" hangingPunct="1">
                    <a:spcBef>
                      <a:spcPct val="0"/>
                    </a:spcBef>
                    <a:buFontTx/>
                    <a:buNone/>
                  </a:pPr>
                  <a:r>
                    <a:rPr lang="en-US" sz="1400"/>
                    <a:t>1,8,15</a:t>
                  </a:r>
                </a:p>
              </p:txBody>
            </p:sp>
            <p:sp>
              <p:nvSpPr>
                <p:cNvPr id="52254" name="AutoShape 41"/>
                <p:cNvSpPr>
                  <a:spLocks noChangeArrowheads="1"/>
                </p:cNvSpPr>
                <p:nvPr/>
              </p:nvSpPr>
              <p:spPr bwMode="auto">
                <a:xfrm rot="5400000">
                  <a:off x="4140" y="8505"/>
                  <a:ext cx="1260" cy="1080"/>
                </a:xfrm>
                <a:prstGeom prst="hexagon">
                  <a:avLst>
                    <a:gd name="adj" fmla="val 29167"/>
                    <a:gd name="vf" fmla="val 115470"/>
                  </a:avLst>
                </a:prstGeom>
                <a:solidFill>
                  <a:srgbClr val="CC99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3</a:t>
                  </a:r>
                </a:p>
                <a:p>
                  <a:pPr eaLnBrk="1" hangingPunct="1">
                    <a:spcBef>
                      <a:spcPct val="0"/>
                    </a:spcBef>
                    <a:buFontTx/>
                    <a:buNone/>
                  </a:pPr>
                  <a:r>
                    <a:rPr lang="en-US" sz="1400"/>
                    <a:t>3,10,17</a:t>
                  </a:r>
                </a:p>
              </p:txBody>
            </p:sp>
            <p:sp>
              <p:nvSpPr>
                <p:cNvPr id="52255" name="AutoShape 42"/>
                <p:cNvSpPr>
                  <a:spLocks noChangeArrowheads="1"/>
                </p:cNvSpPr>
                <p:nvPr/>
              </p:nvSpPr>
              <p:spPr bwMode="auto">
                <a:xfrm rot="5400000">
                  <a:off x="5745" y="7560"/>
                  <a:ext cx="1260" cy="1080"/>
                </a:xfrm>
                <a:prstGeom prst="hexagon">
                  <a:avLst>
                    <a:gd name="adj" fmla="val 29167"/>
                    <a:gd name="vf" fmla="val 115470"/>
                  </a:avLst>
                </a:prstGeom>
                <a:solidFill>
                  <a:srgbClr val="CC99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2</a:t>
                  </a:r>
                </a:p>
                <a:p>
                  <a:pPr eaLnBrk="1" hangingPunct="1">
                    <a:spcBef>
                      <a:spcPct val="0"/>
                    </a:spcBef>
                    <a:buFontTx/>
                    <a:buNone/>
                  </a:pPr>
                  <a:r>
                    <a:rPr lang="en-US" sz="1400"/>
                    <a:t>2,9,16</a:t>
                  </a:r>
                </a:p>
              </p:txBody>
            </p:sp>
            <p:sp>
              <p:nvSpPr>
                <p:cNvPr id="52256" name="AutoShape 43"/>
                <p:cNvSpPr>
                  <a:spLocks noChangeArrowheads="1"/>
                </p:cNvSpPr>
                <p:nvPr/>
              </p:nvSpPr>
              <p:spPr bwMode="auto">
                <a:xfrm rot="5400000">
                  <a:off x="5205" y="8505"/>
                  <a:ext cx="1260" cy="1080"/>
                </a:xfrm>
                <a:prstGeom prst="hexagon">
                  <a:avLst>
                    <a:gd name="adj" fmla="val 29167"/>
                    <a:gd name="vf" fmla="val 115470"/>
                  </a:avLst>
                </a:prstGeom>
                <a:solidFill>
                  <a:srgbClr val="CC99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a:t>
                  </a:r>
                  <a:r>
                    <a:rPr lang="en-US" sz="1400" b="1">
                      <a:solidFill>
                        <a:srgbClr val="0000FF"/>
                      </a:solidFill>
                    </a:rPr>
                    <a:t>7</a:t>
                  </a:r>
                </a:p>
                <a:p>
                  <a:pPr eaLnBrk="1" hangingPunct="1">
                    <a:spcBef>
                      <a:spcPct val="0"/>
                    </a:spcBef>
                    <a:buFontTx/>
                    <a:buNone/>
                  </a:pPr>
                  <a:r>
                    <a:rPr lang="en-US" sz="1400"/>
                    <a:t>7,14,21</a:t>
                  </a:r>
                </a:p>
              </p:txBody>
            </p:sp>
          </p:grpSp>
        </p:grpSp>
        <p:sp>
          <p:nvSpPr>
            <p:cNvPr id="52235" name="Line 44"/>
            <p:cNvSpPr>
              <a:spLocks noChangeShapeType="1"/>
            </p:cNvSpPr>
            <p:nvPr/>
          </p:nvSpPr>
          <p:spPr bwMode="auto">
            <a:xfrm rot="21420000" flipV="1">
              <a:off x="2700" y="4730"/>
              <a:ext cx="3765" cy="8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6" name="Line 45"/>
            <p:cNvSpPr>
              <a:spLocks noChangeShapeType="1"/>
            </p:cNvSpPr>
            <p:nvPr/>
          </p:nvSpPr>
          <p:spPr bwMode="auto">
            <a:xfrm>
              <a:off x="2700" y="5675"/>
              <a:ext cx="378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7" name="Line 46"/>
            <p:cNvSpPr>
              <a:spLocks noChangeShapeType="1"/>
            </p:cNvSpPr>
            <p:nvPr/>
          </p:nvSpPr>
          <p:spPr bwMode="auto">
            <a:xfrm>
              <a:off x="6450" y="4655"/>
              <a:ext cx="0" cy="102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8" name="Line 47"/>
            <p:cNvSpPr>
              <a:spLocks noChangeShapeType="1"/>
            </p:cNvSpPr>
            <p:nvPr/>
          </p:nvSpPr>
          <p:spPr bwMode="auto">
            <a:xfrm flipV="1">
              <a:off x="5760" y="3800"/>
              <a:ext cx="1080" cy="10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39" name="Text Box 48"/>
            <p:cNvSpPr txBox="1">
              <a:spLocks noChangeArrowheads="1"/>
            </p:cNvSpPr>
            <p:nvPr/>
          </p:nvSpPr>
          <p:spPr bwMode="auto">
            <a:xfrm>
              <a:off x="6660" y="3515"/>
              <a:ext cx="720" cy="54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≈8R</a:t>
              </a:r>
            </a:p>
          </p:txBody>
        </p:sp>
        <p:sp>
          <p:nvSpPr>
            <p:cNvPr id="52240" name="Line 49"/>
            <p:cNvSpPr>
              <a:spLocks noChangeShapeType="1"/>
            </p:cNvSpPr>
            <p:nvPr/>
          </p:nvSpPr>
          <p:spPr bwMode="auto">
            <a:xfrm flipV="1">
              <a:off x="6480" y="3695"/>
              <a:ext cx="1080" cy="14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41" name="Text Box 50"/>
            <p:cNvSpPr txBox="1">
              <a:spLocks noChangeArrowheads="1"/>
            </p:cNvSpPr>
            <p:nvPr/>
          </p:nvSpPr>
          <p:spPr bwMode="auto">
            <a:xfrm>
              <a:off x="7455" y="3440"/>
              <a:ext cx="900" cy="54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1.5R</a:t>
              </a:r>
            </a:p>
          </p:txBody>
        </p:sp>
        <p:sp>
          <p:nvSpPr>
            <p:cNvPr id="52242" name="Line 51"/>
            <p:cNvSpPr>
              <a:spLocks noChangeShapeType="1"/>
            </p:cNvSpPr>
            <p:nvPr/>
          </p:nvSpPr>
          <p:spPr bwMode="auto">
            <a:xfrm>
              <a:off x="4320" y="5675"/>
              <a:ext cx="540" cy="19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43" name="Text Box 52"/>
            <p:cNvSpPr txBox="1">
              <a:spLocks noChangeArrowheads="1"/>
            </p:cNvSpPr>
            <p:nvPr/>
          </p:nvSpPr>
          <p:spPr bwMode="auto">
            <a:xfrm>
              <a:off x="4785" y="7475"/>
              <a:ext cx="90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≈8.1R</a:t>
              </a:r>
            </a:p>
          </p:txBody>
        </p:sp>
        <p:sp>
          <p:nvSpPr>
            <p:cNvPr id="52244" name="Line 53"/>
            <p:cNvSpPr>
              <a:spLocks noChangeShapeType="1"/>
            </p:cNvSpPr>
            <p:nvPr/>
          </p:nvSpPr>
          <p:spPr bwMode="auto">
            <a:xfrm rot="120000">
              <a:off x="2700" y="5745"/>
              <a:ext cx="3780" cy="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5" name="Line 54"/>
            <p:cNvSpPr>
              <a:spLocks noChangeShapeType="1"/>
            </p:cNvSpPr>
            <p:nvPr/>
          </p:nvSpPr>
          <p:spPr bwMode="auto">
            <a:xfrm>
              <a:off x="6450" y="5668"/>
              <a:ext cx="0" cy="102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92238594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Line 3"/>
          <p:cNvSpPr>
            <a:spLocks noChangeShapeType="1"/>
          </p:cNvSpPr>
          <p:nvPr/>
        </p:nvSpPr>
        <p:spPr bwMode="auto">
          <a:xfrm flipH="1">
            <a:off x="5373687" y="2865643"/>
            <a:ext cx="0" cy="279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6" name="Line 4"/>
          <p:cNvSpPr>
            <a:spLocks noChangeShapeType="1"/>
          </p:cNvSpPr>
          <p:nvPr/>
        </p:nvSpPr>
        <p:spPr bwMode="auto">
          <a:xfrm flipH="1" flipV="1">
            <a:off x="4167187" y="3449843"/>
            <a:ext cx="317500" cy="5461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7" name="Rectangle 5"/>
          <p:cNvSpPr>
            <a:spLocks noChangeArrowheads="1"/>
          </p:cNvSpPr>
          <p:nvPr/>
        </p:nvSpPr>
        <p:spPr bwMode="auto">
          <a:xfrm>
            <a:off x="2490787" y="4008643"/>
            <a:ext cx="1612900" cy="1143000"/>
          </a:xfrm>
          <a:prstGeom prst="rect">
            <a:avLst/>
          </a:prstGeom>
          <a:solidFill>
            <a:srgbClr val="FF7C80"/>
          </a:solidFill>
          <a:ln w="9525">
            <a:miter lim="800000"/>
            <a:headEnd/>
            <a:tailEnd/>
          </a:ln>
          <a:scene3d>
            <a:camera prst="legacyPerspectiveTopRight"/>
            <a:lightRig rig="legacyFlat4" dir="t"/>
          </a:scene3d>
          <a:sp3d extrusionH="430200" prstMaterial="legacyMatte">
            <a:bevelT w="13500" h="13500" prst="angle"/>
            <a:bevelB w="13500" h="13500" prst="angle"/>
            <a:extrusionClr>
              <a:srgbClr val="FF7C80"/>
            </a:extrusionClr>
            <a:contourClr>
              <a:srgbClr val="FF7C80"/>
            </a:contourClr>
          </a:sp3d>
        </p:spPr>
        <p:txBody>
          <a:bodyPr wrap="none"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800" b="1">
              <a:solidFill>
                <a:schemeClr val="bg1"/>
              </a:solidFill>
              <a:latin typeface="Arial" panose="020B0604020202020204" pitchFamily="34" charset="0"/>
            </a:endParaRPr>
          </a:p>
        </p:txBody>
      </p:sp>
      <p:sp>
        <p:nvSpPr>
          <p:cNvPr id="8198" name="Line 6"/>
          <p:cNvSpPr>
            <a:spLocks noChangeShapeType="1"/>
          </p:cNvSpPr>
          <p:nvPr/>
        </p:nvSpPr>
        <p:spPr bwMode="auto">
          <a:xfrm flipH="1" flipV="1">
            <a:off x="4052887" y="2167143"/>
            <a:ext cx="0" cy="635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9" name="Rectangle 7"/>
          <p:cNvSpPr>
            <a:spLocks noChangeArrowheads="1"/>
          </p:cNvSpPr>
          <p:nvPr/>
        </p:nvSpPr>
        <p:spPr bwMode="auto">
          <a:xfrm>
            <a:off x="1792287" y="5570743"/>
            <a:ext cx="788988" cy="768350"/>
          </a:xfrm>
          <a:prstGeom prst="rect">
            <a:avLst/>
          </a:prstGeom>
          <a:solidFill>
            <a:srgbClr val="008080"/>
          </a:solidFill>
          <a:ln w="9525">
            <a:miter lim="800000"/>
            <a:headEnd/>
            <a:tailEnd/>
          </a:ln>
          <a:scene3d>
            <a:camera prst="legacyPerspectiveTopRight"/>
            <a:lightRig rig="legacyFlat4" dir="t"/>
          </a:scene3d>
          <a:sp3d extrusionH="430200" prstMaterial="legacyMatte">
            <a:bevelT w="13500" h="13500" prst="angle"/>
            <a:bevelB w="13500" h="13500" prst="angle"/>
            <a:extrusionClr>
              <a:srgbClr val="008080"/>
            </a:extrusionClr>
            <a:contourClr>
              <a:srgbClr val="008080"/>
            </a:contourClr>
          </a:sp3d>
        </p:spPr>
        <p:txBody>
          <a:bodyPr wrap="none"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800" b="1">
              <a:solidFill>
                <a:schemeClr val="bg1"/>
              </a:solidFill>
              <a:latin typeface="Arial" panose="020B0604020202020204" pitchFamily="34" charset="0"/>
            </a:endParaRPr>
          </a:p>
        </p:txBody>
      </p:sp>
      <p:sp>
        <p:nvSpPr>
          <p:cNvPr id="8200" name="Line 8"/>
          <p:cNvSpPr>
            <a:spLocks noChangeShapeType="1"/>
          </p:cNvSpPr>
          <p:nvPr/>
        </p:nvSpPr>
        <p:spPr bwMode="auto">
          <a:xfrm flipH="1" flipV="1">
            <a:off x="4535487" y="3246643"/>
            <a:ext cx="571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1" name="Line 9"/>
          <p:cNvSpPr>
            <a:spLocks noChangeShapeType="1"/>
          </p:cNvSpPr>
          <p:nvPr/>
        </p:nvSpPr>
        <p:spPr bwMode="auto">
          <a:xfrm flipH="1">
            <a:off x="4535487" y="2776743"/>
            <a:ext cx="508000" cy="2413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2" name="Line 10"/>
          <p:cNvSpPr>
            <a:spLocks noChangeShapeType="1"/>
          </p:cNvSpPr>
          <p:nvPr/>
        </p:nvSpPr>
        <p:spPr bwMode="auto">
          <a:xfrm flipH="1" flipV="1">
            <a:off x="4522787" y="3411743"/>
            <a:ext cx="1587500" cy="520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3" name="Line 11"/>
          <p:cNvSpPr>
            <a:spLocks noChangeShapeType="1"/>
          </p:cNvSpPr>
          <p:nvPr/>
        </p:nvSpPr>
        <p:spPr bwMode="auto">
          <a:xfrm flipH="1" flipV="1">
            <a:off x="5602287" y="3221243"/>
            <a:ext cx="482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4" name="Line 12"/>
          <p:cNvSpPr>
            <a:spLocks noChangeShapeType="1"/>
          </p:cNvSpPr>
          <p:nvPr/>
        </p:nvSpPr>
        <p:spPr bwMode="auto">
          <a:xfrm flipV="1">
            <a:off x="3290887" y="3437143"/>
            <a:ext cx="546100" cy="8001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6" name="Text Box 14"/>
          <p:cNvSpPr txBox="1">
            <a:spLocks noChangeArrowheads="1"/>
          </p:cNvSpPr>
          <p:nvPr/>
        </p:nvSpPr>
        <p:spPr bwMode="auto">
          <a:xfrm>
            <a:off x="3541712" y="4007055"/>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dirty="0">
                <a:solidFill>
                  <a:schemeClr val="bg1"/>
                </a:solidFill>
                <a:latin typeface="Arial" panose="020B0604020202020204" pitchFamily="34" charset="0"/>
              </a:rPr>
              <a:t>BSS</a:t>
            </a:r>
          </a:p>
        </p:txBody>
      </p:sp>
      <p:sp>
        <p:nvSpPr>
          <p:cNvPr id="8207" name="Rectangle 15"/>
          <p:cNvSpPr>
            <a:spLocks noChangeArrowheads="1"/>
          </p:cNvSpPr>
          <p:nvPr/>
        </p:nvSpPr>
        <p:spPr bwMode="auto">
          <a:xfrm>
            <a:off x="3544887" y="2827543"/>
            <a:ext cx="963613" cy="685800"/>
          </a:xfrm>
          <a:prstGeom prst="rect">
            <a:avLst/>
          </a:prstGeom>
          <a:solidFill>
            <a:srgbClr val="00CC99"/>
          </a:solidFill>
          <a:ln w="9525">
            <a:miter lim="800000"/>
            <a:headEnd/>
            <a:tailEnd/>
          </a:ln>
          <a:scene3d>
            <a:camera prst="legacyPerspectiveTopRight"/>
            <a:lightRig rig="legacyFlat4" dir="t"/>
          </a:scene3d>
          <a:sp3d extrusionH="430200" prstMaterial="legacyMatte">
            <a:bevelT w="13500" h="13500" prst="angle"/>
            <a:bevelB w="13500" h="13500" prst="angle"/>
            <a:extrusionClr>
              <a:srgbClr val="00CC99"/>
            </a:extrusionClr>
            <a:contourClr>
              <a:srgbClr val="00CC99"/>
            </a:contourClr>
          </a:sp3d>
        </p:spPr>
        <p:txBody>
          <a:bodyPr wrap="none"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bg1"/>
                </a:solidFill>
                <a:latin typeface="Arial" panose="020B0604020202020204" pitchFamily="34" charset="0"/>
              </a:rPr>
              <a:t>MSC</a:t>
            </a:r>
          </a:p>
        </p:txBody>
      </p:sp>
      <p:sp>
        <p:nvSpPr>
          <p:cNvPr id="8208" name="Rectangle 16"/>
          <p:cNvSpPr>
            <a:spLocks noChangeArrowheads="1"/>
          </p:cNvSpPr>
          <p:nvPr/>
        </p:nvSpPr>
        <p:spPr bwMode="auto">
          <a:xfrm>
            <a:off x="4954587" y="2586243"/>
            <a:ext cx="709613" cy="330200"/>
          </a:xfrm>
          <a:prstGeom prst="rect">
            <a:avLst/>
          </a:prstGeom>
          <a:solidFill>
            <a:schemeClr val="tx1"/>
          </a:solidFill>
          <a:ln w="9525">
            <a:miter lim="800000"/>
            <a:headEnd/>
            <a:tailEnd/>
          </a:ln>
          <a:scene3d>
            <a:camera prst="legacyPerspectiveTopRight"/>
            <a:lightRig rig="legacyFlat4" dir="t"/>
          </a:scene3d>
          <a:sp3d extrusionH="430200" prstMaterial="legacyMatte">
            <a:bevelT w="13500" h="13500" prst="angle"/>
            <a:bevelB w="13500" h="13500" prst="angle"/>
            <a:extrusionClr>
              <a:schemeClr val="tx1"/>
            </a:extrusionClr>
            <a:contourClr>
              <a:schemeClr val="tx1"/>
            </a:contourClr>
          </a:sp3d>
        </p:spPr>
        <p:txBody>
          <a:bodyPr wrap="none"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bg1"/>
                </a:solidFill>
                <a:latin typeface="Arial" panose="020B0604020202020204" pitchFamily="34" charset="0"/>
              </a:rPr>
              <a:t>VLR</a:t>
            </a:r>
          </a:p>
        </p:txBody>
      </p:sp>
      <p:sp>
        <p:nvSpPr>
          <p:cNvPr id="8209" name="Rectangle 17"/>
          <p:cNvSpPr>
            <a:spLocks noChangeArrowheads="1"/>
          </p:cNvSpPr>
          <p:nvPr/>
        </p:nvSpPr>
        <p:spPr bwMode="auto">
          <a:xfrm>
            <a:off x="4967287" y="3068843"/>
            <a:ext cx="709613" cy="330200"/>
          </a:xfrm>
          <a:prstGeom prst="rect">
            <a:avLst/>
          </a:prstGeom>
          <a:solidFill>
            <a:schemeClr val="tx1"/>
          </a:solidFill>
          <a:ln w="9525">
            <a:miter lim="800000"/>
            <a:headEnd/>
            <a:tailEnd/>
          </a:ln>
          <a:scene3d>
            <a:camera prst="legacyPerspectiveTopRight"/>
            <a:lightRig rig="legacyFlat4" dir="t"/>
          </a:scene3d>
          <a:sp3d extrusionH="430200" prstMaterial="legacyMatte">
            <a:bevelT w="13500" h="13500" prst="angle"/>
            <a:bevelB w="13500" h="13500" prst="angle"/>
            <a:extrusionClr>
              <a:schemeClr val="tx1"/>
            </a:extrusionClr>
            <a:contourClr>
              <a:schemeClr val="tx1"/>
            </a:contourClr>
          </a:sp3d>
        </p:spPr>
        <p:txBody>
          <a:bodyPr wrap="none"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bg1"/>
                </a:solidFill>
                <a:latin typeface="Arial" panose="020B0604020202020204" pitchFamily="34" charset="0"/>
              </a:rPr>
              <a:t>HLR</a:t>
            </a:r>
          </a:p>
        </p:txBody>
      </p:sp>
      <p:sp>
        <p:nvSpPr>
          <p:cNvPr id="8210" name="Rectangle 18"/>
          <p:cNvSpPr>
            <a:spLocks noChangeArrowheads="1"/>
          </p:cNvSpPr>
          <p:nvPr/>
        </p:nvSpPr>
        <p:spPr bwMode="auto">
          <a:xfrm>
            <a:off x="6072187" y="3767343"/>
            <a:ext cx="709613" cy="330200"/>
          </a:xfrm>
          <a:prstGeom prst="rect">
            <a:avLst/>
          </a:prstGeom>
          <a:solidFill>
            <a:schemeClr val="tx1"/>
          </a:solidFill>
          <a:ln w="9525">
            <a:miter lim="800000"/>
            <a:headEnd/>
            <a:tailEnd/>
          </a:ln>
          <a:scene3d>
            <a:camera prst="legacyPerspectiveTopRight"/>
            <a:lightRig rig="legacyFlat4" dir="t"/>
          </a:scene3d>
          <a:sp3d extrusionH="430200" prstMaterial="legacyMatte">
            <a:bevelT w="13500" h="13500" prst="angle"/>
            <a:bevelB w="13500" h="13500" prst="angle"/>
            <a:extrusionClr>
              <a:schemeClr val="tx1"/>
            </a:extrusionClr>
            <a:contourClr>
              <a:schemeClr val="tx1"/>
            </a:contourClr>
          </a:sp3d>
        </p:spPr>
        <p:txBody>
          <a:bodyPr wrap="none"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bg1"/>
                </a:solidFill>
                <a:latin typeface="Arial" panose="020B0604020202020204" pitchFamily="34" charset="0"/>
              </a:rPr>
              <a:t>EIR</a:t>
            </a:r>
          </a:p>
        </p:txBody>
      </p:sp>
      <p:sp>
        <p:nvSpPr>
          <p:cNvPr id="8211" name="Rectangle 19"/>
          <p:cNvSpPr>
            <a:spLocks noChangeArrowheads="1"/>
          </p:cNvSpPr>
          <p:nvPr/>
        </p:nvSpPr>
        <p:spPr bwMode="auto">
          <a:xfrm>
            <a:off x="6034087" y="3056143"/>
            <a:ext cx="709613" cy="330200"/>
          </a:xfrm>
          <a:prstGeom prst="rect">
            <a:avLst/>
          </a:prstGeom>
          <a:solidFill>
            <a:schemeClr val="tx1"/>
          </a:solidFill>
          <a:ln w="9525">
            <a:miter lim="800000"/>
            <a:headEnd/>
            <a:tailEnd/>
          </a:ln>
          <a:scene3d>
            <a:camera prst="legacyPerspectiveTopRight"/>
            <a:lightRig rig="legacyFlat4" dir="t"/>
          </a:scene3d>
          <a:sp3d extrusionH="430200" prstMaterial="legacyMatte">
            <a:bevelT w="13500" h="13500" prst="angle"/>
            <a:bevelB w="13500" h="13500" prst="angle"/>
            <a:extrusionClr>
              <a:schemeClr val="tx1"/>
            </a:extrusionClr>
            <a:contourClr>
              <a:schemeClr val="tx1"/>
            </a:contourClr>
          </a:sp3d>
        </p:spPr>
        <p:txBody>
          <a:bodyPr wrap="none"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bg1"/>
                </a:solidFill>
                <a:latin typeface="Arial" panose="020B0604020202020204" pitchFamily="34" charset="0"/>
              </a:rPr>
              <a:t>AUC</a:t>
            </a:r>
          </a:p>
        </p:txBody>
      </p:sp>
      <p:sp>
        <p:nvSpPr>
          <p:cNvPr id="8212" name="Line 20"/>
          <p:cNvSpPr>
            <a:spLocks noChangeShapeType="1"/>
          </p:cNvSpPr>
          <p:nvPr/>
        </p:nvSpPr>
        <p:spPr bwMode="auto">
          <a:xfrm flipV="1">
            <a:off x="2249487" y="5037343"/>
            <a:ext cx="584200" cy="660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3" name="Line 21"/>
          <p:cNvSpPr>
            <a:spLocks noChangeShapeType="1"/>
          </p:cNvSpPr>
          <p:nvPr/>
        </p:nvSpPr>
        <p:spPr bwMode="auto">
          <a:xfrm flipH="1" flipV="1">
            <a:off x="3608387" y="5062743"/>
            <a:ext cx="292100" cy="508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6" name="Text Box 24"/>
          <p:cNvSpPr txBox="1">
            <a:spLocks noChangeArrowheads="1"/>
          </p:cNvSpPr>
          <p:nvPr/>
        </p:nvSpPr>
        <p:spPr bwMode="auto">
          <a:xfrm>
            <a:off x="1889816" y="5689755"/>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dirty="0">
                <a:solidFill>
                  <a:schemeClr val="bg1"/>
                </a:solidFill>
                <a:latin typeface="Arial" panose="020B0604020202020204" pitchFamily="34" charset="0"/>
              </a:rPr>
              <a:t>MS</a:t>
            </a:r>
          </a:p>
        </p:txBody>
      </p:sp>
      <p:sp>
        <p:nvSpPr>
          <p:cNvPr id="8217" name="Line 25"/>
          <p:cNvSpPr>
            <a:spLocks noChangeShapeType="1"/>
          </p:cNvSpPr>
          <p:nvPr/>
        </p:nvSpPr>
        <p:spPr bwMode="auto">
          <a:xfrm>
            <a:off x="2439987" y="5342143"/>
            <a:ext cx="25400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8" name="Line 26"/>
          <p:cNvSpPr>
            <a:spLocks noChangeShapeType="1"/>
          </p:cNvSpPr>
          <p:nvPr/>
        </p:nvSpPr>
        <p:spPr bwMode="auto">
          <a:xfrm>
            <a:off x="3633787" y="5354843"/>
            <a:ext cx="25400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9" name="Text Box 27"/>
          <p:cNvSpPr txBox="1">
            <a:spLocks noChangeArrowheads="1"/>
          </p:cNvSpPr>
          <p:nvPr/>
        </p:nvSpPr>
        <p:spPr bwMode="auto">
          <a:xfrm>
            <a:off x="1903412" y="5137355"/>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bg1"/>
                </a:solidFill>
                <a:latin typeface="Arial" panose="020B0604020202020204" pitchFamily="34" charset="0"/>
              </a:rPr>
              <a:t>Um</a:t>
            </a:r>
          </a:p>
        </p:txBody>
      </p:sp>
      <p:sp>
        <p:nvSpPr>
          <p:cNvPr id="8220" name="Line 28"/>
          <p:cNvSpPr>
            <a:spLocks noChangeShapeType="1"/>
          </p:cNvSpPr>
          <p:nvPr/>
        </p:nvSpPr>
        <p:spPr bwMode="auto">
          <a:xfrm>
            <a:off x="3468687" y="3741943"/>
            <a:ext cx="25400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1" name="Text Box 29"/>
          <p:cNvSpPr txBox="1">
            <a:spLocks noChangeArrowheads="1"/>
          </p:cNvSpPr>
          <p:nvPr/>
        </p:nvSpPr>
        <p:spPr bwMode="auto">
          <a:xfrm>
            <a:off x="3135312" y="3537155"/>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bg1"/>
                </a:solidFill>
                <a:latin typeface="Arial" panose="020B0604020202020204" pitchFamily="34" charset="0"/>
              </a:rPr>
              <a:t>A</a:t>
            </a:r>
          </a:p>
        </p:txBody>
      </p:sp>
      <p:sp>
        <p:nvSpPr>
          <p:cNvPr id="8222" name="Text Box 30"/>
          <p:cNvSpPr txBox="1">
            <a:spLocks noChangeArrowheads="1"/>
          </p:cNvSpPr>
          <p:nvPr/>
        </p:nvSpPr>
        <p:spPr bwMode="auto">
          <a:xfrm>
            <a:off x="3656012" y="1746455"/>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000" b="1">
                <a:solidFill>
                  <a:schemeClr val="bg1"/>
                </a:solidFill>
                <a:latin typeface="Arial" panose="020B0604020202020204" pitchFamily="34" charset="0"/>
              </a:rPr>
              <a:t>PSTN</a:t>
            </a:r>
          </a:p>
        </p:txBody>
      </p:sp>
      <p:sp>
        <p:nvSpPr>
          <p:cNvPr id="8223" name="Line 31"/>
          <p:cNvSpPr>
            <a:spLocks noChangeShapeType="1"/>
          </p:cNvSpPr>
          <p:nvPr/>
        </p:nvSpPr>
        <p:spPr bwMode="auto">
          <a:xfrm flipV="1">
            <a:off x="2909887" y="4440443"/>
            <a:ext cx="304800" cy="40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4" name="Line 32"/>
          <p:cNvSpPr>
            <a:spLocks noChangeShapeType="1"/>
          </p:cNvSpPr>
          <p:nvPr/>
        </p:nvSpPr>
        <p:spPr bwMode="auto">
          <a:xfrm flipH="1" flipV="1">
            <a:off x="3316287" y="4478543"/>
            <a:ext cx="266700" cy="33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5" name="Rectangle 33"/>
          <p:cNvSpPr>
            <a:spLocks noChangeArrowheads="1"/>
          </p:cNvSpPr>
          <p:nvPr/>
        </p:nvSpPr>
        <p:spPr bwMode="auto">
          <a:xfrm>
            <a:off x="2949575" y="4216605"/>
            <a:ext cx="587375" cy="322263"/>
          </a:xfrm>
          <a:prstGeom prst="rect">
            <a:avLst/>
          </a:prstGeom>
          <a:solidFill>
            <a:schemeClr val="tx1"/>
          </a:solidFill>
          <a:ln w="12700">
            <a:solidFill>
              <a:srgbClr val="080808"/>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bg1"/>
                </a:solidFill>
                <a:latin typeface="Arial" panose="020B0604020202020204" pitchFamily="34" charset="0"/>
              </a:rPr>
              <a:t>BSC</a:t>
            </a:r>
          </a:p>
        </p:txBody>
      </p:sp>
      <p:sp>
        <p:nvSpPr>
          <p:cNvPr id="8226" name="Rectangle 34"/>
          <p:cNvSpPr>
            <a:spLocks noChangeArrowheads="1"/>
          </p:cNvSpPr>
          <p:nvPr/>
        </p:nvSpPr>
        <p:spPr bwMode="auto">
          <a:xfrm>
            <a:off x="2581275" y="4775405"/>
            <a:ext cx="587375" cy="309563"/>
          </a:xfrm>
          <a:prstGeom prst="rect">
            <a:avLst/>
          </a:prstGeom>
          <a:solidFill>
            <a:schemeClr val="tx1"/>
          </a:solidFill>
          <a:ln w="12700">
            <a:solidFill>
              <a:srgbClr val="080808"/>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bg1"/>
                </a:solidFill>
                <a:latin typeface="Arial" panose="020B0604020202020204" pitchFamily="34" charset="0"/>
              </a:rPr>
              <a:t>BTS</a:t>
            </a:r>
          </a:p>
        </p:txBody>
      </p:sp>
      <p:sp>
        <p:nvSpPr>
          <p:cNvPr id="8227" name="Rectangle 35"/>
          <p:cNvSpPr>
            <a:spLocks noChangeArrowheads="1"/>
          </p:cNvSpPr>
          <p:nvPr/>
        </p:nvSpPr>
        <p:spPr bwMode="auto">
          <a:xfrm>
            <a:off x="3305175" y="4775405"/>
            <a:ext cx="587375" cy="309563"/>
          </a:xfrm>
          <a:prstGeom prst="rect">
            <a:avLst/>
          </a:prstGeom>
          <a:solidFill>
            <a:schemeClr val="tx1"/>
          </a:solidFill>
          <a:ln w="12700">
            <a:solidFill>
              <a:srgbClr val="080808"/>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bg1"/>
                </a:solidFill>
                <a:latin typeface="Arial" panose="020B0604020202020204" pitchFamily="34" charset="0"/>
              </a:rPr>
              <a:t>BTS</a:t>
            </a:r>
          </a:p>
        </p:txBody>
      </p:sp>
      <p:sp>
        <p:nvSpPr>
          <p:cNvPr id="8236" name="Line 44"/>
          <p:cNvSpPr>
            <a:spLocks noChangeShapeType="1"/>
          </p:cNvSpPr>
          <p:nvPr/>
        </p:nvSpPr>
        <p:spPr bwMode="auto">
          <a:xfrm>
            <a:off x="4230687" y="3754643"/>
            <a:ext cx="25400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39" name="Text Box 47"/>
          <p:cNvSpPr txBox="1">
            <a:spLocks noChangeArrowheads="1"/>
          </p:cNvSpPr>
          <p:nvPr/>
        </p:nvSpPr>
        <p:spPr bwMode="auto">
          <a:xfrm>
            <a:off x="3694112" y="5581855"/>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bg1"/>
                </a:solidFill>
                <a:latin typeface="Arial" panose="020B0604020202020204" pitchFamily="34" charset="0"/>
              </a:rPr>
              <a:t>MS</a:t>
            </a:r>
          </a:p>
        </p:txBody>
      </p:sp>
      <p:sp>
        <p:nvSpPr>
          <p:cNvPr id="8243" name="Line 51"/>
          <p:cNvSpPr>
            <a:spLocks noChangeShapeType="1"/>
          </p:cNvSpPr>
          <p:nvPr/>
        </p:nvSpPr>
        <p:spPr bwMode="auto">
          <a:xfrm>
            <a:off x="2886075" y="4665868"/>
            <a:ext cx="25400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5" name="Slide Number Placeholder 5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A41276A-B3D0-492F-873D-DC8213618B69}" type="slidenum">
              <a:rPr lang="en-US" sz="1400"/>
              <a:pPr eaLnBrk="1" hangingPunct="1"/>
              <a:t>7</a:t>
            </a:fld>
            <a:endParaRPr lang="en-US" sz="1400"/>
          </a:p>
        </p:txBody>
      </p:sp>
      <p:sp>
        <p:nvSpPr>
          <p:cNvPr id="54" name="Rectangle 7"/>
          <p:cNvSpPr>
            <a:spLocks noChangeArrowheads="1"/>
          </p:cNvSpPr>
          <p:nvPr/>
        </p:nvSpPr>
        <p:spPr bwMode="auto">
          <a:xfrm>
            <a:off x="3316287" y="1524000"/>
            <a:ext cx="1473200" cy="700293"/>
          </a:xfrm>
          <a:prstGeom prst="rect">
            <a:avLst/>
          </a:prstGeom>
          <a:solidFill>
            <a:srgbClr val="00FF00"/>
          </a:solidFill>
          <a:ln w="9525">
            <a:solidFill>
              <a:srgbClr val="00FF00"/>
            </a:solidFill>
            <a:miter lim="800000"/>
            <a:headEnd/>
            <a:tailEnd/>
          </a:ln>
          <a:scene3d>
            <a:camera prst="legacyPerspectiveTopRight"/>
            <a:lightRig rig="legacyFlat4" dir="t"/>
          </a:scene3d>
          <a:sp3d extrusionH="430200" prstMaterial="legacyMatte">
            <a:bevelT w="13500" h="13500" prst="angle"/>
            <a:bevelB w="13500" h="13500" prst="angle"/>
            <a:extrusionClr>
              <a:srgbClr val="008080"/>
            </a:extrusionClr>
            <a:contourClr>
              <a:srgbClr val="008080"/>
            </a:contourClr>
          </a:sp3d>
        </p:spPr>
        <p:txBody>
          <a:bodyPr wrap="none"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dirty="0" smtClean="0">
                <a:solidFill>
                  <a:schemeClr val="bg1"/>
                </a:solidFill>
                <a:latin typeface="Arial" panose="020B0604020202020204" pitchFamily="34" charset="0"/>
              </a:rPr>
              <a:t>PSTN/PLMN</a:t>
            </a:r>
            <a:endParaRPr lang="en-US" sz="1800" b="1" dirty="0">
              <a:solidFill>
                <a:schemeClr val="bg1"/>
              </a:solidFill>
              <a:latin typeface="Arial" panose="020B0604020202020204" pitchFamily="34" charset="0"/>
            </a:endParaRPr>
          </a:p>
        </p:txBody>
      </p:sp>
      <p:sp>
        <p:nvSpPr>
          <p:cNvPr id="2" name="Title 1"/>
          <p:cNvSpPr>
            <a:spLocks noGrp="1"/>
          </p:cNvSpPr>
          <p:nvPr>
            <p:ph type="title"/>
          </p:nvPr>
        </p:nvSpPr>
        <p:spPr>
          <a:xfrm>
            <a:off x="831850" y="107951"/>
            <a:ext cx="7772400" cy="1143000"/>
          </a:xfrm>
        </p:spPr>
        <p:txBody>
          <a:bodyPr/>
          <a:lstStyle/>
          <a:p>
            <a:r>
              <a:rPr lang="en-US" dirty="0" smtClean="0"/>
              <a:t>GSM Architecture</a:t>
            </a:r>
            <a:endParaRPr lang="en-US" dirty="0"/>
          </a:p>
        </p:txBody>
      </p:sp>
      <p:sp>
        <p:nvSpPr>
          <p:cNvPr id="3" name="TextBox 2"/>
          <p:cNvSpPr txBox="1"/>
          <p:nvPr/>
        </p:nvSpPr>
        <p:spPr>
          <a:xfrm>
            <a:off x="1471612" y="6336859"/>
            <a:ext cx="1362075" cy="461665"/>
          </a:xfrm>
          <a:prstGeom prst="rect">
            <a:avLst/>
          </a:prstGeom>
          <a:solidFill>
            <a:schemeClr val="bg2">
              <a:lumMod val="60000"/>
              <a:lumOff val="40000"/>
            </a:schemeClr>
          </a:solidFill>
          <a:effectLst>
            <a:outerShdw blurRad="50800" dist="38100" dir="16200000" rotWithShape="0">
              <a:prstClr val="black">
                <a:alpha val="40000"/>
              </a:prstClr>
            </a:outerShdw>
          </a:effectLst>
        </p:spPr>
        <p:txBody>
          <a:bodyPr wrap="square" rtlCol="0">
            <a:spAutoFit/>
          </a:bodyPr>
          <a:lstStyle/>
          <a:p>
            <a:r>
              <a:rPr lang="en-US" dirty="0" smtClean="0"/>
              <a:t>ME+SIM</a:t>
            </a:r>
            <a:endParaRPr lang="en-US" dirty="0"/>
          </a:p>
        </p:txBody>
      </p:sp>
      <p:pic>
        <p:nvPicPr>
          <p:cNvPr id="40" name="Picture 39"/>
          <p:cNvPicPr>
            <a:picLocks noChangeAspect="1"/>
          </p:cNvPicPr>
          <p:nvPr/>
        </p:nvPicPr>
        <p:blipFill>
          <a:blip r:embed="rId3"/>
          <a:stretch>
            <a:fillRect/>
          </a:stretch>
        </p:blipFill>
        <p:spPr>
          <a:xfrm>
            <a:off x="4436038" y="4202830"/>
            <a:ext cx="2693009" cy="2561810"/>
          </a:xfrm>
          <a:prstGeom prst="rect">
            <a:avLst/>
          </a:prstGeom>
        </p:spPr>
      </p:pic>
    </p:spTree>
    <p:extLst>
      <p:ext uri="{BB962C8B-B14F-4D97-AF65-F5344CB8AC3E}">
        <p14:creationId xmlns:p14="http://schemas.microsoft.com/office/powerpoint/2010/main" val="3171748705"/>
      </p:ext>
    </p:extLst>
  </p:cSld>
  <p:clrMapOvr>
    <a:masterClrMapping/>
  </p:clrMapOvr>
  <p:transition spd="med">
    <p:dissolv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6EBDB68-0257-4232-A157-1C137A64A18F}" type="slidenum">
              <a:rPr lang="en-US" sz="1400" smtClean="0"/>
              <a:pPr>
                <a:spcBef>
                  <a:spcPct val="0"/>
                </a:spcBef>
                <a:buFontTx/>
                <a:buNone/>
              </a:pPr>
              <a:t>70</a:t>
            </a:fld>
            <a:endParaRPr lang="en-US" sz="1400" smtClean="0"/>
          </a:p>
        </p:txBody>
      </p:sp>
      <p:sp>
        <p:nvSpPr>
          <p:cNvPr id="53251" name="Text Box 4"/>
          <p:cNvSpPr txBox="1">
            <a:spLocks noChangeArrowheads="1"/>
          </p:cNvSpPr>
          <p:nvPr/>
        </p:nvSpPr>
        <p:spPr bwMode="auto">
          <a:xfrm>
            <a:off x="0" y="381000"/>
            <a:ext cx="8839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b="1"/>
              <a:t>N=9 Omni Frequency Plan</a:t>
            </a:r>
            <a:endParaRPr lang="en-US" sz="2400"/>
          </a:p>
          <a:p>
            <a:pPr eaLnBrk="1" hangingPunct="1">
              <a:spcBef>
                <a:spcPct val="0"/>
              </a:spcBef>
              <a:buFontTx/>
              <a:buNone/>
            </a:pPr>
            <a:r>
              <a:rPr lang="en-US" sz="2400"/>
              <a:t>Here the available channels are divided into 9 or multiples of 9 groups like table-2</a:t>
            </a:r>
          </a:p>
          <a:p>
            <a:pPr algn="ctr" eaLnBrk="1" hangingPunct="1">
              <a:spcBef>
                <a:spcPct val="0"/>
              </a:spcBef>
              <a:buFontTx/>
              <a:buNone/>
            </a:pPr>
            <a:r>
              <a:rPr lang="en-US" sz="2400"/>
              <a:t>Table-2 </a:t>
            </a:r>
          </a:p>
        </p:txBody>
      </p:sp>
      <p:graphicFrame>
        <p:nvGraphicFramePr>
          <p:cNvPr id="125000" name="Group 1096"/>
          <p:cNvGraphicFramePr>
            <a:graphicFrameLocks noGrp="1"/>
          </p:cNvGraphicFramePr>
          <p:nvPr>
            <p:ph/>
          </p:nvPr>
        </p:nvGraphicFramePr>
        <p:xfrm>
          <a:off x="158750" y="2362200"/>
          <a:ext cx="8839200" cy="2733676"/>
        </p:xfrm>
        <a:graphic>
          <a:graphicData uri="http://schemas.openxmlformats.org/drawingml/2006/table">
            <a:tbl>
              <a:tblPr/>
              <a:tblGrid>
                <a:gridCol w="579438"/>
                <a:gridCol w="469900"/>
                <a:gridCol w="444500"/>
                <a:gridCol w="447675"/>
                <a:gridCol w="447675"/>
                <a:gridCol w="446087"/>
                <a:gridCol w="444500"/>
                <a:gridCol w="447675"/>
                <a:gridCol w="447675"/>
                <a:gridCol w="468313"/>
                <a:gridCol w="492125"/>
                <a:gridCol w="466725"/>
                <a:gridCol w="558800"/>
                <a:gridCol w="468312"/>
                <a:gridCol w="557213"/>
                <a:gridCol w="582612"/>
                <a:gridCol w="512763"/>
                <a:gridCol w="557212"/>
              </a:tblGrid>
              <a:tr h="27432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3</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5</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6</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8</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9</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10</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11</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12</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13</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14</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15</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16</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17</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18</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r>
              <a:tr h="27432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19</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20</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21</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22</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23</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24</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25</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26</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27</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28</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30</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31</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32</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33</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34</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35</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36</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r>
              <a:tr h="27432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37</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38</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39</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41</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42</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43</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44</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45</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46</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47</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48</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49</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50</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51</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52</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53</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54</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r>
              <a:tr h="27432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55</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56</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57</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58</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59</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60</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61</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62</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63</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64</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65</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66</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67</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68</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69</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70</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71</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72</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r>
              <a:tr h="27432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73</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74</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75</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76</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77</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78</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79</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80</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81</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82</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83</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84</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85</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86</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87</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88</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89</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90</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r>
              <a:tr h="341313">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91</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92</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93</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94</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95</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96</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97</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98</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99</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100</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101</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102</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103</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104</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105</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106</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107</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108</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r>
              <a:tr h="339725">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109</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110</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111</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112</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113</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114</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115</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116</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117</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118</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119</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120</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121</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122</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123</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124</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125</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126</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r>
              <a:tr h="341313">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127</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128</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129</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130</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131</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132</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133</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134</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135</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136</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137</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138</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139</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140</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141</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142</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143</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144</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r>
              <a:tr h="339725">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145</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146</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147</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148</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149</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150</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151</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152</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153</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154</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155</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156</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157</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158</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159</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160</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161</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162</a:t>
                      </a: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r>
            </a:tbl>
          </a:graphicData>
        </a:graphic>
      </p:graphicFrame>
    </p:spTree>
    <p:extLst>
      <p:ext uri="{BB962C8B-B14F-4D97-AF65-F5344CB8AC3E}">
        <p14:creationId xmlns:p14="http://schemas.microsoft.com/office/powerpoint/2010/main" val="2106268887"/>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4B5E661-ACAF-486B-8499-6B2F808A938C}" type="slidenum">
              <a:rPr lang="en-US" sz="1400" smtClean="0"/>
              <a:pPr>
                <a:spcBef>
                  <a:spcPct val="0"/>
                </a:spcBef>
                <a:buFontTx/>
                <a:buNone/>
              </a:pPr>
              <a:t>71</a:t>
            </a:fld>
            <a:endParaRPr lang="en-US" sz="1400" smtClean="0"/>
          </a:p>
        </p:txBody>
      </p:sp>
      <p:sp>
        <p:nvSpPr>
          <p:cNvPr id="54275" name="Text Box 4"/>
          <p:cNvSpPr txBox="1">
            <a:spLocks noChangeArrowheads="1"/>
          </p:cNvSpPr>
          <p:nvPr/>
        </p:nvSpPr>
        <p:spPr bwMode="auto">
          <a:xfrm>
            <a:off x="304800" y="228600"/>
            <a:ext cx="8382000" cy="15525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2400"/>
              <a:t>  The cell is in the form of   array like fig.4. In this scheme there is no adjacent channels within the cell cluster like N=7 cells pattern. Because of rhombic pattern only vertical and horizontal expansion is possible like fig.5 </a:t>
            </a:r>
          </a:p>
        </p:txBody>
      </p:sp>
      <p:grpSp>
        <p:nvGrpSpPr>
          <p:cNvPr id="54276" name="Group 5"/>
          <p:cNvGrpSpPr>
            <a:grpSpLocks/>
          </p:cNvGrpSpPr>
          <p:nvPr/>
        </p:nvGrpSpPr>
        <p:grpSpPr bwMode="auto">
          <a:xfrm>
            <a:off x="4876800" y="1905000"/>
            <a:ext cx="2438400" cy="1905000"/>
            <a:chOff x="3690" y="11055"/>
            <a:chExt cx="3240" cy="2055"/>
          </a:xfrm>
        </p:grpSpPr>
        <p:grpSp>
          <p:nvGrpSpPr>
            <p:cNvPr id="54334" name="Group 6"/>
            <p:cNvGrpSpPr>
              <a:grpSpLocks/>
            </p:cNvGrpSpPr>
            <p:nvPr/>
          </p:nvGrpSpPr>
          <p:grpSpPr bwMode="auto">
            <a:xfrm>
              <a:off x="3690" y="11055"/>
              <a:ext cx="2430" cy="840"/>
              <a:chOff x="3690" y="11055"/>
              <a:chExt cx="2430" cy="840"/>
            </a:xfrm>
          </p:grpSpPr>
          <p:sp>
            <p:nvSpPr>
              <p:cNvPr id="54343" name="AutoShape 7"/>
              <p:cNvSpPr>
                <a:spLocks noChangeArrowheads="1"/>
              </p:cNvSpPr>
              <p:nvPr/>
            </p:nvSpPr>
            <p:spPr bwMode="auto">
              <a:xfrm rot="5400000">
                <a:off x="3682" y="11078"/>
                <a:ext cx="825" cy="810"/>
              </a:xfrm>
              <a:prstGeom prst="hexagon">
                <a:avLst>
                  <a:gd name="adj" fmla="val 25463"/>
                  <a:gd name="vf" fmla="val 115470"/>
                </a:avLst>
              </a:prstGeom>
              <a:solidFill>
                <a:srgbClr val="00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a:t>
                </a:r>
              </a:p>
            </p:txBody>
          </p:sp>
          <p:sp>
            <p:nvSpPr>
              <p:cNvPr id="54344" name="AutoShape 8"/>
              <p:cNvSpPr>
                <a:spLocks noChangeArrowheads="1"/>
              </p:cNvSpPr>
              <p:nvPr/>
            </p:nvSpPr>
            <p:spPr bwMode="auto">
              <a:xfrm rot="5400000">
                <a:off x="4492" y="11078"/>
                <a:ext cx="825" cy="810"/>
              </a:xfrm>
              <a:prstGeom prst="hexagon">
                <a:avLst>
                  <a:gd name="adj" fmla="val 25463"/>
                  <a:gd name="vf" fmla="val 115470"/>
                </a:avLst>
              </a:prstGeom>
              <a:solidFill>
                <a:srgbClr val="00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3</a:t>
                </a:r>
              </a:p>
            </p:txBody>
          </p:sp>
          <p:sp>
            <p:nvSpPr>
              <p:cNvPr id="54345" name="AutoShape 9"/>
              <p:cNvSpPr>
                <a:spLocks noChangeArrowheads="1"/>
              </p:cNvSpPr>
              <p:nvPr/>
            </p:nvSpPr>
            <p:spPr bwMode="auto">
              <a:xfrm rot="5400000">
                <a:off x="5302" y="11063"/>
                <a:ext cx="825" cy="810"/>
              </a:xfrm>
              <a:prstGeom prst="hexagon">
                <a:avLst>
                  <a:gd name="adj" fmla="val 25463"/>
                  <a:gd name="vf" fmla="val 115470"/>
                </a:avLst>
              </a:prstGeom>
              <a:solidFill>
                <a:srgbClr val="00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5</a:t>
                </a:r>
              </a:p>
            </p:txBody>
          </p:sp>
        </p:grpSp>
        <p:grpSp>
          <p:nvGrpSpPr>
            <p:cNvPr id="54335" name="Group 10"/>
            <p:cNvGrpSpPr>
              <a:grpSpLocks/>
            </p:cNvGrpSpPr>
            <p:nvPr/>
          </p:nvGrpSpPr>
          <p:grpSpPr bwMode="auto">
            <a:xfrm>
              <a:off x="4095" y="11670"/>
              <a:ext cx="2430" cy="840"/>
              <a:chOff x="3690" y="11055"/>
              <a:chExt cx="2430" cy="840"/>
            </a:xfrm>
          </p:grpSpPr>
          <p:sp>
            <p:nvSpPr>
              <p:cNvPr id="54340" name="AutoShape 11"/>
              <p:cNvSpPr>
                <a:spLocks noChangeArrowheads="1"/>
              </p:cNvSpPr>
              <p:nvPr/>
            </p:nvSpPr>
            <p:spPr bwMode="auto">
              <a:xfrm rot="5400000">
                <a:off x="3682" y="11078"/>
                <a:ext cx="825" cy="810"/>
              </a:xfrm>
              <a:prstGeom prst="hexagon">
                <a:avLst>
                  <a:gd name="adj" fmla="val 25463"/>
                  <a:gd name="vf" fmla="val 115470"/>
                </a:avLst>
              </a:prstGeom>
              <a:solidFill>
                <a:srgbClr val="00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7</a:t>
                </a:r>
              </a:p>
            </p:txBody>
          </p:sp>
          <p:sp>
            <p:nvSpPr>
              <p:cNvPr id="54341" name="AutoShape 12"/>
              <p:cNvSpPr>
                <a:spLocks noChangeArrowheads="1"/>
              </p:cNvSpPr>
              <p:nvPr/>
            </p:nvSpPr>
            <p:spPr bwMode="auto">
              <a:xfrm rot="5400000">
                <a:off x="4492" y="11078"/>
                <a:ext cx="825" cy="810"/>
              </a:xfrm>
              <a:prstGeom prst="hexagon">
                <a:avLst>
                  <a:gd name="adj" fmla="val 25463"/>
                  <a:gd name="vf" fmla="val 115470"/>
                </a:avLst>
              </a:prstGeom>
              <a:solidFill>
                <a:srgbClr val="00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9</a:t>
                </a:r>
              </a:p>
            </p:txBody>
          </p:sp>
          <p:sp>
            <p:nvSpPr>
              <p:cNvPr id="54342" name="AutoShape 13"/>
              <p:cNvSpPr>
                <a:spLocks noChangeArrowheads="1"/>
              </p:cNvSpPr>
              <p:nvPr/>
            </p:nvSpPr>
            <p:spPr bwMode="auto">
              <a:xfrm rot="5400000">
                <a:off x="5302" y="11063"/>
                <a:ext cx="825" cy="810"/>
              </a:xfrm>
              <a:prstGeom prst="hexagon">
                <a:avLst>
                  <a:gd name="adj" fmla="val 25463"/>
                  <a:gd name="vf" fmla="val 115470"/>
                </a:avLst>
              </a:prstGeom>
              <a:solidFill>
                <a:srgbClr val="00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2</a:t>
                </a:r>
              </a:p>
            </p:txBody>
          </p:sp>
        </p:grpSp>
        <p:grpSp>
          <p:nvGrpSpPr>
            <p:cNvPr id="54336" name="Group 14"/>
            <p:cNvGrpSpPr>
              <a:grpSpLocks/>
            </p:cNvGrpSpPr>
            <p:nvPr/>
          </p:nvGrpSpPr>
          <p:grpSpPr bwMode="auto">
            <a:xfrm>
              <a:off x="4500" y="12270"/>
              <a:ext cx="2430" cy="840"/>
              <a:chOff x="3690" y="11055"/>
              <a:chExt cx="2430" cy="840"/>
            </a:xfrm>
          </p:grpSpPr>
          <p:sp>
            <p:nvSpPr>
              <p:cNvPr id="54337" name="AutoShape 15"/>
              <p:cNvSpPr>
                <a:spLocks noChangeArrowheads="1"/>
              </p:cNvSpPr>
              <p:nvPr/>
            </p:nvSpPr>
            <p:spPr bwMode="auto">
              <a:xfrm rot="5400000">
                <a:off x="3682" y="11078"/>
                <a:ext cx="825" cy="810"/>
              </a:xfrm>
              <a:prstGeom prst="hexagon">
                <a:avLst>
                  <a:gd name="adj" fmla="val 25463"/>
                  <a:gd name="vf" fmla="val 115470"/>
                </a:avLst>
              </a:prstGeom>
              <a:solidFill>
                <a:srgbClr val="00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4</a:t>
                </a:r>
              </a:p>
            </p:txBody>
          </p:sp>
          <p:sp>
            <p:nvSpPr>
              <p:cNvPr id="54338" name="AutoShape 16"/>
              <p:cNvSpPr>
                <a:spLocks noChangeArrowheads="1"/>
              </p:cNvSpPr>
              <p:nvPr/>
            </p:nvSpPr>
            <p:spPr bwMode="auto">
              <a:xfrm rot="5400000">
                <a:off x="4492" y="11078"/>
                <a:ext cx="825" cy="810"/>
              </a:xfrm>
              <a:prstGeom prst="hexagon">
                <a:avLst>
                  <a:gd name="adj" fmla="val 25463"/>
                  <a:gd name="vf" fmla="val 115470"/>
                </a:avLst>
              </a:prstGeom>
              <a:solidFill>
                <a:srgbClr val="00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6</a:t>
                </a:r>
              </a:p>
            </p:txBody>
          </p:sp>
          <p:sp>
            <p:nvSpPr>
              <p:cNvPr id="54339" name="AutoShape 17"/>
              <p:cNvSpPr>
                <a:spLocks noChangeArrowheads="1"/>
              </p:cNvSpPr>
              <p:nvPr/>
            </p:nvSpPr>
            <p:spPr bwMode="auto">
              <a:xfrm rot="5400000">
                <a:off x="5302" y="11063"/>
                <a:ext cx="825" cy="810"/>
              </a:xfrm>
              <a:prstGeom prst="hexagon">
                <a:avLst>
                  <a:gd name="adj" fmla="val 25463"/>
                  <a:gd name="vf" fmla="val 115470"/>
                </a:avLst>
              </a:prstGeom>
              <a:solidFill>
                <a:srgbClr val="00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8</a:t>
                </a:r>
              </a:p>
            </p:txBody>
          </p:sp>
        </p:grpSp>
      </p:grpSp>
      <p:grpSp>
        <p:nvGrpSpPr>
          <p:cNvPr id="54277" name="Group 20"/>
          <p:cNvGrpSpPr>
            <a:grpSpLocks/>
          </p:cNvGrpSpPr>
          <p:nvPr/>
        </p:nvGrpSpPr>
        <p:grpSpPr bwMode="auto">
          <a:xfrm>
            <a:off x="0" y="2895600"/>
            <a:ext cx="5867400" cy="3962400"/>
            <a:chOff x="2520" y="4035"/>
            <a:chExt cx="6480" cy="4530"/>
          </a:xfrm>
        </p:grpSpPr>
        <p:grpSp>
          <p:nvGrpSpPr>
            <p:cNvPr id="54282" name="Group 60"/>
            <p:cNvGrpSpPr>
              <a:grpSpLocks/>
            </p:cNvGrpSpPr>
            <p:nvPr/>
          </p:nvGrpSpPr>
          <p:grpSpPr bwMode="auto">
            <a:xfrm>
              <a:off x="2520" y="4680"/>
              <a:ext cx="3240" cy="2055"/>
              <a:chOff x="3690" y="11055"/>
              <a:chExt cx="3240" cy="2055"/>
            </a:xfrm>
          </p:grpSpPr>
          <p:grpSp>
            <p:nvGrpSpPr>
              <p:cNvPr id="54322" name="Group 69"/>
              <p:cNvGrpSpPr>
                <a:grpSpLocks/>
              </p:cNvGrpSpPr>
              <p:nvPr/>
            </p:nvGrpSpPr>
            <p:grpSpPr bwMode="auto">
              <a:xfrm>
                <a:off x="3690" y="11055"/>
                <a:ext cx="2430" cy="840"/>
                <a:chOff x="3690" y="11055"/>
                <a:chExt cx="2430" cy="840"/>
              </a:xfrm>
            </p:grpSpPr>
            <p:sp>
              <p:nvSpPr>
                <p:cNvPr id="54331" name="AutoShape 72"/>
                <p:cNvSpPr>
                  <a:spLocks noChangeArrowheads="1"/>
                </p:cNvSpPr>
                <p:nvPr/>
              </p:nvSpPr>
              <p:spPr bwMode="auto">
                <a:xfrm rot="5400000">
                  <a:off x="3682" y="11078"/>
                  <a:ext cx="825" cy="810"/>
                </a:xfrm>
                <a:prstGeom prst="hexagon">
                  <a:avLst>
                    <a:gd name="adj" fmla="val 25463"/>
                    <a:gd name="vf" fmla="val 115470"/>
                  </a:avLst>
                </a:prstGeom>
                <a:solidFill>
                  <a:srgbClr val="00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1</a:t>
                  </a:r>
                  <a:endParaRPr lang="en-US" sz="2000"/>
                </a:p>
              </p:txBody>
            </p:sp>
            <p:sp>
              <p:nvSpPr>
                <p:cNvPr id="54332" name="AutoShape 71"/>
                <p:cNvSpPr>
                  <a:spLocks noChangeArrowheads="1"/>
                </p:cNvSpPr>
                <p:nvPr/>
              </p:nvSpPr>
              <p:spPr bwMode="auto">
                <a:xfrm rot="5400000">
                  <a:off x="4492" y="11078"/>
                  <a:ext cx="825" cy="810"/>
                </a:xfrm>
                <a:prstGeom prst="hexagon">
                  <a:avLst>
                    <a:gd name="adj" fmla="val 25463"/>
                    <a:gd name="vf" fmla="val 115470"/>
                  </a:avLst>
                </a:prstGeom>
                <a:solidFill>
                  <a:srgbClr val="00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3</a:t>
                  </a:r>
                  <a:endParaRPr lang="en-US" sz="2000"/>
                </a:p>
              </p:txBody>
            </p:sp>
            <p:sp>
              <p:nvSpPr>
                <p:cNvPr id="54333" name="AutoShape 70"/>
                <p:cNvSpPr>
                  <a:spLocks noChangeArrowheads="1"/>
                </p:cNvSpPr>
                <p:nvPr/>
              </p:nvSpPr>
              <p:spPr bwMode="auto">
                <a:xfrm rot="5400000">
                  <a:off x="5302" y="11063"/>
                  <a:ext cx="825" cy="810"/>
                </a:xfrm>
                <a:prstGeom prst="hexagon">
                  <a:avLst>
                    <a:gd name="adj" fmla="val 25463"/>
                    <a:gd name="vf" fmla="val 115470"/>
                  </a:avLst>
                </a:prstGeom>
                <a:solidFill>
                  <a:srgbClr val="00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5</a:t>
                  </a:r>
                  <a:endParaRPr lang="en-US" sz="2000"/>
                </a:p>
              </p:txBody>
            </p:sp>
          </p:grpSp>
          <p:grpSp>
            <p:nvGrpSpPr>
              <p:cNvPr id="54323" name="Group 65"/>
              <p:cNvGrpSpPr>
                <a:grpSpLocks/>
              </p:cNvGrpSpPr>
              <p:nvPr/>
            </p:nvGrpSpPr>
            <p:grpSpPr bwMode="auto">
              <a:xfrm>
                <a:off x="4095" y="11670"/>
                <a:ext cx="2430" cy="840"/>
                <a:chOff x="3690" y="11055"/>
                <a:chExt cx="2430" cy="840"/>
              </a:xfrm>
            </p:grpSpPr>
            <p:sp>
              <p:nvSpPr>
                <p:cNvPr id="54328" name="AutoShape 68"/>
                <p:cNvSpPr>
                  <a:spLocks noChangeArrowheads="1"/>
                </p:cNvSpPr>
                <p:nvPr/>
              </p:nvSpPr>
              <p:spPr bwMode="auto">
                <a:xfrm rot="5400000">
                  <a:off x="3682" y="11078"/>
                  <a:ext cx="825" cy="810"/>
                </a:xfrm>
                <a:prstGeom prst="hexagon">
                  <a:avLst>
                    <a:gd name="adj" fmla="val 25463"/>
                    <a:gd name="vf" fmla="val 115470"/>
                  </a:avLst>
                </a:prstGeom>
                <a:solidFill>
                  <a:srgbClr val="00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7</a:t>
                  </a:r>
                  <a:endParaRPr lang="en-US" sz="2000"/>
                </a:p>
              </p:txBody>
            </p:sp>
            <p:sp>
              <p:nvSpPr>
                <p:cNvPr id="54329" name="AutoShape 67"/>
                <p:cNvSpPr>
                  <a:spLocks noChangeArrowheads="1"/>
                </p:cNvSpPr>
                <p:nvPr/>
              </p:nvSpPr>
              <p:spPr bwMode="auto">
                <a:xfrm rot="5400000">
                  <a:off x="4492" y="11078"/>
                  <a:ext cx="825" cy="810"/>
                </a:xfrm>
                <a:prstGeom prst="hexagon">
                  <a:avLst>
                    <a:gd name="adj" fmla="val 25463"/>
                    <a:gd name="vf" fmla="val 115470"/>
                  </a:avLst>
                </a:prstGeom>
                <a:solidFill>
                  <a:srgbClr val="00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9</a:t>
                  </a:r>
                  <a:endParaRPr lang="en-US" sz="2000"/>
                </a:p>
              </p:txBody>
            </p:sp>
            <p:sp>
              <p:nvSpPr>
                <p:cNvPr id="54330" name="AutoShape 66"/>
                <p:cNvSpPr>
                  <a:spLocks noChangeArrowheads="1"/>
                </p:cNvSpPr>
                <p:nvPr/>
              </p:nvSpPr>
              <p:spPr bwMode="auto">
                <a:xfrm rot="5400000">
                  <a:off x="5302" y="11063"/>
                  <a:ext cx="825" cy="810"/>
                </a:xfrm>
                <a:prstGeom prst="hexagon">
                  <a:avLst>
                    <a:gd name="adj" fmla="val 25463"/>
                    <a:gd name="vf" fmla="val 115470"/>
                  </a:avLst>
                </a:prstGeom>
                <a:solidFill>
                  <a:srgbClr val="00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2</a:t>
                  </a:r>
                  <a:endParaRPr lang="en-US" sz="2000"/>
                </a:p>
              </p:txBody>
            </p:sp>
          </p:grpSp>
          <p:grpSp>
            <p:nvGrpSpPr>
              <p:cNvPr id="54324" name="Group 61"/>
              <p:cNvGrpSpPr>
                <a:grpSpLocks/>
              </p:cNvGrpSpPr>
              <p:nvPr/>
            </p:nvGrpSpPr>
            <p:grpSpPr bwMode="auto">
              <a:xfrm>
                <a:off x="4500" y="12270"/>
                <a:ext cx="2430" cy="840"/>
                <a:chOff x="3690" y="11055"/>
                <a:chExt cx="2430" cy="840"/>
              </a:xfrm>
            </p:grpSpPr>
            <p:sp>
              <p:nvSpPr>
                <p:cNvPr id="54325" name="AutoShape 64"/>
                <p:cNvSpPr>
                  <a:spLocks noChangeArrowheads="1"/>
                </p:cNvSpPr>
                <p:nvPr/>
              </p:nvSpPr>
              <p:spPr bwMode="auto">
                <a:xfrm rot="5400000">
                  <a:off x="3682" y="11078"/>
                  <a:ext cx="825" cy="810"/>
                </a:xfrm>
                <a:prstGeom prst="hexagon">
                  <a:avLst>
                    <a:gd name="adj" fmla="val 25463"/>
                    <a:gd name="vf" fmla="val 115470"/>
                  </a:avLst>
                </a:prstGeom>
                <a:solidFill>
                  <a:srgbClr val="00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4</a:t>
                  </a:r>
                  <a:endParaRPr lang="en-US" sz="2000"/>
                </a:p>
              </p:txBody>
            </p:sp>
            <p:sp>
              <p:nvSpPr>
                <p:cNvPr id="54326" name="AutoShape 63"/>
                <p:cNvSpPr>
                  <a:spLocks noChangeArrowheads="1"/>
                </p:cNvSpPr>
                <p:nvPr/>
              </p:nvSpPr>
              <p:spPr bwMode="auto">
                <a:xfrm rot="5400000">
                  <a:off x="4492" y="11078"/>
                  <a:ext cx="825" cy="810"/>
                </a:xfrm>
                <a:prstGeom prst="hexagon">
                  <a:avLst>
                    <a:gd name="adj" fmla="val 25463"/>
                    <a:gd name="vf" fmla="val 115470"/>
                  </a:avLst>
                </a:prstGeom>
                <a:solidFill>
                  <a:srgbClr val="00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6</a:t>
                  </a:r>
                  <a:endParaRPr lang="en-US" sz="2000"/>
                </a:p>
              </p:txBody>
            </p:sp>
            <p:sp>
              <p:nvSpPr>
                <p:cNvPr id="54327" name="AutoShape 62"/>
                <p:cNvSpPr>
                  <a:spLocks noChangeArrowheads="1"/>
                </p:cNvSpPr>
                <p:nvPr/>
              </p:nvSpPr>
              <p:spPr bwMode="auto">
                <a:xfrm rot="5400000">
                  <a:off x="5302" y="11063"/>
                  <a:ext cx="825" cy="810"/>
                </a:xfrm>
                <a:prstGeom prst="hexagon">
                  <a:avLst>
                    <a:gd name="adj" fmla="val 25463"/>
                    <a:gd name="vf" fmla="val 115470"/>
                  </a:avLst>
                </a:prstGeom>
                <a:solidFill>
                  <a:srgbClr val="00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8</a:t>
                  </a:r>
                  <a:endParaRPr lang="en-US" sz="2000"/>
                </a:p>
              </p:txBody>
            </p:sp>
          </p:grpSp>
        </p:grpSp>
        <p:grpSp>
          <p:nvGrpSpPr>
            <p:cNvPr id="54283" name="Group 47"/>
            <p:cNvGrpSpPr>
              <a:grpSpLocks/>
            </p:cNvGrpSpPr>
            <p:nvPr/>
          </p:nvGrpSpPr>
          <p:grpSpPr bwMode="auto">
            <a:xfrm>
              <a:off x="4545" y="4035"/>
              <a:ext cx="3240" cy="2055"/>
              <a:chOff x="3690" y="11055"/>
              <a:chExt cx="3240" cy="2055"/>
            </a:xfrm>
          </p:grpSpPr>
          <p:grpSp>
            <p:nvGrpSpPr>
              <p:cNvPr id="54310" name="Group 56"/>
              <p:cNvGrpSpPr>
                <a:grpSpLocks/>
              </p:cNvGrpSpPr>
              <p:nvPr/>
            </p:nvGrpSpPr>
            <p:grpSpPr bwMode="auto">
              <a:xfrm>
                <a:off x="3690" y="11055"/>
                <a:ext cx="2430" cy="840"/>
                <a:chOff x="3690" y="11055"/>
                <a:chExt cx="2430" cy="840"/>
              </a:xfrm>
            </p:grpSpPr>
            <p:sp>
              <p:nvSpPr>
                <p:cNvPr id="54319" name="AutoShape 59"/>
                <p:cNvSpPr>
                  <a:spLocks noChangeArrowheads="1"/>
                </p:cNvSpPr>
                <p:nvPr/>
              </p:nvSpPr>
              <p:spPr bwMode="auto">
                <a:xfrm rot="5400000">
                  <a:off x="3682" y="11078"/>
                  <a:ext cx="825" cy="810"/>
                </a:xfrm>
                <a:prstGeom prst="hexagon">
                  <a:avLst>
                    <a:gd name="adj" fmla="val 25463"/>
                    <a:gd name="vf" fmla="val 115470"/>
                  </a:avLst>
                </a:prstGeom>
                <a:solidFill>
                  <a:srgbClr val="CC99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1</a:t>
                  </a:r>
                  <a:endParaRPr lang="en-US" sz="2000"/>
                </a:p>
              </p:txBody>
            </p:sp>
            <p:sp>
              <p:nvSpPr>
                <p:cNvPr id="54320" name="AutoShape 58"/>
                <p:cNvSpPr>
                  <a:spLocks noChangeArrowheads="1"/>
                </p:cNvSpPr>
                <p:nvPr/>
              </p:nvSpPr>
              <p:spPr bwMode="auto">
                <a:xfrm rot="5400000">
                  <a:off x="4492" y="11078"/>
                  <a:ext cx="825" cy="810"/>
                </a:xfrm>
                <a:prstGeom prst="hexagon">
                  <a:avLst>
                    <a:gd name="adj" fmla="val 25463"/>
                    <a:gd name="vf" fmla="val 115470"/>
                  </a:avLst>
                </a:prstGeom>
                <a:solidFill>
                  <a:srgbClr val="CC99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3</a:t>
                  </a:r>
                  <a:endParaRPr lang="en-US" sz="2000"/>
                </a:p>
              </p:txBody>
            </p:sp>
            <p:sp>
              <p:nvSpPr>
                <p:cNvPr id="54321" name="AutoShape 57"/>
                <p:cNvSpPr>
                  <a:spLocks noChangeArrowheads="1"/>
                </p:cNvSpPr>
                <p:nvPr/>
              </p:nvSpPr>
              <p:spPr bwMode="auto">
                <a:xfrm rot="5400000">
                  <a:off x="5302" y="11063"/>
                  <a:ext cx="825" cy="810"/>
                </a:xfrm>
                <a:prstGeom prst="hexagon">
                  <a:avLst>
                    <a:gd name="adj" fmla="val 25463"/>
                    <a:gd name="vf" fmla="val 115470"/>
                  </a:avLst>
                </a:prstGeom>
                <a:solidFill>
                  <a:srgbClr val="CC99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5</a:t>
                  </a:r>
                  <a:endParaRPr lang="en-US" sz="2000"/>
                </a:p>
              </p:txBody>
            </p:sp>
          </p:grpSp>
          <p:grpSp>
            <p:nvGrpSpPr>
              <p:cNvPr id="54311" name="Group 52"/>
              <p:cNvGrpSpPr>
                <a:grpSpLocks/>
              </p:cNvGrpSpPr>
              <p:nvPr/>
            </p:nvGrpSpPr>
            <p:grpSpPr bwMode="auto">
              <a:xfrm>
                <a:off x="4095" y="11670"/>
                <a:ext cx="2430" cy="840"/>
                <a:chOff x="3690" y="11055"/>
                <a:chExt cx="2430" cy="840"/>
              </a:xfrm>
            </p:grpSpPr>
            <p:sp>
              <p:nvSpPr>
                <p:cNvPr id="54316" name="AutoShape 55"/>
                <p:cNvSpPr>
                  <a:spLocks noChangeArrowheads="1"/>
                </p:cNvSpPr>
                <p:nvPr/>
              </p:nvSpPr>
              <p:spPr bwMode="auto">
                <a:xfrm rot="5400000">
                  <a:off x="3682" y="11078"/>
                  <a:ext cx="825" cy="810"/>
                </a:xfrm>
                <a:prstGeom prst="hexagon">
                  <a:avLst>
                    <a:gd name="adj" fmla="val 25463"/>
                    <a:gd name="vf" fmla="val 115470"/>
                  </a:avLst>
                </a:prstGeom>
                <a:solidFill>
                  <a:srgbClr val="CC99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7</a:t>
                  </a:r>
                  <a:endParaRPr lang="en-US" sz="2000"/>
                </a:p>
              </p:txBody>
            </p:sp>
            <p:sp>
              <p:nvSpPr>
                <p:cNvPr id="54317" name="AutoShape 54"/>
                <p:cNvSpPr>
                  <a:spLocks noChangeArrowheads="1"/>
                </p:cNvSpPr>
                <p:nvPr/>
              </p:nvSpPr>
              <p:spPr bwMode="auto">
                <a:xfrm rot="5400000">
                  <a:off x="4492" y="11078"/>
                  <a:ext cx="825" cy="810"/>
                </a:xfrm>
                <a:prstGeom prst="hexagon">
                  <a:avLst>
                    <a:gd name="adj" fmla="val 25463"/>
                    <a:gd name="vf" fmla="val 115470"/>
                  </a:avLst>
                </a:prstGeom>
                <a:solidFill>
                  <a:srgbClr val="CC99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9</a:t>
                  </a:r>
                  <a:endParaRPr lang="en-US" sz="2000"/>
                </a:p>
              </p:txBody>
            </p:sp>
            <p:sp>
              <p:nvSpPr>
                <p:cNvPr id="54318" name="AutoShape 53"/>
                <p:cNvSpPr>
                  <a:spLocks noChangeArrowheads="1"/>
                </p:cNvSpPr>
                <p:nvPr/>
              </p:nvSpPr>
              <p:spPr bwMode="auto">
                <a:xfrm rot="5400000">
                  <a:off x="5302" y="11063"/>
                  <a:ext cx="825" cy="810"/>
                </a:xfrm>
                <a:prstGeom prst="hexagon">
                  <a:avLst>
                    <a:gd name="adj" fmla="val 25463"/>
                    <a:gd name="vf" fmla="val 115470"/>
                  </a:avLst>
                </a:prstGeom>
                <a:solidFill>
                  <a:srgbClr val="CC99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2</a:t>
                  </a:r>
                  <a:endParaRPr lang="en-US" sz="2000"/>
                </a:p>
              </p:txBody>
            </p:sp>
          </p:grpSp>
          <p:grpSp>
            <p:nvGrpSpPr>
              <p:cNvPr id="54312" name="Group 48"/>
              <p:cNvGrpSpPr>
                <a:grpSpLocks/>
              </p:cNvGrpSpPr>
              <p:nvPr/>
            </p:nvGrpSpPr>
            <p:grpSpPr bwMode="auto">
              <a:xfrm>
                <a:off x="4500" y="12270"/>
                <a:ext cx="2430" cy="840"/>
                <a:chOff x="3690" y="11055"/>
                <a:chExt cx="2430" cy="840"/>
              </a:xfrm>
            </p:grpSpPr>
            <p:sp>
              <p:nvSpPr>
                <p:cNvPr id="54313" name="AutoShape 51"/>
                <p:cNvSpPr>
                  <a:spLocks noChangeArrowheads="1"/>
                </p:cNvSpPr>
                <p:nvPr/>
              </p:nvSpPr>
              <p:spPr bwMode="auto">
                <a:xfrm rot="5400000">
                  <a:off x="3682" y="11078"/>
                  <a:ext cx="825" cy="810"/>
                </a:xfrm>
                <a:prstGeom prst="hexagon">
                  <a:avLst>
                    <a:gd name="adj" fmla="val 25463"/>
                    <a:gd name="vf" fmla="val 115470"/>
                  </a:avLst>
                </a:prstGeom>
                <a:solidFill>
                  <a:srgbClr val="CC99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4</a:t>
                  </a:r>
                  <a:endParaRPr lang="en-US" sz="2000"/>
                </a:p>
              </p:txBody>
            </p:sp>
            <p:sp>
              <p:nvSpPr>
                <p:cNvPr id="54314" name="AutoShape 50"/>
                <p:cNvSpPr>
                  <a:spLocks noChangeArrowheads="1"/>
                </p:cNvSpPr>
                <p:nvPr/>
              </p:nvSpPr>
              <p:spPr bwMode="auto">
                <a:xfrm rot="5400000">
                  <a:off x="4492" y="11078"/>
                  <a:ext cx="825" cy="810"/>
                </a:xfrm>
                <a:prstGeom prst="hexagon">
                  <a:avLst>
                    <a:gd name="adj" fmla="val 25463"/>
                    <a:gd name="vf" fmla="val 115470"/>
                  </a:avLst>
                </a:prstGeom>
                <a:solidFill>
                  <a:srgbClr val="CC99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6</a:t>
                  </a:r>
                  <a:endParaRPr lang="en-US" sz="2000"/>
                </a:p>
              </p:txBody>
            </p:sp>
            <p:sp>
              <p:nvSpPr>
                <p:cNvPr id="54315" name="AutoShape 49"/>
                <p:cNvSpPr>
                  <a:spLocks noChangeArrowheads="1"/>
                </p:cNvSpPr>
                <p:nvPr/>
              </p:nvSpPr>
              <p:spPr bwMode="auto">
                <a:xfrm rot="5400000">
                  <a:off x="5302" y="11063"/>
                  <a:ext cx="825" cy="810"/>
                </a:xfrm>
                <a:prstGeom prst="hexagon">
                  <a:avLst>
                    <a:gd name="adj" fmla="val 25463"/>
                    <a:gd name="vf" fmla="val 115470"/>
                  </a:avLst>
                </a:prstGeom>
                <a:solidFill>
                  <a:srgbClr val="CC99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8</a:t>
                  </a:r>
                  <a:endParaRPr lang="en-US" sz="2000"/>
                </a:p>
              </p:txBody>
            </p:sp>
          </p:grpSp>
        </p:grpSp>
        <p:grpSp>
          <p:nvGrpSpPr>
            <p:cNvPr id="54284" name="Group 34"/>
            <p:cNvGrpSpPr>
              <a:grpSpLocks/>
            </p:cNvGrpSpPr>
            <p:nvPr/>
          </p:nvGrpSpPr>
          <p:grpSpPr bwMode="auto">
            <a:xfrm>
              <a:off x="5760" y="5865"/>
              <a:ext cx="3240" cy="2055"/>
              <a:chOff x="3690" y="11055"/>
              <a:chExt cx="3240" cy="2055"/>
            </a:xfrm>
          </p:grpSpPr>
          <p:grpSp>
            <p:nvGrpSpPr>
              <p:cNvPr id="54298" name="Group 43"/>
              <p:cNvGrpSpPr>
                <a:grpSpLocks/>
              </p:cNvGrpSpPr>
              <p:nvPr/>
            </p:nvGrpSpPr>
            <p:grpSpPr bwMode="auto">
              <a:xfrm>
                <a:off x="3690" y="11055"/>
                <a:ext cx="2430" cy="840"/>
                <a:chOff x="3690" y="11055"/>
                <a:chExt cx="2430" cy="840"/>
              </a:xfrm>
            </p:grpSpPr>
            <p:sp>
              <p:nvSpPr>
                <p:cNvPr id="54307" name="AutoShape 46"/>
                <p:cNvSpPr>
                  <a:spLocks noChangeArrowheads="1"/>
                </p:cNvSpPr>
                <p:nvPr/>
              </p:nvSpPr>
              <p:spPr bwMode="auto">
                <a:xfrm rot="5400000">
                  <a:off x="3682" y="11078"/>
                  <a:ext cx="825" cy="810"/>
                </a:xfrm>
                <a:prstGeom prst="hexagon">
                  <a:avLst>
                    <a:gd name="adj" fmla="val 25463"/>
                    <a:gd name="vf" fmla="val 115470"/>
                  </a:avLst>
                </a:prstGeom>
                <a:solidFill>
                  <a:srgbClr val="FFCC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1</a:t>
                  </a:r>
                  <a:endParaRPr lang="en-US" sz="2000"/>
                </a:p>
              </p:txBody>
            </p:sp>
            <p:sp>
              <p:nvSpPr>
                <p:cNvPr id="54308" name="AutoShape 45"/>
                <p:cNvSpPr>
                  <a:spLocks noChangeArrowheads="1"/>
                </p:cNvSpPr>
                <p:nvPr/>
              </p:nvSpPr>
              <p:spPr bwMode="auto">
                <a:xfrm rot="5400000">
                  <a:off x="4492" y="11078"/>
                  <a:ext cx="825" cy="810"/>
                </a:xfrm>
                <a:prstGeom prst="hexagon">
                  <a:avLst>
                    <a:gd name="adj" fmla="val 25463"/>
                    <a:gd name="vf" fmla="val 115470"/>
                  </a:avLst>
                </a:prstGeom>
                <a:solidFill>
                  <a:srgbClr val="FFCC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3</a:t>
                  </a:r>
                  <a:endParaRPr lang="en-US" sz="2000"/>
                </a:p>
              </p:txBody>
            </p:sp>
            <p:sp>
              <p:nvSpPr>
                <p:cNvPr id="54309" name="AutoShape 44"/>
                <p:cNvSpPr>
                  <a:spLocks noChangeArrowheads="1"/>
                </p:cNvSpPr>
                <p:nvPr/>
              </p:nvSpPr>
              <p:spPr bwMode="auto">
                <a:xfrm rot="5400000">
                  <a:off x="5302" y="11063"/>
                  <a:ext cx="825" cy="810"/>
                </a:xfrm>
                <a:prstGeom prst="hexagon">
                  <a:avLst>
                    <a:gd name="adj" fmla="val 25463"/>
                    <a:gd name="vf" fmla="val 115470"/>
                  </a:avLst>
                </a:prstGeom>
                <a:solidFill>
                  <a:srgbClr val="FFCC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5</a:t>
                  </a:r>
                  <a:endParaRPr lang="en-US" sz="2000"/>
                </a:p>
              </p:txBody>
            </p:sp>
          </p:grpSp>
          <p:grpSp>
            <p:nvGrpSpPr>
              <p:cNvPr id="54299" name="Group 39"/>
              <p:cNvGrpSpPr>
                <a:grpSpLocks/>
              </p:cNvGrpSpPr>
              <p:nvPr/>
            </p:nvGrpSpPr>
            <p:grpSpPr bwMode="auto">
              <a:xfrm>
                <a:off x="4095" y="11670"/>
                <a:ext cx="2430" cy="840"/>
                <a:chOff x="3690" y="11055"/>
                <a:chExt cx="2430" cy="840"/>
              </a:xfrm>
            </p:grpSpPr>
            <p:sp>
              <p:nvSpPr>
                <p:cNvPr id="54304" name="AutoShape 42"/>
                <p:cNvSpPr>
                  <a:spLocks noChangeArrowheads="1"/>
                </p:cNvSpPr>
                <p:nvPr/>
              </p:nvSpPr>
              <p:spPr bwMode="auto">
                <a:xfrm rot="5400000">
                  <a:off x="3682" y="11078"/>
                  <a:ext cx="825" cy="810"/>
                </a:xfrm>
                <a:prstGeom prst="hexagon">
                  <a:avLst>
                    <a:gd name="adj" fmla="val 25463"/>
                    <a:gd name="vf" fmla="val 115470"/>
                  </a:avLst>
                </a:prstGeom>
                <a:solidFill>
                  <a:srgbClr val="FFCC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7</a:t>
                  </a:r>
                  <a:endParaRPr lang="en-US" sz="2000"/>
                </a:p>
              </p:txBody>
            </p:sp>
            <p:sp>
              <p:nvSpPr>
                <p:cNvPr id="54305" name="AutoShape 41"/>
                <p:cNvSpPr>
                  <a:spLocks noChangeArrowheads="1"/>
                </p:cNvSpPr>
                <p:nvPr/>
              </p:nvSpPr>
              <p:spPr bwMode="auto">
                <a:xfrm rot="5400000">
                  <a:off x="4492" y="11078"/>
                  <a:ext cx="825" cy="810"/>
                </a:xfrm>
                <a:prstGeom prst="hexagon">
                  <a:avLst>
                    <a:gd name="adj" fmla="val 25463"/>
                    <a:gd name="vf" fmla="val 115470"/>
                  </a:avLst>
                </a:prstGeom>
                <a:solidFill>
                  <a:srgbClr val="FFCC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9</a:t>
                  </a:r>
                  <a:endParaRPr lang="en-US" sz="2000"/>
                </a:p>
              </p:txBody>
            </p:sp>
            <p:sp>
              <p:nvSpPr>
                <p:cNvPr id="54306" name="AutoShape 40"/>
                <p:cNvSpPr>
                  <a:spLocks noChangeArrowheads="1"/>
                </p:cNvSpPr>
                <p:nvPr/>
              </p:nvSpPr>
              <p:spPr bwMode="auto">
                <a:xfrm rot="5400000">
                  <a:off x="5302" y="11063"/>
                  <a:ext cx="825" cy="810"/>
                </a:xfrm>
                <a:prstGeom prst="hexagon">
                  <a:avLst>
                    <a:gd name="adj" fmla="val 25463"/>
                    <a:gd name="vf" fmla="val 115470"/>
                  </a:avLst>
                </a:prstGeom>
                <a:solidFill>
                  <a:srgbClr val="FFCC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2</a:t>
                  </a:r>
                  <a:endParaRPr lang="en-US" sz="2000"/>
                </a:p>
              </p:txBody>
            </p:sp>
          </p:grpSp>
          <p:grpSp>
            <p:nvGrpSpPr>
              <p:cNvPr id="54300" name="Group 35"/>
              <p:cNvGrpSpPr>
                <a:grpSpLocks/>
              </p:cNvGrpSpPr>
              <p:nvPr/>
            </p:nvGrpSpPr>
            <p:grpSpPr bwMode="auto">
              <a:xfrm>
                <a:off x="4500" y="12270"/>
                <a:ext cx="2430" cy="840"/>
                <a:chOff x="3690" y="11055"/>
                <a:chExt cx="2430" cy="840"/>
              </a:xfrm>
            </p:grpSpPr>
            <p:sp>
              <p:nvSpPr>
                <p:cNvPr id="54301" name="AutoShape 38"/>
                <p:cNvSpPr>
                  <a:spLocks noChangeArrowheads="1"/>
                </p:cNvSpPr>
                <p:nvPr/>
              </p:nvSpPr>
              <p:spPr bwMode="auto">
                <a:xfrm rot="5400000">
                  <a:off x="3682" y="11078"/>
                  <a:ext cx="825" cy="810"/>
                </a:xfrm>
                <a:prstGeom prst="hexagon">
                  <a:avLst>
                    <a:gd name="adj" fmla="val 25463"/>
                    <a:gd name="vf" fmla="val 115470"/>
                  </a:avLst>
                </a:prstGeom>
                <a:solidFill>
                  <a:srgbClr val="FFCC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4</a:t>
                  </a:r>
                  <a:endParaRPr lang="en-US" sz="2000"/>
                </a:p>
              </p:txBody>
            </p:sp>
            <p:sp>
              <p:nvSpPr>
                <p:cNvPr id="54302" name="AutoShape 37"/>
                <p:cNvSpPr>
                  <a:spLocks noChangeArrowheads="1"/>
                </p:cNvSpPr>
                <p:nvPr/>
              </p:nvSpPr>
              <p:spPr bwMode="auto">
                <a:xfrm rot="5400000">
                  <a:off x="4492" y="11078"/>
                  <a:ext cx="825" cy="810"/>
                </a:xfrm>
                <a:prstGeom prst="hexagon">
                  <a:avLst>
                    <a:gd name="adj" fmla="val 25463"/>
                    <a:gd name="vf" fmla="val 115470"/>
                  </a:avLst>
                </a:prstGeom>
                <a:solidFill>
                  <a:srgbClr val="FFCC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6</a:t>
                  </a:r>
                  <a:endParaRPr lang="en-US" sz="2000"/>
                </a:p>
              </p:txBody>
            </p:sp>
            <p:sp>
              <p:nvSpPr>
                <p:cNvPr id="54303" name="AutoShape 36"/>
                <p:cNvSpPr>
                  <a:spLocks noChangeArrowheads="1"/>
                </p:cNvSpPr>
                <p:nvPr/>
              </p:nvSpPr>
              <p:spPr bwMode="auto">
                <a:xfrm rot="5400000">
                  <a:off x="5302" y="11063"/>
                  <a:ext cx="825" cy="810"/>
                </a:xfrm>
                <a:prstGeom prst="hexagon">
                  <a:avLst>
                    <a:gd name="adj" fmla="val 25463"/>
                    <a:gd name="vf" fmla="val 115470"/>
                  </a:avLst>
                </a:prstGeom>
                <a:solidFill>
                  <a:srgbClr val="FFCC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8</a:t>
                  </a:r>
                  <a:endParaRPr lang="en-US" sz="2000"/>
                </a:p>
              </p:txBody>
            </p:sp>
          </p:grpSp>
        </p:grpSp>
        <p:grpSp>
          <p:nvGrpSpPr>
            <p:cNvPr id="54285" name="Group 21"/>
            <p:cNvGrpSpPr>
              <a:grpSpLocks/>
            </p:cNvGrpSpPr>
            <p:nvPr/>
          </p:nvGrpSpPr>
          <p:grpSpPr bwMode="auto">
            <a:xfrm>
              <a:off x="3750" y="6510"/>
              <a:ext cx="3240" cy="2055"/>
              <a:chOff x="3690" y="11055"/>
              <a:chExt cx="3240" cy="2055"/>
            </a:xfrm>
          </p:grpSpPr>
          <p:grpSp>
            <p:nvGrpSpPr>
              <p:cNvPr id="54286" name="Group 30"/>
              <p:cNvGrpSpPr>
                <a:grpSpLocks/>
              </p:cNvGrpSpPr>
              <p:nvPr/>
            </p:nvGrpSpPr>
            <p:grpSpPr bwMode="auto">
              <a:xfrm>
                <a:off x="3690" y="11055"/>
                <a:ext cx="2430" cy="840"/>
                <a:chOff x="3690" y="11055"/>
                <a:chExt cx="2430" cy="840"/>
              </a:xfrm>
            </p:grpSpPr>
            <p:sp>
              <p:nvSpPr>
                <p:cNvPr id="54295" name="AutoShape 33"/>
                <p:cNvSpPr>
                  <a:spLocks noChangeArrowheads="1"/>
                </p:cNvSpPr>
                <p:nvPr/>
              </p:nvSpPr>
              <p:spPr bwMode="auto">
                <a:xfrm rot="5400000">
                  <a:off x="3682" y="11078"/>
                  <a:ext cx="825" cy="810"/>
                </a:xfrm>
                <a:prstGeom prst="hexagon">
                  <a:avLst>
                    <a:gd name="adj" fmla="val 25463"/>
                    <a:gd name="vf" fmla="val 115470"/>
                  </a:avLst>
                </a:prstGeom>
                <a:solidFill>
                  <a:srgbClr val="FF99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1</a:t>
                  </a:r>
                  <a:endParaRPr lang="en-US" sz="2000"/>
                </a:p>
              </p:txBody>
            </p:sp>
            <p:sp>
              <p:nvSpPr>
                <p:cNvPr id="54296" name="AutoShape 32"/>
                <p:cNvSpPr>
                  <a:spLocks noChangeArrowheads="1"/>
                </p:cNvSpPr>
                <p:nvPr/>
              </p:nvSpPr>
              <p:spPr bwMode="auto">
                <a:xfrm rot="5400000">
                  <a:off x="4492" y="11078"/>
                  <a:ext cx="825" cy="810"/>
                </a:xfrm>
                <a:prstGeom prst="hexagon">
                  <a:avLst>
                    <a:gd name="adj" fmla="val 25463"/>
                    <a:gd name="vf" fmla="val 115470"/>
                  </a:avLst>
                </a:prstGeom>
                <a:solidFill>
                  <a:srgbClr val="FF99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3</a:t>
                  </a:r>
                  <a:endParaRPr lang="en-US" sz="2000"/>
                </a:p>
              </p:txBody>
            </p:sp>
            <p:sp>
              <p:nvSpPr>
                <p:cNvPr id="54297" name="AutoShape 31"/>
                <p:cNvSpPr>
                  <a:spLocks noChangeArrowheads="1"/>
                </p:cNvSpPr>
                <p:nvPr/>
              </p:nvSpPr>
              <p:spPr bwMode="auto">
                <a:xfrm rot="5400000">
                  <a:off x="5302" y="11063"/>
                  <a:ext cx="825" cy="810"/>
                </a:xfrm>
                <a:prstGeom prst="hexagon">
                  <a:avLst>
                    <a:gd name="adj" fmla="val 25463"/>
                    <a:gd name="vf" fmla="val 115470"/>
                  </a:avLst>
                </a:prstGeom>
                <a:solidFill>
                  <a:srgbClr val="FF99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5</a:t>
                  </a:r>
                  <a:endParaRPr lang="en-US" sz="2000"/>
                </a:p>
              </p:txBody>
            </p:sp>
          </p:grpSp>
          <p:grpSp>
            <p:nvGrpSpPr>
              <p:cNvPr id="54287" name="Group 26"/>
              <p:cNvGrpSpPr>
                <a:grpSpLocks/>
              </p:cNvGrpSpPr>
              <p:nvPr/>
            </p:nvGrpSpPr>
            <p:grpSpPr bwMode="auto">
              <a:xfrm>
                <a:off x="4095" y="11670"/>
                <a:ext cx="2430" cy="840"/>
                <a:chOff x="3690" y="11055"/>
                <a:chExt cx="2430" cy="840"/>
              </a:xfrm>
            </p:grpSpPr>
            <p:sp>
              <p:nvSpPr>
                <p:cNvPr id="54292" name="AutoShape 29"/>
                <p:cNvSpPr>
                  <a:spLocks noChangeArrowheads="1"/>
                </p:cNvSpPr>
                <p:nvPr/>
              </p:nvSpPr>
              <p:spPr bwMode="auto">
                <a:xfrm rot="5400000">
                  <a:off x="3682" y="11078"/>
                  <a:ext cx="825" cy="810"/>
                </a:xfrm>
                <a:prstGeom prst="hexagon">
                  <a:avLst>
                    <a:gd name="adj" fmla="val 25463"/>
                    <a:gd name="vf" fmla="val 115470"/>
                  </a:avLst>
                </a:prstGeom>
                <a:solidFill>
                  <a:srgbClr val="FF99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7</a:t>
                  </a:r>
                  <a:endParaRPr lang="en-US" sz="2000"/>
                </a:p>
              </p:txBody>
            </p:sp>
            <p:sp>
              <p:nvSpPr>
                <p:cNvPr id="54293" name="AutoShape 28"/>
                <p:cNvSpPr>
                  <a:spLocks noChangeArrowheads="1"/>
                </p:cNvSpPr>
                <p:nvPr/>
              </p:nvSpPr>
              <p:spPr bwMode="auto">
                <a:xfrm rot="5400000">
                  <a:off x="4492" y="11078"/>
                  <a:ext cx="825" cy="810"/>
                </a:xfrm>
                <a:prstGeom prst="hexagon">
                  <a:avLst>
                    <a:gd name="adj" fmla="val 25463"/>
                    <a:gd name="vf" fmla="val 115470"/>
                  </a:avLst>
                </a:prstGeom>
                <a:solidFill>
                  <a:srgbClr val="FF99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9</a:t>
                  </a:r>
                  <a:endParaRPr lang="en-US" sz="2000"/>
                </a:p>
              </p:txBody>
            </p:sp>
            <p:sp>
              <p:nvSpPr>
                <p:cNvPr id="54294" name="AutoShape 27"/>
                <p:cNvSpPr>
                  <a:spLocks noChangeArrowheads="1"/>
                </p:cNvSpPr>
                <p:nvPr/>
              </p:nvSpPr>
              <p:spPr bwMode="auto">
                <a:xfrm rot="5400000">
                  <a:off x="5302" y="11063"/>
                  <a:ext cx="825" cy="810"/>
                </a:xfrm>
                <a:prstGeom prst="hexagon">
                  <a:avLst>
                    <a:gd name="adj" fmla="val 25463"/>
                    <a:gd name="vf" fmla="val 115470"/>
                  </a:avLst>
                </a:prstGeom>
                <a:solidFill>
                  <a:srgbClr val="FF99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2</a:t>
                  </a:r>
                  <a:endParaRPr lang="en-US" sz="2000"/>
                </a:p>
              </p:txBody>
            </p:sp>
          </p:grpSp>
          <p:grpSp>
            <p:nvGrpSpPr>
              <p:cNvPr id="54288" name="Group 22"/>
              <p:cNvGrpSpPr>
                <a:grpSpLocks/>
              </p:cNvGrpSpPr>
              <p:nvPr/>
            </p:nvGrpSpPr>
            <p:grpSpPr bwMode="auto">
              <a:xfrm>
                <a:off x="4500" y="12270"/>
                <a:ext cx="2430" cy="840"/>
                <a:chOff x="3690" y="11055"/>
                <a:chExt cx="2430" cy="840"/>
              </a:xfrm>
            </p:grpSpPr>
            <p:sp>
              <p:nvSpPr>
                <p:cNvPr id="54289" name="AutoShape 25"/>
                <p:cNvSpPr>
                  <a:spLocks noChangeArrowheads="1"/>
                </p:cNvSpPr>
                <p:nvPr/>
              </p:nvSpPr>
              <p:spPr bwMode="auto">
                <a:xfrm rot="5400000">
                  <a:off x="3682" y="11078"/>
                  <a:ext cx="825" cy="810"/>
                </a:xfrm>
                <a:prstGeom prst="hexagon">
                  <a:avLst>
                    <a:gd name="adj" fmla="val 25463"/>
                    <a:gd name="vf" fmla="val 115470"/>
                  </a:avLst>
                </a:prstGeom>
                <a:solidFill>
                  <a:srgbClr val="FF99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4</a:t>
                  </a:r>
                  <a:endParaRPr lang="en-US" sz="2000"/>
                </a:p>
              </p:txBody>
            </p:sp>
            <p:sp>
              <p:nvSpPr>
                <p:cNvPr id="54290" name="AutoShape 24"/>
                <p:cNvSpPr>
                  <a:spLocks noChangeArrowheads="1"/>
                </p:cNvSpPr>
                <p:nvPr/>
              </p:nvSpPr>
              <p:spPr bwMode="auto">
                <a:xfrm rot="5400000">
                  <a:off x="4492" y="11078"/>
                  <a:ext cx="825" cy="810"/>
                </a:xfrm>
                <a:prstGeom prst="hexagon">
                  <a:avLst>
                    <a:gd name="adj" fmla="val 25463"/>
                    <a:gd name="vf" fmla="val 115470"/>
                  </a:avLst>
                </a:prstGeom>
                <a:solidFill>
                  <a:srgbClr val="FF99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6</a:t>
                  </a:r>
                  <a:endParaRPr lang="en-US" sz="2000"/>
                </a:p>
              </p:txBody>
            </p:sp>
            <p:sp>
              <p:nvSpPr>
                <p:cNvPr id="54291" name="AutoShape 23"/>
                <p:cNvSpPr>
                  <a:spLocks noChangeArrowheads="1"/>
                </p:cNvSpPr>
                <p:nvPr/>
              </p:nvSpPr>
              <p:spPr bwMode="auto">
                <a:xfrm rot="5400000">
                  <a:off x="5302" y="11063"/>
                  <a:ext cx="825" cy="810"/>
                </a:xfrm>
                <a:prstGeom prst="hexagon">
                  <a:avLst>
                    <a:gd name="adj" fmla="val 25463"/>
                    <a:gd name="vf" fmla="val 115470"/>
                  </a:avLst>
                </a:prstGeom>
                <a:solidFill>
                  <a:srgbClr val="FF99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cs typeface="Times New Roman" panose="02020603050405020304" pitchFamily="18" charset="0"/>
                    </a:rPr>
                    <a:t>   8</a:t>
                  </a:r>
                  <a:endParaRPr lang="en-US" sz="2000"/>
                </a:p>
              </p:txBody>
            </p:sp>
          </p:grpSp>
        </p:grpSp>
      </p:grpSp>
      <p:sp>
        <p:nvSpPr>
          <p:cNvPr id="54278" name="Rectangle 73"/>
          <p:cNvSpPr>
            <a:spLocks noChangeArrowheads="1"/>
          </p:cNvSpPr>
          <p:nvPr/>
        </p:nvSpPr>
        <p:spPr bwMode="auto">
          <a:xfrm>
            <a:off x="0" y="1285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4279" name="Rectangle 110"/>
          <p:cNvSpPr>
            <a:spLocks noChangeArrowheads="1"/>
          </p:cNvSpPr>
          <p:nvPr/>
        </p:nvSpPr>
        <p:spPr bwMode="auto">
          <a:xfrm>
            <a:off x="0" y="1285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4280" name="Rectangle 111"/>
          <p:cNvSpPr>
            <a:spLocks noChangeArrowheads="1"/>
          </p:cNvSpPr>
          <p:nvPr/>
        </p:nvSpPr>
        <p:spPr bwMode="auto">
          <a:xfrm>
            <a:off x="838200" y="2019300"/>
            <a:ext cx="1828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sz="1200">
              <a:cs typeface="Times New Roman" panose="02020603050405020304" pitchFamily="18" charset="0"/>
            </a:endParaRPr>
          </a:p>
          <a:p>
            <a:pPr>
              <a:spcBef>
                <a:spcPct val="0"/>
              </a:spcBef>
              <a:buFontTx/>
              <a:buNone/>
            </a:pPr>
            <a:r>
              <a:rPr lang="en-US" sz="1200">
                <a:cs typeface="Times New Roman" panose="02020603050405020304" pitchFamily="18" charset="0"/>
              </a:rPr>
              <a:t> </a:t>
            </a:r>
            <a:r>
              <a:rPr lang="en-US" sz="2000">
                <a:cs typeface="Times New Roman" panose="02020603050405020304" pitchFamily="18" charset="0"/>
              </a:rPr>
              <a:t>The array is, </a:t>
            </a:r>
            <a:endParaRPr lang="en-US" sz="2000"/>
          </a:p>
        </p:txBody>
      </p:sp>
      <p:graphicFrame>
        <p:nvGraphicFramePr>
          <p:cNvPr id="54281" name="Object 18"/>
          <p:cNvGraphicFramePr>
            <a:graphicFrameLocks noChangeAspect="1"/>
          </p:cNvGraphicFramePr>
          <p:nvPr/>
        </p:nvGraphicFramePr>
        <p:xfrm>
          <a:off x="2514600" y="1905000"/>
          <a:ext cx="1020763" cy="1066800"/>
        </p:xfrm>
        <a:graphic>
          <a:graphicData uri="http://schemas.openxmlformats.org/presentationml/2006/ole">
            <mc:AlternateContent xmlns:mc="http://schemas.openxmlformats.org/markup-compatibility/2006">
              <mc:Choice xmlns:v="urn:schemas-microsoft-com:vml" Requires="v">
                <p:oleObj spid="_x0000_s53258" name="Equation" r:id="rId3" imgW="647419" imgH="672808" progId="Equation.3">
                  <p:embed/>
                </p:oleObj>
              </mc:Choice>
              <mc:Fallback>
                <p:oleObj name="Equation" r:id="rId3" imgW="647419" imgH="67280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905000"/>
                        <a:ext cx="10207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05480850"/>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4AC41F0-2E5C-4D59-A7CD-AB924B04FA47}" type="slidenum">
              <a:rPr lang="en-US" sz="1400" smtClean="0"/>
              <a:pPr>
                <a:spcBef>
                  <a:spcPct val="0"/>
                </a:spcBef>
                <a:buFontTx/>
                <a:buNone/>
              </a:pPr>
              <a:t>72</a:t>
            </a:fld>
            <a:endParaRPr lang="en-US" sz="1400" smtClean="0"/>
          </a:p>
        </p:txBody>
      </p:sp>
      <p:sp>
        <p:nvSpPr>
          <p:cNvPr id="55299" name="Text Box 4"/>
          <p:cNvSpPr txBox="1">
            <a:spLocks noChangeArrowheads="1"/>
          </p:cNvSpPr>
          <p:nvPr/>
        </p:nvSpPr>
        <p:spPr bwMode="auto">
          <a:xfrm>
            <a:off x="381000" y="304800"/>
            <a:ext cx="8382000" cy="337820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b="1"/>
              <a:t>120-Deg Sectorization</a:t>
            </a:r>
            <a:endParaRPr lang="en-US" sz="2400"/>
          </a:p>
          <a:p>
            <a:pPr algn="just" eaLnBrk="1" hangingPunct="1">
              <a:spcBef>
                <a:spcPct val="0"/>
              </a:spcBef>
              <a:buFontTx/>
              <a:buNone/>
            </a:pPr>
            <a:r>
              <a:rPr lang="en-US" sz="2400"/>
              <a:t>In this scheme a cell is divided into three sectors of 120 deg each like fig.1 where each sector is treated as a logical OMNI cell. Three directional antennas are used at the center of the cell with 120 deg apart to illuminate each sector. Fig.2. shows an alternate representation known as the tricellular plan.  Each sector contains one control channel and several voice channels. Adequate channel isolation is necessary within and between sectors to avoid co-site and adjacent channel interference. </a:t>
            </a:r>
          </a:p>
        </p:txBody>
      </p:sp>
      <p:grpSp>
        <p:nvGrpSpPr>
          <p:cNvPr id="55300" name="Group 5"/>
          <p:cNvGrpSpPr>
            <a:grpSpLocks/>
          </p:cNvGrpSpPr>
          <p:nvPr/>
        </p:nvGrpSpPr>
        <p:grpSpPr bwMode="auto">
          <a:xfrm>
            <a:off x="1066800" y="3810000"/>
            <a:ext cx="2209800" cy="2209800"/>
            <a:chOff x="3390" y="11700"/>
            <a:chExt cx="2370" cy="2535"/>
          </a:xfrm>
        </p:grpSpPr>
        <p:sp>
          <p:nvSpPr>
            <p:cNvPr id="55309" name="Line 6"/>
            <p:cNvSpPr>
              <a:spLocks noChangeShapeType="1"/>
            </p:cNvSpPr>
            <p:nvPr/>
          </p:nvSpPr>
          <p:spPr bwMode="auto">
            <a:xfrm flipV="1">
              <a:off x="3405" y="12885"/>
              <a:ext cx="108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0" name="Oval 7"/>
            <p:cNvSpPr>
              <a:spLocks noChangeArrowheads="1"/>
            </p:cNvSpPr>
            <p:nvPr/>
          </p:nvSpPr>
          <p:spPr bwMode="auto">
            <a:xfrm>
              <a:off x="4455" y="12765"/>
              <a:ext cx="180" cy="180"/>
            </a:xfrm>
            <a:prstGeom prst="ellipse">
              <a:avLst/>
            </a:prstGeom>
            <a:solidFill>
              <a:srgbClr val="FFFF00"/>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5311" name="Line 8"/>
            <p:cNvSpPr>
              <a:spLocks noChangeShapeType="1"/>
            </p:cNvSpPr>
            <p:nvPr/>
          </p:nvSpPr>
          <p:spPr bwMode="auto">
            <a:xfrm flipV="1">
              <a:off x="4545" y="11700"/>
              <a:ext cx="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2" name="AutoShape 9"/>
            <p:cNvSpPr>
              <a:spLocks noChangeArrowheads="1"/>
            </p:cNvSpPr>
            <p:nvPr/>
          </p:nvSpPr>
          <p:spPr bwMode="auto">
            <a:xfrm rot="5400000">
              <a:off x="3300" y="11805"/>
              <a:ext cx="2520" cy="2340"/>
            </a:xfrm>
            <a:prstGeom prst="hexagon">
              <a:avLst>
                <a:gd name="adj" fmla="val 26923"/>
                <a:gd name="vf" fmla="val 115470"/>
              </a:avLst>
            </a:prstGeom>
            <a:solidFill>
              <a:srgbClr val="FFFF00">
                <a:alpha val="0"/>
              </a:srgbClr>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5313" name="Line 10"/>
            <p:cNvSpPr>
              <a:spLocks noChangeShapeType="1"/>
            </p:cNvSpPr>
            <p:nvPr/>
          </p:nvSpPr>
          <p:spPr bwMode="auto">
            <a:xfrm>
              <a:off x="4635" y="12885"/>
              <a:ext cx="108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4" name="Text Box 11"/>
            <p:cNvSpPr txBox="1">
              <a:spLocks noChangeArrowheads="1"/>
            </p:cNvSpPr>
            <p:nvPr/>
          </p:nvSpPr>
          <p:spPr bwMode="auto">
            <a:xfrm>
              <a:off x="3420" y="12600"/>
              <a:ext cx="1080" cy="360"/>
            </a:xfrm>
            <a:prstGeom prst="rect">
              <a:avLst/>
            </a:prstGeom>
            <a:solidFill>
              <a:srgbClr val="FFFF00">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800"/>
                <a:t>Sector-1</a:t>
              </a:r>
            </a:p>
          </p:txBody>
        </p:sp>
        <p:sp>
          <p:nvSpPr>
            <p:cNvPr id="55315" name="Text Box 12"/>
            <p:cNvSpPr txBox="1">
              <a:spLocks noChangeArrowheads="1"/>
            </p:cNvSpPr>
            <p:nvPr/>
          </p:nvSpPr>
          <p:spPr bwMode="auto">
            <a:xfrm>
              <a:off x="4680" y="12420"/>
              <a:ext cx="1080" cy="360"/>
            </a:xfrm>
            <a:prstGeom prst="rect">
              <a:avLst/>
            </a:prstGeom>
            <a:solidFill>
              <a:srgbClr val="FFFF00">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800"/>
                <a:t>Sector-2</a:t>
              </a:r>
            </a:p>
          </p:txBody>
        </p:sp>
        <p:sp>
          <p:nvSpPr>
            <p:cNvPr id="55316" name="Text Box 13"/>
            <p:cNvSpPr txBox="1">
              <a:spLocks noChangeArrowheads="1"/>
            </p:cNvSpPr>
            <p:nvPr/>
          </p:nvSpPr>
          <p:spPr bwMode="auto">
            <a:xfrm>
              <a:off x="3960" y="13410"/>
              <a:ext cx="1080" cy="360"/>
            </a:xfrm>
            <a:prstGeom prst="rect">
              <a:avLst/>
            </a:prstGeom>
            <a:solidFill>
              <a:srgbClr val="FFFF00">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800"/>
                <a:t>Sector-3</a:t>
              </a:r>
            </a:p>
          </p:txBody>
        </p:sp>
      </p:grpSp>
      <p:grpSp>
        <p:nvGrpSpPr>
          <p:cNvPr id="55301" name="Group 14"/>
          <p:cNvGrpSpPr>
            <a:grpSpLocks/>
          </p:cNvGrpSpPr>
          <p:nvPr/>
        </p:nvGrpSpPr>
        <p:grpSpPr bwMode="auto">
          <a:xfrm>
            <a:off x="5715000" y="3733800"/>
            <a:ext cx="2819400" cy="2362200"/>
            <a:chOff x="7770" y="11970"/>
            <a:chExt cx="2010" cy="1890"/>
          </a:xfrm>
        </p:grpSpPr>
        <p:sp>
          <p:nvSpPr>
            <p:cNvPr id="55303" name="AutoShape 15"/>
            <p:cNvSpPr>
              <a:spLocks noChangeArrowheads="1"/>
            </p:cNvSpPr>
            <p:nvPr/>
          </p:nvSpPr>
          <p:spPr bwMode="auto">
            <a:xfrm rot="5400000">
              <a:off x="7740" y="12060"/>
              <a:ext cx="1080" cy="900"/>
            </a:xfrm>
            <a:prstGeom prst="hexagon">
              <a:avLst>
                <a:gd name="adj" fmla="val 30000"/>
                <a:gd name="vf" fmla="val 115470"/>
              </a:avLst>
            </a:prstGeom>
            <a:solidFill>
              <a:srgbClr val="FFFF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5304" name="AutoShape 16"/>
            <p:cNvSpPr>
              <a:spLocks noChangeArrowheads="1"/>
            </p:cNvSpPr>
            <p:nvPr/>
          </p:nvSpPr>
          <p:spPr bwMode="auto">
            <a:xfrm rot="5400000">
              <a:off x="8640" y="12060"/>
              <a:ext cx="1080" cy="900"/>
            </a:xfrm>
            <a:prstGeom prst="hexagon">
              <a:avLst>
                <a:gd name="adj" fmla="val 30000"/>
                <a:gd name="vf" fmla="val 115470"/>
              </a:avLst>
            </a:prstGeom>
            <a:solidFill>
              <a:srgbClr val="FFFF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5305" name="AutoShape 17"/>
            <p:cNvSpPr>
              <a:spLocks noChangeArrowheads="1"/>
            </p:cNvSpPr>
            <p:nvPr/>
          </p:nvSpPr>
          <p:spPr bwMode="auto">
            <a:xfrm rot="5400000">
              <a:off x="8190" y="12870"/>
              <a:ext cx="1080" cy="900"/>
            </a:xfrm>
            <a:prstGeom prst="hexagon">
              <a:avLst>
                <a:gd name="adj" fmla="val 30000"/>
                <a:gd name="vf" fmla="val 115470"/>
              </a:avLst>
            </a:prstGeom>
            <a:solidFill>
              <a:srgbClr val="FFFF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5306" name="Text Box 18"/>
            <p:cNvSpPr txBox="1">
              <a:spLocks noChangeArrowheads="1"/>
            </p:cNvSpPr>
            <p:nvPr/>
          </p:nvSpPr>
          <p:spPr bwMode="auto">
            <a:xfrm>
              <a:off x="7770" y="12300"/>
              <a:ext cx="1080" cy="360"/>
            </a:xfrm>
            <a:prstGeom prst="rect">
              <a:avLst/>
            </a:prstGeom>
            <a:solidFill>
              <a:srgbClr val="FFFF00">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Sector-1</a:t>
              </a:r>
            </a:p>
          </p:txBody>
        </p:sp>
        <p:sp>
          <p:nvSpPr>
            <p:cNvPr id="55307" name="Text Box 19"/>
            <p:cNvSpPr txBox="1">
              <a:spLocks noChangeArrowheads="1"/>
            </p:cNvSpPr>
            <p:nvPr/>
          </p:nvSpPr>
          <p:spPr bwMode="auto">
            <a:xfrm>
              <a:off x="8700" y="12300"/>
              <a:ext cx="1080" cy="360"/>
            </a:xfrm>
            <a:prstGeom prst="rect">
              <a:avLst/>
            </a:prstGeom>
            <a:solidFill>
              <a:srgbClr val="FFFF00">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Sector-2</a:t>
              </a:r>
            </a:p>
          </p:txBody>
        </p:sp>
        <p:sp>
          <p:nvSpPr>
            <p:cNvPr id="55308" name="Text Box 20"/>
            <p:cNvSpPr txBox="1">
              <a:spLocks noChangeArrowheads="1"/>
            </p:cNvSpPr>
            <p:nvPr/>
          </p:nvSpPr>
          <p:spPr bwMode="auto">
            <a:xfrm>
              <a:off x="8280" y="13140"/>
              <a:ext cx="1080" cy="360"/>
            </a:xfrm>
            <a:prstGeom prst="rect">
              <a:avLst/>
            </a:prstGeom>
            <a:solidFill>
              <a:srgbClr val="FFFF00">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Sector-3</a:t>
              </a:r>
            </a:p>
          </p:txBody>
        </p:sp>
      </p:grpSp>
      <p:sp>
        <p:nvSpPr>
          <p:cNvPr id="55302" name="Text Box 21"/>
          <p:cNvSpPr txBox="1">
            <a:spLocks noChangeArrowheads="1"/>
          </p:cNvSpPr>
          <p:nvPr/>
        </p:nvSpPr>
        <p:spPr bwMode="auto">
          <a:xfrm>
            <a:off x="685800" y="60198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2400"/>
              <a:t>(a) Conventional representation        (b) Alternate representation </a:t>
            </a:r>
          </a:p>
        </p:txBody>
      </p:sp>
    </p:spTree>
    <p:extLst>
      <p:ext uri="{BB962C8B-B14F-4D97-AF65-F5344CB8AC3E}">
        <p14:creationId xmlns:p14="http://schemas.microsoft.com/office/powerpoint/2010/main" val="1510495977"/>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41F5BA2-6CB0-4C5E-B587-79504128DFF8}" type="slidenum">
              <a:rPr lang="en-US" sz="1400" smtClean="0"/>
              <a:pPr>
                <a:spcBef>
                  <a:spcPct val="0"/>
                </a:spcBef>
                <a:buFontTx/>
                <a:buNone/>
              </a:pPr>
              <a:t>73</a:t>
            </a:fld>
            <a:endParaRPr lang="en-US" sz="1400" smtClean="0"/>
          </a:p>
        </p:txBody>
      </p:sp>
      <p:sp>
        <p:nvSpPr>
          <p:cNvPr id="56323" name="Text Box 4"/>
          <p:cNvSpPr txBox="1">
            <a:spLocks noChangeArrowheads="1"/>
          </p:cNvSpPr>
          <p:nvPr/>
        </p:nvSpPr>
        <p:spPr bwMode="auto">
          <a:xfrm>
            <a:off x="152400" y="228600"/>
            <a:ext cx="8763000" cy="22828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FontTx/>
              <a:buNone/>
            </a:pPr>
            <a:r>
              <a:rPr lang="en-US" sz="2400"/>
              <a:t>   In N=7/21 cluster each cell of N=7 OMNI cluster is divided into three sectors and one frequency group per sector is allocated based on (N, N+7, N+14) distribution where N=1,2,3, …, 7 are the number of cells. For example for N=3, (3, 10, 17) i.e. frequency group 3 for sector 1, frequency group 10 for sector 2 and frequency group 17 for sector 3 of third cell. </a:t>
            </a:r>
          </a:p>
        </p:txBody>
      </p:sp>
      <p:grpSp>
        <p:nvGrpSpPr>
          <p:cNvPr id="56324" name="Group 5"/>
          <p:cNvGrpSpPr>
            <a:grpSpLocks/>
          </p:cNvGrpSpPr>
          <p:nvPr/>
        </p:nvGrpSpPr>
        <p:grpSpPr bwMode="auto">
          <a:xfrm>
            <a:off x="228600" y="2971800"/>
            <a:ext cx="3352800" cy="2819400"/>
            <a:chOff x="2235" y="4140"/>
            <a:chExt cx="3840" cy="3150"/>
          </a:xfrm>
        </p:grpSpPr>
        <p:sp>
          <p:nvSpPr>
            <p:cNvPr id="56384" name="Line 6"/>
            <p:cNvSpPr>
              <a:spLocks noChangeShapeType="1"/>
            </p:cNvSpPr>
            <p:nvPr/>
          </p:nvSpPr>
          <p:spPr bwMode="auto">
            <a:xfrm flipV="1">
              <a:off x="2888" y="4732"/>
              <a:ext cx="582" cy="3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85" name="Line 7"/>
            <p:cNvSpPr>
              <a:spLocks noChangeShapeType="1"/>
            </p:cNvSpPr>
            <p:nvPr/>
          </p:nvSpPr>
          <p:spPr bwMode="auto">
            <a:xfrm flipV="1">
              <a:off x="3502" y="414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86" name="AutoShape 8"/>
            <p:cNvSpPr>
              <a:spLocks noChangeArrowheads="1"/>
            </p:cNvSpPr>
            <p:nvPr/>
          </p:nvSpPr>
          <p:spPr bwMode="auto">
            <a:xfrm rot="5400000">
              <a:off x="2880" y="4140"/>
              <a:ext cx="1260" cy="1260"/>
            </a:xfrm>
            <a:prstGeom prst="hexagon">
              <a:avLst>
                <a:gd name="adj" fmla="val 25000"/>
                <a:gd name="vf" fmla="val 115470"/>
              </a:avLst>
            </a:prstGeom>
            <a:solidFill>
              <a:srgbClr val="FFFFFF">
                <a:alpha val="0"/>
              </a:srgbClr>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87" name="Line 9"/>
            <p:cNvSpPr>
              <a:spLocks noChangeShapeType="1"/>
            </p:cNvSpPr>
            <p:nvPr/>
          </p:nvSpPr>
          <p:spPr bwMode="auto">
            <a:xfrm>
              <a:off x="3550" y="4732"/>
              <a:ext cx="582" cy="3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88" name="Oval 10"/>
            <p:cNvSpPr>
              <a:spLocks noChangeArrowheads="1"/>
            </p:cNvSpPr>
            <p:nvPr/>
          </p:nvSpPr>
          <p:spPr bwMode="auto">
            <a:xfrm>
              <a:off x="3274" y="4481"/>
              <a:ext cx="460" cy="496"/>
            </a:xfrm>
            <a:prstGeom prst="ellipse">
              <a:avLst/>
            </a:prstGeom>
            <a:solidFill>
              <a:srgbClr val="FFFF99"/>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6</a:t>
              </a:r>
            </a:p>
          </p:txBody>
        </p:sp>
        <p:sp>
          <p:nvSpPr>
            <p:cNvPr id="56389" name="Line 11"/>
            <p:cNvSpPr>
              <a:spLocks noChangeShapeType="1"/>
            </p:cNvSpPr>
            <p:nvPr/>
          </p:nvSpPr>
          <p:spPr bwMode="auto">
            <a:xfrm flipV="1">
              <a:off x="4148" y="4732"/>
              <a:ext cx="582" cy="3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90" name="Line 12"/>
            <p:cNvSpPr>
              <a:spLocks noChangeShapeType="1"/>
            </p:cNvSpPr>
            <p:nvPr/>
          </p:nvSpPr>
          <p:spPr bwMode="auto">
            <a:xfrm flipV="1">
              <a:off x="4762" y="414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91" name="AutoShape 13"/>
            <p:cNvSpPr>
              <a:spLocks noChangeArrowheads="1"/>
            </p:cNvSpPr>
            <p:nvPr/>
          </p:nvSpPr>
          <p:spPr bwMode="auto">
            <a:xfrm rot="5400000">
              <a:off x="4140" y="4140"/>
              <a:ext cx="1260" cy="1260"/>
            </a:xfrm>
            <a:prstGeom prst="hexagon">
              <a:avLst>
                <a:gd name="adj" fmla="val 25000"/>
                <a:gd name="vf" fmla="val 115470"/>
              </a:avLst>
            </a:prstGeom>
            <a:solidFill>
              <a:srgbClr val="FFFFFF">
                <a:alpha val="0"/>
              </a:srgbClr>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92" name="Line 14"/>
            <p:cNvSpPr>
              <a:spLocks noChangeShapeType="1"/>
            </p:cNvSpPr>
            <p:nvPr/>
          </p:nvSpPr>
          <p:spPr bwMode="auto">
            <a:xfrm>
              <a:off x="4810" y="4732"/>
              <a:ext cx="582" cy="3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93" name="Oval 15"/>
            <p:cNvSpPr>
              <a:spLocks noChangeArrowheads="1"/>
            </p:cNvSpPr>
            <p:nvPr/>
          </p:nvSpPr>
          <p:spPr bwMode="auto">
            <a:xfrm>
              <a:off x="4534" y="4481"/>
              <a:ext cx="460" cy="496"/>
            </a:xfrm>
            <a:prstGeom prst="ellipse">
              <a:avLst/>
            </a:prstGeom>
            <a:solidFill>
              <a:srgbClr val="FFFF99"/>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3</a:t>
              </a:r>
            </a:p>
          </p:txBody>
        </p:sp>
        <p:sp>
          <p:nvSpPr>
            <p:cNvPr id="56394" name="Line 16"/>
            <p:cNvSpPr>
              <a:spLocks noChangeShapeType="1"/>
            </p:cNvSpPr>
            <p:nvPr/>
          </p:nvSpPr>
          <p:spPr bwMode="auto">
            <a:xfrm flipV="1">
              <a:off x="3503" y="5677"/>
              <a:ext cx="582" cy="3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95" name="Line 17"/>
            <p:cNvSpPr>
              <a:spLocks noChangeShapeType="1"/>
            </p:cNvSpPr>
            <p:nvPr/>
          </p:nvSpPr>
          <p:spPr bwMode="auto">
            <a:xfrm flipV="1">
              <a:off x="4117" y="5085"/>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96" name="AutoShape 18"/>
            <p:cNvSpPr>
              <a:spLocks noChangeArrowheads="1"/>
            </p:cNvSpPr>
            <p:nvPr/>
          </p:nvSpPr>
          <p:spPr bwMode="auto">
            <a:xfrm rot="5400000">
              <a:off x="3495" y="5085"/>
              <a:ext cx="1260" cy="1260"/>
            </a:xfrm>
            <a:prstGeom prst="hexagon">
              <a:avLst>
                <a:gd name="adj" fmla="val 25000"/>
                <a:gd name="vf" fmla="val 115470"/>
              </a:avLst>
            </a:prstGeom>
            <a:solidFill>
              <a:srgbClr val="CCFFFF">
                <a:alpha val="0"/>
              </a:srgbClr>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97" name="Line 19"/>
            <p:cNvSpPr>
              <a:spLocks noChangeShapeType="1"/>
            </p:cNvSpPr>
            <p:nvPr/>
          </p:nvSpPr>
          <p:spPr bwMode="auto">
            <a:xfrm>
              <a:off x="4165" y="5677"/>
              <a:ext cx="582" cy="3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98" name="Oval 20"/>
            <p:cNvSpPr>
              <a:spLocks noChangeArrowheads="1"/>
            </p:cNvSpPr>
            <p:nvPr/>
          </p:nvSpPr>
          <p:spPr bwMode="auto">
            <a:xfrm>
              <a:off x="3889" y="5426"/>
              <a:ext cx="460" cy="496"/>
            </a:xfrm>
            <a:prstGeom prst="ellipse">
              <a:avLst/>
            </a:prstGeom>
            <a:solidFill>
              <a:srgbClr val="FFFF99"/>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1</a:t>
              </a:r>
            </a:p>
          </p:txBody>
        </p:sp>
        <p:sp>
          <p:nvSpPr>
            <p:cNvPr id="56399" name="Line 21"/>
            <p:cNvSpPr>
              <a:spLocks noChangeShapeType="1"/>
            </p:cNvSpPr>
            <p:nvPr/>
          </p:nvSpPr>
          <p:spPr bwMode="auto">
            <a:xfrm flipV="1">
              <a:off x="4763" y="5692"/>
              <a:ext cx="582" cy="3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400" name="Line 22"/>
            <p:cNvSpPr>
              <a:spLocks noChangeShapeType="1"/>
            </p:cNvSpPr>
            <p:nvPr/>
          </p:nvSpPr>
          <p:spPr bwMode="auto">
            <a:xfrm flipV="1">
              <a:off x="5377" y="510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401" name="AutoShape 23"/>
            <p:cNvSpPr>
              <a:spLocks noChangeArrowheads="1"/>
            </p:cNvSpPr>
            <p:nvPr/>
          </p:nvSpPr>
          <p:spPr bwMode="auto">
            <a:xfrm rot="5400000">
              <a:off x="4755" y="5100"/>
              <a:ext cx="1260" cy="1260"/>
            </a:xfrm>
            <a:prstGeom prst="hexagon">
              <a:avLst>
                <a:gd name="adj" fmla="val 25000"/>
                <a:gd name="vf" fmla="val 115470"/>
              </a:avLst>
            </a:prstGeom>
            <a:solidFill>
              <a:srgbClr val="CCFFFF">
                <a:alpha val="0"/>
              </a:srgbClr>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402" name="Line 24"/>
            <p:cNvSpPr>
              <a:spLocks noChangeShapeType="1"/>
            </p:cNvSpPr>
            <p:nvPr/>
          </p:nvSpPr>
          <p:spPr bwMode="auto">
            <a:xfrm>
              <a:off x="5425" y="5692"/>
              <a:ext cx="582" cy="3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403" name="Oval 25"/>
            <p:cNvSpPr>
              <a:spLocks noChangeArrowheads="1"/>
            </p:cNvSpPr>
            <p:nvPr/>
          </p:nvSpPr>
          <p:spPr bwMode="auto">
            <a:xfrm>
              <a:off x="5149" y="5441"/>
              <a:ext cx="460" cy="496"/>
            </a:xfrm>
            <a:prstGeom prst="ellipse">
              <a:avLst/>
            </a:prstGeom>
            <a:solidFill>
              <a:srgbClr val="FFFF99"/>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5</a:t>
              </a:r>
            </a:p>
          </p:txBody>
        </p:sp>
        <p:sp>
          <p:nvSpPr>
            <p:cNvPr id="56404" name="Line 26"/>
            <p:cNvSpPr>
              <a:spLocks noChangeShapeType="1"/>
            </p:cNvSpPr>
            <p:nvPr/>
          </p:nvSpPr>
          <p:spPr bwMode="auto">
            <a:xfrm flipV="1">
              <a:off x="2243" y="5677"/>
              <a:ext cx="582" cy="3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405" name="Line 27"/>
            <p:cNvSpPr>
              <a:spLocks noChangeShapeType="1"/>
            </p:cNvSpPr>
            <p:nvPr/>
          </p:nvSpPr>
          <p:spPr bwMode="auto">
            <a:xfrm flipV="1">
              <a:off x="2857" y="5085"/>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406" name="AutoShape 28"/>
            <p:cNvSpPr>
              <a:spLocks noChangeArrowheads="1"/>
            </p:cNvSpPr>
            <p:nvPr/>
          </p:nvSpPr>
          <p:spPr bwMode="auto">
            <a:xfrm rot="5400000">
              <a:off x="2235" y="5085"/>
              <a:ext cx="1260" cy="1260"/>
            </a:xfrm>
            <a:prstGeom prst="hexagon">
              <a:avLst>
                <a:gd name="adj" fmla="val 25000"/>
                <a:gd name="vf" fmla="val 115470"/>
              </a:avLst>
            </a:prstGeom>
            <a:solidFill>
              <a:srgbClr val="FFFFFF">
                <a:alpha val="0"/>
              </a:srgbClr>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407" name="Line 29"/>
            <p:cNvSpPr>
              <a:spLocks noChangeShapeType="1"/>
            </p:cNvSpPr>
            <p:nvPr/>
          </p:nvSpPr>
          <p:spPr bwMode="auto">
            <a:xfrm>
              <a:off x="2905" y="5677"/>
              <a:ext cx="582" cy="3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408" name="Oval 30"/>
            <p:cNvSpPr>
              <a:spLocks noChangeArrowheads="1"/>
            </p:cNvSpPr>
            <p:nvPr/>
          </p:nvSpPr>
          <p:spPr bwMode="auto">
            <a:xfrm>
              <a:off x="2629" y="5426"/>
              <a:ext cx="460" cy="496"/>
            </a:xfrm>
            <a:prstGeom prst="ellipse">
              <a:avLst/>
            </a:prstGeom>
            <a:solidFill>
              <a:srgbClr val="FFFF99"/>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4</a:t>
              </a:r>
            </a:p>
          </p:txBody>
        </p:sp>
        <p:sp>
          <p:nvSpPr>
            <p:cNvPr id="56409" name="Line 31"/>
            <p:cNvSpPr>
              <a:spLocks noChangeShapeType="1"/>
            </p:cNvSpPr>
            <p:nvPr/>
          </p:nvSpPr>
          <p:spPr bwMode="auto">
            <a:xfrm flipV="1">
              <a:off x="2873" y="6622"/>
              <a:ext cx="582" cy="3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410" name="Line 32"/>
            <p:cNvSpPr>
              <a:spLocks noChangeShapeType="1"/>
            </p:cNvSpPr>
            <p:nvPr/>
          </p:nvSpPr>
          <p:spPr bwMode="auto">
            <a:xfrm flipV="1">
              <a:off x="3487" y="603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411" name="AutoShape 33"/>
            <p:cNvSpPr>
              <a:spLocks noChangeArrowheads="1"/>
            </p:cNvSpPr>
            <p:nvPr/>
          </p:nvSpPr>
          <p:spPr bwMode="auto">
            <a:xfrm rot="5400000">
              <a:off x="2865" y="6030"/>
              <a:ext cx="1260" cy="1260"/>
            </a:xfrm>
            <a:prstGeom prst="hexagon">
              <a:avLst>
                <a:gd name="adj" fmla="val 25000"/>
                <a:gd name="vf" fmla="val 115470"/>
              </a:avLst>
            </a:prstGeom>
            <a:solidFill>
              <a:srgbClr val="FFFFFF">
                <a:alpha val="0"/>
              </a:srgbClr>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412" name="Line 34"/>
            <p:cNvSpPr>
              <a:spLocks noChangeShapeType="1"/>
            </p:cNvSpPr>
            <p:nvPr/>
          </p:nvSpPr>
          <p:spPr bwMode="auto">
            <a:xfrm>
              <a:off x="3535" y="6622"/>
              <a:ext cx="582" cy="3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413" name="Oval 35"/>
            <p:cNvSpPr>
              <a:spLocks noChangeArrowheads="1"/>
            </p:cNvSpPr>
            <p:nvPr/>
          </p:nvSpPr>
          <p:spPr bwMode="auto">
            <a:xfrm>
              <a:off x="3259" y="6371"/>
              <a:ext cx="460" cy="496"/>
            </a:xfrm>
            <a:prstGeom prst="ellipse">
              <a:avLst/>
            </a:prstGeom>
            <a:solidFill>
              <a:srgbClr val="FFFF99"/>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2</a:t>
              </a:r>
            </a:p>
          </p:txBody>
        </p:sp>
        <p:sp>
          <p:nvSpPr>
            <p:cNvPr id="56414" name="Line 36"/>
            <p:cNvSpPr>
              <a:spLocks noChangeShapeType="1"/>
            </p:cNvSpPr>
            <p:nvPr/>
          </p:nvSpPr>
          <p:spPr bwMode="auto">
            <a:xfrm flipV="1">
              <a:off x="4133" y="6622"/>
              <a:ext cx="582" cy="3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415" name="Line 37"/>
            <p:cNvSpPr>
              <a:spLocks noChangeShapeType="1"/>
            </p:cNvSpPr>
            <p:nvPr/>
          </p:nvSpPr>
          <p:spPr bwMode="auto">
            <a:xfrm flipV="1">
              <a:off x="4747" y="603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416" name="AutoShape 38"/>
            <p:cNvSpPr>
              <a:spLocks noChangeArrowheads="1"/>
            </p:cNvSpPr>
            <p:nvPr/>
          </p:nvSpPr>
          <p:spPr bwMode="auto">
            <a:xfrm rot="5400000">
              <a:off x="4125" y="6030"/>
              <a:ext cx="1260" cy="1260"/>
            </a:xfrm>
            <a:prstGeom prst="hexagon">
              <a:avLst>
                <a:gd name="adj" fmla="val 25000"/>
                <a:gd name="vf" fmla="val 115470"/>
              </a:avLst>
            </a:prstGeom>
            <a:solidFill>
              <a:srgbClr val="FFFFFF">
                <a:alpha val="0"/>
              </a:srgbClr>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417" name="Line 39"/>
            <p:cNvSpPr>
              <a:spLocks noChangeShapeType="1"/>
            </p:cNvSpPr>
            <p:nvPr/>
          </p:nvSpPr>
          <p:spPr bwMode="auto">
            <a:xfrm>
              <a:off x="4795" y="6622"/>
              <a:ext cx="582" cy="3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418" name="Oval 40"/>
            <p:cNvSpPr>
              <a:spLocks noChangeArrowheads="1"/>
            </p:cNvSpPr>
            <p:nvPr/>
          </p:nvSpPr>
          <p:spPr bwMode="auto">
            <a:xfrm>
              <a:off x="4519" y="6371"/>
              <a:ext cx="460" cy="496"/>
            </a:xfrm>
            <a:prstGeom prst="ellipse">
              <a:avLst/>
            </a:prstGeom>
            <a:solidFill>
              <a:srgbClr val="FFFF99"/>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7</a:t>
              </a:r>
            </a:p>
          </p:txBody>
        </p:sp>
        <p:sp>
          <p:nvSpPr>
            <p:cNvPr id="56419" name="Text Box 41"/>
            <p:cNvSpPr txBox="1">
              <a:spLocks noChangeArrowheads="1"/>
            </p:cNvSpPr>
            <p:nvPr/>
          </p:nvSpPr>
          <p:spPr bwMode="auto">
            <a:xfrm>
              <a:off x="3630" y="4440"/>
              <a:ext cx="54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13</a:t>
              </a:r>
            </a:p>
          </p:txBody>
        </p:sp>
        <p:sp>
          <p:nvSpPr>
            <p:cNvPr id="56420" name="Text Box 42"/>
            <p:cNvSpPr txBox="1">
              <a:spLocks noChangeArrowheads="1"/>
            </p:cNvSpPr>
            <p:nvPr/>
          </p:nvSpPr>
          <p:spPr bwMode="auto">
            <a:xfrm>
              <a:off x="4905" y="4425"/>
              <a:ext cx="54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10</a:t>
              </a:r>
            </a:p>
          </p:txBody>
        </p:sp>
        <p:sp>
          <p:nvSpPr>
            <p:cNvPr id="56421" name="Text Box 43"/>
            <p:cNvSpPr txBox="1">
              <a:spLocks noChangeArrowheads="1"/>
            </p:cNvSpPr>
            <p:nvPr/>
          </p:nvSpPr>
          <p:spPr bwMode="auto">
            <a:xfrm>
              <a:off x="5535" y="5400"/>
              <a:ext cx="54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12</a:t>
              </a:r>
            </a:p>
          </p:txBody>
        </p:sp>
        <p:sp>
          <p:nvSpPr>
            <p:cNvPr id="56422" name="Text Box 44"/>
            <p:cNvSpPr txBox="1">
              <a:spLocks noChangeArrowheads="1"/>
            </p:cNvSpPr>
            <p:nvPr/>
          </p:nvSpPr>
          <p:spPr bwMode="auto">
            <a:xfrm>
              <a:off x="4875" y="6300"/>
              <a:ext cx="54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14</a:t>
              </a:r>
            </a:p>
          </p:txBody>
        </p:sp>
        <p:sp>
          <p:nvSpPr>
            <p:cNvPr id="56423" name="Text Box 45"/>
            <p:cNvSpPr txBox="1">
              <a:spLocks noChangeArrowheads="1"/>
            </p:cNvSpPr>
            <p:nvPr/>
          </p:nvSpPr>
          <p:spPr bwMode="auto">
            <a:xfrm>
              <a:off x="4500" y="6840"/>
              <a:ext cx="54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21</a:t>
              </a:r>
            </a:p>
          </p:txBody>
        </p:sp>
        <p:sp>
          <p:nvSpPr>
            <p:cNvPr id="56424" name="Text Box 46"/>
            <p:cNvSpPr txBox="1">
              <a:spLocks noChangeArrowheads="1"/>
            </p:cNvSpPr>
            <p:nvPr/>
          </p:nvSpPr>
          <p:spPr bwMode="auto">
            <a:xfrm>
              <a:off x="3060" y="5400"/>
              <a:ext cx="54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11</a:t>
              </a:r>
            </a:p>
          </p:txBody>
        </p:sp>
        <p:sp>
          <p:nvSpPr>
            <p:cNvPr id="56425" name="Text Box 47"/>
            <p:cNvSpPr txBox="1">
              <a:spLocks noChangeArrowheads="1"/>
            </p:cNvSpPr>
            <p:nvPr/>
          </p:nvSpPr>
          <p:spPr bwMode="auto">
            <a:xfrm>
              <a:off x="3855" y="5925"/>
              <a:ext cx="54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15</a:t>
              </a:r>
            </a:p>
          </p:txBody>
        </p:sp>
        <p:sp>
          <p:nvSpPr>
            <p:cNvPr id="56426" name="Text Box 48"/>
            <p:cNvSpPr txBox="1">
              <a:spLocks noChangeArrowheads="1"/>
            </p:cNvSpPr>
            <p:nvPr/>
          </p:nvSpPr>
          <p:spPr bwMode="auto">
            <a:xfrm>
              <a:off x="3240" y="6840"/>
              <a:ext cx="54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16</a:t>
              </a:r>
            </a:p>
          </p:txBody>
        </p:sp>
        <p:sp>
          <p:nvSpPr>
            <p:cNvPr id="56427" name="Text Box 49"/>
            <p:cNvSpPr txBox="1">
              <a:spLocks noChangeArrowheads="1"/>
            </p:cNvSpPr>
            <p:nvPr/>
          </p:nvSpPr>
          <p:spPr bwMode="auto">
            <a:xfrm>
              <a:off x="2640" y="5880"/>
              <a:ext cx="54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18</a:t>
              </a:r>
            </a:p>
          </p:txBody>
        </p:sp>
        <p:sp>
          <p:nvSpPr>
            <p:cNvPr id="56428" name="Text Box 50"/>
            <p:cNvSpPr txBox="1">
              <a:spLocks noChangeArrowheads="1"/>
            </p:cNvSpPr>
            <p:nvPr/>
          </p:nvSpPr>
          <p:spPr bwMode="auto">
            <a:xfrm>
              <a:off x="2880" y="4500"/>
              <a:ext cx="54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6</a:t>
              </a:r>
            </a:p>
          </p:txBody>
        </p:sp>
        <p:sp>
          <p:nvSpPr>
            <p:cNvPr id="56429" name="Text Box 51"/>
            <p:cNvSpPr txBox="1">
              <a:spLocks noChangeArrowheads="1"/>
            </p:cNvSpPr>
            <p:nvPr/>
          </p:nvSpPr>
          <p:spPr bwMode="auto">
            <a:xfrm>
              <a:off x="3240" y="4950"/>
              <a:ext cx="54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20</a:t>
              </a:r>
            </a:p>
          </p:txBody>
        </p:sp>
        <p:sp>
          <p:nvSpPr>
            <p:cNvPr id="56430" name="Text Box 52"/>
            <p:cNvSpPr txBox="1">
              <a:spLocks noChangeArrowheads="1"/>
            </p:cNvSpPr>
            <p:nvPr/>
          </p:nvSpPr>
          <p:spPr bwMode="auto">
            <a:xfrm>
              <a:off x="4530" y="4920"/>
              <a:ext cx="54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17</a:t>
              </a:r>
            </a:p>
          </p:txBody>
        </p:sp>
        <p:sp>
          <p:nvSpPr>
            <p:cNvPr id="56431" name="Text Box 53"/>
            <p:cNvSpPr txBox="1">
              <a:spLocks noChangeArrowheads="1"/>
            </p:cNvSpPr>
            <p:nvPr/>
          </p:nvSpPr>
          <p:spPr bwMode="auto">
            <a:xfrm>
              <a:off x="4140" y="4500"/>
              <a:ext cx="54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3</a:t>
              </a:r>
            </a:p>
          </p:txBody>
        </p:sp>
        <p:sp>
          <p:nvSpPr>
            <p:cNvPr id="56432" name="Text Box 54"/>
            <p:cNvSpPr txBox="1">
              <a:spLocks noChangeArrowheads="1"/>
            </p:cNvSpPr>
            <p:nvPr/>
          </p:nvSpPr>
          <p:spPr bwMode="auto">
            <a:xfrm>
              <a:off x="3540" y="5400"/>
              <a:ext cx="54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1</a:t>
              </a:r>
            </a:p>
          </p:txBody>
        </p:sp>
        <p:sp>
          <p:nvSpPr>
            <p:cNvPr id="56433" name="Text Box 55"/>
            <p:cNvSpPr txBox="1">
              <a:spLocks noChangeArrowheads="1"/>
            </p:cNvSpPr>
            <p:nvPr/>
          </p:nvSpPr>
          <p:spPr bwMode="auto">
            <a:xfrm>
              <a:off x="4320" y="5400"/>
              <a:ext cx="54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8</a:t>
              </a:r>
            </a:p>
          </p:txBody>
        </p:sp>
        <p:sp>
          <p:nvSpPr>
            <p:cNvPr id="56434" name="Text Box 56"/>
            <p:cNvSpPr txBox="1">
              <a:spLocks noChangeArrowheads="1"/>
            </p:cNvSpPr>
            <p:nvPr/>
          </p:nvSpPr>
          <p:spPr bwMode="auto">
            <a:xfrm>
              <a:off x="4680" y="5400"/>
              <a:ext cx="54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5</a:t>
              </a:r>
            </a:p>
          </p:txBody>
        </p:sp>
        <p:sp>
          <p:nvSpPr>
            <p:cNvPr id="56435" name="Text Box 57"/>
            <p:cNvSpPr txBox="1">
              <a:spLocks noChangeArrowheads="1"/>
            </p:cNvSpPr>
            <p:nvPr/>
          </p:nvSpPr>
          <p:spPr bwMode="auto">
            <a:xfrm>
              <a:off x="5100" y="5895"/>
              <a:ext cx="54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19</a:t>
              </a:r>
            </a:p>
          </p:txBody>
        </p:sp>
        <p:sp>
          <p:nvSpPr>
            <p:cNvPr id="56436" name="Text Box 58"/>
            <p:cNvSpPr txBox="1">
              <a:spLocks noChangeArrowheads="1"/>
            </p:cNvSpPr>
            <p:nvPr/>
          </p:nvSpPr>
          <p:spPr bwMode="auto">
            <a:xfrm>
              <a:off x="4140" y="6300"/>
              <a:ext cx="54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7</a:t>
              </a:r>
            </a:p>
          </p:txBody>
        </p:sp>
        <p:sp>
          <p:nvSpPr>
            <p:cNvPr id="56437" name="Text Box 59"/>
            <p:cNvSpPr txBox="1">
              <a:spLocks noChangeArrowheads="1"/>
            </p:cNvSpPr>
            <p:nvPr/>
          </p:nvSpPr>
          <p:spPr bwMode="auto">
            <a:xfrm>
              <a:off x="3600" y="6300"/>
              <a:ext cx="54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 9</a:t>
              </a:r>
            </a:p>
          </p:txBody>
        </p:sp>
        <p:sp>
          <p:nvSpPr>
            <p:cNvPr id="56438" name="Text Box 60"/>
            <p:cNvSpPr txBox="1">
              <a:spLocks noChangeArrowheads="1"/>
            </p:cNvSpPr>
            <p:nvPr/>
          </p:nvSpPr>
          <p:spPr bwMode="auto">
            <a:xfrm>
              <a:off x="2880" y="6300"/>
              <a:ext cx="54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2</a:t>
              </a:r>
            </a:p>
          </p:txBody>
        </p:sp>
        <p:sp>
          <p:nvSpPr>
            <p:cNvPr id="56439" name="Text Box 61"/>
            <p:cNvSpPr txBox="1">
              <a:spLocks noChangeArrowheads="1"/>
            </p:cNvSpPr>
            <p:nvPr/>
          </p:nvSpPr>
          <p:spPr bwMode="auto">
            <a:xfrm>
              <a:off x="2250" y="5400"/>
              <a:ext cx="540" cy="36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4</a:t>
              </a:r>
            </a:p>
          </p:txBody>
        </p:sp>
      </p:grpSp>
      <p:sp>
        <p:nvSpPr>
          <p:cNvPr id="56325" name="Text Box 62"/>
          <p:cNvSpPr txBox="1">
            <a:spLocks noChangeArrowheads="1"/>
          </p:cNvSpPr>
          <p:nvPr/>
        </p:nvSpPr>
        <p:spPr bwMode="auto">
          <a:xfrm>
            <a:off x="0" y="6019800"/>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2400"/>
              <a:t>Fig.1 (a) N=7/21 sectored configuration </a:t>
            </a:r>
          </a:p>
        </p:txBody>
      </p:sp>
      <p:grpSp>
        <p:nvGrpSpPr>
          <p:cNvPr id="56326" name="Group 63"/>
          <p:cNvGrpSpPr>
            <a:grpSpLocks/>
          </p:cNvGrpSpPr>
          <p:nvPr/>
        </p:nvGrpSpPr>
        <p:grpSpPr bwMode="auto">
          <a:xfrm>
            <a:off x="4953000" y="2667000"/>
            <a:ext cx="3276600" cy="3048000"/>
            <a:chOff x="5550" y="4140"/>
            <a:chExt cx="3675" cy="4200"/>
          </a:xfrm>
        </p:grpSpPr>
        <p:grpSp>
          <p:nvGrpSpPr>
            <p:cNvPr id="56328" name="Group 64"/>
            <p:cNvGrpSpPr>
              <a:grpSpLocks/>
            </p:cNvGrpSpPr>
            <p:nvPr/>
          </p:nvGrpSpPr>
          <p:grpSpPr bwMode="auto">
            <a:xfrm>
              <a:off x="6660" y="4140"/>
              <a:ext cx="1470" cy="1560"/>
              <a:chOff x="7530" y="4740"/>
              <a:chExt cx="1500" cy="1740"/>
            </a:xfrm>
          </p:grpSpPr>
          <p:sp>
            <p:nvSpPr>
              <p:cNvPr id="56377" name="AutoShape 65"/>
              <p:cNvSpPr>
                <a:spLocks noChangeArrowheads="1"/>
              </p:cNvSpPr>
              <p:nvPr/>
            </p:nvSpPr>
            <p:spPr bwMode="auto">
              <a:xfrm rot="5400000">
                <a:off x="7410" y="4860"/>
                <a:ext cx="990" cy="750"/>
              </a:xfrm>
              <a:prstGeom prst="hexagon">
                <a:avLst>
                  <a:gd name="adj" fmla="val 33000"/>
                  <a:gd name="vf" fmla="val 115470"/>
                </a:avLst>
              </a:prstGeom>
              <a:solidFill>
                <a:srgbClr val="CC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78" name="AutoShape 66"/>
              <p:cNvSpPr>
                <a:spLocks noChangeArrowheads="1"/>
              </p:cNvSpPr>
              <p:nvPr/>
            </p:nvSpPr>
            <p:spPr bwMode="auto">
              <a:xfrm rot="5400000">
                <a:off x="8160" y="4875"/>
                <a:ext cx="990" cy="750"/>
              </a:xfrm>
              <a:prstGeom prst="hexagon">
                <a:avLst>
                  <a:gd name="adj" fmla="val 33000"/>
                  <a:gd name="vf" fmla="val 115470"/>
                </a:avLst>
              </a:prstGeom>
              <a:solidFill>
                <a:srgbClr val="CC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79" name="AutoShape 67"/>
              <p:cNvSpPr>
                <a:spLocks noChangeArrowheads="1"/>
              </p:cNvSpPr>
              <p:nvPr/>
            </p:nvSpPr>
            <p:spPr bwMode="auto">
              <a:xfrm rot="5400000">
                <a:off x="7770" y="5610"/>
                <a:ext cx="990" cy="750"/>
              </a:xfrm>
              <a:prstGeom prst="hexagon">
                <a:avLst>
                  <a:gd name="adj" fmla="val 33000"/>
                  <a:gd name="vf" fmla="val 115470"/>
                </a:avLst>
              </a:prstGeom>
              <a:solidFill>
                <a:srgbClr val="CC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80" name="Oval 68"/>
              <p:cNvSpPr>
                <a:spLocks noChangeArrowheads="1"/>
              </p:cNvSpPr>
              <p:nvPr/>
            </p:nvSpPr>
            <p:spPr bwMode="auto">
              <a:xfrm>
                <a:off x="8115" y="5340"/>
                <a:ext cx="388" cy="423"/>
              </a:xfrm>
              <a:prstGeom prst="ellipse">
                <a:avLst/>
              </a:prstGeom>
              <a:solidFill>
                <a:srgbClr val="CC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6</a:t>
                </a:r>
              </a:p>
            </p:txBody>
          </p:sp>
          <p:sp>
            <p:nvSpPr>
              <p:cNvPr id="56381" name="Text Box 69"/>
              <p:cNvSpPr txBox="1">
                <a:spLocks noChangeArrowheads="1"/>
              </p:cNvSpPr>
              <p:nvPr/>
            </p:nvSpPr>
            <p:spPr bwMode="auto">
              <a:xfrm>
                <a:off x="7740" y="5040"/>
                <a:ext cx="540" cy="360"/>
              </a:xfrm>
              <a:prstGeom prst="rect">
                <a:avLst/>
              </a:prstGeom>
              <a:solidFill>
                <a:srgbClr val="CC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1</a:t>
                </a:r>
              </a:p>
            </p:txBody>
          </p:sp>
          <p:sp>
            <p:nvSpPr>
              <p:cNvPr id="56382" name="Text Box 70"/>
              <p:cNvSpPr txBox="1">
                <a:spLocks noChangeArrowheads="1"/>
              </p:cNvSpPr>
              <p:nvPr/>
            </p:nvSpPr>
            <p:spPr bwMode="auto">
              <a:xfrm>
                <a:off x="8010" y="5775"/>
                <a:ext cx="540" cy="360"/>
              </a:xfrm>
              <a:prstGeom prst="rect">
                <a:avLst/>
              </a:prstGeom>
              <a:solidFill>
                <a:srgbClr val="CC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15</a:t>
                </a:r>
              </a:p>
            </p:txBody>
          </p:sp>
          <p:sp>
            <p:nvSpPr>
              <p:cNvPr id="56383" name="Text Box 71"/>
              <p:cNvSpPr txBox="1">
                <a:spLocks noChangeArrowheads="1"/>
              </p:cNvSpPr>
              <p:nvPr/>
            </p:nvSpPr>
            <p:spPr bwMode="auto">
              <a:xfrm>
                <a:off x="8460" y="5040"/>
                <a:ext cx="540" cy="360"/>
              </a:xfrm>
              <a:prstGeom prst="rect">
                <a:avLst/>
              </a:prstGeom>
              <a:solidFill>
                <a:srgbClr val="CC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8</a:t>
                </a:r>
              </a:p>
            </p:txBody>
          </p:sp>
        </p:grpSp>
        <p:grpSp>
          <p:nvGrpSpPr>
            <p:cNvPr id="56329" name="Group 72"/>
            <p:cNvGrpSpPr>
              <a:grpSpLocks/>
            </p:cNvGrpSpPr>
            <p:nvPr/>
          </p:nvGrpSpPr>
          <p:grpSpPr bwMode="auto">
            <a:xfrm>
              <a:off x="7755" y="4815"/>
              <a:ext cx="1470" cy="1560"/>
              <a:chOff x="7530" y="4740"/>
              <a:chExt cx="1500" cy="1740"/>
            </a:xfrm>
          </p:grpSpPr>
          <p:sp>
            <p:nvSpPr>
              <p:cNvPr id="56370" name="AutoShape 73"/>
              <p:cNvSpPr>
                <a:spLocks noChangeArrowheads="1"/>
              </p:cNvSpPr>
              <p:nvPr/>
            </p:nvSpPr>
            <p:spPr bwMode="auto">
              <a:xfrm rot="5400000">
                <a:off x="7410" y="4860"/>
                <a:ext cx="990" cy="750"/>
              </a:xfrm>
              <a:prstGeom prst="hexagon">
                <a:avLst>
                  <a:gd name="adj" fmla="val 33000"/>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71" name="AutoShape 74"/>
              <p:cNvSpPr>
                <a:spLocks noChangeArrowheads="1"/>
              </p:cNvSpPr>
              <p:nvPr/>
            </p:nvSpPr>
            <p:spPr bwMode="auto">
              <a:xfrm rot="5400000">
                <a:off x="8160" y="4875"/>
                <a:ext cx="990" cy="750"/>
              </a:xfrm>
              <a:prstGeom prst="hexagon">
                <a:avLst>
                  <a:gd name="adj" fmla="val 33000"/>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72" name="AutoShape 75"/>
              <p:cNvSpPr>
                <a:spLocks noChangeArrowheads="1"/>
              </p:cNvSpPr>
              <p:nvPr/>
            </p:nvSpPr>
            <p:spPr bwMode="auto">
              <a:xfrm rot="5400000">
                <a:off x="7770" y="5610"/>
                <a:ext cx="990" cy="750"/>
              </a:xfrm>
              <a:prstGeom prst="hexagon">
                <a:avLst>
                  <a:gd name="adj" fmla="val 33000"/>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73" name="Oval 76"/>
              <p:cNvSpPr>
                <a:spLocks noChangeArrowheads="1"/>
              </p:cNvSpPr>
              <p:nvPr/>
            </p:nvSpPr>
            <p:spPr bwMode="auto">
              <a:xfrm>
                <a:off x="8115" y="5340"/>
                <a:ext cx="388" cy="423"/>
              </a:xfrm>
              <a:prstGeom prst="ellipse">
                <a:avLst/>
              </a:prstGeom>
              <a:solidFill>
                <a:srgbClr val="FFFF99"/>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3</a:t>
                </a:r>
              </a:p>
            </p:txBody>
          </p:sp>
          <p:sp>
            <p:nvSpPr>
              <p:cNvPr id="56374" name="Text Box 77"/>
              <p:cNvSpPr txBox="1">
                <a:spLocks noChangeArrowheads="1"/>
              </p:cNvSpPr>
              <p:nvPr/>
            </p:nvSpPr>
            <p:spPr bwMode="auto">
              <a:xfrm>
                <a:off x="7740" y="5040"/>
                <a:ext cx="540" cy="360"/>
              </a:xfrm>
              <a:prstGeom prst="rect">
                <a:avLst/>
              </a:prstGeom>
              <a:solidFill>
                <a:srgbClr val="FFFF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1</a:t>
                </a:r>
              </a:p>
            </p:txBody>
          </p:sp>
          <p:sp>
            <p:nvSpPr>
              <p:cNvPr id="56375" name="Text Box 78"/>
              <p:cNvSpPr txBox="1">
                <a:spLocks noChangeArrowheads="1"/>
              </p:cNvSpPr>
              <p:nvPr/>
            </p:nvSpPr>
            <p:spPr bwMode="auto">
              <a:xfrm>
                <a:off x="8010" y="5775"/>
                <a:ext cx="540" cy="360"/>
              </a:xfrm>
              <a:prstGeom prst="rect">
                <a:avLst/>
              </a:prstGeom>
              <a:solidFill>
                <a:srgbClr val="FFFF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15</a:t>
                </a:r>
              </a:p>
            </p:txBody>
          </p:sp>
          <p:sp>
            <p:nvSpPr>
              <p:cNvPr id="56376" name="Text Box 79"/>
              <p:cNvSpPr txBox="1">
                <a:spLocks noChangeArrowheads="1"/>
              </p:cNvSpPr>
              <p:nvPr/>
            </p:nvSpPr>
            <p:spPr bwMode="auto">
              <a:xfrm>
                <a:off x="8460" y="5040"/>
                <a:ext cx="540" cy="360"/>
              </a:xfrm>
              <a:prstGeom prst="rect">
                <a:avLst/>
              </a:prstGeom>
              <a:solidFill>
                <a:srgbClr val="FFFF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8</a:t>
                </a:r>
              </a:p>
            </p:txBody>
          </p:sp>
        </p:grpSp>
        <p:grpSp>
          <p:nvGrpSpPr>
            <p:cNvPr id="56330" name="Group 80"/>
            <p:cNvGrpSpPr>
              <a:grpSpLocks/>
            </p:cNvGrpSpPr>
            <p:nvPr/>
          </p:nvGrpSpPr>
          <p:grpSpPr bwMode="auto">
            <a:xfrm>
              <a:off x="6645" y="5475"/>
              <a:ext cx="1470" cy="1560"/>
              <a:chOff x="7530" y="4740"/>
              <a:chExt cx="1500" cy="1740"/>
            </a:xfrm>
          </p:grpSpPr>
          <p:sp>
            <p:nvSpPr>
              <p:cNvPr id="56363" name="AutoShape 81"/>
              <p:cNvSpPr>
                <a:spLocks noChangeArrowheads="1"/>
              </p:cNvSpPr>
              <p:nvPr/>
            </p:nvSpPr>
            <p:spPr bwMode="auto">
              <a:xfrm rot="5400000">
                <a:off x="7410" y="4860"/>
                <a:ext cx="990" cy="750"/>
              </a:xfrm>
              <a:prstGeom prst="hexagon">
                <a:avLst>
                  <a:gd name="adj" fmla="val 33000"/>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64" name="AutoShape 82"/>
              <p:cNvSpPr>
                <a:spLocks noChangeArrowheads="1"/>
              </p:cNvSpPr>
              <p:nvPr/>
            </p:nvSpPr>
            <p:spPr bwMode="auto">
              <a:xfrm rot="5400000">
                <a:off x="8160" y="4875"/>
                <a:ext cx="990" cy="750"/>
              </a:xfrm>
              <a:prstGeom prst="hexagon">
                <a:avLst>
                  <a:gd name="adj" fmla="val 33000"/>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65" name="AutoShape 83"/>
              <p:cNvSpPr>
                <a:spLocks noChangeArrowheads="1"/>
              </p:cNvSpPr>
              <p:nvPr/>
            </p:nvSpPr>
            <p:spPr bwMode="auto">
              <a:xfrm rot="5400000">
                <a:off x="7770" y="5610"/>
                <a:ext cx="990" cy="750"/>
              </a:xfrm>
              <a:prstGeom prst="hexagon">
                <a:avLst>
                  <a:gd name="adj" fmla="val 33000"/>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66" name="Oval 84"/>
              <p:cNvSpPr>
                <a:spLocks noChangeArrowheads="1"/>
              </p:cNvSpPr>
              <p:nvPr/>
            </p:nvSpPr>
            <p:spPr bwMode="auto">
              <a:xfrm>
                <a:off x="8115" y="5340"/>
                <a:ext cx="388" cy="423"/>
              </a:xfrm>
              <a:prstGeom prst="ellipse">
                <a:avLst/>
              </a:prstGeom>
              <a:solidFill>
                <a:srgbClr val="99CC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1</a:t>
                </a:r>
              </a:p>
            </p:txBody>
          </p:sp>
          <p:sp>
            <p:nvSpPr>
              <p:cNvPr id="56367" name="Text Box 85"/>
              <p:cNvSpPr txBox="1">
                <a:spLocks noChangeArrowheads="1"/>
              </p:cNvSpPr>
              <p:nvPr/>
            </p:nvSpPr>
            <p:spPr bwMode="auto">
              <a:xfrm>
                <a:off x="7740" y="5040"/>
                <a:ext cx="540" cy="360"/>
              </a:xfrm>
              <a:prstGeom prst="rect">
                <a:avLst/>
              </a:prstGeom>
              <a:solidFill>
                <a:srgbClr val="99CC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1</a:t>
                </a:r>
              </a:p>
            </p:txBody>
          </p:sp>
          <p:sp>
            <p:nvSpPr>
              <p:cNvPr id="56368" name="Text Box 86"/>
              <p:cNvSpPr txBox="1">
                <a:spLocks noChangeArrowheads="1"/>
              </p:cNvSpPr>
              <p:nvPr/>
            </p:nvSpPr>
            <p:spPr bwMode="auto">
              <a:xfrm>
                <a:off x="8010" y="5775"/>
                <a:ext cx="540" cy="360"/>
              </a:xfrm>
              <a:prstGeom prst="rect">
                <a:avLst/>
              </a:prstGeom>
              <a:solidFill>
                <a:srgbClr val="99CC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15</a:t>
                </a:r>
              </a:p>
            </p:txBody>
          </p:sp>
          <p:sp>
            <p:nvSpPr>
              <p:cNvPr id="56369" name="Text Box 87"/>
              <p:cNvSpPr txBox="1">
                <a:spLocks noChangeArrowheads="1"/>
              </p:cNvSpPr>
              <p:nvPr/>
            </p:nvSpPr>
            <p:spPr bwMode="auto">
              <a:xfrm>
                <a:off x="8460" y="5040"/>
                <a:ext cx="540" cy="360"/>
              </a:xfrm>
              <a:prstGeom prst="rect">
                <a:avLst/>
              </a:prstGeom>
              <a:solidFill>
                <a:srgbClr val="99CC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8</a:t>
                </a:r>
              </a:p>
            </p:txBody>
          </p:sp>
        </p:grpSp>
        <p:grpSp>
          <p:nvGrpSpPr>
            <p:cNvPr id="56331" name="Group 88"/>
            <p:cNvGrpSpPr>
              <a:grpSpLocks/>
            </p:cNvGrpSpPr>
            <p:nvPr/>
          </p:nvGrpSpPr>
          <p:grpSpPr bwMode="auto">
            <a:xfrm>
              <a:off x="7740" y="6120"/>
              <a:ext cx="1470" cy="1560"/>
              <a:chOff x="7530" y="4740"/>
              <a:chExt cx="1500" cy="1740"/>
            </a:xfrm>
          </p:grpSpPr>
          <p:sp>
            <p:nvSpPr>
              <p:cNvPr id="56356" name="AutoShape 89"/>
              <p:cNvSpPr>
                <a:spLocks noChangeArrowheads="1"/>
              </p:cNvSpPr>
              <p:nvPr/>
            </p:nvSpPr>
            <p:spPr bwMode="auto">
              <a:xfrm rot="5400000">
                <a:off x="7410" y="4860"/>
                <a:ext cx="990" cy="750"/>
              </a:xfrm>
              <a:prstGeom prst="hexagon">
                <a:avLst>
                  <a:gd name="adj" fmla="val 33000"/>
                  <a:gd name="vf" fmla="val 115470"/>
                </a:avLst>
              </a:prstGeom>
              <a:solidFill>
                <a:srgbClr val="CC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57" name="AutoShape 90"/>
              <p:cNvSpPr>
                <a:spLocks noChangeArrowheads="1"/>
              </p:cNvSpPr>
              <p:nvPr/>
            </p:nvSpPr>
            <p:spPr bwMode="auto">
              <a:xfrm rot="5400000">
                <a:off x="8160" y="4875"/>
                <a:ext cx="990" cy="750"/>
              </a:xfrm>
              <a:prstGeom prst="hexagon">
                <a:avLst>
                  <a:gd name="adj" fmla="val 33000"/>
                  <a:gd name="vf" fmla="val 115470"/>
                </a:avLst>
              </a:prstGeom>
              <a:solidFill>
                <a:srgbClr val="CC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58" name="AutoShape 91"/>
              <p:cNvSpPr>
                <a:spLocks noChangeArrowheads="1"/>
              </p:cNvSpPr>
              <p:nvPr/>
            </p:nvSpPr>
            <p:spPr bwMode="auto">
              <a:xfrm rot="5400000">
                <a:off x="7770" y="5610"/>
                <a:ext cx="990" cy="750"/>
              </a:xfrm>
              <a:prstGeom prst="hexagon">
                <a:avLst>
                  <a:gd name="adj" fmla="val 33000"/>
                  <a:gd name="vf" fmla="val 115470"/>
                </a:avLst>
              </a:prstGeom>
              <a:solidFill>
                <a:srgbClr val="CC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59" name="Oval 92"/>
              <p:cNvSpPr>
                <a:spLocks noChangeArrowheads="1"/>
              </p:cNvSpPr>
              <p:nvPr/>
            </p:nvSpPr>
            <p:spPr bwMode="auto">
              <a:xfrm>
                <a:off x="8115" y="5340"/>
                <a:ext cx="388" cy="423"/>
              </a:xfrm>
              <a:prstGeom prst="ellipse">
                <a:avLst/>
              </a:prstGeom>
              <a:solidFill>
                <a:srgbClr val="CC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5</a:t>
                </a:r>
              </a:p>
            </p:txBody>
          </p:sp>
          <p:sp>
            <p:nvSpPr>
              <p:cNvPr id="56360" name="Text Box 93"/>
              <p:cNvSpPr txBox="1">
                <a:spLocks noChangeArrowheads="1"/>
              </p:cNvSpPr>
              <p:nvPr/>
            </p:nvSpPr>
            <p:spPr bwMode="auto">
              <a:xfrm>
                <a:off x="7740" y="5040"/>
                <a:ext cx="540" cy="360"/>
              </a:xfrm>
              <a:prstGeom prst="rect">
                <a:avLst/>
              </a:prstGeom>
              <a:solidFill>
                <a:srgbClr val="CC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1</a:t>
                </a:r>
              </a:p>
            </p:txBody>
          </p:sp>
          <p:sp>
            <p:nvSpPr>
              <p:cNvPr id="56361" name="Text Box 94"/>
              <p:cNvSpPr txBox="1">
                <a:spLocks noChangeArrowheads="1"/>
              </p:cNvSpPr>
              <p:nvPr/>
            </p:nvSpPr>
            <p:spPr bwMode="auto">
              <a:xfrm>
                <a:off x="8010" y="5775"/>
                <a:ext cx="540" cy="360"/>
              </a:xfrm>
              <a:prstGeom prst="rect">
                <a:avLst/>
              </a:prstGeom>
              <a:solidFill>
                <a:srgbClr val="CC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15</a:t>
                </a:r>
              </a:p>
            </p:txBody>
          </p:sp>
          <p:sp>
            <p:nvSpPr>
              <p:cNvPr id="56362" name="Text Box 95"/>
              <p:cNvSpPr txBox="1">
                <a:spLocks noChangeArrowheads="1"/>
              </p:cNvSpPr>
              <p:nvPr/>
            </p:nvSpPr>
            <p:spPr bwMode="auto">
              <a:xfrm>
                <a:off x="8460" y="5040"/>
                <a:ext cx="540" cy="360"/>
              </a:xfrm>
              <a:prstGeom prst="rect">
                <a:avLst/>
              </a:prstGeom>
              <a:solidFill>
                <a:srgbClr val="CC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8</a:t>
                </a:r>
              </a:p>
            </p:txBody>
          </p:sp>
        </p:grpSp>
        <p:grpSp>
          <p:nvGrpSpPr>
            <p:cNvPr id="56332" name="Group 96"/>
            <p:cNvGrpSpPr>
              <a:grpSpLocks/>
            </p:cNvGrpSpPr>
            <p:nvPr/>
          </p:nvGrpSpPr>
          <p:grpSpPr bwMode="auto">
            <a:xfrm>
              <a:off x="5550" y="4785"/>
              <a:ext cx="1470" cy="1560"/>
              <a:chOff x="7530" y="4740"/>
              <a:chExt cx="1500" cy="1740"/>
            </a:xfrm>
          </p:grpSpPr>
          <p:sp>
            <p:nvSpPr>
              <p:cNvPr id="56349" name="AutoShape 97"/>
              <p:cNvSpPr>
                <a:spLocks noChangeArrowheads="1"/>
              </p:cNvSpPr>
              <p:nvPr/>
            </p:nvSpPr>
            <p:spPr bwMode="auto">
              <a:xfrm rot="5400000">
                <a:off x="7410" y="4860"/>
                <a:ext cx="990" cy="750"/>
              </a:xfrm>
              <a:prstGeom prst="hexagon">
                <a:avLst>
                  <a:gd name="adj" fmla="val 33000"/>
                  <a:gd name="vf" fmla="val 115470"/>
                </a:avLst>
              </a:prstGeom>
              <a:solidFill>
                <a:srgbClr val="FFCC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50" name="AutoShape 98"/>
              <p:cNvSpPr>
                <a:spLocks noChangeArrowheads="1"/>
              </p:cNvSpPr>
              <p:nvPr/>
            </p:nvSpPr>
            <p:spPr bwMode="auto">
              <a:xfrm rot="5400000">
                <a:off x="8160" y="4875"/>
                <a:ext cx="990" cy="750"/>
              </a:xfrm>
              <a:prstGeom prst="hexagon">
                <a:avLst>
                  <a:gd name="adj" fmla="val 33000"/>
                  <a:gd name="vf" fmla="val 115470"/>
                </a:avLst>
              </a:prstGeom>
              <a:solidFill>
                <a:srgbClr val="FFCC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51" name="AutoShape 99"/>
              <p:cNvSpPr>
                <a:spLocks noChangeArrowheads="1"/>
              </p:cNvSpPr>
              <p:nvPr/>
            </p:nvSpPr>
            <p:spPr bwMode="auto">
              <a:xfrm rot="5400000">
                <a:off x="7770" y="5610"/>
                <a:ext cx="990" cy="750"/>
              </a:xfrm>
              <a:prstGeom prst="hexagon">
                <a:avLst>
                  <a:gd name="adj" fmla="val 33000"/>
                  <a:gd name="vf" fmla="val 115470"/>
                </a:avLst>
              </a:prstGeom>
              <a:solidFill>
                <a:srgbClr val="FFCC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52" name="Oval 100"/>
              <p:cNvSpPr>
                <a:spLocks noChangeArrowheads="1"/>
              </p:cNvSpPr>
              <p:nvPr/>
            </p:nvSpPr>
            <p:spPr bwMode="auto">
              <a:xfrm>
                <a:off x="8115" y="5340"/>
                <a:ext cx="388" cy="423"/>
              </a:xfrm>
              <a:prstGeom prst="ellipse">
                <a:avLst/>
              </a:prstGeom>
              <a:solidFill>
                <a:srgbClr val="FFCC99"/>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4</a:t>
                </a:r>
              </a:p>
            </p:txBody>
          </p:sp>
          <p:sp>
            <p:nvSpPr>
              <p:cNvPr id="56353" name="Text Box 101"/>
              <p:cNvSpPr txBox="1">
                <a:spLocks noChangeArrowheads="1"/>
              </p:cNvSpPr>
              <p:nvPr/>
            </p:nvSpPr>
            <p:spPr bwMode="auto">
              <a:xfrm>
                <a:off x="7740" y="5040"/>
                <a:ext cx="540" cy="360"/>
              </a:xfrm>
              <a:prstGeom prst="rect">
                <a:avLst/>
              </a:prstGeom>
              <a:solidFill>
                <a:srgbClr val="FFCC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1</a:t>
                </a:r>
              </a:p>
            </p:txBody>
          </p:sp>
          <p:sp>
            <p:nvSpPr>
              <p:cNvPr id="56354" name="Text Box 102"/>
              <p:cNvSpPr txBox="1">
                <a:spLocks noChangeArrowheads="1"/>
              </p:cNvSpPr>
              <p:nvPr/>
            </p:nvSpPr>
            <p:spPr bwMode="auto">
              <a:xfrm>
                <a:off x="8010" y="5775"/>
                <a:ext cx="540" cy="360"/>
              </a:xfrm>
              <a:prstGeom prst="rect">
                <a:avLst/>
              </a:prstGeom>
              <a:solidFill>
                <a:srgbClr val="FFCC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15</a:t>
                </a:r>
              </a:p>
            </p:txBody>
          </p:sp>
          <p:sp>
            <p:nvSpPr>
              <p:cNvPr id="56355" name="Text Box 103"/>
              <p:cNvSpPr txBox="1">
                <a:spLocks noChangeArrowheads="1"/>
              </p:cNvSpPr>
              <p:nvPr/>
            </p:nvSpPr>
            <p:spPr bwMode="auto">
              <a:xfrm>
                <a:off x="8460" y="5040"/>
                <a:ext cx="540" cy="360"/>
              </a:xfrm>
              <a:prstGeom prst="rect">
                <a:avLst/>
              </a:prstGeom>
              <a:solidFill>
                <a:srgbClr val="FFCC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8</a:t>
                </a:r>
              </a:p>
            </p:txBody>
          </p:sp>
        </p:grpSp>
        <p:grpSp>
          <p:nvGrpSpPr>
            <p:cNvPr id="56333" name="Group 104"/>
            <p:cNvGrpSpPr>
              <a:grpSpLocks/>
            </p:cNvGrpSpPr>
            <p:nvPr/>
          </p:nvGrpSpPr>
          <p:grpSpPr bwMode="auto">
            <a:xfrm>
              <a:off x="5550" y="6105"/>
              <a:ext cx="1470" cy="1560"/>
              <a:chOff x="7530" y="4740"/>
              <a:chExt cx="1500" cy="1740"/>
            </a:xfrm>
          </p:grpSpPr>
          <p:sp>
            <p:nvSpPr>
              <p:cNvPr id="56342" name="AutoShape 105"/>
              <p:cNvSpPr>
                <a:spLocks noChangeArrowheads="1"/>
              </p:cNvSpPr>
              <p:nvPr/>
            </p:nvSpPr>
            <p:spPr bwMode="auto">
              <a:xfrm rot="5400000">
                <a:off x="7410" y="4860"/>
                <a:ext cx="990" cy="750"/>
              </a:xfrm>
              <a:prstGeom prst="hexagon">
                <a:avLst>
                  <a:gd name="adj" fmla="val 33000"/>
                  <a:gd name="vf" fmla="val 115470"/>
                </a:avLst>
              </a:prstGeom>
              <a:solidFill>
                <a:srgbClr val="33CC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43" name="AutoShape 106"/>
              <p:cNvSpPr>
                <a:spLocks noChangeArrowheads="1"/>
              </p:cNvSpPr>
              <p:nvPr/>
            </p:nvSpPr>
            <p:spPr bwMode="auto">
              <a:xfrm rot="5400000">
                <a:off x="8160" y="4875"/>
                <a:ext cx="990" cy="750"/>
              </a:xfrm>
              <a:prstGeom prst="hexagon">
                <a:avLst>
                  <a:gd name="adj" fmla="val 33000"/>
                  <a:gd name="vf" fmla="val 115470"/>
                </a:avLst>
              </a:prstGeom>
              <a:solidFill>
                <a:srgbClr val="33CC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44" name="AutoShape 107"/>
              <p:cNvSpPr>
                <a:spLocks noChangeArrowheads="1"/>
              </p:cNvSpPr>
              <p:nvPr/>
            </p:nvSpPr>
            <p:spPr bwMode="auto">
              <a:xfrm rot="5400000">
                <a:off x="7770" y="5610"/>
                <a:ext cx="990" cy="750"/>
              </a:xfrm>
              <a:prstGeom prst="hexagon">
                <a:avLst>
                  <a:gd name="adj" fmla="val 33000"/>
                  <a:gd name="vf" fmla="val 115470"/>
                </a:avLst>
              </a:prstGeom>
              <a:solidFill>
                <a:srgbClr val="33CC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45" name="Oval 108"/>
              <p:cNvSpPr>
                <a:spLocks noChangeArrowheads="1"/>
              </p:cNvSpPr>
              <p:nvPr/>
            </p:nvSpPr>
            <p:spPr bwMode="auto">
              <a:xfrm>
                <a:off x="8115" y="5340"/>
                <a:ext cx="388" cy="423"/>
              </a:xfrm>
              <a:prstGeom prst="ellipse">
                <a:avLst/>
              </a:prstGeom>
              <a:solidFill>
                <a:srgbClr val="33CCCC"/>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2</a:t>
                </a:r>
              </a:p>
            </p:txBody>
          </p:sp>
          <p:sp>
            <p:nvSpPr>
              <p:cNvPr id="56346" name="Text Box 109"/>
              <p:cNvSpPr txBox="1">
                <a:spLocks noChangeArrowheads="1"/>
              </p:cNvSpPr>
              <p:nvPr/>
            </p:nvSpPr>
            <p:spPr bwMode="auto">
              <a:xfrm>
                <a:off x="7740" y="5040"/>
                <a:ext cx="540" cy="360"/>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1</a:t>
                </a:r>
              </a:p>
            </p:txBody>
          </p:sp>
          <p:sp>
            <p:nvSpPr>
              <p:cNvPr id="56347" name="Text Box 110"/>
              <p:cNvSpPr txBox="1">
                <a:spLocks noChangeArrowheads="1"/>
              </p:cNvSpPr>
              <p:nvPr/>
            </p:nvSpPr>
            <p:spPr bwMode="auto">
              <a:xfrm>
                <a:off x="8010" y="5775"/>
                <a:ext cx="540" cy="360"/>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15</a:t>
                </a:r>
              </a:p>
            </p:txBody>
          </p:sp>
          <p:sp>
            <p:nvSpPr>
              <p:cNvPr id="56348" name="Text Box 111"/>
              <p:cNvSpPr txBox="1">
                <a:spLocks noChangeArrowheads="1"/>
              </p:cNvSpPr>
              <p:nvPr/>
            </p:nvSpPr>
            <p:spPr bwMode="auto">
              <a:xfrm>
                <a:off x="8460" y="5040"/>
                <a:ext cx="540" cy="360"/>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8</a:t>
                </a:r>
              </a:p>
            </p:txBody>
          </p:sp>
        </p:grpSp>
        <p:grpSp>
          <p:nvGrpSpPr>
            <p:cNvPr id="56334" name="Group 112"/>
            <p:cNvGrpSpPr>
              <a:grpSpLocks/>
            </p:cNvGrpSpPr>
            <p:nvPr/>
          </p:nvGrpSpPr>
          <p:grpSpPr bwMode="auto">
            <a:xfrm>
              <a:off x="6645" y="6780"/>
              <a:ext cx="1470" cy="1560"/>
              <a:chOff x="7530" y="4740"/>
              <a:chExt cx="1500" cy="1740"/>
            </a:xfrm>
          </p:grpSpPr>
          <p:sp>
            <p:nvSpPr>
              <p:cNvPr id="56335" name="AutoShape 113"/>
              <p:cNvSpPr>
                <a:spLocks noChangeArrowheads="1"/>
              </p:cNvSpPr>
              <p:nvPr/>
            </p:nvSpPr>
            <p:spPr bwMode="auto">
              <a:xfrm rot="5400000">
                <a:off x="7410" y="4860"/>
                <a:ext cx="990" cy="750"/>
              </a:xfrm>
              <a:prstGeom prst="hexagon">
                <a:avLst>
                  <a:gd name="adj" fmla="val 33000"/>
                  <a:gd name="vf" fmla="val 115470"/>
                </a:avLst>
              </a:prstGeom>
              <a:solidFill>
                <a:srgbClr val="FF99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36" name="AutoShape 114"/>
              <p:cNvSpPr>
                <a:spLocks noChangeArrowheads="1"/>
              </p:cNvSpPr>
              <p:nvPr/>
            </p:nvSpPr>
            <p:spPr bwMode="auto">
              <a:xfrm rot="5400000">
                <a:off x="8160" y="4875"/>
                <a:ext cx="990" cy="750"/>
              </a:xfrm>
              <a:prstGeom prst="hexagon">
                <a:avLst>
                  <a:gd name="adj" fmla="val 33000"/>
                  <a:gd name="vf" fmla="val 115470"/>
                </a:avLst>
              </a:prstGeom>
              <a:solidFill>
                <a:srgbClr val="FF99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37" name="AutoShape 115"/>
              <p:cNvSpPr>
                <a:spLocks noChangeArrowheads="1"/>
              </p:cNvSpPr>
              <p:nvPr/>
            </p:nvSpPr>
            <p:spPr bwMode="auto">
              <a:xfrm rot="5400000">
                <a:off x="7770" y="5610"/>
                <a:ext cx="990" cy="750"/>
              </a:xfrm>
              <a:prstGeom prst="hexagon">
                <a:avLst>
                  <a:gd name="adj" fmla="val 33000"/>
                  <a:gd name="vf" fmla="val 115470"/>
                </a:avLst>
              </a:prstGeom>
              <a:solidFill>
                <a:srgbClr val="FF99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56338" name="Oval 116"/>
              <p:cNvSpPr>
                <a:spLocks noChangeArrowheads="1"/>
              </p:cNvSpPr>
              <p:nvPr/>
            </p:nvSpPr>
            <p:spPr bwMode="auto">
              <a:xfrm>
                <a:off x="8115" y="5340"/>
                <a:ext cx="388" cy="423"/>
              </a:xfrm>
              <a:prstGeom prst="ellipse">
                <a:avLst/>
              </a:prstGeom>
              <a:solidFill>
                <a:srgbClr val="FF99CC"/>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7</a:t>
                </a:r>
              </a:p>
            </p:txBody>
          </p:sp>
          <p:sp>
            <p:nvSpPr>
              <p:cNvPr id="56339" name="Text Box 117"/>
              <p:cNvSpPr txBox="1">
                <a:spLocks noChangeArrowheads="1"/>
              </p:cNvSpPr>
              <p:nvPr/>
            </p:nvSpPr>
            <p:spPr bwMode="auto">
              <a:xfrm>
                <a:off x="7740" y="5040"/>
                <a:ext cx="540" cy="360"/>
              </a:xfrm>
              <a:prstGeom prst="rect">
                <a:avLst/>
              </a:prstGeom>
              <a:solidFill>
                <a:srgbClr val="FF99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1</a:t>
                </a:r>
              </a:p>
            </p:txBody>
          </p:sp>
          <p:sp>
            <p:nvSpPr>
              <p:cNvPr id="56340" name="Text Box 118"/>
              <p:cNvSpPr txBox="1">
                <a:spLocks noChangeArrowheads="1"/>
              </p:cNvSpPr>
              <p:nvPr/>
            </p:nvSpPr>
            <p:spPr bwMode="auto">
              <a:xfrm>
                <a:off x="8010" y="5775"/>
                <a:ext cx="540" cy="360"/>
              </a:xfrm>
              <a:prstGeom prst="rect">
                <a:avLst/>
              </a:prstGeom>
              <a:solidFill>
                <a:srgbClr val="FF99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15</a:t>
                </a:r>
              </a:p>
            </p:txBody>
          </p:sp>
          <p:sp>
            <p:nvSpPr>
              <p:cNvPr id="56341" name="Text Box 119"/>
              <p:cNvSpPr txBox="1">
                <a:spLocks noChangeArrowheads="1"/>
              </p:cNvSpPr>
              <p:nvPr/>
            </p:nvSpPr>
            <p:spPr bwMode="auto">
              <a:xfrm>
                <a:off x="8460" y="5040"/>
                <a:ext cx="540" cy="360"/>
              </a:xfrm>
              <a:prstGeom prst="rect">
                <a:avLst/>
              </a:prstGeom>
              <a:solidFill>
                <a:srgbClr val="FF99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8</a:t>
                </a:r>
              </a:p>
            </p:txBody>
          </p:sp>
        </p:grpSp>
      </p:grpSp>
      <p:sp>
        <p:nvSpPr>
          <p:cNvPr id="56327" name="Text Box 120"/>
          <p:cNvSpPr txBox="1">
            <a:spLocks noChangeArrowheads="1"/>
          </p:cNvSpPr>
          <p:nvPr/>
        </p:nvSpPr>
        <p:spPr bwMode="auto">
          <a:xfrm>
            <a:off x="5334000" y="57150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2400"/>
              <a:t>(b) N=7/21 traicellular plan </a:t>
            </a:r>
          </a:p>
        </p:txBody>
      </p:sp>
    </p:spTree>
    <p:extLst>
      <p:ext uri="{BB962C8B-B14F-4D97-AF65-F5344CB8AC3E}">
        <p14:creationId xmlns:p14="http://schemas.microsoft.com/office/powerpoint/2010/main" val="35278858"/>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5E80849-303A-4EAD-8730-4140F84C1682}" type="slidenum">
              <a:rPr lang="en-US" sz="1400" smtClean="0"/>
              <a:pPr>
                <a:spcBef>
                  <a:spcPct val="0"/>
                </a:spcBef>
                <a:buFontTx/>
                <a:buNone/>
              </a:pPr>
              <a:t>74</a:t>
            </a:fld>
            <a:endParaRPr lang="en-US" sz="1400" smtClean="0"/>
          </a:p>
        </p:txBody>
      </p:sp>
      <p:sp>
        <p:nvSpPr>
          <p:cNvPr id="57347" name="Text Box 4"/>
          <p:cNvSpPr txBox="1">
            <a:spLocks noChangeArrowheads="1"/>
          </p:cNvSpPr>
          <p:nvPr/>
        </p:nvSpPr>
        <p:spPr bwMode="auto">
          <a:xfrm>
            <a:off x="304800" y="152400"/>
            <a:ext cx="86868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b="1"/>
              <a:t>N=4/24 Tricellular Plan</a:t>
            </a:r>
            <a:endParaRPr lang="en-US" sz="2400"/>
          </a:p>
          <a:p>
            <a:pPr eaLnBrk="1" hangingPunct="1">
              <a:spcBef>
                <a:spcPct val="0"/>
              </a:spcBef>
              <a:buFontTx/>
              <a:buNone/>
            </a:pPr>
            <a:r>
              <a:rPr lang="en-US" sz="2000"/>
              <a:t>In N=4 tricellular plan there are 4 traicells and 12 logical cells/sectors. Here channel assignment is based on 4×3 array, requires 12 or multiple of 12 frequency groups like fig.1.</a:t>
            </a:r>
            <a:r>
              <a:rPr lang="en-US" sz="2400"/>
              <a:t> </a:t>
            </a:r>
          </a:p>
        </p:txBody>
      </p:sp>
      <p:sp>
        <p:nvSpPr>
          <p:cNvPr id="57348" name="Rectangle 6"/>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graphicFrame>
        <p:nvGraphicFramePr>
          <p:cNvPr id="57349" name="Object 5"/>
          <p:cNvGraphicFramePr>
            <a:graphicFrameLocks noChangeAspect="1"/>
          </p:cNvGraphicFramePr>
          <p:nvPr/>
        </p:nvGraphicFramePr>
        <p:xfrm>
          <a:off x="609600" y="2057400"/>
          <a:ext cx="1905000" cy="1252538"/>
        </p:xfrm>
        <a:graphic>
          <a:graphicData uri="http://schemas.openxmlformats.org/presentationml/2006/ole">
            <mc:AlternateContent xmlns:mc="http://schemas.openxmlformats.org/markup-compatibility/2006">
              <mc:Choice xmlns:v="urn:schemas-microsoft-com:vml" Requires="v">
                <p:oleObj spid="_x0000_s54282" name="Equation" r:id="rId3" imgW="1028254" imgH="672808" progId="Equation.3">
                  <p:embed/>
                </p:oleObj>
              </mc:Choice>
              <mc:Fallback>
                <p:oleObj name="Equation" r:id="rId3" imgW="1028254" imgH="67280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057400"/>
                        <a:ext cx="1905000"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7350" name="Group 7"/>
          <p:cNvGrpSpPr>
            <a:grpSpLocks/>
          </p:cNvGrpSpPr>
          <p:nvPr/>
        </p:nvGrpSpPr>
        <p:grpSpPr bwMode="auto">
          <a:xfrm>
            <a:off x="3733800" y="2133600"/>
            <a:ext cx="3200400" cy="2133600"/>
            <a:chOff x="5040" y="10260"/>
            <a:chExt cx="4050" cy="2070"/>
          </a:xfrm>
        </p:grpSpPr>
        <p:sp>
          <p:nvSpPr>
            <p:cNvPr id="57353" name="AutoShape 8"/>
            <p:cNvSpPr>
              <a:spLocks noChangeArrowheads="1"/>
            </p:cNvSpPr>
            <p:nvPr/>
          </p:nvSpPr>
          <p:spPr bwMode="auto">
            <a:xfrm rot="5400000">
              <a:off x="5032" y="10283"/>
              <a:ext cx="825" cy="810"/>
            </a:xfrm>
            <a:prstGeom prst="hexagon">
              <a:avLst>
                <a:gd name="adj" fmla="val 25463"/>
                <a:gd name="vf" fmla="val 115470"/>
              </a:avLst>
            </a:prstGeom>
            <a:solidFill>
              <a:srgbClr val="FFFF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a:t>
              </a:r>
            </a:p>
          </p:txBody>
        </p:sp>
        <p:sp>
          <p:nvSpPr>
            <p:cNvPr id="57354" name="AutoShape 9"/>
            <p:cNvSpPr>
              <a:spLocks noChangeArrowheads="1"/>
            </p:cNvSpPr>
            <p:nvPr/>
          </p:nvSpPr>
          <p:spPr bwMode="auto">
            <a:xfrm rot="5400000">
              <a:off x="5842" y="10283"/>
              <a:ext cx="825" cy="810"/>
            </a:xfrm>
            <a:prstGeom prst="hexagon">
              <a:avLst>
                <a:gd name="adj" fmla="val 25463"/>
                <a:gd name="vf" fmla="val 115470"/>
              </a:avLst>
            </a:prstGeom>
            <a:solidFill>
              <a:srgbClr val="FFFF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3</a:t>
              </a:r>
            </a:p>
          </p:txBody>
        </p:sp>
        <p:sp>
          <p:nvSpPr>
            <p:cNvPr id="57355" name="AutoShape 10"/>
            <p:cNvSpPr>
              <a:spLocks noChangeArrowheads="1"/>
            </p:cNvSpPr>
            <p:nvPr/>
          </p:nvSpPr>
          <p:spPr bwMode="auto">
            <a:xfrm rot="5400000">
              <a:off x="6652" y="10268"/>
              <a:ext cx="825" cy="810"/>
            </a:xfrm>
            <a:prstGeom prst="hexagon">
              <a:avLst>
                <a:gd name="adj" fmla="val 25463"/>
                <a:gd name="vf" fmla="val 115470"/>
              </a:avLst>
            </a:prstGeom>
            <a:solidFill>
              <a:srgbClr val="FFFF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5</a:t>
              </a:r>
            </a:p>
          </p:txBody>
        </p:sp>
        <p:grpSp>
          <p:nvGrpSpPr>
            <p:cNvPr id="57356" name="Group 11"/>
            <p:cNvGrpSpPr>
              <a:grpSpLocks/>
            </p:cNvGrpSpPr>
            <p:nvPr/>
          </p:nvGrpSpPr>
          <p:grpSpPr bwMode="auto">
            <a:xfrm>
              <a:off x="5445" y="10875"/>
              <a:ext cx="2430" cy="840"/>
              <a:chOff x="3690" y="11055"/>
              <a:chExt cx="2430" cy="840"/>
            </a:xfrm>
          </p:grpSpPr>
          <p:sp>
            <p:nvSpPr>
              <p:cNvPr id="57364" name="AutoShape 12"/>
              <p:cNvSpPr>
                <a:spLocks noChangeArrowheads="1"/>
              </p:cNvSpPr>
              <p:nvPr/>
            </p:nvSpPr>
            <p:spPr bwMode="auto">
              <a:xfrm rot="5400000">
                <a:off x="3682" y="11078"/>
                <a:ext cx="825" cy="810"/>
              </a:xfrm>
              <a:prstGeom prst="hexagon">
                <a:avLst>
                  <a:gd name="adj" fmla="val 25463"/>
                  <a:gd name="vf" fmla="val 115470"/>
                </a:avLst>
              </a:prstGeom>
              <a:solidFill>
                <a:srgbClr val="FFFF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9</a:t>
                </a:r>
              </a:p>
            </p:txBody>
          </p:sp>
          <p:sp>
            <p:nvSpPr>
              <p:cNvPr id="57365" name="AutoShape 13"/>
              <p:cNvSpPr>
                <a:spLocks noChangeArrowheads="1"/>
              </p:cNvSpPr>
              <p:nvPr/>
            </p:nvSpPr>
            <p:spPr bwMode="auto">
              <a:xfrm rot="5400000">
                <a:off x="4492" y="11078"/>
                <a:ext cx="825" cy="810"/>
              </a:xfrm>
              <a:prstGeom prst="hexagon">
                <a:avLst>
                  <a:gd name="adj" fmla="val 25463"/>
                  <a:gd name="vf" fmla="val 115470"/>
                </a:avLst>
              </a:prstGeom>
              <a:solidFill>
                <a:srgbClr val="FFFF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11</a:t>
                </a:r>
              </a:p>
            </p:txBody>
          </p:sp>
          <p:sp>
            <p:nvSpPr>
              <p:cNvPr id="57366" name="AutoShape 14"/>
              <p:cNvSpPr>
                <a:spLocks noChangeArrowheads="1"/>
              </p:cNvSpPr>
              <p:nvPr/>
            </p:nvSpPr>
            <p:spPr bwMode="auto">
              <a:xfrm rot="5400000">
                <a:off x="5302" y="11063"/>
                <a:ext cx="825" cy="810"/>
              </a:xfrm>
              <a:prstGeom prst="hexagon">
                <a:avLst>
                  <a:gd name="adj" fmla="val 25463"/>
                  <a:gd name="vf" fmla="val 115470"/>
                </a:avLst>
              </a:prstGeom>
              <a:solidFill>
                <a:srgbClr val="FFFF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2</a:t>
                </a:r>
              </a:p>
            </p:txBody>
          </p:sp>
        </p:grpSp>
        <p:grpSp>
          <p:nvGrpSpPr>
            <p:cNvPr id="57357" name="Group 15"/>
            <p:cNvGrpSpPr>
              <a:grpSpLocks/>
            </p:cNvGrpSpPr>
            <p:nvPr/>
          </p:nvGrpSpPr>
          <p:grpSpPr bwMode="auto">
            <a:xfrm>
              <a:off x="5850" y="11475"/>
              <a:ext cx="2430" cy="840"/>
              <a:chOff x="3690" y="11055"/>
              <a:chExt cx="2430" cy="840"/>
            </a:xfrm>
          </p:grpSpPr>
          <p:sp>
            <p:nvSpPr>
              <p:cNvPr id="57361" name="AutoShape 16"/>
              <p:cNvSpPr>
                <a:spLocks noChangeArrowheads="1"/>
              </p:cNvSpPr>
              <p:nvPr/>
            </p:nvSpPr>
            <p:spPr bwMode="auto">
              <a:xfrm rot="5400000">
                <a:off x="3682" y="11078"/>
                <a:ext cx="825" cy="810"/>
              </a:xfrm>
              <a:prstGeom prst="hexagon">
                <a:avLst>
                  <a:gd name="adj" fmla="val 25463"/>
                  <a:gd name="vf" fmla="val 115470"/>
                </a:avLst>
              </a:prstGeom>
              <a:solidFill>
                <a:srgbClr val="FFFF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6</a:t>
                </a:r>
              </a:p>
            </p:txBody>
          </p:sp>
          <p:sp>
            <p:nvSpPr>
              <p:cNvPr id="57362" name="AutoShape 17"/>
              <p:cNvSpPr>
                <a:spLocks noChangeArrowheads="1"/>
              </p:cNvSpPr>
              <p:nvPr/>
            </p:nvSpPr>
            <p:spPr bwMode="auto">
              <a:xfrm rot="5400000">
                <a:off x="4492" y="11078"/>
                <a:ext cx="825" cy="810"/>
              </a:xfrm>
              <a:prstGeom prst="hexagon">
                <a:avLst>
                  <a:gd name="adj" fmla="val 25463"/>
                  <a:gd name="vf" fmla="val 115470"/>
                </a:avLst>
              </a:prstGeom>
              <a:solidFill>
                <a:srgbClr val="FFFF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8</a:t>
                </a:r>
              </a:p>
            </p:txBody>
          </p:sp>
          <p:sp>
            <p:nvSpPr>
              <p:cNvPr id="57363" name="AutoShape 18"/>
              <p:cNvSpPr>
                <a:spLocks noChangeArrowheads="1"/>
              </p:cNvSpPr>
              <p:nvPr/>
            </p:nvSpPr>
            <p:spPr bwMode="auto">
              <a:xfrm rot="5400000">
                <a:off x="5302" y="11063"/>
                <a:ext cx="825" cy="810"/>
              </a:xfrm>
              <a:prstGeom prst="hexagon">
                <a:avLst>
                  <a:gd name="adj" fmla="val 25463"/>
                  <a:gd name="vf" fmla="val 115470"/>
                </a:avLst>
              </a:prstGeom>
              <a:solidFill>
                <a:srgbClr val="FFFF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10</a:t>
                </a:r>
              </a:p>
            </p:txBody>
          </p:sp>
        </p:grpSp>
        <p:sp>
          <p:nvSpPr>
            <p:cNvPr id="57358" name="AutoShape 19"/>
            <p:cNvSpPr>
              <a:spLocks noChangeArrowheads="1"/>
            </p:cNvSpPr>
            <p:nvPr/>
          </p:nvSpPr>
          <p:spPr bwMode="auto">
            <a:xfrm rot="5400000">
              <a:off x="7462" y="10283"/>
              <a:ext cx="825" cy="810"/>
            </a:xfrm>
            <a:prstGeom prst="hexagon">
              <a:avLst>
                <a:gd name="adj" fmla="val 25463"/>
                <a:gd name="vf" fmla="val 115470"/>
              </a:avLst>
            </a:prstGeom>
            <a:solidFill>
              <a:srgbClr val="FFFF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7</a:t>
              </a:r>
            </a:p>
          </p:txBody>
        </p:sp>
        <p:sp>
          <p:nvSpPr>
            <p:cNvPr id="57359" name="AutoShape 20"/>
            <p:cNvSpPr>
              <a:spLocks noChangeArrowheads="1"/>
            </p:cNvSpPr>
            <p:nvPr/>
          </p:nvSpPr>
          <p:spPr bwMode="auto">
            <a:xfrm rot="5400000">
              <a:off x="7867" y="10898"/>
              <a:ext cx="825" cy="810"/>
            </a:xfrm>
            <a:prstGeom prst="hexagon">
              <a:avLst>
                <a:gd name="adj" fmla="val 25463"/>
                <a:gd name="vf" fmla="val 115470"/>
              </a:avLst>
            </a:prstGeom>
            <a:solidFill>
              <a:srgbClr val="FFFF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4</a:t>
              </a:r>
            </a:p>
          </p:txBody>
        </p:sp>
        <p:sp>
          <p:nvSpPr>
            <p:cNvPr id="57360" name="AutoShape 21"/>
            <p:cNvSpPr>
              <a:spLocks noChangeArrowheads="1"/>
            </p:cNvSpPr>
            <p:nvPr/>
          </p:nvSpPr>
          <p:spPr bwMode="auto">
            <a:xfrm rot="5400000">
              <a:off x="8272" y="11513"/>
              <a:ext cx="825" cy="810"/>
            </a:xfrm>
            <a:prstGeom prst="hexagon">
              <a:avLst>
                <a:gd name="adj" fmla="val 25463"/>
                <a:gd name="vf" fmla="val 115470"/>
              </a:avLst>
            </a:prstGeom>
            <a:solidFill>
              <a:srgbClr val="FFFF00"/>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12</a:t>
              </a:r>
            </a:p>
          </p:txBody>
        </p:sp>
      </p:grpSp>
      <p:sp>
        <p:nvSpPr>
          <p:cNvPr id="57351" name="Text Box 22"/>
          <p:cNvSpPr txBox="1">
            <a:spLocks noChangeArrowheads="1"/>
          </p:cNvSpPr>
          <p:nvPr/>
        </p:nvSpPr>
        <p:spPr bwMode="auto">
          <a:xfrm>
            <a:off x="4114800" y="44958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2400"/>
              <a:t>Fig. N=4 tricellular plan </a:t>
            </a:r>
          </a:p>
        </p:txBody>
      </p:sp>
      <p:sp>
        <p:nvSpPr>
          <p:cNvPr id="57352" name="Text Box 23"/>
          <p:cNvSpPr txBox="1">
            <a:spLocks noChangeArrowheads="1"/>
          </p:cNvSpPr>
          <p:nvPr/>
        </p:nvSpPr>
        <p:spPr bwMode="auto">
          <a:xfrm>
            <a:off x="304800" y="5181600"/>
            <a:ext cx="8610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2400"/>
              <a:t>For 24 frequency groups of table-2 can be distributed among 12 logical cells/sectors using the form, N+12; where N=1, 2, 3 ,…, 12. </a:t>
            </a:r>
          </a:p>
        </p:txBody>
      </p:sp>
    </p:spTree>
    <p:extLst>
      <p:ext uri="{BB962C8B-B14F-4D97-AF65-F5344CB8AC3E}">
        <p14:creationId xmlns:p14="http://schemas.microsoft.com/office/powerpoint/2010/main" val="856256473"/>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90DF7EC-1CA9-484E-995C-8AE95CC70BE3}" type="slidenum">
              <a:rPr lang="en-US" sz="1400" smtClean="0"/>
              <a:pPr>
                <a:spcBef>
                  <a:spcPct val="0"/>
                </a:spcBef>
                <a:buFontTx/>
                <a:buNone/>
              </a:pPr>
              <a:t>75</a:t>
            </a:fld>
            <a:endParaRPr lang="en-US" sz="1400" smtClean="0"/>
          </a:p>
        </p:txBody>
      </p:sp>
      <p:sp>
        <p:nvSpPr>
          <p:cNvPr id="58371" name="Text Box 4"/>
          <p:cNvSpPr txBox="1">
            <a:spLocks noChangeArrowheads="1"/>
          </p:cNvSpPr>
          <p:nvPr/>
        </p:nvSpPr>
        <p:spPr bwMode="auto">
          <a:xfrm>
            <a:off x="304800" y="1066800"/>
            <a:ext cx="8610600" cy="3743325"/>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Logical cell 1: Frequency groups: (1, 13)</a:t>
            </a:r>
          </a:p>
          <a:p>
            <a:pPr eaLnBrk="1" hangingPunct="1">
              <a:spcBef>
                <a:spcPct val="0"/>
              </a:spcBef>
              <a:buFontTx/>
              <a:buNone/>
            </a:pPr>
            <a:r>
              <a:rPr lang="en-US" sz="2400"/>
              <a:t>Logical cell 2: Frequency groups: (2, 14)</a:t>
            </a:r>
          </a:p>
          <a:p>
            <a:pPr eaLnBrk="1" hangingPunct="1">
              <a:spcBef>
                <a:spcPct val="0"/>
              </a:spcBef>
              <a:buFontTx/>
              <a:buNone/>
            </a:pPr>
            <a:r>
              <a:rPr lang="en-US" sz="2400"/>
              <a:t>Logical cell 3: Frequency groups: (3, 15)</a:t>
            </a:r>
          </a:p>
          <a:p>
            <a:pPr eaLnBrk="1" hangingPunct="1">
              <a:spcBef>
                <a:spcPct val="0"/>
              </a:spcBef>
              <a:buFontTx/>
              <a:buNone/>
            </a:pPr>
            <a:r>
              <a:rPr lang="en-US" sz="2400"/>
              <a:t>………………………………………….</a:t>
            </a:r>
          </a:p>
          <a:p>
            <a:pPr eaLnBrk="1" hangingPunct="1">
              <a:spcBef>
                <a:spcPct val="0"/>
              </a:spcBef>
              <a:buFontTx/>
              <a:buNone/>
            </a:pPr>
            <a:r>
              <a:rPr lang="en-US" sz="2400"/>
              <a:t>………………………………………….</a:t>
            </a:r>
          </a:p>
          <a:p>
            <a:pPr eaLnBrk="1" hangingPunct="1">
              <a:spcBef>
                <a:spcPct val="0"/>
              </a:spcBef>
              <a:buFontTx/>
              <a:buNone/>
            </a:pPr>
            <a:r>
              <a:rPr lang="en-US" sz="2400"/>
              <a:t>………………………………………….</a:t>
            </a:r>
          </a:p>
          <a:p>
            <a:pPr eaLnBrk="1" hangingPunct="1">
              <a:spcBef>
                <a:spcPct val="0"/>
              </a:spcBef>
              <a:buFontTx/>
              <a:buNone/>
            </a:pPr>
            <a:r>
              <a:rPr lang="en-US" sz="2400"/>
              <a:t>Logical cell 12: Frequency groups: (12, 24)</a:t>
            </a:r>
          </a:p>
          <a:p>
            <a:pPr eaLnBrk="1" hangingPunct="1">
              <a:spcBef>
                <a:spcPct val="0"/>
              </a:spcBef>
              <a:buFontTx/>
              <a:buNone/>
            </a:pPr>
            <a:endParaRPr lang="en-US" sz="2400"/>
          </a:p>
          <a:p>
            <a:pPr eaLnBrk="1" hangingPunct="1">
              <a:spcBef>
                <a:spcPct val="0"/>
              </a:spcBef>
              <a:buFontTx/>
              <a:buNone/>
            </a:pPr>
            <a:r>
              <a:rPr lang="en-US" sz="2400"/>
              <a:t>The growth plan is based on repeating the 4×3 array vertically and horizontally like fig.4  </a:t>
            </a:r>
          </a:p>
        </p:txBody>
      </p:sp>
    </p:spTree>
    <p:extLst>
      <p:ext uri="{BB962C8B-B14F-4D97-AF65-F5344CB8AC3E}">
        <p14:creationId xmlns:p14="http://schemas.microsoft.com/office/powerpoint/2010/main" val="781008266"/>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5FB9101-9680-4E24-8F63-AAE6168FE04B}" type="slidenum">
              <a:rPr lang="en-US" sz="1400" smtClean="0"/>
              <a:pPr>
                <a:spcBef>
                  <a:spcPct val="0"/>
                </a:spcBef>
                <a:buFontTx/>
                <a:buNone/>
              </a:pPr>
              <a:t>76</a:t>
            </a:fld>
            <a:endParaRPr lang="en-US" sz="1400" smtClean="0"/>
          </a:p>
        </p:txBody>
      </p:sp>
      <p:grpSp>
        <p:nvGrpSpPr>
          <p:cNvPr id="59395" name="Group 4"/>
          <p:cNvGrpSpPr>
            <a:grpSpLocks/>
          </p:cNvGrpSpPr>
          <p:nvPr/>
        </p:nvGrpSpPr>
        <p:grpSpPr bwMode="auto">
          <a:xfrm>
            <a:off x="533400" y="685800"/>
            <a:ext cx="6705600" cy="4038600"/>
            <a:chOff x="2700" y="5385"/>
            <a:chExt cx="6390" cy="2715"/>
          </a:xfrm>
        </p:grpSpPr>
        <p:grpSp>
          <p:nvGrpSpPr>
            <p:cNvPr id="59397" name="Group 5"/>
            <p:cNvGrpSpPr>
              <a:grpSpLocks/>
            </p:cNvGrpSpPr>
            <p:nvPr/>
          </p:nvGrpSpPr>
          <p:grpSpPr bwMode="auto">
            <a:xfrm>
              <a:off x="2700" y="5400"/>
              <a:ext cx="3060" cy="1440"/>
              <a:chOff x="5040" y="10260"/>
              <a:chExt cx="4050" cy="2070"/>
            </a:xfrm>
          </p:grpSpPr>
          <p:sp>
            <p:nvSpPr>
              <p:cNvPr id="59443" name="AutoShape 6"/>
              <p:cNvSpPr>
                <a:spLocks noChangeArrowheads="1"/>
              </p:cNvSpPr>
              <p:nvPr/>
            </p:nvSpPr>
            <p:spPr bwMode="auto">
              <a:xfrm rot="5400000">
                <a:off x="5032" y="10283"/>
                <a:ext cx="825" cy="810"/>
              </a:xfrm>
              <a:prstGeom prst="hexagon">
                <a:avLst>
                  <a:gd name="adj" fmla="val 25463"/>
                  <a:gd name="vf" fmla="val 115470"/>
                </a:avLst>
              </a:prstGeom>
              <a:solidFill>
                <a:srgbClr val="FF99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a:t>
                </a:r>
              </a:p>
            </p:txBody>
          </p:sp>
          <p:sp>
            <p:nvSpPr>
              <p:cNvPr id="59444" name="AutoShape 7"/>
              <p:cNvSpPr>
                <a:spLocks noChangeArrowheads="1"/>
              </p:cNvSpPr>
              <p:nvPr/>
            </p:nvSpPr>
            <p:spPr bwMode="auto">
              <a:xfrm rot="5400000">
                <a:off x="5842" y="10283"/>
                <a:ext cx="825" cy="810"/>
              </a:xfrm>
              <a:prstGeom prst="hexagon">
                <a:avLst>
                  <a:gd name="adj" fmla="val 25463"/>
                  <a:gd name="vf" fmla="val 115470"/>
                </a:avLst>
              </a:prstGeom>
              <a:solidFill>
                <a:srgbClr val="FF99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3</a:t>
                </a:r>
              </a:p>
            </p:txBody>
          </p:sp>
          <p:sp>
            <p:nvSpPr>
              <p:cNvPr id="59445" name="AutoShape 8"/>
              <p:cNvSpPr>
                <a:spLocks noChangeArrowheads="1"/>
              </p:cNvSpPr>
              <p:nvPr/>
            </p:nvSpPr>
            <p:spPr bwMode="auto">
              <a:xfrm rot="5400000">
                <a:off x="6652" y="10268"/>
                <a:ext cx="825" cy="810"/>
              </a:xfrm>
              <a:prstGeom prst="hexagon">
                <a:avLst>
                  <a:gd name="adj" fmla="val 25463"/>
                  <a:gd name="vf" fmla="val 115470"/>
                </a:avLst>
              </a:prstGeom>
              <a:solidFill>
                <a:srgbClr val="FF99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5</a:t>
                </a:r>
              </a:p>
            </p:txBody>
          </p:sp>
          <p:grpSp>
            <p:nvGrpSpPr>
              <p:cNvPr id="59446" name="Group 9"/>
              <p:cNvGrpSpPr>
                <a:grpSpLocks/>
              </p:cNvGrpSpPr>
              <p:nvPr/>
            </p:nvGrpSpPr>
            <p:grpSpPr bwMode="auto">
              <a:xfrm>
                <a:off x="5445" y="10875"/>
                <a:ext cx="2430" cy="840"/>
                <a:chOff x="3690" y="11055"/>
                <a:chExt cx="2430" cy="840"/>
              </a:xfrm>
            </p:grpSpPr>
            <p:sp>
              <p:nvSpPr>
                <p:cNvPr id="59454" name="AutoShape 10"/>
                <p:cNvSpPr>
                  <a:spLocks noChangeArrowheads="1"/>
                </p:cNvSpPr>
                <p:nvPr/>
              </p:nvSpPr>
              <p:spPr bwMode="auto">
                <a:xfrm rot="5400000">
                  <a:off x="3682" y="11078"/>
                  <a:ext cx="825" cy="810"/>
                </a:xfrm>
                <a:prstGeom prst="hexagon">
                  <a:avLst>
                    <a:gd name="adj" fmla="val 25463"/>
                    <a:gd name="vf" fmla="val 115470"/>
                  </a:avLst>
                </a:prstGeom>
                <a:solidFill>
                  <a:srgbClr val="FF99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9</a:t>
                  </a:r>
                </a:p>
              </p:txBody>
            </p:sp>
            <p:sp>
              <p:nvSpPr>
                <p:cNvPr id="59455" name="AutoShape 11"/>
                <p:cNvSpPr>
                  <a:spLocks noChangeArrowheads="1"/>
                </p:cNvSpPr>
                <p:nvPr/>
              </p:nvSpPr>
              <p:spPr bwMode="auto">
                <a:xfrm rot="5400000">
                  <a:off x="4492" y="11078"/>
                  <a:ext cx="825" cy="810"/>
                </a:xfrm>
                <a:prstGeom prst="hexagon">
                  <a:avLst>
                    <a:gd name="adj" fmla="val 25463"/>
                    <a:gd name="vf" fmla="val 115470"/>
                  </a:avLst>
                </a:prstGeom>
                <a:solidFill>
                  <a:srgbClr val="FF99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11</a:t>
                  </a:r>
                </a:p>
              </p:txBody>
            </p:sp>
            <p:sp>
              <p:nvSpPr>
                <p:cNvPr id="59456" name="AutoShape 12"/>
                <p:cNvSpPr>
                  <a:spLocks noChangeArrowheads="1"/>
                </p:cNvSpPr>
                <p:nvPr/>
              </p:nvSpPr>
              <p:spPr bwMode="auto">
                <a:xfrm rot="5400000">
                  <a:off x="5302" y="11063"/>
                  <a:ext cx="825" cy="810"/>
                </a:xfrm>
                <a:prstGeom prst="hexagon">
                  <a:avLst>
                    <a:gd name="adj" fmla="val 25463"/>
                    <a:gd name="vf" fmla="val 115470"/>
                  </a:avLst>
                </a:prstGeom>
                <a:solidFill>
                  <a:srgbClr val="FF99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2</a:t>
                  </a:r>
                </a:p>
              </p:txBody>
            </p:sp>
          </p:grpSp>
          <p:grpSp>
            <p:nvGrpSpPr>
              <p:cNvPr id="59447" name="Group 13"/>
              <p:cNvGrpSpPr>
                <a:grpSpLocks/>
              </p:cNvGrpSpPr>
              <p:nvPr/>
            </p:nvGrpSpPr>
            <p:grpSpPr bwMode="auto">
              <a:xfrm>
                <a:off x="5850" y="11475"/>
                <a:ext cx="2430" cy="840"/>
                <a:chOff x="3690" y="11055"/>
                <a:chExt cx="2430" cy="840"/>
              </a:xfrm>
            </p:grpSpPr>
            <p:sp>
              <p:nvSpPr>
                <p:cNvPr id="59451" name="AutoShape 14"/>
                <p:cNvSpPr>
                  <a:spLocks noChangeArrowheads="1"/>
                </p:cNvSpPr>
                <p:nvPr/>
              </p:nvSpPr>
              <p:spPr bwMode="auto">
                <a:xfrm rot="5400000">
                  <a:off x="3682" y="11078"/>
                  <a:ext cx="825" cy="810"/>
                </a:xfrm>
                <a:prstGeom prst="hexagon">
                  <a:avLst>
                    <a:gd name="adj" fmla="val 25463"/>
                    <a:gd name="vf" fmla="val 115470"/>
                  </a:avLst>
                </a:prstGeom>
                <a:solidFill>
                  <a:srgbClr val="FF99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6</a:t>
                  </a:r>
                </a:p>
              </p:txBody>
            </p:sp>
            <p:sp>
              <p:nvSpPr>
                <p:cNvPr id="59452" name="AutoShape 15"/>
                <p:cNvSpPr>
                  <a:spLocks noChangeArrowheads="1"/>
                </p:cNvSpPr>
                <p:nvPr/>
              </p:nvSpPr>
              <p:spPr bwMode="auto">
                <a:xfrm rot="5400000">
                  <a:off x="4492" y="11078"/>
                  <a:ext cx="825" cy="810"/>
                </a:xfrm>
                <a:prstGeom prst="hexagon">
                  <a:avLst>
                    <a:gd name="adj" fmla="val 25463"/>
                    <a:gd name="vf" fmla="val 115470"/>
                  </a:avLst>
                </a:prstGeom>
                <a:solidFill>
                  <a:srgbClr val="FF99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8</a:t>
                  </a:r>
                </a:p>
              </p:txBody>
            </p:sp>
            <p:sp>
              <p:nvSpPr>
                <p:cNvPr id="59453" name="AutoShape 16"/>
                <p:cNvSpPr>
                  <a:spLocks noChangeArrowheads="1"/>
                </p:cNvSpPr>
                <p:nvPr/>
              </p:nvSpPr>
              <p:spPr bwMode="auto">
                <a:xfrm rot="5400000">
                  <a:off x="5302" y="11063"/>
                  <a:ext cx="825" cy="810"/>
                </a:xfrm>
                <a:prstGeom prst="hexagon">
                  <a:avLst>
                    <a:gd name="adj" fmla="val 25463"/>
                    <a:gd name="vf" fmla="val 115470"/>
                  </a:avLst>
                </a:prstGeom>
                <a:solidFill>
                  <a:srgbClr val="FF99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10</a:t>
                  </a:r>
                </a:p>
              </p:txBody>
            </p:sp>
          </p:grpSp>
          <p:sp>
            <p:nvSpPr>
              <p:cNvPr id="59448" name="AutoShape 17"/>
              <p:cNvSpPr>
                <a:spLocks noChangeArrowheads="1"/>
              </p:cNvSpPr>
              <p:nvPr/>
            </p:nvSpPr>
            <p:spPr bwMode="auto">
              <a:xfrm rot="5400000">
                <a:off x="7462" y="10283"/>
                <a:ext cx="825" cy="810"/>
              </a:xfrm>
              <a:prstGeom prst="hexagon">
                <a:avLst>
                  <a:gd name="adj" fmla="val 25463"/>
                  <a:gd name="vf" fmla="val 115470"/>
                </a:avLst>
              </a:prstGeom>
              <a:solidFill>
                <a:srgbClr val="FF99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7</a:t>
                </a:r>
              </a:p>
            </p:txBody>
          </p:sp>
          <p:sp>
            <p:nvSpPr>
              <p:cNvPr id="59449" name="AutoShape 18"/>
              <p:cNvSpPr>
                <a:spLocks noChangeArrowheads="1"/>
              </p:cNvSpPr>
              <p:nvPr/>
            </p:nvSpPr>
            <p:spPr bwMode="auto">
              <a:xfrm rot="5400000">
                <a:off x="7867" y="10898"/>
                <a:ext cx="825" cy="810"/>
              </a:xfrm>
              <a:prstGeom prst="hexagon">
                <a:avLst>
                  <a:gd name="adj" fmla="val 25463"/>
                  <a:gd name="vf" fmla="val 115470"/>
                </a:avLst>
              </a:prstGeom>
              <a:solidFill>
                <a:srgbClr val="FF99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4</a:t>
                </a:r>
              </a:p>
            </p:txBody>
          </p:sp>
          <p:sp>
            <p:nvSpPr>
              <p:cNvPr id="59450" name="AutoShape 19"/>
              <p:cNvSpPr>
                <a:spLocks noChangeArrowheads="1"/>
              </p:cNvSpPr>
              <p:nvPr/>
            </p:nvSpPr>
            <p:spPr bwMode="auto">
              <a:xfrm rot="5400000">
                <a:off x="8272" y="11513"/>
                <a:ext cx="825" cy="810"/>
              </a:xfrm>
              <a:prstGeom prst="hexagon">
                <a:avLst>
                  <a:gd name="adj" fmla="val 25463"/>
                  <a:gd name="vf" fmla="val 115470"/>
                </a:avLst>
              </a:prstGeom>
              <a:solidFill>
                <a:srgbClr val="FF99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12</a:t>
                </a:r>
              </a:p>
            </p:txBody>
          </p:sp>
        </p:grpSp>
        <p:grpSp>
          <p:nvGrpSpPr>
            <p:cNvPr id="59398" name="Group 20"/>
            <p:cNvGrpSpPr>
              <a:grpSpLocks/>
            </p:cNvGrpSpPr>
            <p:nvPr/>
          </p:nvGrpSpPr>
          <p:grpSpPr bwMode="auto">
            <a:xfrm>
              <a:off x="3600" y="6660"/>
              <a:ext cx="3060" cy="1440"/>
              <a:chOff x="5040" y="10260"/>
              <a:chExt cx="4050" cy="2070"/>
            </a:xfrm>
          </p:grpSpPr>
          <p:sp>
            <p:nvSpPr>
              <p:cNvPr id="59429" name="AutoShape 21"/>
              <p:cNvSpPr>
                <a:spLocks noChangeArrowheads="1"/>
              </p:cNvSpPr>
              <p:nvPr/>
            </p:nvSpPr>
            <p:spPr bwMode="auto">
              <a:xfrm rot="5400000">
                <a:off x="5032" y="10283"/>
                <a:ext cx="825" cy="810"/>
              </a:xfrm>
              <a:prstGeom prst="hexagon">
                <a:avLst>
                  <a:gd name="adj" fmla="val 25463"/>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a:t>
                </a:r>
              </a:p>
            </p:txBody>
          </p:sp>
          <p:sp>
            <p:nvSpPr>
              <p:cNvPr id="59430" name="AutoShape 22"/>
              <p:cNvSpPr>
                <a:spLocks noChangeArrowheads="1"/>
              </p:cNvSpPr>
              <p:nvPr/>
            </p:nvSpPr>
            <p:spPr bwMode="auto">
              <a:xfrm rot="5400000">
                <a:off x="5842" y="10283"/>
                <a:ext cx="825" cy="810"/>
              </a:xfrm>
              <a:prstGeom prst="hexagon">
                <a:avLst>
                  <a:gd name="adj" fmla="val 25463"/>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3</a:t>
                </a:r>
              </a:p>
            </p:txBody>
          </p:sp>
          <p:sp>
            <p:nvSpPr>
              <p:cNvPr id="59431" name="AutoShape 23"/>
              <p:cNvSpPr>
                <a:spLocks noChangeArrowheads="1"/>
              </p:cNvSpPr>
              <p:nvPr/>
            </p:nvSpPr>
            <p:spPr bwMode="auto">
              <a:xfrm rot="5400000">
                <a:off x="6652" y="10268"/>
                <a:ext cx="825" cy="810"/>
              </a:xfrm>
              <a:prstGeom prst="hexagon">
                <a:avLst>
                  <a:gd name="adj" fmla="val 25463"/>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5</a:t>
                </a:r>
              </a:p>
            </p:txBody>
          </p:sp>
          <p:grpSp>
            <p:nvGrpSpPr>
              <p:cNvPr id="59432" name="Group 24"/>
              <p:cNvGrpSpPr>
                <a:grpSpLocks/>
              </p:cNvGrpSpPr>
              <p:nvPr/>
            </p:nvGrpSpPr>
            <p:grpSpPr bwMode="auto">
              <a:xfrm>
                <a:off x="5445" y="10875"/>
                <a:ext cx="2430" cy="840"/>
                <a:chOff x="3690" y="11055"/>
                <a:chExt cx="2430" cy="840"/>
              </a:xfrm>
            </p:grpSpPr>
            <p:sp>
              <p:nvSpPr>
                <p:cNvPr id="59440" name="AutoShape 25"/>
                <p:cNvSpPr>
                  <a:spLocks noChangeArrowheads="1"/>
                </p:cNvSpPr>
                <p:nvPr/>
              </p:nvSpPr>
              <p:spPr bwMode="auto">
                <a:xfrm rot="5400000">
                  <a:off x="3682" y="11078"/>
                  <a:ext cx="825" cy="810"/>
                </a:xfrm>
                <a:prstGeom prst="hexagon">
                  <a:avLst>
                    <a:gd name="adj" fmla="val 25463"/>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9</a:t>
                  </a:r>
                </a:p>
              </p:txBody>
            </p:sp>
            <p:sp>
              <p:nvSpPr>
                <p:cNvPr id="59441" name="AutoShape 26"/>
                <p:cNvSpPr>
                  <a:spLocks noChangeArrowheads="1"/>
                </p:cNvSpPr>
                <p:nvPr/>
              </p:nvSpPr>
              <p:spPr bwMode="auto">
                <a:xfrm rot="5400000">
                  <a:off x="4492" y="11078"/>
                  <a:ext cx="825" cy="810"/>
                </a:xfrm>
                <a:prstGeom prst="hexagon">
                  <a:avLst>
                    <a:gd name="adj" fmla="val 25463"/>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11</a:t>
                  </a:r>
                </a:p>
              </p:txBody>
            </p:sp>
            <p:sp>
              <p:nvSpPr>
                <p:cNvPr id="59442" name="AutoShape 27"/>
                <p:cNvSpPr>
                  <a:spLocks noChangeArrowheads="1"/>
                </p:cNvSpPr>
                <p:nvPr/>
              </p:nvSpPr>
              <p:spPr bwMode="auto">
                <a:xfrm rot="5400000">
                  <a:off x="5302" y="11063"/>
                  <a:ext cx="825" cy="810"/>
                </a:xfrm>
                <a:prstGeom prst="hexagon">
                  <a:avLst>
                    <a:gd name="adj" fmla="val 25463"/>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2</a:t>
                  </a:r>
                </a:p>
              </p:txBody>
            </p:sp>
          </p:grpSp>
          <p:grpSp>
            <p:nvGrpSpPr>
              <p:cNvPr id="59433" name="Group 28"/>
              <p:cNvGrpSpPr>
                <a:grpSpLocks/>
              </p:cNvGrpSpPr>
              <p:nvPr/>
            </p:nvGrpSpPr>
            <p:grpSpPr bwMode="auto">
              <a:xfrm>
                <a:off x="5850" y="11475"/>
                <a:ext cx="2430" cy="840"/>
                <a:chOff x="3690" y="11055"/>
                <a:chExt cx="2430" cy="840"/>
              </a:xfrm>
            </p:grpSpPr>
            <p:sp>
              <p:nvSpPr>
                <p:cNvPr id="59437" name="AutoShape 29"/>
                <p:cNvSpPr>
                  <a:spLocks noChangeArrowheads="1"/>
                </p:cNvSpPr>
                <p:nvPr/>
              </p:nvSpPr>
              <p:spPr bwMode="auto">
                <a:xfrm rot="5400000">
                  <a:off x="3682" y="11078"/>
                  <a:ext cx="825" cy="810"/>
                </a:xfrm>
                <a:prstGeom prst="hexagon">
                  <a:avLst>
                    <a:gd name="adj" fmla="val 25463"/>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6</a:t>
                  </a:r>
                </a:p>
              </p:txBody>
            </p:sp>
            <p:sp>
              <p:nvSpPr>
                <p:cNvPr id="59438" name="AutoShape 30"/>
                <p:cNvSpPr>
                  <a:spLocks noChangeArrowheads="1"/>
                </p:cNvSpPr>
                <p:nvPr/>
              </p:nvSpPr>
              <p:spPr bwMode="auto">
                <a:xfrm rot="5400000">
                  <a:off x="4492" y="11078"/>
                  <a:ext cx="825" cy="810"/>
                </a:xfrm>
                <a:prstGeom prst="hexagon">
                  <a:avLst>
                    <a:gd name="adj" fmla="val 25463"/>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8</a:t>
                  </a:r>
                </a:p>
              </p:txBody>
            </p:sp>
            <p:sp>
              <p:nvSpPr>
                <p:cNvPr id="59439" name="AutoShape 31"/>
                <p:cNvSpPr>
                  <a:spLocks noChangeArrowheads="1"/>
                </p:cNvSpPr>
                <p:nvPr/>
              </p:nvSpPr>
              <p:spPr bwMode="auto">
                <a:xfrm rot="5400000">
                  <a:off x="5302" y="11063"/>
                  <a:ext cx="825" cy="810"/>
                </a:xfrm>
                <a:prstGeom prst="hexagon">
                  <a:avLst>
                    <a:gd name="adj" fmla="val 25463"/>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10</a:t>
                  </a:r>
                </a:p>
              </p:txBody>
            </p:sp>
          </p:grpSp>
          <p:sp>
            <p:nvSpPr>
              <p:cNvPr id="59434" name="AutoShape 32"/>
              <p:cNvSpPr>
                <a:spLocks noChangeArrowheads="1"/>
              </p:cNvSpPr>
              <p:nvPr/>
            </p:nvSpPr>
            <p:spPr bwMode="auto">
              <a:xfrm rot="5400000">
                <a:off x="7462" y="10283"/>
                <a:ext cx="825" cy="810"/>
              </a:xfrm>
              <a:prstGeom prst="hexagon">
                <a:avLst>
                  <a:gd name="adj" fmla="val 25463"/>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7</a:t>
                </a:r>
              </a:p>
            </p:txBody>
          </p:sp>
          <p:sp>
            <p:nvSpPr>
              <p:cNvPr id="59435" name="AutoShape 33"/>
              <p:cNvSpPr>
                <a:spLocks noChangeArrowheads="1"/>
              </p:cNvSpPr>
              <p:nvPr/>
            </p:nvSpPr>
            <p:spPr bwMode="auto">
              <a:xfrm rot="5400000">
                <a:off x="7867" y="10898"/>
                <a:ext cx="825" cy="810"/>
              </a:xfrm>
              <a:prstGeom prst="hexagon">
                <a:avLst>
                  <a:gd name="adj" fmla="val 25463"/>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4</a:t>
                </a:r>
              </a:p>
            </p:txBody>
          </p:sp>
          <p:sp>
            <p:nvSpPr>
              <p:cNvPr id="59436" name="AutoShape 34"/>
              <p:cNvSpPr>
                <a:spLocks noChangeArrowheads="1"/>
              </p:cNvSpPr>
              <p:nvPr/>
            </p:nvSpPr>
            <p:spPr bwMode="auto">
              <a:xfrm rot="5400000">
                <a:off x="8272" y="11513"/>
                <a:ext cx="825" cy="810"/>
              </a:xfrm>
              <a:prstGeom prst="hexagon">
                <a:avLst>
                  <a:gd name="adj" fmla="val 25463"/>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12</a:t>
                </a:r>
              </a:p>
            </p:txBody>
          </p:sp>
        </p:grpSp>
        <p:grpSp>
          <p:nvGrpSpPr>
            <p:cNvPr id="59399" name="Group 35"/>
            <p:cNvGrpSpPr>
              <a:grpSpLocks/>
            </p:cNvGrpSpPr>
            <p:nvPr/>
          </p:nvGrpSpPr>
          <p:grpSpPr bwMode="auto">
            <a:xfrm>
              <a:off x="5130" y="5385"/>
              <a:ext cx="3060" cy="1440"/>
              <a:chOff x="5040" y="10260"/>
              <a:chExt cx="4050" cy="2070"/>
            </a:xfrm>
          </p:grpSpPr>
          <p:sp>
            <p:nvSpPr>
              <p:cNvPr id="59415" name="AutoShape 36"/>
              <p:cNvSpPr>
                <a:spLocks noChangeArrowheads="1"/>
              </p:cNvSpPr>
              <p:nvPr/>
            </p:nvSpPr>
            <p:spPr bwMode="auto">
              <a:xfrm rot="5400000">
                <a:off x="5032" y="10283"/>
                <a:ext cx="825" cy="810"/>
              </a:xfrm>
              <a:prstGeom prst="hexagon">
                <a:avLst>
                  <a:gd name="adj" fmla="val 25463"/>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a:t>
                </a:r>
              </a:p>
            </p:txBody>
          </p:sp>
          <p:sp>
            <p:nvSpPr>
              <p:cNvPr id="59416" name="AutoShape 37"/>
              <p:cNvSpPr>
                <a:spLocks noChangeArrowheads="1"/>
              </p:cNvSpPr>
              <p:nvPr/>
            </p:nvSpPr>
            <p:spPr bwMode="auto">
              <a:xfrm rot="5400000">
                <a:off x="5842" y="10283"/>
                <a:ext cx="825" cy="810"/>
              </a:xfrm>
              <a:prstGeom prst="hexagon">
                <a:avLst>
                  <a:gd name="adj" fmla="val 25463"/>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3</a:t>
                </a:r>
              </a:p>
            </p:txBody>
          </p:sp>
          <p:sp>
            <p:nvSpPr>
              <p:cNvPr id="59417" name="AutoShape 38"/>
              <p:cNvSpPr>
                <a:spLocks noChangeArrowheads="1"/>
              </p:cNvSpPr>
              <p:nvPr/>
            </p:nvSpPr>
            <p:spPr bwMode="auto">
              <a:xfrm rot="5400000">
                <a:off x="6652" y="10268"/>
                <a:ext cx="825" cy="810"/>
              </a:xfrm>
              <a:prstGeom prst="hexagon">
                <a:avLst>
                  <a:gd name="adj" fmla="val 25463"/>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5</a:t>
                </a:r>
              </a:p>
            </p:txBody>
          </p:sp>
          <p:grpSp>
            <p:nvGrpSpPr>
              <p:cNvPr id="59418" name="Group 39"/>
              <p:cNvGrpSpPr>
                <a:grpSpLocks/>
              </p:cNvGrpSpPr>
              <p:nvPr/>
            </p:nvGrpSpPr>
            <p:grpSpPr bwMode="auto">
              <a:xfrm>
                <a:off x="5445" y="10875"/>
                <a:ext cx="2430" cy="840"/>
                <a:chOff x="3690" y="11055"/>
                <a:chExt cx="2430" cy="840"/>
              </a:xfrm>
            </p:grpSpPr>
            <p:sp>
              <p:nvSpPr>
                <p:cNvPr id="59426" name="AutoShape 40"/>
                <p:cNvSpPr>
                  <a:spLocks noChangeArrowheads="1"/>
                </p:cNvSpPr>
                <p:nvPr/>
              </p:nvSpPr>
              <p:spPr bwMode="auto">
                <a:xfrm rot="5400000">
                  <a:off x="3682" y="11078"/>
                  <a:ext cx="825" cy="810"/>
                </a:xfrm>
                <a:prstGeom prst="hexagon">
                  <a:avLst>
                    <a:gd name="adj" fmla="val 25463"/>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9</a:t>
                  </a:r>
                </a:p>
              </p:txBody>
            </p:sp>
            <p:sp>
              <p:nvSpPr>
                <p:cNvPr id="59427" name="AutoShape 41"/>
                <p:cNvSpPr>
                  <a:spLocks noChangeArrowheads="1"/>
                </p:cNvSpPr>
                <p:nvPr/>
              </p:nvSpPr>
              <p:spPr bwMode="auto">
                <a:xfrm rot="5400000">
                  <a:off x="4492" y="11078"/>
                  <a:ext cx="825" cy="810"/>
                </a:xfrm>
                <a:prstGeom prst="hexagon">
                  <a:avLst>
                    <a:gd name="adj" fmla="val 25463"/>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11</a:t>
                  </a:r>
                </a:p>
              </p:txBody>
            </p:sp>
            <p:sp>
              <p:nvSpPr>
                <p:cNvPr id="59428" name="AutoShape 42"/>
                <p:cNvSpPr>
                  <a:spLocks noChangeArrowheads="1"/>
                </p:cNvSpPr>
                <p:nvPr/>
              </p:nvSpPr>
              <p:spPr bwMode="auto">
                <a:xfrm rot="5400000">
                  <a:off x="5302" y="11063"/>
                  <a:ext cx="825" cy="810"/>
                </a:xfrm>
                <a:prstGeom prst="hexagon">
                  <a:avLst>
                    <a:gd name="adj" fmla="val 25463"/>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2</a:t>
                  </a:r>
                </a:p>
              </p:txBody>
            </p:sp>
          </p:grpSp>
          <p:grpSp>
            <p:nvGrpSpPr>
              <p:cNvPr id="59419" name="Group 43"/>
              <p:cNvGrpSpPr>
                <a:grpSpLocks/>
              </p:cNvGrpSpPr>
              <p:nvPr/>
            </p:nvGrpSpPr>
            <p:grpSpPr bwMode="auto">
              <a:xfrm>
                <a:off x="5850" y="11475"/>
                <a:ext cx="2430" cy="840"/>
                <a:chOff x="3690" y="11055"/>
                <a:chExt cx="2430" cy="840"/>
              </a:xfrm>
            </p:grpSpPr>
            <p:sp>
              <p:nvSpPr>
                <p:cNvPr id="59423" name="AutoShape 44"/>
                <p:cNvSpPr>
                  <a:spLocks noChangeArrowheads="1"/>
                </p:cNvSpPr>
                <p:nvPr/>
              </p:nvSpPr>
              <p:spPr bwMode="auto">
                <a:xfrm rot="5400000">
                  <a:off x="3682" y="11078"/>
                  <a:ext cx="825" cy="810"/>
                </a:xfrm>
                <a:prstGeom prst="hexagon">
                  <a:avLst>
                    <a:gd name="adj" fmla="val 25463"/>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6</a:t>
                  </a:r>
                </a:p>
              </p:txBody>
            </p:sp>
            <p:sp>
              <p:nvSpPr>
                <p:cNvPr id="59424" name="AutoShape 45"/>
                <p:cNvSpPr>
                  <a:spLocks noChangeArrowheads="1"/>
                </p:cNvSpPr>
                <p:nvPr/>
              </p:nvSpPr>
              <p:spPr bwMode="auto">
                <a:xfrm rot="5400000">
                  <a:off x="4492" y="11078"/>
                  <a:ext cx="825" cy="810"/>
                </a:xfrm>
                <a:prstGeom prst="hexagon">
                  <a:avLst>
                    <a:gd name="adj" fmla="val 25463"/>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8</a:t>
                  </a:r>
                </a:p>
              </p:txBody>
            </p:sp>
            <p:sp>
              <p:nvSpPr>
                <p:cNvPr id="59425" name="AutoShape 46"/>
                <p:cNvSpPr>
                  <a:spLocks noChangeArrowheads="1"/>
                </p:cNvSpPr>
                <p:nvPr/>
              </p:nvSpPr>
              <p:spPr bwMode="auto">
                <a:xfrm rot="5400000">
                  <a:off x="5302" y="11063"/>
                  <a:ext cx="825" cy="810"/>
                </a:xfrm>
                <a:prstGeom prst="hexagon">
                  <a:avLst>
                    <a:gd name="adj" fmla="val 25463"/>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10</a:t>
                  </a:r>
                </a:p>
              </p:txBody>
            </p:sp>
          </p:grpSp>
          <p:sp>
            <p:nvSpPr>
              <p:cNvPr id="59420" name="AutoShape 47"/>
              <p:cNvSpPr>
                <a:spLocks noChangeArrowheads="1"/>
              </p:cNvSpPr>
              <p:nvPr/>
            </p:nvSpPr>
            <p:spPr bwMode="auto">
              <a:xfrm rot="5400000">
                <a:off x="7462" y="10283"/>
                <a:ext cx="825" cy="810"/>
              </a:xfrm>
              <a:prstGeom prst="hexagon">
                <a:avLst>
                  <a:gd name="adj" fmla="val 25463"/>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7</a:t>
                </a:r>
              </a:p>
            </p:txBody>
          </p:sp>
          <p:sp>
            <p:nvSpPr>
              <p:cNvPr id="59421" name="AutoShape 48"/>
              <p:cNvSpPr>
                <a:spLocks noChangeArrowheads="1"/>
              </p:cNvSpPr>
              <p:nvPr/>
            </p:nvSpPr>
            <p:spPr bwMode="auto">
              <a:xfrm rot="5400000">
                <a:off x="7867" y="10898"/>
                <a:ext cx="825" cy="810"/>
              </a:xfrm>
              <a:prstGeom prst="hexagon">
                <a:avLst>
                  <a:gd name="adj" fmla="val 25463"/>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4</a:t>
                </a:r>
              </a:p>
            </p:txBody>
          </p:sp>
          <p:sp>
            <p:nvSpPr>
              <p:cNvPr id="59422" name="AutoShape 49"/>
              <p:cNvSpPr>
                <a:spLocks noChangeArrowheads="1"/>
              </p:cNvSpPr>
              <p:nvPr/>
            </p:nvSpPr>
            <p:spPr bwMode="auto">
              <a:xfrm rot="5400000">
                <a:off x="8272" y="11513"/>
                <a:ext cx="825" cy="810"/>
              </a:xfrm>
              <a:prstGeom prst="hexagon">
                <a:avLst>
                  <a:gd name="adj" fmla="val 25463"/>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12</a:t>
                </a:r>
              </a:p>
            </p:txBody>
          </p:sp>
        </p:grpSp>
        <p:grpSp>
          <p:nvGrpSpPr>
            <p:cNvPr id="59400" name="Group 50"/>
            <p:cNvGrpSpPr>
              <a:grpSpLocks/>
            </p:cNvGrpSpPr>
            <p:nvPr/>
          </p:nvGrpSpPr>
          <p:grpSpPr bwMode="auto">
            <a:xfrm>
              <a:off x="6030" y="6660"/>
              <a:ext cx="3060" cy="1440"/>
              <a:chOff x="5040" y="10260"/>
              <a:chExt cx="4050" cy="2070"/>
            </a:xfrm>
          </p:grpSpPr>
          <p:sp>
            <p:nvSpPr>
              <p:cNvPr id="59401" name="AutoShape 51"/>
              <p:cNvSpPr>
                <a:spLocks noChangeArrowheads="1"/>
              </p:cNvSpPr>
              <p:nvPr/>
            </p:nvSpPr>
            <p:spPr bwMode="auto">
              <a:xfrm rot="5400000">
                <a:off x="5032" y="10283"/>
                <a:ext cx="825" cy="810"/>
              </a:xfrm>
              <a:prstGeom prst="hexagon">
                <a:avLst>
                  <a:gd name="adj" fmla="val 25463"/>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a:t>
                </a:r>
              </a:p>
            </p:txBody>
          </p:sp>
          <p:sp>
            <p:nvSpPr>
              <p:cNvPr id="59402" name="AutoShape 52"/>
              <p:cNvSpPr>
                <a:spLocks noChangeArrowheads="1"/>
              </p:cNvSpPr>
              <p:nvPr/>
            </p:nvSpPr>
            <p:spPr bwMode="auto">
              <a:xfrm rot="5400000">
                <a:off x="5842" y="10283"/>
                <a:ext cx="825" cy="810"/>
              </a:xfrm>
              <a:prstGeom prst="hexagon">
                <a:avLst>
                  <a:gd name="adj" fmla="val 25463"/>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3</a:t>
                </a:r>
              </a:p>
            </p:txBody>
          </p:sp>
          <p:sp>
            <p:nvSpPr>
              <p:cNvPr id="59403" name="AutoShape 53"/>
              <p:cNvSpPr>
                <a:spLocks noChangeArrowheads="1"/>
              </p:cNvSpPr>
              <p:nvPr/>
            </p:nvSpPr>
            <p:spPr bwMode="auto">
              <a:xfrm rot="5400000">
                <a:off x="6652" y="10268"/>
                <a:ext cx="825" cy="810"/>
              </a:xfrm>
              <a:prstGeom prst="hexagon">
                <a:avLst>
                  <a:gd name="adj" fmla="val 25463"/>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5</a:t>
                </a:r>
              </a:p>
            </p:txBody>
          </p:sp>
          <p:grpSp>
            <p:nvGrpSpPr>
              <p:cNvPr id="59404" name="Group 54"/>
              <p:cNvGrpSpPr>
                <a:grpSpLocks/>
              </p:cNvGrpSpPr>
              <p:nvPr/>
            </p:nvGrpSpPr>
            <p:grpSpPr bwMode="auto">
              <a:xfrm>
                <a:off x="5445" y="10875"/>
                <a:ext cx="2430" cy="840"/>
                <a:chOff x="3690" y="11055"/>
                <a:chExt cx="2430" cy="840"/>
              </a:xfrm>
            </p:grpSpPr>
            <p:sp>
              <p:nvSpPr>
                <p:cNvPr id="59412" name="AutoShape 55"/>
                <p:cNvSpPr>
                  <a:spLocks noChangeArrowheads="1"/>
                </p:cNvSpPr>
                <p:nvPr/>
              </p:nvSpPr>
              <p:spPr bwMode="auto">
                <a:xfrm rot="5400000">
                  <a:off x="3682" y="11078"/>
                  <a:ext cx="825" cy="810"/>
                </a:xfrm>
                <a:prstGeom prst="hexagon">
                  <a:avLst>
                    <a:gd name="adj" fmla="val 25463"/>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9</a:t>
                  </a:r>
                </a:p>
              </p:txBody>
            </p:sp>
            <p:sp>
              <p:nvSpPr>
                <p:cNvPr id="59413" name="AutoShape 56"/>
                <p:cNvSpPr>
                  <a:spLocks noChangeArrowheads="1"/>
                </p:cNvSpPr>
                <p:nvPr/>
              </p:nvSpPr>
              <p:spPr bwMode="auto">
                <a:xfrm rot="5400000">
                  <a:off x="4492" y="11078"/>
                  <a:ext cx="825" cy="810"/>
                </a:xfrm>
                <a:prstGeom prst="hexagon">
                  <a:avLst>
                    <a:gd name="adj" fmla="val 25463"/>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11</a:t>
                  </a:r>
                </a:p>
              </p:txBody>
            </p:sp>
            <p:sp>
              <p:nvSpPr>
                <p:cNvPr id="59414" name="AutoShape 57"/>
                <p:cNvSpPr>
                  <a:spLocks noChangeArrowheads="1"/>
                </p:cNvSpPr>
                <p:nvPr/>
              </p:nvSpPr>
              <p:spPr bwMode="auto">
                <a:xfrm rot="5400000">
                  <a:off x="5302" y="11063"/>
                  <a:ext cx="825" cy="810"/>
                </a:xfrm>
                <a:prstGeom prst="hexagon">
                  <a:avLst>
                    <a:gd name="adj" fmla="val 25463"/>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2</a:t>
                  </a:r>
                </a:p>
              </p:txBody>
            </p:sp>
          </p:grpSp>
          <p:grpSp>
            <p:nvGrpSpPr>
              <p:cNvPr id="59405" name="Group 58"/>
              <p:cNvGrpSpPr>
                <a:grpSpLocks/>
              </p:cNvGrpSpPr>
              <p:nvPr/>
            </p:nvGrpSpPr>
            <p:grpSpPr bwMode="auto">
              <a:xfrm>
                <a:off x="5850" y="11475"/>
                <a:ext cx="2430" cy="840"/>
                <a:chOff x="3690" y="11055"/>
                <a:chExt cx="2430" cy="840"/>
              </a:xfrm>
            </p:grpSpPr>
            <p:sp>
              <p:nvSpPr>
                <p:cNvPr id="59409" name="AutoShape 59"/>
                <p:cNvSpPr>
                  <a:spLocks noChangeArrowheads="1"/>
                </p:cNvSpPr>
                <p:nvPr/>
              </p:nvSpPr>
              <p:spPr bwMode="auto">
                <a:xfrm rot="5400000">
                  <a:off x="3682" y="11078"/>
                  <a:ext cx="825" cy="810"/>
                </a:xfrm>
                <a:prstGeom prst="hexagon">
                  <a:avLst>
                    <a:gd name="adj" fmla="val 25463"/>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6</a:t>
                  </a:r>
                </a:p>
              </p:txBody>
            </p:sp>
            <p:sp>
              <p:nvSpPr>
                <p:cNvPr id="59410" name="AutoShape 60"/>
                <p:cNvSpPr>
                  <a:spLocks noChangeArrowheads="1"/>
                </p:cNvSpPr>
                <p:nvPr/>
              </p:nvSpPr>
              <p:spPr bwMode="auto">
                <a:xfrm rot="5400000">
                  <a:off x="4492" y="11078"/>
                  <a:ext cx="825" cy="810"/>
                </a:xfrm>
                <a:prstGeom prst="hexagon">
                  <a:avLst>
                    <a:gd name="adj" fmla="val 25463"/>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8</a:t>
                  </a:r>
                </a:p>
              </p:txBody>
            </p:sp>
            <p:sp>
              <p:nvSpPr>
                <p:cNvPr id="59411" name="AutoShape 61"/>
                <p:cNvSpPr>
                  <a:spLocks noChangeArrowheads="1"/>
                </p:cNvSpPr>
                <p:nvPr/>
              </p:nvSpPr>
              <p:spPr bwMode="auto">
                <a:xfrm rot="5400000">
                  <a:off x="5302" y="11063"/>
                  <a:ext cx="825" cy="810"/>
                </a:xfrm>
                <a:prstGeom prst="hexagon">
                  <a:avLst>
                    <a:gd name="adj" fmla="val 25463"/>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10</a:t>
                  </a:r>
                </a:p>
              </p:txBody>
            </p:sp>
          </p:grpSp>
          <p:sp>
            <p:nvSpPr>
              <p:cNvPr id="59406" name="AutoShape 62"/>
              <p:cNvSpPr>
                <a:spLocks noChangeArrowheads="1"/>
              </p:cNvSpPr>
              <p:nvPr/>
            </p:nvSpPr>
            <p:spPr bwMode="auto">
              <a:xfrm rot="5400000">
                <a:off x="7462" y="10283"/>
                <a:ext cx="825" cy="810"/>
              </a:xfrm>
              <a:prstGeom prst="hexagon">
                <a:avLst>
                  <a:gd name="adj" fmla="val 25463"/>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7</a:t>
                </a:r>
              </a:p>
            </p:txBody>
          </p:sp>
          <p:sp>
            <p:nvSpPr>
              <p:cNvPr id="59407" name="AutoShape 63"/>
              <p:cNvSpPr>
                <a:spLocks noChangeArrowheads="1"/>
              </p:cNvSpPr>
              <p:nvPr/>
            </p:nvSpPr>
            <p:spPr bwMode="auto">
              <a:xfrm rot="5400000">
                <a:off x="7867" y="10898"/>
                <a:ext cx="825" cy="810"/>
              </a:xfrm>
              <a:prstGeom prst="hexagon">
                <a:avLst>
                  <a:gd name="adj" fmla="val 25463"/>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4</a:t>
                </a:r>
              </a:p>
            </p:txBody>
          </p:sp>
          <p:sp>
            <p:nvSpPr>
              <p:cNvPr id="59408" name="AutoShape 64"/>
              <p:cNvSpPr>
                <a:spLocks noChangeArrowheads="1"/>
              </p:cNvSpPr>
              <p:nvPr/>
            </p:nvSpPr>
            <p:spPr bwMode="auto">
              <a:xfrm rot="5400000">
                <a:off x="8272" y="11513"/>
                <a:ext cx="825" cy="810"/>
              </a:xfrm>
              <a:prstGeom prst="hexagon">
                <a:avLst>
                  <a:gd name="adj" fmla="val 25463"/>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12</a:t>
                </a:r>
              </a:p>
            </p:txBody>
          </p:sp>
        </p:grpSp>
      </p:grpSp>
      <p:sp>
        <p:nvSpPr>
          <p:cNvPr id="59396" name="Text Box 65"/>
          <p:cNvSpPr txBox="1">
            <a:spLocks noChangeArrowheads="1"/>
          </p:cNvSpPr>
          <p:nvPr/>
        </p:nvSpPr>
        <p:spPr bwMode="auto">
          <a:xfrm>
            <a:off x="1905000" y="49530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2400"/>
              <a:t> Fig. The N=4 tricellular growth </a:t>
            </a:r>
          </a:p>
        </p:txBody>
      </p:sp>
    </p:spTree>
    <p:extLst>
      <p:ext uri="{BB962C8B-B14F-4D97-AF65-F5344CB8AC3E}">
        <p14:creationId xmlns:p14="http://schemas.microsoft.com/office/powerpoint/2010/main" val="2008465918"/>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F3BD029-80EA-4E4D-AAC2-23A800A42611}" type="slidenum">
              <a:rPr lang="en-US" sz="1400" smtClean="0"/>
              <a:pPr>
                <a:spcBef>
                  <a:spcPct val="0"/>
                </a:spcBef>
                <a:buFontTx/>
                <a:buNone/>
              </a:pPr>
              <a:t>77</a:t>
            </a:fld>
            <a:endParaRPr lang="en-US" sz="1400" smtClean="0"/>
          </a:p>
        </p:txBody>
      </p:sp>
      <p:graphicFrame>
        <p:nvGraphicFramePr>
          <p:cNvPr id="134141" name="Group 1021"/>
          <p:cNvGraphicFramePr>
            <a:graphicFrameLocks noGrp="1"/>
          </p:cNvGraphicFramePr>
          <p:nvPr>
            <p:ph/>
          </p:nvPr>
        </p:nvGraphicFramePr>
        <p:xfrm>
          <a:off x="228600" y="2667000"/>
          <a:ext cx="8763000" cy="2265364"/>
        </p:xfrm>
        <a:graphic>
          <a:graphicData uri="http://schemas.openxmlformats.org/drawingml/2006/table">
            <a:tbl>
              <a:tblPr/>
              <a:tblGrid>
                <a:gridCol w="368300"/>
                <a:gridCol w="366713"/>
                <a:gridCol w="368300"/>
                <a:gridCol w="368300"/>
                <a:gridCol w="396875"/>
                <a:gridCol w="366712"/>
                <a:gridCol w="369888"/>
                <a:gridCol w="371475"/>
                <a:gridCol w="368300"/>
                <a:gridCol w="366712"/>
                <a:gridCol w="371475"/>
                <a:gridCol w="366713"/>
                <a:gridCol w="368300"/>
                <a:gridCol w="366712"/>
                <a:gridCol w="368300"/>
                <a:gridCol w="366713"/>
                <a:gridCol w="369887"/>
                <a:gridCol w="366713"/>
                <a:gridCol w="368300"/>
                <a:gridCol w="366712"/>
                <a:gridCol w="369888"/>
                <a:gridCol w="344487"/>
                <a:gridCol w="390525"/>
                <a:gridCol w="266700"/>
              </a:tblGrid>
              <a:tr h="198106">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4</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6</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8</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10</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12</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14</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16</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18</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20</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22</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23</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24</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198106">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26</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28</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30</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31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32</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33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34</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35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36</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37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38</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39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41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42</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43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44</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45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46</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47</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48</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198106">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49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50</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51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52</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53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54</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55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56</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57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58</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59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60</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61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62</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63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64</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65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66</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67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68</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69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70</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71</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72</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198106">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73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74</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75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76</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77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78</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79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80</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81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82</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83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84</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85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86</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87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88</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89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90</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91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92</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93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94</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95</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96</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44432">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97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98</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99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100</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101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102</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103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104</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105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106</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107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108</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109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110</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111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112</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113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114</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115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116</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117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118</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119</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120</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46019">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121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122</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123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124</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125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126</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127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128</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129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130</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131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132</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133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134</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135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136</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137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138</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139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140</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141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142</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143</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144</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46019">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145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146</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147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148</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149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150</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151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152</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153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154</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155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156</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157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158</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159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160</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161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162</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163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164</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165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166</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167</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168</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46019">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169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170</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171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172</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173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174</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175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176</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177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178</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179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180</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181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182</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183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184</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185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186</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187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188</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189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190</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191</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192</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44432">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193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194</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195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196</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197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198</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199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200</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201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202</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203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204</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205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206</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207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208</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209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210</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211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212</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213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214</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215</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216</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46019">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217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218</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219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220</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221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222</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223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224</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225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226</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227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228</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229</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230</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231</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232</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233</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234</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235</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236</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charset="0"/>
                          <a:ea typeface="Times New Roman" pitchFamily="18" charset="0"/>
                          <a:cs typeface="Arial" charset="0"/>
                        </a:rPr>
                        <a:t>237</a:t>
                      </a:r>
                      <a:endPar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238</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239</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smtClean="0">
                          <a:ln>
                            <a:noFill/>
                          </a:ln>
                          <a:solidFill>
                            <a:schemeClr val="tx1"/>
                          </a:solidFill>
                          <a:effectLst/>
                          <a:latin typeface="Arial" charset="0"/>
                          <a:ea typeface="Times New Roman" pitchFamily="18" charset="0"/>
                          <a:cs typeface="Arial" charset="0"/>
                        </a:rPr>
                        <a:t>240</a:t>
                      </a:r>
                      <a:endParaRPr kumimoji="0" lang="en-US" sz="5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bl>
          </a:graphicData>
        </a:graphic>
      </p:graphicFrame>
      <p:sp>
        <p:nvSpPr>
          <p:cNvPr id="60696" name="Text Box 1020"/>
          <p:cNvSpPr txBox="1">
            <a:spLocks noChangeArrowheads="1"/>
          </p:cNvSpPr>
          <p:nvPr/>
        </p:nvSpPr>
        <p:spPr bwMode="auto">
          <a:xfrm>
            <a:off x="2133600" y="1371600"/>
            <a:ext cx="4648200" cy="45720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2400"/>
              <a:t>N=4/24 Band A Frequency Chart </a:t>
            </a:r>
          </a:p>
        </p:txBody>
      </p:sp>
    </p:spTree>
    <p:extLst>
      <p:ext uri="{BB962C8B-B14F-4D97-AF65-F5344CB8AC3E}">
        <p14:creationId xmlns:p14="http://schemas.microsoft.com/office/powerpoint/2010/main" val="3734851582"/>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463E773-5D2B-4116-A4D5-04551F5940E7}" type="slidenum">
              <a:rPr lang="en-US" sz="1400" smtClean="0"/>
              <a:pPr>
                <a:spcBef>
                  <a:spcPct val="0"/>
                </a:spcBef>
                <a:buFontTx/>
                <a:buNone/>
              </a:pPr>
              <a:t>78</a:t>
            </a:fld>
            <a:endParaRPr lang="en-US" sz="1400" smtClean="0"/>
          </a:p>
        </p:txBody>
      </p:sp>
      <p:sp>
        <p:nvSpPr>
          <p:cNvPr id="61443" name="Text Box 4"/>
          <p:cNvSpPr txBox="1">
            <a:spLocks noChangeArrowheads="1"/>
          </p:cNvSpPr>
          <p:nvPr/>
        </p:nvSpPr>
        <p:spPr bwMode="auto">
          <a:xfrm>
            <a:off x="304800" y="228600"/>
            <a:ext cx="8610600" cy="22860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b="1"/>
              <a:t>Cyclic Distribution of  Channels</a:t>
            </a:r>
            <a:r>
              <a:rPr lang="en-US" sz="2400"/>
              <a:t>:</a:t>
            </a:r>
          </a:p>
          <a:p>
            <a:pPr algn="just" eaLnBrk="1" hangingPunct="1">
              <a:spcBef>
                <a:spcPct val="0"/>
              </a:spcBef>
              <a:buFontTx/>
              <a:buNone/>
            </a:pPr>
            <a:r>
              <a:rPr lang="en-US" sz="2000"/>
              <a:t>Here channel distribution is based on (N, N+4, N+8) where cell number  N=1, 2,3 4. The cell cluster consists of four tricells and 12 logical cells/sectors. If cell 1 is assumed to be in the center, the surrounding pattern will be 2, 3, 4, 2, 3, 4. Similarly if cell 2 is in the center the surrounding pattern will be  1, 3, 4,1 ,3, 4. Likewise  if cell 3 is in the center the surrounding pattern will be  1, 2, 4,1 ,2, 4 and if cell 4 is in the center the surrounding pattern will be  1, 2, 3,1 ,2, 3 </a:t>
            </a:r>
          </a:p>
        </p:txBody>
      </p:sp>
      <p:grpSp>
        <p:nvGrpSpPr>
          <p:cNvPr id="61444" name="Group 5"/>
          <p:cNvGrpSpPr>
            <a:grpSpLocks/>
          </p:cNvGrpSpPr>
          <p:nvPr/>
        </p:nvGrpSpPr>
        <p:grpSpPr bwMode="auto">
          <a:xfrm>
            <a:off x="2057400" y="2971800"/>
            <a:ext cx="2743200" cy="2438400"/>
            <a:chOff x="3285" y="2727"/>
            <a:chExt cx="3900" cy="2910"/>
          </a:xfrm>
        </p:grpSpPr>
        <p:grpSp>
          <p:nvGrpSpPr>
            <p:cNvPr id="61446" name="Group 6"/>
            <p:cNvGrpSpPr>
              <a:grpSpLocks/>
            </p:cNvGrpSpPr>
            <p:nvPr/>
          </p:nvGrpSpPr>
          <p:grpSpPr bwMode="auto">
            <a:xfrm>
              <a:off x="3285" y="3387"/>
              <a:ext cx="1560" cy="1575"/>
              <a:chOff x="3405" y="2322"/>
              <a:chExt cx="1560" cy="1575"/>
            </a:xfrm>
          </p:grpSpPr>
          <p:grpSp>
            <p:nvGrpSpPr>
              <p:cNvPr id="61465" name="Group 7"/>
              <p:cNvGrpSpPr>
                <a:grpSpLocks/>
              </p:cNvGrpSpPr>
              <p:nvPr/>
            </p:nvGrpSpPr>
            <p:grpSpPr bwMode="auto">
              <a:xfrm>
                <a:off x="3405" y="2322"/>
                <a:ext cx="1560" cy="1575"/>
                <a:chOff x="3405" y="2322"/>
                <a:chExt cx="1800" cy="1890"/>
              </a:xfrm>
            </p:grpSpPr>
            <p:sp>
              <p:nvSpPr>
                <p:cNvPr id="61467" name="AutoShape 8"/>
                <p:cNvSpPr>
                  <a:spLocks noChangeArrowheads="1"/>
                </p:cNvSpPr>
                <p:nvPr/>
              </p:nvSpPr>
              <p:spPr bwMode="auto">
                <a:xfrm rot="5400000">
                  <a:off x="3315" y="2412"/>
                  <a:ext cx="1080" cy="900"/>
                </a:xfrm>
                <a:prstGeom prst="hexagon">
                  <a:avLst>
                    <a:gd name="adj" fmla="val 30000"/>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8</a:t>
                  </a:r>
                </a:p>
              </p:txBody>
            </p:sp>
            <p:sp>
              <p:nvSpPr>
                <p:cNvPr id="61468" name="AutoShape 9"/>
                <p:cNvSpPr>
                  <a:spLocks noChangeArrowheads="1"/>
                </p:cNvSpPr>
                <p:nvPr/>
              </p:nvSpPr>
              <p:spPr bwMode="auto">
                <a:xfrm rot="5400000">
                  <a:off x="4215" y="2412"/>
                  <a:ext cx="1080" cy="900"/>
                </a:xfrm>
                <a:prstGeom prst="hexagon">
                  <a:avLst>
                    <a:gd name="adj" fmla="val 30000"/>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12</a:t>
                  </a:r>
                </a:p>
              </p:txBody>
            </p:sp>
            <p:sp>
              <p:nvSpPr>
                <p:cNvPr id="61469" name="AutoShape 10"/>
                <p:cNvSpPr>
                  <a:spLocks noChangeArrowheads="1"/>
                </p:cNvSpPr>
                <p:nvPr/>
              </p:nvSpPr>
              <p:spPr bwMode="auto">
                <a:xfrm rot="5400000">
                  <a:off x="3765" y="3222"/>
                  <a:ext cx="1080" cy="900"/>
                </a:xfrm>
                <a:prstGeom prst="hexagon">
                  <a:avLst>
                    <a:gd name="adj" fmla="val 30000"/>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4</a:t>
                  </a:r>
                </a:p>
              </p:txBody>
            </p:sp>
          </p:grpSp>
          <p:sp>
            <p:nvSpPr>
              <p:cNvPr id="61466" name="Oval 11"/>
              <p:cNvSpPr>
                <a:spLocks noChangeArrowheads="1"/>
              </p:cNvSpPr>
              <p:nvPr/>
            </p:nvSpPr>
            <p:spPr bwMode="auto">
              <a:xfrm>
                <a:off x="3930" y="2730"/>
                <a:ext cx="540" cy="510"/>
              </a:xfrm>
              <a:prstGeom prst="ellipse">
                <a:avLst/>
              </a:prstGeom>
              <a:solidFill>
                <a:srgbClr val="CCFFCC"/>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4</a:t>
                </a:r>
              </a:p>
            </p:txBody>
          </p:sp>
        </p:grpSp>
        <p:grpSp>
          <p:nvGrpSpPr>
            <p:cNvPr id="61447" name="Group 12"/>
            <p:cNvGrpSpPr>
              <a:grpSpLocks/>
            </p:cNvGrpSpPr>
            <p:nvPr/>
          </p:nvGrpSpPr>
          <p:grpSpPr bwMode="auto">
            <a:xfrm>
              <a:off x="4455" y="2727"/>
              <a:ext cx="1560" cy="1575"/>
              <a:chOff x="3405" y="2322"/>
              <a:chExt cx="1560" cy="1575"/>
            </a:xfrm>
          </p:grpSpPr>
          <p:grpSp>
            <p:nvGrpSpPr>
              <p:cNvPr id="61460" name="Group 13"/>
              <p:cNvGrpSpPr>
                <a:grpSpLocks/>
              </p:cNvGrpSpPr>
              <p:nvPr/>
            </p:nvGrpSpPr>
            <p:grpSpPr bwMode="auto">
              <a:xfrm>
                <a:off x="3405" y="2322"/>
                <a:ext cx="1560" cy="1575"/>
                <a:chOff x="3405" y="2322"/>
                <a:chExt cx="1800" cy="1890"/>
              </a:xfrm>
            </p:grpSpPr>
            <p:sp>
              <p:nvSpPr>
                <p:cNvPr id="61462" name="AutoShape 14"/>
                <p:cNvSpPr>
                  <a:spLocks noChangeArrowheads="1"/>
                </p:cNvSpPr>
                <p:nvPr/>
              </p:nvSpPr>
              <p:spPr bwMode="auto">
                <a:xfrm rot="5400000">
                  <a:off x="3315" y="2412"/>
                  <a:ext cx="1080" cy="900"/>
                </a:xfrm>
                <a:prstGeom prst="hexagon">
                  <a:avLst>
                    <a:gd name="adj" fmla="val 30000"/>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5</a:t>
                  </a:r>
                </a:p>
              </p:txBody>
            </p:sp>
            <p:sp>
              <p:nvSpPr>
                <p:cNvPr id="61463" name="AutoShape 15"/>
                <p:cNvSpPr>
                  <a:spLocks noChangeArrowheads="1"/>
                </p:cNvSpPr>
                <p:nvPr/>
              </p:nvSpPr>
              <p:spPr bwMode="auto">
                <a:xfrm rot="5400000">
                  <a:off x="4215" y="2412"/>
                  <a:ext cx="1080" cy="900"/>
                </a:xfrm>
                <a:prstGeom prst="hexagon">
                  <a:avLst>
                    <a:gd name="adj" fmla="val 30000"/>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9</a:t>
                  </a:r>
                </a:p>
              </p:txBody>
            </p:sp>
            <p:sp>
              <p:nvSpPr>
                <p:cNvPr id="61464" name="AutoShape 16"/>
                <p:cNvSpPr>
                  <a:spLocks noChangeArrowheads="1"/>
                </p:cNvSpPr>
                <p:nvPr/>
              </p:nvSpPr>
              <p:spPr bwMode="auto">
                <a:xfrm rot="5400000">
                  <a:off x="3765" y="3222"/>
                  <a:ext cx="1080" cy="900"/>
                </a:xfrm>
                <a:prstGeom prst="hexagon">
                  <a:avLst>
                    <a:gd name="adj" fmla="val 30000"/>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1</a:t>
                  </a:r>
                </a:p>
              </p:txBody>
            </p:sp>
          </p:grpSp>
          <p:sp>
            <p:nvSpPr>
              <p:cNvPr id="61461" name="Oval 17"/>
              <p:cNvSpPr>
                <a:spLocks noChangeArrowheads="1"/>
              </p:cNvSpPr>
              <p:nvPr/>
            </p:nvSpPr>
            <p:spPr bwMode="auto">
              <a:xfrm>
                <a:off x="3930" y="2730"/>
                <a:ext cx="540" cy="510"/>
              </a:xfrm>
              <a:prstGeom prst="ellipse">
                <a:avLst/>
              </a:prstGeom>
              <a:solidFill>
                <a:srgbClr val="99CC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1</a:t>
                </a:r>
              </a:p>
            </p:txBody>
          </p:sp>
        </p:grpSp>
        <p:grpSp>
          <p:nvGrpSpPr>
            <p:cNvPr id="61448" name="Group 18"/>
            <p:cNvGrpSpPr>
              <a:grpSpLocks/>
            </p:cNvGrpSpPr>
            <p:nvPr/>
          </p:nvGrpSpPr>
          <p:grpSpPr bwMode="auto">
            <a:xfrm>
              <a:off x="4455" y="4062"/>
              <a:ext cx="1560" cy="1575"/>
              <a:chOff x="3405" y="2322"/>
              <a:chExt cx="1560" cy="1575"/>
            </a:xfrm>
          </p:grpSpPr>
          <p:grpSp>
            <p:nvGrpSpPr>
              <p:cNvPr id="61455" name="Group 19"/>
              <p:cNvGrpSpPr>
                <a:grpSpLocks/>
              </p:cNvGrpSpPr>
              <p:nvPr/>
            </p:nvGrpSpPr>
            <p:grpSpPr bwMode="auto">
              <a:xfrm>
                <a:off x="3405" y="2322"/>
                <a:ext cx="1560" cy="1575"/>
                <a:chOff x="3405" y="2322"/>
                <a:chExt cx="1800" cy="1890"/>
              </a:xfrm>
            </p:grpSpPr>
            <p:sp>
              <p:nvSpPr>
                <p:cNvPr id="61457" name="AutoShape 20"/>
                <p:cNvSpPr>
                  <a:spLocks noChangeArrowheads="1"/>
                </p:cNvSpPr>
                <p:nvPr/>
              </p:nvSpPr>
              <p:spPr bwMode="auto">
                <a:xfrm rot="5400000">
                  <a:off x="3315" y="2412"/>
                  <a:ext cx="1080" cy="900"/>
                </a:xfrm>
                <a:prstGeom prst="hexagon">
                  <a:avLst>
                    <a:gd name="adj" fmla="val 30000"/>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7</a:t>
                  </a:r>
                </a:p>
              </p:txBody>
            </p:sp>
            <p:sp>
              <p:nvSpPr>
                <p:cNvPr id="61458" name="AutoShape 21"/>
                <p:cNvSpPr>
                  <a:spLocks noChangeArrowheads="1"/>
                </p:cNvSpPr>
                <p:nvPr/>
              </p:nvSpPr>
              <p:spPr bwMode="auto">
                <a:xfrm rot="5400000">
                  <a:off x="4215" y="2412"/>
                  <a:ext cx="1080" cy="900"/>
                </a:xfrm>
                <a:prstGeom prst="hexagon">
                  <a:avLst>
                    <a:gd name="adj" fmla="val 30000"/>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11</a:t>
                  </a:r>
                </a:p>
              </p:txBody>
            </p:sp>
            <p:sp>
              <p:nvSpPr>
                <p:cNvPr id="61459" name="AutoShape 22"/>
                <p:cNvSpPr>
                  <a:spLocks noChangeArrowheads="1"/>
                </p:cNvSpPr>
                <p:nvPr/>
              </p:nvSpPr>
              <p:spPr bwMode="auto">
                <a:xfrm rot="5400000">
                  <a:off x="3765" y="3222"/>
                  <a:ext cx="1080" cy="900"/>
                </a:xfrm>
                <a:prstGeom prst="hexagon">
                  <a:avLst>
                    <a:gd name="adj" fmla="val 30000"/>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3</a:t>
                  </a:r>
                </a:p>
              </p:txBody>
            </p:sp>
          </p:grpSp>
          <p:sp>
            <p:nvSpPr>
              <p:cNvPr id="61456" name="Oval 23"/>
              <p:cNvSpPr>
                <a:spLocks noChangeArrowheads="1"/>
              </p:cNvSpPr>
              <p:nvPr/>
            </p:nvSpPr>
            <p:spPr bwMode="auto">
              <a:xfrm>
                <a:off x="3930" y="2730"/>
                <a:ext cx="540" cy="510"/>
              </a:xfrm>
              <a:prstGeom prst="ellipse">
                <a:avLst/>
              </a:prstGeom>
              <a:solidFill>
                <a:srgbClr val="FFFF99"/>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3</a:t>
                </a:r>
              </a:p>
            </p:txBody>
          </p:sp>
        </p:grpSp>
        <p:grpSp>
          <p:nvGrpSpPr>
            <p:cNvPr id="61449" name="Group 24"/>
            <p:cNvGrpSpPr>
              <a:grpSpLocks/>
            </p:cNvGrpSpPr>
            <p:nvPr/>
          </p:nvGrpSpPr>
          <p:grpSpPr bwMode="auto">
            <a:xfrm>
              <a:off x="5625" y="3387"/>
              <a:ext cx="1560" cy="1575"/>
              <a:chOff x="3405" y="2322"/>
              <a:chExt cx="1560" cy="1575"/>
            </a:xfrm>
          </p:grpSpPr>
          <p:grpSp>
            <p:nvGrpSpPr>
              <p:cNvPr id="61450" name="Group 25"/>
              <p:cNvGrpSpPr>
                <a:grpSpLocks/>
              </p:cNvGrpSpPr>
              <p:nvPr/>
            </p:nvGrpSpPr>
            <p:grpSpPr bwMode="auto">
              <a:xfrm>
                <a:off x="3405" y="2322"/>
                <a:ext cx="1560" cy="1575"/>
                <a:chOff x="3405" y="2322"/>
                <a:chExt cx="1800" cy="1890"/>
              </a:xfrm>
            </p:grpSpPr>
            <p:sp>
              <p:nvSpPr>
                <p:cNvPr id="61452" name="AutoShape 26"/>
                <p:cNvSpPr>
                  <a:spLocks noChangeArrowheads="1"/>
                </p:cNvSpPr>
                <p:nvPr/>
              </p:nvSpPr>
              <p:spPr bwMode="auto">
                <a:xfrm rot="5400000">
                  <a:off x="3315" y="2412"/>
                  <a:ext cx="1080" cy="900"/>
                </a:xfrm>
                <a:prstGeom prst="hexagon">
                  <a:avLst>
                    <a:gd name="adj" fmla="val 30000"/>
                    <a:gd name="vf" fmla="val 115470"/>
                  </a:avLst>
                </a:prstGeom>
                <a:solidFill>
                  <a:srgbClr val="CC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6</a:t>
                  </a:r>
                </a:p>
              </p:txBody>
            </p:sp>
            <p:sp>
              <p:nvSpPr>
                <p:cNvPr id="61453" name="AutoShape 27"/>
                <p:cNvSpPr>
                  <a:spLocks noChangeArrowheads="1"/>
                </p:cNvSpPr>
                <p:nvPr/>
              </p:nvSpPr>
              <p:spPr bwMode="auto">
                <a:xfrm rot="5400000">
                  <a:off x="4215" y="2412"/>
                  <a:ext cx="1080" cy="900"/>
                </a:xfrm>
                <a:prstGeom prst="hexagon">
                  <a:avLst>
                    <a:gd name="adj" fmla="val 30000"/>
                    <a:gd name="vf" fmla="val 115470"/>
                  </a:avLst>
                </a:prstGeom>
                <a:solidFill>
                  <a:srgbClr val="CC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10</a:t>
                  </a:r>
                </a:p>
              </p:txBody>
            </p:sp>
            <p:sp>
              <p:nvSpPr>
                <p:cNvPr id="61454" name="AutoShape 28"/>
                <p:cNvSpPr>
                  <a:spLocks noChangeArrowheads="1"/>
                </p:cNvSpPr>
                <p:nvPr/>
              </p:nvSpPr>
              <p:spPr bwMode="auto">
                <a:xfrm rot="5400000">
                  <a:off x="3765" y="3222"/>
                  <a:ext cx="1080" cy="900"/>
                </a:xfrm>
                <a:prstGeom prst="hexagon">
                  <a:avLst>
                    <a:gd name="adj" fmla="val 30000"/>
                    <a:gd name="vf" fmla="val 115470"/>
                  </a:avLst>
                </a:prstGeom>
                <a:solidFill>
                  <a:srgbClr val="CC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  2</a:t>
                  </a:r>
                </a:p>
              </p:txBody>
            </p:sp>
          </p:grpSp>
          <p:sp>
            <p:nvSpPr>
              <p:cNvPr id="61451" name="Oval 29"/>
              <p:cNvSpPr>
                <a:spLocks noChangeArrowheads="1"/>
              </p:cNvSpPr>
              <p:nvPr/>
            </p:nvSpPr>
            <p:spPr bwMode="auto">
              <a:xfrm>
                <a:off x="3930" y="2730"/>
                <a:ext cx="540" cy="510"/>
              </a:xfrm>
              <a:prstGeom prst="ellipse">
                <a:avLst/>
              </a:prstGeom>
              <a:solidFill>
                <a:srgbClr val="CC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400"/>
                  <a:t>2</a:t>
                </a:r>
              </a:p>
            </p:txBody>
          </p:sp>
        </p:grpSp>
      </p:grpSp>
      <p:sp>
        <p:nvSpPr>
          <p:cNvPr id="61445" name="Text Box 30"/>
          <p:cNvSpPr txBox="1">
            <a:spLocks noChangeArrowheads="1"/>
          </p:cNvSpPr>
          <p:nvPr/>
        </p:nvSpPr>
        <p:spPr bwMode="auto">
          <a:xfrm>
            <a:off x="1905000" y="55626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ko-KR" sz="2400">
                <a:ea typeface="굴림" charset="-127"/>
              </a:rPr>
              <a:t>Fig.3  N=4 tricellular pattern </a:t>
            </a:r>
            <a:endParaRPr lang="en-US" sz="2400"/>
          </a:p>
        </p:txBody>
      </p:sp>
    </p:spTree>
    <p:extLst>
      <p:ext uri="{BB962C8B-B14F-4D97-AF65-F5344CB8AC3E}">
        <p14:creationId xmlns:p14="http://schemas.microsoft.com/office/powerpoint/2010/main" val="72130612"/>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E5673ED-B184-4AF5-9178-1FC3881C301E}" type="slidenum">
              <a:rPr lang="en-US" sz="1400" smtClean="0"/>
              <a:pPr>
                <a:spcBef>
                  <a:spcPct val="0"/>
                </a:spcBef>
                <a:buFontTx/>
                <a:buNone/>
              </a:pPr>
              <a:t>79</a:t>
            </a:fld>
            <a:endParaRPr lang="en-US" sz="1400" smtClean="0"/>
          </a:p>
        </p:txBody>
      </p:sp>
      <p:grpSp>
        <p:nvGrpSpPr>
          <p:cNvPr id="62467" name="Group 4"/>
          <p:cNvGrpSpPr>
            <a:grpSpLocks/>
          </p:cNvGrpSpPr>
          <p:nvPr/>
        </p:nvGrpSpPr>
        <p:grpSpPr bwMode="auto">
          <a:xfrm>
            <a:off x="838200" y="457200"/>
            <a:ext cx="7315200" cy="5181600"/>
            <a:chOff x="3070" y="7095"/>
            <a:chExt cx="5790" cy="4635"/>
          </a:xfrm>
        </p:grpSpPr>
        <p:sp>
          <p:nvSpPr>
            <p:cNvPr id="62469" name="Oval 5"/>
            <p:cNvSpPr>
              <a:spLocks noChangeArrowheads="1"/>
            </p:cNvSpPr>
            <p:nvPr/>
          </p:nvSpPr>
          <p:spPr bwMode="auto">
            <a:xfrm>
              <a:off x="3070" y="7115"/>
              <a:ext cx="2115" cy="2085"/>
            </a:xfrm>
            <a:prstGeom prst="ellipse">
              <a:avLst/>
            </a:prstGeom>
            <a:solidFill>
              <a:srgbClr val="33CCCC"/>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62470" name="Text Box 6"/>
            <p:cNvSpPr txBox="1">
              <a:spLocks noChangeArrowheads="1"/>
            </p:cNvSpPr>
            <p:nvPr/>
          </p:nvSpPr>
          <p:spPr bwMode="auto">
            <a:xfrm>
              <a:off x="3235" y="7595"/>
              <a:ext cx="545" cy="505"/>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2</a:t>
              </a:r>
            </a:p>
          </p:txBody>
        </p:sp>
        <p:sp>
          <p:nvSpPr>
            <p:cNvPr id="62471" name="Text Box 7"/>
            <p:cNvSpPr txBox="1">
              <a:spLocks noChangeArrowheads="1"/>
            </p:cNvSpPr>
            <p:nvPr/>
          </p:nvSpPr>
          <p:spPr bwMode="auto">
            <a:xfrm>
              <a:off x="3925" y="7190"/>
              <a:ext cx="395" cy="550"/>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3</a:t>
              </a:r>
            </a:p>
          </p:txBody>
        </p:sp>
        <p:sp>
          <p:nvSpPr>
            <p:cNvPr id="62472" name="Text Box 8"/>
            <p:cNvSpPr txBox="1">
              <a:spLocks noChangeArrowheads="1"/>
            </p:cNvSpPr>
            <p:nvPr/>
          </p:nvSpPr>
          <p:spPr bwMode="auto">
            <a:xfrm>
              <a:off x="4630" y="7565"/>
              <a:ext cx="375" cy="535"/>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4</a:t>
              </a:r>
            </a:p>
          </p:txBody>
        </p:sp>
        <p:sp>
          <p:nvSpPr>
            <p:cNvPr id="62473" name="Text Box 9"/>
            <p:cNvSpPr txBox="1">
              <a:spLocks noChangeArrowheads="1"/>
            </p:cNvSpPr>
            <p:nvPr/>
          </p:nvSpPr>
          <p:spPr bwMode="auto">
            <a:xfrm>
              <a:off x="3295" y="8210"/>
              <a:ext cx="375" cy="345"/>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4</a:t>
              </a:r>
            </a:p>
          </p:txBody>
        </p:sp>
        <p:sp>
          <p:nvSpPr>
            <p:cNvPr id="62474" name="Text Box 10"/>
            <p:cNvSpPr txBox="1">
              <a:spLocks noChangeArrowheads="1"/>
            </p:cNvSpPr>
            <p:nvPr/>
          </p:nvSpPr>
          <p:spPr bwMode="auto">
            <a:xfrm>
              <a:off x="3955" y="8720"/>
              <a:ext cx="365" cy="460"/>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3</a:t>
              </a:r>
            </a:p>
          </p:txBody>
        </p:sp>
        <p:sp>
          <p:nvSpPr>
            <p:cNvPr id="62475" name="Text Box 11"/>
            <p:cNvSpPr txBox="1">
              <a:spLocks noChangeArrowheads="1"/>
            </p:cNvSpPr>
            <p:nvPr/>
          </p:nvSpPr>
          <p:spPr bwMode="auto">
            <a:xfrm>
              <a:off x="4630" y="8270"/>
              <a:ext cx="410" cy="370"/>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2</a:t>
              </a:r>
            </a:p>
          </p:txBody>
        </p:sp>
        <p:sp>
          <p:nvSpPr>
            <p:cNvPr id="62476" name="Text Box 12"/>
            <p:cNvSpPr txBox="1">
              <a:spLocks noChangeArrowheads="1"/>
            </p:cNvSpPr>
            <p:nvPr/>
          </p:nvSpPr>
          <p:spPr bwMode="auto">
            <a:xfrm>
              <a:off x="3885" y="7900"/>
              <a:ext cx="480" cy="51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1</a:t>
              </a:r>
            </a:p>
          </p:txBody>
        </p:sp>
        <p:sp>
          <p:nvSpPr>
            <p:cNvPr id="62477" name="Text Box 13"/>
            <p:cNvSpPr txBox="1">
              <a:spLocks noChangeArrowheads="1"/>
            </p:cNvSpPr>
            <p:nvPr/>
          </p:nvSpPr>
          <p:spPr bwMode="auto">
            <a:xfrm>
              <a:off x="3590" y="8310"/>
              <a:ext cx="1020" cy="460"/>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Case-1</a:t>
              </a:r>
            </a:p>
          </p:txBody>
        </p:sp>
        <p:sp>
          <p:nvSpPr>
            <p:cNvPr id="62478" name="Oval 14"/>
            <p:cNvSpPr>
              <a:spLocks noChangeArrowheads="1"/>
            </p:cNvSpPr>
            <p:nvPr/>
          </p:nvSpPr>
          <p:spPr bwMode="auto">
            <a:xfrm>
              <a:off x="3210" y="9645"/>
              <a:ext cx="2115" cy="2085"/>
            </a:xfrm>
            <a:prstGeom prst="ellipse">
              <a:avLst/>
            </a:prstGeom>
            <a:solidFill>
              <a:srgbClr val="33CCCC"/>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62479" name="Text Box 15"/>
            <p:cNvSpPr txBox="1">
              <a:spLocks noChangeArrowheads="1"/>
            </p:cNvSpPr>
            <p:nvPr/>
          </p:nvSpPr>
          <p:spPr bwMode="auto">
            <a:xfrm>
              <a:off x="3375" y="10125"/>
              <a:ext cx="375" cy="495"/>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1</a:t>
              </a:r>
            </a:p>
          </p:txBody>
        </p:sp>
        <p:sp>
          <p:nvSpPr>
            <p:cNvPr id="62480" name="Text Box 16"/>
            <p:cNvSpPr txBox="1">
              <a:spLocks noChangeArrowheads="1"/>
            </p:cNvSpPr>
            <p:nvPr/>
          </p:nvSpPr>
          <p:spPr bwMode="auto">
            <a:xfrm>
              <a:off x="4065" y="9720"/>
              <a:ext cx="375" cy="540"/>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3</a:t>
              </a:r>
            </a:p>
          </p:txBody>
        </p:sp>
        <p:sp>
          <p:nvSpPr>
            <p:cNvPr id="62481" name="Text Box 17"/>
            <p:cNvSpPr txBox="1">
              <a:spLocks noChangeArrowheads="1"/>
            </p:cNvSpPr>
            <p:nvPr/>
          </p:nvSpPr>
          <p:spPr bwMode="auto">
            <a:xfrm>
              <a:off x="4770" y="10095"/>
              <a:ext cx="375" cy="525"/>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4</a:t>
              </a:r>
            </a:p>
          </p:txBody>
        </p:sp>
        <p:sp>
          <p:nvSpPr>
            <p:cNvPr id="62482" name="Text Box 18"/>
            <p:cNvSpPr txBox="1">
              <a:spLocks noChangeArrowheads="1"/>
            </p:cNvSpPr>
            <p:nvPr/>
          </p:nvSpPr>
          <p:spPr bwMode="auto">
            <a:xfrm>
              <a:off x="3435" y="10740"/>
              <a:ext cx="375" cy="345"/>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4</a:t>
              </a:r>
            </a:p>
          </p:txBody>
        </p:sp>
        <p:sp>
          <p:nvSpPr>
            <p:cNvPr id="62483" name="Text Box 19"/>
            <p:cNvSpPr txBox="1">
              <a:spLocks noChangeArrowheads="1"/>
            </p:cNvSpPr>
            <p:nvPr/>
          </p:nvSpPr>
          <p:spPr bwMode="auto">
            <a:xfrm>
              <a:off x="4095" y="11250"/>
              <a:ext cx="375" cy="450"/>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3</a:t>
              </a:r>
            </a:p>
          </p:txBody>
        </p:sp>
        <p:sp>
          <p:nvSpPr>
            <p:cNvPr id="62484" name="Text Box 20"/>
            <p:cNvSpPr txBox="1">
              <a:spLocks noChangeArrowheads="1"/>
            </p:cNvSpPr>
            <p:nvPr/>
          </p:nvSpPr>
          <p:spPr bwMode="auto">
            <a:xfrm>
              <a:off x="4770" y="10800"/>
              <a:ext cx="375" cy="540"/>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1</a:t>
              </a:r>
            </a:p>
          </p:txBody>
        </p:sp>
        <p:sp>
          <p:nvSpPr>
            <p:cNvPr id="62485" name="Text Box 21"/>
            <p:cNvSpPr txBox="1">
              <a:spLocks noChangeArrowheads="1"/>
            </p:cNvSpPr>
            <p:nvPr/>
          </p:nvSpPr>
          <p:spPr bwMode="auto">
            <a:xfrm>
              <a:off x="4095" y="10500"/>
              <a:ext cx="480" cy="510"/>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2</a:t>
              </a:r>
            </a:p>
          </p:txBody>
        </p:sp>
        <p:sp>
          <p:nvSpPr>
            <p:cNvPr id="62486" name="Text Box 22"/>
            <p:cNvSpPr txBox="1">
              <a:spLocks noChangeArrowheads="1"/>
            </p:cNvSpPr>
            <p:nvPr/>
          </p:nvSpPr>
          <p:spPr bwMode="auto">
            <a:xfrm>
              <a:off x="3835" y="10955"/>
              <a:ext cx="1020" cy="460"/>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Case-2</a:t>
              </a:r>
            </a:p>
          </p:txBody>
        </p:sp>
        <p:sp>
          <p:nvSpPr>
            <p:cNvPr id="62487" name="Oval 23"/>
            <p:cNvSpPr>
              <a:spLocks noChangeArrowheads="1"/>
            </p:cNvSpPr>
            <p:nvPr/>
          </p:nvSpPr>
          <p:spPr bwMode="auto">
            <a:xfrm>
              <a:off x="6660" y="7095"/>
              <a:ext cx="2115" cy="2085"/>
            </a:xfrm>
            <a:prstGeom prst="ellipse">
              <a:avLst/>
            </a:prstGeom>
            <a:solidFill>
              <a:srgbClr val="33CCCC"/>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62488" name="Text Box 24"/>
            <p:cNvSpPr txBox="1">
              <a:spLocks noChangeArrowheads="1"/>
            </p:cNvSpPr>
            <p:nvPr/>
          </p:nvSpPr>
          <p:spPr bwMode="auto">
            <a:xfrm>
              <a:off x="6825" y="7575"/>
              <a:ext cx="375" cy="345"/>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1</a:t>
              </a:r>
            </a:p>
          </p:txBody>
        </p:sp>
        <p:sp>
          <p:nvSpPr>
            <p:cNvPr id="62489" name="Text Box 25"/>
            <p:cNvSpPr txBox="1">
              <a:spLocks noChangeArrowheads="1"/>
            </p:cNvSpPr>
            <p:nvPr/>
          </p:nvSpPr>
          <p:spPr bwMode="auto">
            <a:xfrm>
              <a:off x="7515" y="7170"/>
              <a:ext cx="375" cy="570"/>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2</a:t>
              </a:r>
            </a:p>
          </p:txBody>
        </p:sp>
        <p:sp>
          <p:nvSpPr>
            <p:cNvPr id="62490" name="Text Box 26"/>
            <p:cNvSpPr txBox="1">
              <a:spLocks noChangeArrowheads="1"/>
            </p:cNvSpPr>
            <p:nvPr/>
          </p:nvSpPr>
          <p:spPr bwMode="auto">
            <a:xfrm>
              <a:off x="8220" y="7545"/>
              <a:ext cx="375" cy="345"/>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4</a:t>
              </a:r>
            </a:p>
          </p:txBody>
        </p:sp>
        <p:sp>
          <p:nvSpPr>
            <p:cNvPr id="62491" name="Text Box 27"/>
            <p:cNvSpPr txBox="1">
              <a:spLocks noChangeArrowheads="1"/>
            </p:cNvSpPr>
            <p:nvPr/>
          </p:nvSpPr>
          <p:spPr bwMode="auto">
            <a:xfrm>
              <a:off x="6885" y="8190"/>
              <a:ext cx="375" cy="450"/>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4</a:t>
              </a:r>
            </a:p>
          </p:txBody>
        </p:sp>
        <p:sp>
          <p:nvSpPr>
            <p:cNvPr id="62492" name="Text Box 28"/>
            <p:cNvSpPr txBox="1">
              <a:spLocks noChangeArrowheads="1"/>
            </p:cNvSpPr>
            <p:nvPr/>
          </p:nvSpPr>
          <p:spPr bwMode="auto">
            <a:xfrm>
              <a:off x="7545" y="8700"/>
              <a:ext cx="375" cy="480"/>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2</a:t>
              </a:r>
            </a:p>
          </p:txBody>
        </p:sp>
        <p:sp>
          <p:nvSpPr>
            <p:cNvPr id="62493" name="Text Box 29"/>
            <p:cNvSpPr txBox="1">
              <a:spLocks noChangeArrowheads="1"/>
            </p:cNvSpPr>
            <p:nvPr/>
          </p:nvSpPr>
          <p:spPr bwMode="auto">
            <a:xfrm>
              <a:off x="8220" y="8250"/>
              <a:ext cx="420" cy="390"/>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1</a:t>
              </a:r>
            </a:p>
          </p:txBody>
        </p:sp>
        <p:sp>
          <p:nvSpPr>
            <p:cNvPr id="62494" name="Text Box 30"/>
            <p:cNvSpPr txBox="1">
              <a:spLocks noChangeArrowheads="1"/>
            </p:cNvSpPr>
            <p:nvPr/>
          </p:nvSpPr>
          <p:spPr bwMode="auto">
            <a:xfrm>
              <a:off x="7475" y="7880"/>
              <a:ext cx="480" cy="51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3</a:t>
              </a:r>
            </a:p>
          </p:txBody>
        </p:sp>
        <p:sp>
          <p:nvSpPr>
            <p:cNvPr id="62495" name="Text Box 31"/>
            <p:cNvSpPr txBox="1">
              <a:spLocks noChangeArrowheads="1"/>
            </p:cNvSpPr>
            <p:nvPr/>
          </p:nvSpPr>
          <p:spPr bwMode="auto">
            <a:xfrm>
              <a:off x="7180" y="8290"/>
              <a:ext cx="1020" cy="460"/>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Case-3</a:t>
              </a:r>
            </a:p>
          </p:txBody>
        </p:sp>
        <p:sp>
          <p:nvSpPr>
            <p:cNvPr id="62496" name="Oval 32"/>
            <p:cNvSpPr>
              <a:spLocks noChangeArrowheads="1"/>
            </p:cNvSpPr>
            <p:nvPr/>
          </p:nvSpPr>
          <p:spPr bwMode="auto">
            <a:xfrm>
              <a:off x="6745" y="9560"/>
              <a:ext cx="2115" cy="2085"/>
            </a:xfrm>
            <a:prstGeom prst="ellipse">
              <a:avLst/>
            </a:prstGeom>
            <a:solidFill>
              <a:srgbClr val="33CCCC"/>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62497" name="Text Box 33"/>
            <p:cNvSpPr txBox="1">
              <a:spLocks noChangeArrowheads="1"/>
            </p:cNvSpPr>
            <p:nvPr/>
          </p:nvSpPr>
          <p:spPr bwMode="auto">
            <a:xfrm>
              <a:off x="6910" y="10040"/>
              <a:ext cx="375" cy="400"/>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1</a:t>
              </a:r>
            </a:p>
          </p:txBody>
        </p:sp>
        <p:sp>
          <p:nvSpPr>
            <p:cNvPr id="62498" name="Text Box 34"/>
            <p:cNvSpPr txBox="1">
              <a:spLocks noChangeArrowheads="1"/>
            </p:cNvSpPr>
            <p:nvPr/>
          </p:nvSpPr>
          <p:spPr bwMode="auto">
            <a:xfrm>
              <a:off x="7600" y="9635"/>
              <a:ext cx="375" cy="445"/>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2</a:t>
              </a:r>
            </a:p>
          </p:txBody>
        </p:sp>
        <p:sp>
          <p:nvSpPr>
            <p:cNvPr id="62499" name="Text Box 35"/>
            <p:cNvSpPr txBox="1">
              <a:spLocks noChangeArrowheads="1"/>
            </p:cNvSpPr>
            <p:nvPr/>
          </p:nvSpPr>
          <p:spPr bwMode="auto">
            <a:xfrm>
              <a:off x="8305" y="10010"/>
              <a:ext cx="375" cy="430"/>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3</a:t>
              </a:r>
            </a:p>
          </p:txBody>
        </p:sp>
        <p:sp>
          <p:nvSpPr>
            <p:cNvPr id="62500" name="Text Box 36"/>
            <p:cNvSpPr txBox="1">
              <a:spLocks noChangeArrowheads="1"/>
            </p:cNvSpPr>
            <p:nvPr/>
          </p:nvSpPr>
          <p:spPr bwMode="auto">
            <a:xfrm>
              <a:off x="6970" y="10655"/>
              <a:ext cx="375" cy="505"/>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3</a:t>
              </a:r>
            </a:p>
          </p:txBody>
        </p:sp>
        <p:sp>
          <p:nvSpPr>
            <p:cNvPr id="62501" name="Text Box 37"/>
            <p:cNvSpPr txBox="1">
              <a:spLocks noChangeArrowheads="1"/>
            </p:cNvSpPr>
            <p:nvPr/>
          </p:nvSpPr>
          <p:spPr bwMode="auto">
            <a:xfrm>
              <a:off x="7630" y="11165"/>
              <a:ext cx="375" cy="535"/>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2</a:t>
              </a:r>
            </a:p>
          </p:txBody>
        </p:sp>
        <p:sp>
          <p:nvSpPr>
            <p:cNvPr id="62502" name="Text Box 38"/>
            <p:cNvSpPr txBox="1">
              <a:spLocks noChangeArrowheads="1"/>
            </p:cNvSpPr>
            <p:nvPr/>
          </p:nvSpPr>
          <p:spPr bwMode="auto">
            <a:xfrm>
              <a:off x="8305" y="10715"/>
              <a:ext cx="375" cy="445"/>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1</a:t>
              </a:r>
            </a:p>
          </p:txBody>
        </p:sp>
        <p:sp>
          <p:nvSpPr>
            <p:cNvPr id="62503" name="Text Box 39"/>
            <p:cNvSpPr txBox="1">
              <a:spLocks noChangeArrowheads="1"/>
            </p:cNvSpPr>
            <p:nvPr/>
          </p:nvSpPr>
          <p:spPr bwMode="auto">
            <a:xfrm>
              <a:off x="7560" y="10345"/>
              <a:ext cx="480" cy="51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4</a:t>
              </a:r>
            </a:p>
          </p:txBody>
        </p:sp>
        <p:sp>
          <p:nvSpPr>
            <p:cNvPr id="62504" name="Text Box 40"/>
            <p:cNvSpPr txBox="1">
              <a:spLocks noChangeArrowheads="1"/>
            </p:cNvSpPr>
            <p:nvPr/>
          </p:nvSpPr>
          <p:spPr bwMode="auto">
            <a:xfrm>
              <a:off x="7265" y="10755"/>
              <a:ext cx="1020" cy="460"/>
            </a:xfrm>
            <a:prstGeom prst="rect">
              <a:avLst/>
            </a:prstGeom>
            <a:solidFill>
              <a:srgbClr val="33CC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Case-4</a:t>
              </a:r>
            </a:p>
          </p:txBody>
        </p:sp>
      </p:grpSp>
      <p:sp>
        <p:nvSpPr>
          <p:cNvPr id="62468" name="Text Box 41"/>
          <p:cNvSpPr txBox="1">
            <a:spLocks noChangeArrowheads="1"/>
          </p:cNvSpPr>
          <p:nvPr/>
        </p:nvSpPr>
        <p:spPr bwMode="auto">
          <a:xfrm>
            <a:off x="457200" y="5791200"/>
            <a:ext cx="8458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2400"/>
              <a:t>Fig.5 Growth of N=4 tricellular plan when cell i = 1, 2,3 , 4 is in the center </a:t>
            </a:r>
          </a:p>
        </p:txBody>
      </p:sp>
    </p:spTree>
    <p:extLst>
      <p:ext uri="{BB962C8B-B14F-4D97-AF65-F5344CB8AC3E}">
        <p14:creationId xmlns:p14="http://schemas.microsoft.com/office/powerpoint/2010/main" val="425228470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991600" cy="5715000"/>
          </a:xfrm>
        </p:spPr>
        <p:txBody>
          <a:bodyPr>
            <a:normAutofit lnSpcReduction="10000"/>
          </a:bodyPr>
          <a:lstStyle/>
          <a:p>
            <a:pPr marL="0" indent="0">
              <a:buNone/>
            </a:pPr>
            <a:r>
              <a:rPr lang="en-US" sz="2400" b="1" dirty="0" smtClean="0"/>
              <a:t>ME: </a:t>
            </a:r>
          </a:p>
          <a:p>
            <a:pPr lvl="1"/>
            <a:r>
              <a:rPr lang="en-US" sz="2000" dirty="0" smtClean="0"/>
              <a:t>Voice encoding and TRX</a:t>
            </a:r>
          </a:p>
          <a:p>
            <a:pPr lvl="1"/>
            <a:r>
              <a:rPr lang="en-US" sz="2000" dirty="0" smtClean="0"/>
              <a:t>Frequency and Time synchronization of channel</a:t>
            </a:r>
          </a:p>
          <a:p>
            <a:pPr lvl="1"/>
            <a:r>
              <a:rPr lang="en-US" sz="2000" dirty="0" smtClean="0"/>
              <a:t>Voice Encryption and Decryption</a:t>
            </a:r>
          </a:p>
          <a:p>
            <a:pPr lvl="1"/>
            <a:r>
              <a:rPr lang="en-US" sz="2000" dirty="0" smtClean="0"/>
              <a:t>Power management</a:t>
            </a:r>
          </a:p>
          <a:p>
            <a:pPr lvl="1"/>
            <a:r>
              <a:rPr lang="en-US" sz="2000" dirty="0" smtClean="0"/>
              <a:t>Responsible for Handover</a:t>
            </a:r>
          </a:p>
          <a:p>
            <a:pPr lvl="1"/>
            <a:r>
              <a:rPr lang="en-US" sz="2000" dirty="0" smtClean="0"/>
              <a:t>IMEI (</a:t>
            </a:r>
            <a:r>
              <a:rPr lang="en-US" sz="2000" dirty="0"/>
              <a:t>IMEI-international mobile equipment </a:t>
            </a:r>
            <a:r>
              <a:rPr lang="en-US" sz="2000" dirty="0" smtClean="0"/>
              <a:t>identifier) for security purposes</a:t>
            </a:r>
          </a:p>
          <a:p>
            <a:pPr marL="0" indent="0">
              <a:buNone/>
            </a:pPr>
            <a:r>
              <a:rPr lang="en-US" sz="2400" b="1" dirty="0" smtClean="0"/>
              <a:t>SIM:</a:t>
            </a:r>
          </a:p>
          <a:p>
            <a:pPr lvl="1"/>
            <a:r>
              <a:rPr lang="en-US" sz="2000" dirty="0" smtClean="0"/>
              <a:t>Portable smart card</a:t>
            </a:r>
          </a:p>
          <a:p>
            <a:pPr lvl="1"/>
            <a:r>
              <a:rPr lang="en-US" sz="2000" dirty="0"/>
              <a:t>IMSI-international mobile subscriber </a:t>
            </a:r>
            <a:r>
              <a:rPr lang="en-US" sz="2000" dirty="0" smtClean="0"/>
              <a:t>identity</a:t>
            </a:r>
          </a:p>
          <a:p>
            <a:pPr lvl="1"/>
            <a:r>
              <a:rPr lang="en-US" sz="2000" dirty="0" smtClean="0"/>
              <a:t>Ki (128 bits) authentication parameters for authorizing </a:t>
            </a:r>
            <a:r>
              <a:rPr lang="en-US" sz="2000" dirty="0"/>
              <a:t>authentication </a:t>
            </a:r>
            <a:r>
              <a:rPr lang="en-US" sz="2000" dirty="0" smtClean="0"/>
              <a:t>of mobile</a:t>
            </a:r>
          </a:p>
          <a:p>
            <a:pPr lvl="1"/>
            <a:r>
              <a:rPr lang="en-US" sz="2000" dirty="0" smtClean="0"/>
              <a:t>Authentication algorithm A3 and ciphering algorithm A8</a:t>
            </a:r>
          </a:p>
          <a:p>
            <a:pPr lvl="1"/>
            <a:r>
              <a:rPr lang="en-US" sz="2000" dirty="0" smtClean="0"/>
              <a:t>Encryption Key </a:t>
            </a:r>
            <a:r>
              <a:rPr lang="en-US" sz="2000" dirty="0" err="1" smtClean="0"/>
              <a:t>Kc</a:t>
            </a:r>
            <a:endParaRPr lang="en-US" sz="2000" dirty="0" smtClean="0"/>
          </a:p>
          <a:p>
            <a:pPr marL="0" indent="0">
              <a:spcBef>
                <a:spcPct val="30000"/>
              </a:spcBef>
              <a:buNone/>
              <a:defRPr/>
            </a:pPr>
            <a:r>
              <a:rPr lang="en-US" sz="2000" dirty="0" smtClean="0"/>
              <a:t>Temporary stores </a:t>
            </a:r>
            <a:r>
              <a:rPr lang="en-US" sz="2000" dirty="0"/>
              <a:t>TMSI-Temporary </a:t>
            </a:r>
            <a:r>
              <a:rPr lang="en-US" sz="2000" dirty="0" smtClean="0"/>
              <a:t>Mobile Subscriber </a:t>
            </a:r>
            <a:r>
              <a:rPr lang="en-US" sz="2000" dirty="0"/>
              <a:t>I</a:t>
            </a:r>
            <a:r>
              <a:rPr lang="en-US" sz="2000" dirty="0" smtClean="0"/>
              <a:t>dentity, LAI-Location Area Identity, RAI-Routing Area Identity</a:t>
            </a:r>
            <a:endParaRPr lang="en-US" sz="2000" dirty="0"/>
          </a:p>
          <a:p>
            <a:pPr lvl="1"/>
            <a:endParaRPr lang="en-US" sz="2000" dirty="0"/>
          </a:p>
          <a:p>
            <a:pPr lvl="1"/>
            <a:endParaRPr lang="en-US" sz="2000" dirty="0" smtClean="0"/>
          </a:p>
          <a:p>
            <a:endParaRPr lang="en-US" sz="2000"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8</a:t>
            </a:fld>
            <a:endParaRPr lang="en-US"/>
          </a:p>
        </p:txBody>
      </p:sp>
      <p:sp>
        <p:nvSpPr>
          <p:cNvPr id="5" name="Rectangle 4"/>
          <p:cNvSpPr/>
          <p:nvPr/>
        </p:nvSpPr>
        <p:spPr>
          <a:xfrm>
            <a:off x="3962400" y="125360"/>
            <a:ext cx="1338828" cy="1015663"/>
          </a:xfrm>
          <a:prstGeom prst="rect">
            <a:avLst/>
          </a:prstGeom>
        </p:spPr>
        <p:txBody>
          <a:bodyPr wrap="none">
            <a:spAutoFit/>
          </a:bodyPr>
          <a:lstStyle/>
          <a:p>
            <a:r>
              <a:rPr lang="en-US" sz="6000" b="1" dirty="0" smtClean="0">
                <a:solidFill>
                  <a:schemeClr val="accent2">
                    <a:lumMod val="50000"/>
                  </a:schemeClr>
                </a:solidFill>
              </a:rPr>
              <a:t>MS</a:t>
            </a:r>
            <a:endParaRPr lang="en-US" sz="6000" dirty="0">
              <a:solidFill>
                <a:schemeClr val="accent2">
                  <a:lumMod val="50000"/>
                </a:schemeClr>
              </a:solidFill>
            </a:endParaRPr>
          </a:p>
        </p:txBody>
      </p:sp>
    </p:spTree>
    <p:extLst>
      <p:ext uri="{BB962C8B-B14F-4D97-AF65-F5344CB8AC3E}">
        <p14:creationId xmlns:p14="http://schemas.microsoft.com/office/powerpoint/2010/main" val="34544921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8FFA764-7BB8-4B04-B44C-A1B3EA55BC39}" type="slidenum">
              <a:rPr lang="en-US" sz="1400" smtClean="0"/>
              <a:pPr>
                <a:spcBef>
                  <a:spcPct val="0"/>
                </a:spcBef>
                <a:buFontTx/>
                <a:buNone/>
              </a:pPr>
              <a:t>80</a:t>
            </a:fld>
            <a:endParaRPr lang="en-US" sz="1400" smtClean="0"/>
          </a:p>
        </p:txBody>
      </p:sp>
      <p:sp>
        <p:nvSpPr>
          <p:cNvPr id="63491" name="Text Box 4"/>
          <p:cNvSpPr txBox="1">
            <a:spLocks noChangeArrowheads="1"/>
          </p:cNvSpPr>
          <p:nvPr/>
        </p:nvSpPr>
        <p:spPr bwMode="auto">
          <a:xfrm>
            <a:off x="838200" y="6858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sz="2400"/>
          </a:p>
        </p:txBody>
      </p:sp>
      <p:grpSp>
        <p:nvGrpSpPr>
          <p:cNvPr id="63492" name="Group 5"/>
          <p:cNvGrpSpPr>
            <a:grpSpLocks/>
          </p:cNvGrpSpPr>
          <p:nvPr/>
        </p:nvGrpSpPr>
        <p:grpSpPr bwMode="auto">
          <a:xfrm>
            <a:off x="1981200" y="457200"/>
            <a:ext cx="4648200" cy="4724400"/>
            <a:chOff x="3750" y="4845"/>
            <a:chExt cx="3915" cy="4230"/>
          </a:xfrm>
        </p:grpSpPr>
        <p:grpSp>
          <p:nvGrpSpPr>
            <p:cNvPr id="63494" name="Group 6"/>
            <p:cNvGrpSpPr>
              <a:grpSpLocks/>
            </p:cNvGrpSpPr>
            <p:nvPr/>
          </p:nvGrpSpPr>
          <p:grpSpPr bwMode="auto">
            <a:xfrm>
              <a:off x="3750" y="6825"/>
              <a:ext cx="1560" cy="1575"/>
              <a:chOff x="3405" y="2322"/>
              <a:chExt cx="1560" cy="1575"/>
            </a:xfrm>
          </p:grpSpPr>
          <p:grpSp>
            <p:nvGrpSpPr>
              <p:cNvPr id="63531" name="Group 7"/>
              <p:cNvGrpSpPr>
                <a:grpSpLocks/>
              </p:cNvGrpSpPr>
              <p:nvPr/>
            </p:nvGrpSpPr>
            <p:grpSpPr bwMode="auto">
              <a:xfrm>
                <a:off x="3405" y="2322"/>
                <a:ext cx="1560" cy="1575"/>
                <a:chOff x="3405" y="2322"/>
                <a:chExt cx="1800" cy="1890"/>
              </a:xfrm>
            </p:grpSpPr>
            <p:sp>
              <p:nvSpPr>
                <p:cNvPr id="63533" name="AutoShape 8"/>
                <p:cNvSpPr>
                  <a:spLocks noChangeArrowheads="1"/>
                </p:cNvSpPr>
                <p:nvPr/>
              </p:nvSpPr>
              <p:spPr bwMode="auto">
                <a:xfrm rot="5400000">
                  <a:off x="3315" y="2412"/>
                  <a:ext cx="1080" cy="900"/>
                </a:xfrm>
                <a:prstGeom prst="hexagon">
                  <a:avLst>
                    <a:gd name="adj" fmla="val 30000"/>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8</a:t>
                  </a:r>
                </a:p>
              </p:txBody>
            </p:sp>
            <p:sp>
              <p:nvSpPr>
                <p:cNvPr id="63534" name="AutoShape 9"/>
                <p:cNvSpPr>
                  <a:spLocks noChangeArrowheads="1"/>
                </p:cNvSpPr>
                <p:nvPr/>
              </p:nvSpPr>
              <p:spPr bwMode="auto">
                <a:xfrm rot="5400000">
                  <a:off x="4215" y="2412"/>
                  <a:ext cx="1080" cy="900"/>
                </a:xfrm>
                <a:prstGeom prst="hexagon">
                  <a:avLst>
                    <a:gd name="adj" fmla="val 30000"/>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12</a:t>
                  </a:r>
                </a:p>
              </p:txBody>
            </p:sp>
            <p:sp>
              <p:nvSpPr>
                <p:cNvPr id="63535" name="AutoShape 10"/>
                <p:cNvSpPr>
                  <a:spLocks noChangeArrowheads="1"/>
                </p:cNvSpPr>
                <p:nvPr/>
              </p:nvSpPr>
              <p:spPr bwMode="auto">
                <a:xfrm rot="5400000">
                  <a:off x="3765" y="3222"/>
                  <a:ext cx="1080" cy="900"/>
                </a:xfrm>
                <a:prstGeom prst="hexagon">
                  <a:avLst>
                    <a:gd name="adj" fmla="val 30000"/>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4</a:t>
                  </a:r>
                </a:p>
              </p:txBody>
            </p:sp>
          </p:grpSp>
          <p:sp>
            <p:nvSpPr>
              <p:cNvPr id="63532" name="Oval 11"/>
              <p:cNvSpPr>
                <a:spLocks noChangeArrowheads="1"/>
              </p:cNvSpPr>
              <p:nvPr/>
            </p:nvSpPr>
            <p:spPr bwMode="auto">
              <a:xfrm>
                <a:off x="3930" y="2730"/>
                <a:ext cx="540" cy="510"/>
              </a:xfrm>
              <a:prstGeom prst="ellipse">
                <a:avLst/>
              </a:prstGeom>
              <a:solidFill>
                <a:srgbClr val="CCFFCC"/>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4</a:t>
                </a:r>
              </a:p>
            </p:txBody>
          </p:sp>
        </p:grpSp>
        <p:grpSp>
          <p:nvGrpSpPr>
            <p:cNvPr id="63495" name="Group 12"/>
            <p:cNvGrpSpPr>
              <a:grpSpLocks/>
            </p:cNvGrpSpPr>
            <p:nvPr/>
          </p:nvGrpSpPr>
          <p:grpSpPr bwMode="auto">
            <a:xfrm>
              <a:off x="4920" y="6165"/>
              <a:ext cx="1560" cy="1575"/>
              <a:chOff x="3405" y="2322"/>
              <a:chExt cx="1560" cy="1575"/>
            </a:xfrm>
          </p:grpSpPr>
          <p:grpSp>
            <p:nvGrpSpPr>
              <p:cNvPr id="63526" name="Group 13"/>
              <p:cNvGrpSpPr>
                <a:grpSpLocks/>
              </p:cNvGrpSpPr>
              <p:nvPr/>
            </p:nvGrpSpPr>
            <p:grpSpPr bwMode="auto">
              <a:xfrm>
                <a:off x="3405" y="2322"/>
                <a:ext cx="1560" cy="1575"/>
                <a:chOff x="3405" y="2322"/>
                <a:chExt cx="1800" cy="1890"/>
              </a:xfrm>
            </p:grpSpPr>
            <p:sp>
              <p:nvSpPr>
                <p:cNvPr id="63528" name="AutoShape 14"/>
                <p:cNvSpPr>
                  <a:spLocks noChangeArrowheads="1"/>
                </p:cNvSpPr>
                <p:nvPr/>
              </p:nvSpPr>
              <p:spPr bwMode="auto">
                <a:xfrm rot="5400000">
                  <a:off x="3315" y="2412"/>
                  <a:ext cx="1080" cy="900"/>
                </a:xfrm>
                <a:prstGeom prst="hexagon">
                  <a:avLst>
                    <a:gd name="adj" fmla="val 30000"/>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5</a:t>
                  </a:r>
                </a:p>
              </p:txBody>
            </p:sp>
            <p:sp>
              <p:nvSpPr>
                <p:cNvPr id="63529" name="AutoShape 15"/>
                <p:cNvSpPr>
                  <a:spLocks noChangeArrowheads="1"/>
                </p:cNvSpPr>
                <p:nvPr/>
              </p:nvSpPr>
              <p:spPr bwMode="auto">
                <a:xfrm rot="5400000">
                  <a:off x="4215" y="2412"/>
                  <a:ext cx="1080" cy="900"/>
                </a:xfrm>
                <a:prstGeom prst="hexagon">
                  <a:avLst>
                    <a:gd name="adj" fmla="val 30000"/>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9</a:t>
                  </a:r>
                </a:p>
              </p:txBody>
            </p:sp>
            <p:sp>
              <p:nvSpPr>
                <p:cNvPr id="63530" name="AutoShape 16"/>
                <p:cNvSpPr>
                  <a:spLocks noChangeArrowheads="1"/>
                </p:cNvSpPr>
                <p:nvPr/>
              </p:nvSpPr>
              <p:spPr bwMode="auto">
                <a:xfrm rot="5400000">
                  <a:off x="3765" y="3222"/>
                  <a:ext cx="1080" cy="900"/>
                </a:xfrm>
                <a:prstGeom prst="hexagon">
                  <a:avLst>
                    <a:gd name="adj" fmla="val 30000"/>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a:t>
                  </a:r>
                </a:p>
              </p:txBody>
            </p:sp>
          </p:grpSp>
          <p:sp>
            <p:nvSpPr>
              <p:cNvPr id="63527" name="Oval 17"/>
              <p:cNvSpPr>
                <a:spLocks noChangeArrowheads="1"/>
              </p:cNvSpPr>
              <p:nvPr/>
            </p:nvSpPr>
            <p:spPr bwMode="auto">
              <a:xfrm>
                <a:off x="3930" y="2730"/>
                <a:ext cx="540" cy="510"/>
              </a:xfrm>
              <a:prstGeom prst="ellipse">
                <a:avLst/>
              </a:prstGeom>
              <a:solidFill>
                <a:srgbClr val="99CC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a:t>
                </a:r>
              </a:p>
            </p:txBody>
          </p:sp>
        </p:grpSp>
        <p:grpSp>
          <p:nvGrpSpPr>
            <p:cNvPr id="63496" name="Group 18"/>
            <p:cNvGrpSpPr>
              <a:grpSpLocks/>
            </p:cNvGrpSpPr>
            <p:nvPr/>
          </p:nvGrpSpPr>
          <p:grpSpPr bwMode="auto">
            <a:xfrm>
              <a:off x="4920" y="7500"/>
              <a:ext cx="1560" cy="1575"/>
              <a:chOff x="3405" y="2322"/>
              <a:chExt cx="1560" cy="1575"/>
            </a:xfrm>
          </p:grpSpPr>
          <p:grpSp>
            <p:nvGrpSpPr>
              <p:cNvPr id="63521" name="Group 19"/>
              <p:cNvGrpSpPr>
                <a:grpSpLocks/>
              </p:cNvGrpSpPr>
              <p:nvPr/>
            </p:nvGrpSpPr>
            <p:grpSpPr bwMode="auto">
              <a:xfrm>
                <a:off x="3405" y="2322"/>
                <a:ext cx="1560" cy="1575"/>
                <a:chOff x="3405" y="2322"/>
                <a:chExt cx="1800" cy="1890"/>
              </a:xfrm>
            </p:grpSpPr>
            <p:sp>
              <p:nvSpPr>
                <p:cNvPr id="63523" name="AutoShape 20"/>
                <p:cNvSpPr>
                  <a:spLocks noChangeArrowheads="1"/>
                </p:cNvSpPr>
                <p:nvPr/>
              </p:nvSpPr>
              <p:spPr bwMode="auto">
                <a:xfrm rot="5400000">
                  <a:off x="3315" y="2412"/>
                  <a:ext cx="1080" cy="900"/>
                </a:xfrm>
                <a:prstGeom prst="hexagon">
                  <a:avLst>
                    <a:gd name="adj" fmla="val 30000"/>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7</a:t>
                  </a:r>
                </a:p>
              </p:txBody>
            </p:sp>
            <p:sp>
              <p:nvSpPr>
                <p:cNvPr id="63524" name="AutoShape 21"/>
                <p:cNvSpPr>
                  <a:spLocks noChangeArrowheads="1"/>
                </p:cNvSpPr>
                <p:nvPr/>
              </p:nvSpPr>
              <p:spPr bwMode="auto">
                <a:xfrm rot="5400000">
                  <a:off x="4215" y="2412"/>
                  <a:ext cx="1080" cy="900"/>
                </a:xfrm>
                <a:prstGeom prst="hexagon">
                  <a:avLst>
                    <a:gd name="adj" fmla="val 30000"/>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11</a:t>
                  </a:r>
                </a:p>
              </p:txBody>
            </p:sp>
            <p:sp>
              <p:nvSpPr>
                <p:cNvPr id="63525" name="AutoShape 22"/>
                <p:cNvSpPr>
                  <a:spLocks noChangeArrowheads="1"/>
                </p:cNvSpPr>
                <p:nvPr/>
              </p:nvSpPr>
              <p:spPr bwMode="auto">
                <a:xfrm rot="5400000">
                  <a:off x="3765" y="3222"/>
                  <a:ext cx="1080" cy="900"/>
                </a:xfrm>
                <a:prstGeom prst="hexagon">
                  <a:avLst>
                    <a:gd name="adj" fmla="val 30000"/>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3</a:t>
                  </a:r>
                </a:p>
              </p:txBody>
            </p:sp>
          </p:grpSp>
          <p:sp>
            <p:nvSpPr>
              <p:cNvPr id="63522" name="Oval 23"/>
              <p:cNvSpPr>
                <a:spLocks noChangeArrowheads="1"/>
              </p:cNvSpPr>
              <p:nvPr/>
            </p:nvSpPr>
            <p:spPr bwMode="auto">
              <a:xfrm>
                <a:off x="3930" y="2730"/>
                <a:ext cx="540" cy="510"/>
              </a:xfrm>
              <a:prstGeom prst="ellipse">
                <a:avLst/>
              </a:prstGeom>
              <a:solidFill>
                <a:srgbClr val="FFFF99"/>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3</a:t>
                </a:r>
              </a:p>
            </p:txBody>
          </p:sp>
        </p:grpSp>
        <p:grpSp>
          <p:nvGrpSpPr>
            <p:cNvPr id="63497" name="Group 24"/>
            <p:cNvGrpSpPr>
              <a:grpSpLocks/>
            </p:cNvGrpSpPr>
            <p:nvPr/>
          </p:nvGrpSpPr>
          <p:grpSpPr bwMode="auto">
            <a:xfrm>
              <a:off x="6090" y="6825"/>
              <a:ext cx="1560" cy="1575"/>
              <a:chOff x="3405" y="2322"/>
              <a:chExt cx="1560" cy="1575"/>
            </a:xfrm>
          </p:grpSpPr>
          <p:grpSp>
            <p:nvGrpSpPr>
              <p:cNvPr id="63516" name="Group 25"/>
              <p:cNvGrpSpPr>
                <a:grpSpLocks/>
              </p:cNvGrpSpPr>
              <p:nvPr/>
            </p:nvGrpSpPr>
            <p:grpSpPr bwMode="auto">
              <a:xfrm>
                <a:off x="3405" y="2322"/>
                <a:ext cx="1560" cy="1575"/>
                <a:chOff x="3405" y="2322"/>
                <a:chExt cx="1800" cy="1890"/>
              </a:xfrm>
            </p:grpSpPr>
            <p:sp>
              <p:nvSpPr>
                <p:cNvPr id="63518" name="AutoShape 26"/>
                <p:cNvSpPr>
                  <a:spLocks noChangeArrowheads="1"/>
                </p:cNvSpPr>
                <p:nvPr/>
              </p:nvSpPr>
              <p:spPr bwMode="auto">
                <a:xfrm rot="5400000">
                  <a:off x="3315" y="2412"/>
                  <a:ext cx="1080" cy="900"/>
                </a:xfrm>
                <a:prstGeom prst="hexagon">
                  <a:avLst>
                    <a:gd name="adj" fmla="val 30000"/>
                    <a:gd name="vf" fmla="val 115470"/>
                  </a:avLst>
                </a:prstGeom>
                <a:solidFill>
                  <a:srgbClr val="CC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6</a:t>
                  </a:r>
                </a:p>
              </p:txBody>
            </p:sp>
            <p:sp>
              <p:nvSpPr>
                <p:cNvPr id="63519" name="AutoShape 27"/>
                <p:cNvSpPr>
                  <a:spLocks noChangeArrowheads="1"/>
                </p:cNvSpPr>
                <p:nvPr/>
              </p:nvSpPr>
              <p:spPr bwMode="auto">
                <a:xfrm rot="5400000">
                  <a:off x="4215" y="2412"/>
                  <a:ext cx="1080" cy="900"/>
                </a:xfrm>
                <a:prstGeom prst="hexagon">
                  <a:avLst>
                    <a:gd name="adj" fmla="val 30000"/>
                    <a:gd name="vf" fmla="val 115470"/>
                  </a:avLst>
                </a:prstGeom>
                <a:solidFill>
                  <a:srgbClr val="CC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10</a:t>
                  </a:r>
                </a:p>
              </p:txBody>
            </p:sp>
            <p:sp>
              <p:nvSpPr>
                <p:cNvPr id="63520" name="AutoShape 28"/>
                <p:cNvSpPr>
                  <a:spLocks noChangeArrowheads="1"/>
                </p:cNvSpPr>
                <p:nvPr/>
              </p:nvSpPr>
              <p:spPr bwMode="auto">
                <a:xfrm rot="5400000">
                  <a:off x="3765" y="3222"/>
                  <a:ext cx="1080" cy="900"/>
                </a:xfrm>
                <a:prstGeom prst="hexagon">
                  <a:avLst>
                    <a:gd name="adj" fmla="val 30000"/>
                    <a:gd name="vf" fmla="val 115470"/>
                  </a:avLst>
                </a:prstGeom>
                <a:solidFill>
                  <a:srgbClr val="CC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2</a:t>
                  </a:r>
                </a:p>
              </p:txBody>
            </p:sp>
          </p:grpSp>
          <p:sp>
            <p:nvSpPr>
              <p:cNvPr id="63517" name="Oval 29"/>
              <p:cNvSpPr>
                <a:spLocks noChangeArrowheads="1"/>
              </p:cNvSpPr>
              <p:nvPr/>
            </p:nvSpPr>
            <p:spPr bwMode="auto">
              <a:xfrm>
                <a:off x="3930" y="2730"/>
                <a:ext cx="540" cy="510"/>
              </a:xfrm>
              <a:prstGeom prst="ellipse">
                <a:avLst/>
              </a:prstGeom>
              <a:solidFill>
                <a:srgbClr val="CC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2</a:t>
                </a:r>
              </a:p>
            </p:txBody>
          </p:sp>
        </p:grpSp>
        <p:grpSp>
          <p:nvGrpSpPr>
            <p:cNvPr id="63498" name="Group 30"/>
            <p:cNvGrpSpPr>
              <a:grpSpLocks/>
            </p:cNvGrpSpPr>
            <p:nvPr/>
          </p:nvGrpSpPr>
          <p:grpSpPr bwMode="auto">
            <a:xfrm>
              <a:off x="6105" y="5505"/>
              <a:ext cx="1560" cy="1575"/>
              <a:chOff x="3405" y="2322"/>
              <a:chExt cx="1560" cy="1575"/>
            </a:xfrm>
          </p:grpSpPr>
          <p:grpSp>
            <p:nvGrpSpPr>
              <p:cNvPr id="63511" name="Group 31"/>
              <p:cNvGrpSpPr>
                <a:grpSpLocks/>
              </p:cNvGrpSpPr>
              <p:nvPr/>
            </p:nvGrpSpPr>
            <p:grpSpPr bwMode="auto">
              <a:xfrm>
                <a:off x="3405" y="2322"/>
                <a:ext cx="1560" cy="1575"/>
                <a:chOff x="3405" y="2322"/>
                <a:chExt cx="1800" cy="1890"/>
              </a:xfrm>
            </p:grpSpPr>
            <p:sp>
              <p:nvSpPr>
                <p:cNvPr id="63513" name="AutoShape 32"/>
                <p:cNvSpPr>
                  <a:spLocks noChangeArrowheads="1"/>
                </p:cNvSpPr>
                <p:nvPr/>
              </p:nvSpPr>
              <p:spPr bwMode="auto">
                <a:xfrm rot="5400000">
                  <a:off x="3315" y="2412"/>
                  <a:ext cx="1080" cy="900"/>
                </a:xfrm>
                <a:prstGeom prst="hexagon">
                  <a:avLst>
                    <a:gd name="adj" fmla="val 30000"/>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8</a:t>
                  </a:r>
                </a:p>
              </p:txBody>
            </p:sp>
            <p:sp>
              <p:nvSpPr>
                <p:cNvPr id="63514" name="AutoShape 33"/>
                <p:cNvSpPr>
                  <a:spLocks noChangeArrowheads="1"/>
                </p:cNvSpPr>
                <p:nvPr/>
              </p:nvSpPr>
              <p:spPr bwMode="auto">
                <a:xfrm rot="5400000">
                  <a:off x="4215" y="2412"/>
                  <a:ext cx="1080" cy="900"/>
                </a:xfrm>
                <a:prstGeom prst="hexagon">
                  <a:avLst>
                    <a:gd name="adj" fmla="val 30000"/>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12</a:t>
                  </a:r>
                </a:p>
              </p:txBody>
            </p:sp>
            <p:sp>
              <p:nvSpPr>
                <p:cNvPr id="63515" name="AutoShape 34"/>
                <p:cNvSpPr>
                  <a:spLocks noChangeArrowheads="1"/>
                </p:cNvSpPr>
                <p:nvPr/>
              </p:nvSpPr>
              <p:spPr bwMode="auto">
                <a:xfrm rot="5400000">
                  <a:off x="3765" y="3222"/>
                  <a:ext cx="1080" cy="900"/>
                </a:xfrm>
                <a:prstGeom prst="hexagon">
                  <a:avLst>
                    <a:gd name="adj" fmla="val 30000"/>
                    <a:gd name="vf" fmla="val 115470"/>
                  </a:avLst>
                </a:prstGeom>
                <a:solidFill>
                  <a:srgbClr val="CCFFCC"/>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4</a:t>
                  </a:r>
                </a:p>
              </p:txBody>
            </p:sp>
          </p:grpSp>
          <p:sp>
            <p:nvSpPr>
              <p:cNvPr id="63512" name="Oval 35"/>
              <p:cNvSpPr>
                <a:spLocks noChangeArrowheads="1"/>
              </p:cNvSpPr>
              <p:nvPr/>
            </p:nvSpPr>
            <p:spPr bwMode="auto">
              <a:xfrm>
                <a:off x="3930" y="2730"/>
                <a:ext cx="540" cy="510"/>
              </a:xfrm>
              <a:prstGeom prst="ellipse">
                <a:avLst/>
              </a:prstGeom>
              <a:solidFill>
                <a:srgbClr val="CCFFCC"/>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4</a:t>
                </a:r>
              </a:p>
            </p:txBody>
          </p:sp>
        </p:grpSp>
        <p:grpSp>
          <p:nvGrpSpPr>
            <p:cNvPr id="63499" name="Group 36"/>
            <p:cNvGrpSpPr>
              <a:grpSpLocks/>
            </p:cNvGrpSpPr>
            <p:nvPr/>
          </p:nvGrpSpPr>
          <p:grpSpPr bwMode="auto">
            <a:xfrm>
              <a:off x="4935" y="4845"/>
              <a:ext cx="1560" cy="1575"/>
              <a:chOff x="3405" y="2322"/>
              <a:chExt cx="1560" cy="1575"/>
            </a:xfrm>
          </p:grpSpPr>
          <p:grpSp>
            <p:nvGrpSpPr>
              <p:cNvPr id="63506" name="Group 37"/>
              <p:cNvGrpSpPr>
                <a:grpSpLocks/>
              </p:cNvGrpSpPr>
              <p:nvPr/>
            </p:nvGrpSpPr>
            <p:grpSpPr bwMode="auto">
              <a:xfrm>
                <a:off x="3405" y="2322"/>
                <a:ext cx="1560" cy="1575"/>
                <a:chOff x="3405" y="2322"/>
                <a:chExt cx="1800" cy="1890"/>
              </a:xfrm>
            </p:grpSpPr>
            <p:sp>
              <p:nvSpPr>
                <p:cNvPr id="63508" name="AutoShape 38"/>
                <p:cNvSpPr>
                  <a:spLocks noChangeArrowheads="1"/>
                </p:cNvSpPr>
                <p:nvPr/>
              </p:nvSpPr>
              <p:spPr bwMode="auto">
                <a:xfrm rot="5400000">
                  <a:off x="3315" y="2412"/>
                  <a:ext cx="1080" cy="900"/>
                </a:xfrm>
                <a:prstGeom prst="hexagon">
                  <a:avLst>
                    <a:gd name="adj" fmla="val 30000"/>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7</a:t>
                  </a:r>
                </a:p>
              </p:txBody>
            </p:sp>
            <p:sp>
              <p:nvSpPr>
                <p:cNvPr id="63509" name="AutoShape 39"/>
                <p:cNvSpPr>
                  <a:spLocks noChangeArrowheads="1"/>
                </p:cNvSpPr>
                <p:nvPr/>
              </p:nvSpPr>
              <p:spPr bwMode="auto">
                <a:xfrm rot="5400000">
                  <a:off x="4215" y="2412"/>
                  <a:ext cx="1080" cy="900"/>
                </a:xfrm>
                <a:prstGeom prst="hexagon">
                  <a:avLst>
                    <a:gd name="adj" fmla="val 30000"/>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11</a:t>
                  </a:r>
                </a:p>
              </p:txBody>
            </p:sp>
            <p:sp>
              <p:nvSpPr>
                <p:cNvPr id="63510" name="AutoShape 40"/>
                <p:cNvSpPr>
                  <a:spLocks noChangeArrowheads="1"/>
                </p:cNvSpPr>
                <p:nvPr/>
              </p:nvSpPr>
              <p:spPr bwMode="auto">
                <a:xfrm rot="5400000">
                  <a:off x="3765" y="3222"/>
                  <a:ext cx="1080" cy="900"/>
                </a:xfrm>
                <a:prstGeom prst="hexagon">
                  <a:avLst>
                    <a:gd name="adj" fmla="val 30000"/>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3</a:t>
                  </a:r>
                </a:p>
              </p:txBody>
            </p:sp>
          </p:grpSp>
          <p:sp>
            <p:nvSpPr>
              <p:cNvPr id="63507" name="Oval 41"/>
              <p:cNvSpPr>
                <a:spLocks noChangeArrowheads="1"/>
              </p:cNvSpPr>
              <p:nvPr/>
            </p:nvSpPr>
            <p:spPr bwMode="auto">
              <a:xfrm>
                <a:off x="3930" y="2730"/>
                <a:ext cx="540" cy="510"/>
              </a:xfrm>
              <a:prstGeom prst="ellipse">
                <a:avLst/>
              </a:prstGeom>
              <a:solidFill>
                <a:srgbClr val="FFFF99"/>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3</a:t>
                </a:r>
              </a:p>
            </p:txBody>
          </p:sp>
        </p:grpSp>
        <p:grpSp>
          <p:nvGrpSpPr>
            <p:cNvPr id="63500" name="Group 42"/>
            <p:cNvGrpSpPr>
              <a:grpSpLocks/>
            </p:cNvGrpSpPr>
            <p:nvPr/>
          </p:nvGrpSpPr>
          <p:grpSpPr bwMode="auto">
            <a:xfrm>
              <a:off x="3765" y="5490"/>
              <a:ext cx="1560" cy="1575"/>
              <a:chOff x="3405" y="2322"/>
              <a:chExt cx="1560" cy="1575"/>
            </a:xfrm>
          </p:grpSpPr>
          <p:grpSp>
            <p:nvGrpSpPr>
              <p:cNvPr id="63501" name="Group 43"/>
              <p:cNvGrpSpPr>
                <a:grpSpLocks/>
              </p:cNvGrpSpPr>
              <p:nvPr/>
            </p:nvGrpSpPr>
            <p:grpSpPr bwMode="auto">
              <a:xfrm>
                <a:off x="3405" y="2322"/>
                <a:ext cx="1560" cy="1575"/>
                <a:chOff x="3405" y="2322"/>
                <a:chExt cx="1800" cy="1890"/>
              </a:xfrm>
            </p:grpSpPr>
            <p:sp>
              <p:nvSpPr>
                <p:cNvPr id="63503" name="AutoShape 44"/>
                <p:cNvSpPr>
                  <a:spLocks noChangeArrowheads="1"/>
                </p:cNvSpPr>
                <p:nvPr/>
              </p:nvSpPr>
              <p:spPr bwMode="auto">
                <a:xfrm rot="5400000">
                  <a:off x="3315" y="2412"/>
                  <a:ext cx="1080" cy="900"/>
                </a:xfrm>
                <a:prstGeom prst="hexagon">
                  <a:avLst>
                    <a:gd name="adj" fmla="val 30000"/>
                    <a:gd name="vf" fmla="val 115470"/>
                  </a:avLst>
                </a:prstGeom>
                <a:solidFill>
                  <a:srgbClr val="CC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6</a:t>
                  </a:r>
                </a:p>
              </p:txBody>
            </p:sp>
            <p:sp>
              <p:nvSpPr>
                <p:cNvPr id="63504" name="AutoShape 45"/>
                <p:cNvSpPr>
                  <a:spLocks noChangeArrowheads="1"/>
                </p:cNvSpPr>
                <p:nvPr/>
              </p:nvSpPr>
              <p:spPr bwMode="auto">
                <a:xfrm rot="5400000">
                  <a:off x="4215" y="2412"/>
                  <a:ext cx="1080" cy="900"/>
                </a:xfrm>
                <a:prstGeom prst="hexagon">
                  <a:avLst>
                    <a:gd name="adj" fmla="val 30000"/>
                    <a:gd name="vf" fmla="val 115470"/>
                  </a:avLst>
                </a:prstGeom>
                <a:solidFill>
                  <a:srgbClr val="CC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10</a:t>
                  </a:r>
                </a:p>
              </p:txBody>
            </p:sp>
            <p:sp>
              <p:nvSpPr>
                <p:cNvPr id="63505" name="AutoShape 46"/>
                <p:cNvSpPr>
                  <a:spLocks noChangeArrowheads="1"/>
                </p:cNvSpPr>
                <p:nvPr/>
              </p:nvSpPr>
              <p:spPr bwMode="auto">
                <a:xfrm rot="5400000">
                  <a:off x="3765" y="3222"/>
                  <a:ext cx="1080" cy="900"/>
                </a:xfrm>
                <a:prstGeom prst="hexagon">
                  <a:avLst>
                    <a:gd name="adj" fmla="val 30000"/>
                    <a:gd name="vf" fmla="val 115470"/>
                  </a:avLst>
                </a:prstGeom>
                <a:solidFill>
                  <a:srgbClr val="CC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2</a:t>
                  </a:r>
                </a:p>
              </p:txBody>
            </p:sp>
          </p:grpSp>
          <p:sp>
            <p:nvSpPr>
              <p:cNvPr id="63502" name="Oval 47"/>
              <p:cNvSpPr>
                <a:spLocks noChangeArrowheads="1"/>
              </p:cNvSpPr>
              <p:nvPr/>
            </p:nvSpPr>
            <p:spPr bwMode="auto">
              <a:xfrm>
                <a:off x="3930" y="2730"/>
                <a:ext cx="540" cy="510"/>
              </a:xfrm>
              <a:prstGeom prst="ellipse">
                <a:avLst/>
              </a:prstGeom>
              <a:solidFill>
                <a:srgbClr val="CC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2</a:t>
                </a:r>
              </a:p>
            </p:txBody>
          </p:sp>
        </p:grpSp>
      </p:grpSp>
      <p:sp>
        <p:nvSpPr>
          <p:cNvPr id="63493" name="Text Box 48"/>
          <p:cNvSpPr txBox="1">
            <a:spLocks noChangeArrowheads="1"/>
          </p:cNvSpPr>
          <p:nvPr/>
        </p:nvSpPr>
        <p:spPr bwMode="auto">
          <a:xfrm>
            <a:off x="381000" y="5562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2400"/>
              <a:t>Fig.5 Growth of N=4 tricellular plan when cell 1 is in the center </a:t>
            </a:r>
          </a:p>
        </p:txBody>
      </p:sp>
    </p:spTree>
    <p:extLst>
      <p:ext uri="{BB962C8B-B14F-4D97-AF65-F5344CB8AC3E}">
        <p14:creationId xmlns:p14="http://schemas.microsoft.com/office/powerpoint/2010/main" val="1243283452"/>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76A6C38-C85D-42B5-96BB-EBE84C79B557}" type="slidenum">
              <a:rPr lang="en-US" sz="1400" smtClean="0"/>
              <a:pPr>
                <a:spcBef>
                  <a:spcPct val="0"/>
                </a:spcBef>
                <a:buFontTx/>
                <a:buNone/>
              </a:pPr>
              <a:t>81</a:t>
            </a:fld>
            <a:endParaRPr lang="en-US" sz="1400" smtClean="0"/>
          </a:p>
        </p:txBody>
      </p:sp>
      <p:sp>
        <p:nvSpPr>
          <p:cNvPr id="64515" name="Text Box 4"/>
          <p:cNvSpPr txBox="1">
            <a:spLocks noChangeArrowheads="1"/>
          </p:cNvSpPr>
          <p:nvPr/>
        </p:nvSpPr>
        <p:spPr bwMode="auto">
          <a:xfrm>
            <a:off x="381000" y="1295400"/>
            <a:ext cx="8229600" cy="483870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Here a cell is divided into six sectors of 60 deg each shown in fig.1 where each sector is treated as a logical cell. Sine narrow cell is used therefore a cell can be repeated more often hence capacity of the network is enhanced. This type of cell sectoring technique is suitable for urban area. </a:t>
            </a:r>
          </a:p>
          <a:p>
            <a:pPr algn="just" eaLnBrk="1" hangingPunct="1">
              <a:spcBef>
                <a:spcPct val="0"/>
              </a:spcBef>
              <a:buFontTx/>
              <a:buNone/>
            </a:pPr>
            <a:r>
              <a:rPr lang="en-US" sz="2400"/>
              <a:t>In N=4/24, 60 deg sectored plan, the available channels are divided into 24 frequency groups, distributed evenly among four 60 deg sectors, one frequency group per sector. Heavilty directional antennas are used in each sector to ensure adequate channel  isolation between sectors  and better adjacent channel C/I performance throughout the network.  Channel assignment is based on the following sequence (N, N+4, N+8, N+12, N+16, N+20) where N is the cell number (N+1, 2, 3 and 4 ) </a:t>
            </a:r>
          </a:p>
        </p:txBody>
      </p:sp>
      <p:sp>
        <p:nvSpPr>
          <p:cNvPr id="64516" name="Text Box 5"/>
          <p:cNvSpPr txBox="1">
            <a:spLocks noChangeArrowheads="1"/>
          </p:cNvSpPr>
          <p:nvPr/>
        </p:nvSpPr>
        <p:spPr bwMode="auto">
          <a:xfrm>
            <a:off x="1371600" y="228600"/>
            <a:ext cx="6019800" cy="641350"/>
          </a:xfrm>
          <a:prstGeom prst="rect">
            <a:avLst/>
          </a:prstGeom>
          <a:solidFill>
            <a:srgbClr val="FF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3600" b="1"/>
              <a:t>N=4/24, 60 deg Sectored Plan</a:t>
            </a:r>
          </a:p>
        </p:txBody>
      </p:sp>
    </p:spTree>
    <p:extLst>
      <p:ext uri="{BB962C8B-B14F-4D97-AF65-F5344CB8AC3E}">
        <p14:creationId xmlns:p14="http://schemas.microsoft.com/office/powerpoint/2010/main" val="1246159701"/>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7EE4A6A-4FCD-4AF4-9D25-592D145A9FE7}" type="slidenum">
              <a:rPr lang="en-US" sz="1400" smtClean="0"/>
              <a:pPr>
                <a:spcBef>
                  <a:spcPct val="0"/>
                </a:spcBef>
                <a:buFontTx/>
                <a:buNone/>
              </a:pPr>
              <a:t>82</a:t>
            </a:fld>
            <a:endParaRPr lang="en-US" sz="1400" smtClean="0"/>
          </a:p>
        </p:txBody>
      </p:sp>
      <p:grpSp>
        <p:nvGrpSpPr>
          <p:cNvPr id="65539" name="Group 4"/>
          <p:cNvGrpSpPr>
            <a:grpSpLocks/>
          </p:cNvGrpSpPr>
          <p:nvPr/>
        </p:nvGrpSpPr>
        <p:grpSpPr bwMode="auto">
          <a:xfrm>
            <a:off x="0" y="4114800"/>
            <a:ext cx="2514600" cy="1905000"/>
            <a:chOff x="3705" y="8085"/>
            <a:chExt cx="3345" cy="2895"/>
          </a:xfrm>
        </p:grpSpPr>
        <p:sp>
          <p:nvSpPr>
            <p:cNvPr id="65664" name="AutoShape 5"/>
            <p:cNvSpPr>
              <a:spLocks noChangeArrowheads="1"/>
            </p:cNvSpPr>
            <p:nvPr/>
          </p:nvSpPr>
          <p:spPr bwMode="auto">
            <a:xfrm>
              <a:off x="3720" y="8100"/>
              <a:ext cx="3330" cy="2880"/>
            </a:xfrm>
            <a:prstGeom prst="hexagon">
              <a:avLst>
                <a:gd name="adj" fmla="val 28906"/>
                <a:gd name="vf" fmla="val 115470"/>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65665" name="Oval 6"/>
            <p:cNvSpPr>
              <a:spLocks noChangeArrowheads="1"/>
            </p:cNvSpPr>
            <p:nvPr/>
          </p:nvSpPr>
          <p:spPr bwMode="auto">
            <a:xfrm>
              <a:off x="5235" y="9360"/>
              <a:ext cx="285" cy="30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65666" name="Line 7"/>
            <p:cNvSpPr>
              <a:spLocks noChangeShapeType="1"/>
            </p:cNvSpPr>
            <p:nvPr/>
          </p:nvSpPr>
          <p:spPr bwMode="auto">
            <a:xfrm>
              <a:off x="3705" y="9540"/>
              <a:ext cx="154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67" name="Line 8"/>
            <p:cNvSpPr>
              <a:spLocks noChangeShapeType="1"/>
            </p:cNvSpPr>
            <p:nvPr/>
          </p:nvSpPr>
          <p:spPr bwMode="auto">
            <a:xfrm>
              <a:off x="5520" y="9540"/>
              <a:ext cx="15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68" name="Line 9"/>
            <p:cNvSpPr>
              <a:spLocks noChangeShapeType="1"/>
            </p:cNvSpPr>
            <p:nvPr/>
          </p:nvSpPr>
          <p:spPr bwMode="auto">
            <a:xfrm>
              <a:off x="5475" y="9630"/>
              <a:ext cx="735" cy="13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69" name="Line 10"/>
            <p:cNvSpPr>
              <a:spLocks noChangeShapeType="1"/>
            </p:cNvSpPr>
            <p:nvPr/>
          </p:nvSpPr>
          <p:spPr bwMode="auto">
            <a:xfrm flipH="1">
              <a:off x="4560" y="9645"/>
              <a:ext cx="735" cy="13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70" name="Text Box 11"/>
            <p:cNvSpPr txBox="1">
              <a:spLocks noChangeArrowheads="1"/>
            </p:cNvSpPr>
            <p:nvPr/>
          </p:nvSpPr>
          <p:spPr bwMode="auto">
            <a:xfrm>
              <a:off x="4860" y="8310"/>
              <a:ext cx="1065" cy="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Sector-1</a:t>
              </a:r>
            </a:p>
          </p:txBody>
        </p:sp>
        <p:sp>
          <p:nvSpPr>
            <p:cNvPr id="65671" name="Line 12"/>
            <p:cNvSpPr>
              <a:spLocks noChangeShapeType="1"/>
            </p:cNvSpPr>
            <p:nvPr/>
          </p:nvSpPr>
          <p:spPr bwMode="auto">
            <a:xfrm flipH="1" flipV="1">
              <a:off x="4545" y="8085"/>
              <a:ext cx="720" cy="13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72" name="Line 13"/>
            <p:cNvSpPr>
              <a:spLocks noChangeShapeType="1"/>
            </p:cNvSpPr>
            <p:nvPr/>
          </p:nvSpPr>
          <p:spPr bwMode="auto">
            <a:xfrm flipV="1">
              <a:off x="5490" y="8085"/>
              <a:ext cx="735" cy="13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73" name="Text Box 14"/>
            <p:cNvSpPr txBox="1">
              <a:spLocks noChangeArrowheads="1"/>
            </p:cNvSpPr>
            <p:nvPr/>
          </p:nvSpPr>
          <p:spPr bwMode="auto">
            <a:xfrm>
              <a:off x="5760" y="8880"/>
              <a:ext cx="990" cy="52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Sector-2</a:t>
              </a:r>
            </a:p>
          </p:txBody>
        </p:sp>
        <p:sp>
          <p:nvSpPr>
            <p:cNvPr id="65674" name="Text Box 15"/>
            <p:cNvSpPr txBox="1">
              <a:spLocks noChangeArrowheads="1"/>
            </p:cNvSpPr>
            <p:nvPr/>
          </p:nvSpPr>
          <p:spPr bwMode="auto">
            <a:xfrm>
              <a:off x="5685" y="9705"/>
              <a:ext cx="1065" cy="52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Sector-3</a:t>
              </a:r>
            </a:p>
          </p:txBody>
        </p:sp>
        <p:sp>
          <p:nvSpPr>
            <p:cNvPr id="65675" name="Text Box 16"/>
            <p:cNvSpPr txBox="1">
              <a:spLocks noChangeArrowheads="1"/>
            </p:cNvSpPr>
            <p:nvPr/>
          </p:nvSpPr>
          <p:spPr bwMode="auto">
            <a:xfrm>
              <a:off x="4890" y="10305"/>
              <a:ext cx="1065" cy="52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Sector-4</a:t>
              </a:r>
            </a:p>
          </p:txBody>
        </p:sp>
        <p:sp>
          <p:nvSpPr>
            <p:cNvPr id="65676" name="Text Box 17"/>
            <p:cNvSpPr txBox="1">
              <a:spLocks noChangeArrowheads="1"/>
            </p:cNvSpPr>
            <p:nvPr/>
          </p:nvSpPr>
          <p:spPr bwMode="auto">
            <a:xfrm>
              <a:off x="4065" y="9645"/>
              <a:ext cx="1065" cy="52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Sector-5</a:t>
              </a:r>
            </a:p>
          </p:txBody>
        </p:sp>
        <p:sp>
          <p:nvSpPr>
            <p:cNvPr id="65677" name="Text Box 18"/>
            <p:cNvSpPr txBox="1">
              <a:spLocks noChangeArrowheads="1"/>
            </p:cNvSpPr>
            <p:nvPr/>
          </p:nvSpPr>
          <p:spPr bwMode="auto">
            <a:xfrm>
              <a:off x="3990" y="8895"/>
              <a:ext cx="1065" cy="52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200"/>
                <a:t>Sector-6</a:t>
              </a:r>
            </a:p>
          </p:txBody>
        </p:sp>
      </p:grpSp>
      <p:grpSp>
        <p:nvGrpSpPr>
          <p:cNvPr id="65540" name="Group 142"/>
          <p:cNvGrpSpPr>
            <a:grpSpLocks/>
          </p:cNvGrpSpPr>
          <p:nvPr/>
        </p:nvGrpSpPr>
        <p:grpSpPr bwMode="auto">
          <a:xfrm>
            <a:off x="1905000" y="0"/>
            <a:ext cx="7239000" cy="6324600"/>
            <a:chOff x="3435" y="1545"/>
            <a:chExt cx="6390" cy="6745"/>
          </a:xfrm>
        </p:grpSpPr>
        <p:grpSp>
          <p:nvGrpSpPr>
            <p:cNvPr id="65542" name="Group 143"/>
            <p:cNvGrpSpPr>
              <a:grpSpLocks/>
            </p:cNvGrpSpPr>
            <p:nvPr/>
          </p:nvGrpSpPr>
          <p:grpSpPr bwMode="auto">
            <a:xfrm>
              <a:off x="3435" y="1545"/>
              <a:ext cx="3615" cy="5155"/>
              <a:chOff x="2460" y="3300"/>
              <a:chExt cx="3615" cy="5155"/>
            </a:xfrm>
          </p:grpSpPr>
          <p:grpSp>
            <p:nvGrpSpPr>
              <p:cNvPr id="65604" name="Group 144"/>
              <p:cNvGrpSpPr>
                <a:grpSpLocks/>
              </p:cNvGrpSpPr>
              <p:nvPr/>
            </p:nvGrpSpPr>
            <p:grpSpPr bwMode="auto">
              <a:xfrm>
                <a:off x="3360" y="3300"/>
                <a:ext cx="1815" cy="2065"/>
                <a:chOff x="3360" y="3300"/>
                <a:chExt cx="2070" cy="2380"/>
              </a:xfrm>
            </p:grpSpPr>
            <p:sp>
              <p:nvSpPr>
                <p:cNvPr id="65650" name="AutoShape 145"/>
                <p:cNvSpPr>
                  <a:spLocks noChangeArrowheads="1"/>
                </p:cNvSpPr>
                <p:nvPr/>
              </p:nvSpPr>
              <p:spPr bwMode="auto">
                <a:xfrm rot="5400000">
                  <a:off x="3198" y="3469"/>
                  <a:ext cx="2373" cy="2049"/>
                </a:xfrm>
                <a:prstGeom prst="hexagon">
                  <a:avLst>
                    <a:gd name="adj" fmla="val 28953"/>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65651" name="Oval 146"/>
                <p:cNvSpPr>
                  <a:spLocks noChangeArrowheads="1"/>
                </p:cNvSpPr>
                <p:nvPr/>
              </p:nvSpPr>
              <p:spPr bwMode="auto">
                <a:xfrm>
                  <a:off x="4054" y="4241"/>
                  <a:ext cx="661" cy="609"/>
                </a:xfrm>
                <a:prstGeom prst="ellipse">
                  <a:avLst/>
                </a:prstGeom>
                <a:solidFill>
                  <a:srgbClr val="99CC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 </a:t>
                  </a:r>
                </a:p>
              </p:txBody>
            </p:sp>
            <p:sp>
              <p:nvSpPr>
                <p:cNvPr id="65652" name="Line 147"/>
                <p:cNvSpPr>
                  <a:spLocks noChangeShapeType="1"/>
                </p:cNvSpPr>
                <p:nvPr/>
              </p:nvSpPr>
              <p:spPr bwMode="auto">
                <a:xfrm flipH="1" flipV="1">
                  <a:off x="3360" y="3899"/>
                  <a:ext cx="736" cy="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53" name="Line 148"/>
                <p:cNvSpPr>
                  <a:spLocks noChangeShapeType="1"/>
                </p:cNvSpPr>
                <p:nvPr/>
              </p:nvSpPr>
              <p:spPr bwMode="auto">
                <a:xfrm flipV="1">
                  <a:off x="4395" y="3300"/>
                  <a:ext cx="0" cy="9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54" name="Line 149"/>
                <p:cNvSpPr>
                  <a:spLocks noChangeShapeType="1"/>
                </p:cNvSpPr>
                <p:nvPr/>
              </p:nvSpPr>
              <p:spPr bwMode="auto">
                <a:xfrm flipV="1">
                  <a:off x="4683" y="3888"/>
                  <a:ext cx="747" cy="5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55" name="Line 150"/>
                <p:cNvSpPr>
                  <a:spLocks noChangeShapeType="1"/>
                </p:cNvSpPr>
                <p:nvPr/>
              </p:nvSpPr>
              <p:spPr bwMode="auto">
                <a:xfrm>
                  <a:off x="4683" y="4690"/>
                  <a:ext cx="715"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56" name="Line 151"/>
                <p:cNvSpPr>
                  <a:spLocks noChangeShapeType="1"/>
                </p:cNvSpPr>
                <p:nvPr/>
              </p:nvSpPr>
              <p:spPr bwMode="auto">
                <a:xfrm flipH="1">
                  <a:off x="4384" y="4839"/>
                  <a:ext cx="22" cy="8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57" name="Line 152"/>
                <p:cNvSpPr>
                  <a:spLocks noChangeShapeType="1"/>
                </p:cNvSpPr>
                <p:nvPr/>
              </p:nvSpPr>
              <p:spPr bwMode="auto">
                <a:xfrm flipH="1">
                  <a:off x="3360" y="4657"/>
                  <a:ext cx="715" cy="4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58" name="Text Box 153"/>
                <p:cNvSpPr txBox="1">
                  <a:spLocks noChangeArrowheads="1"/>
                </p:cNvSpPr>
                <p:nvPr/>
              </p:nvSpPr>
              <p:spPr bwMode="auto">
                <a:xfrm>
                  <a:off x="3723" y="3691"/>
                  <a:ext cx="675" cy="421"/>
                </a:xfrm>
                <a:prstGeom prst="rect">
                  <a:avLst/>
                </a:prstGeom>
                <a:solidFill>
                  <a:srgbClr val="99CC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21</a:t>
                  </a:r>
                </a:p>
              </p:txBody>
            </p:sp>
            <p:sp>
              <p:nvSpPr>
                <p:cNvPr id="65659" name="Text Box 154"/>
                <p:cNvSpPr txBox="1">
                  <a:spLocks noChangeArrowheads="1"/>
                </p:cNvSpPr>
                <p:nvPr/>
              </p:nvSpPr>
              <p:spPr bwMode="auto">
                <a:xfrm>
                  <a:off x="4480" y="3792"/>
                  <a:ext cx="615" cy="421"/>
                </a:xfrm>
                <a:prstGeom prst="rect">
                  <a:avLst/>
                </a:prstGeom>
                <a:solidFill>
                  <a:srgbClr val="99CC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a:t>
                  </a:r>
                </a:p>
              </p:txBody>
            </p:sp>
            <p:sp>
              <p:nvSpPr>
                <p:cNvPr id="65660" name="Text Box 155"/>
                <p:cNvSpPr txBox="1">
                  <a:spLocks noChangeArrowheads="1"/>
                </p:cNvSpPr>
                <p:nvPr/>
              </p:nvSpPr>
              <p:spPr bwMode="auto">
                <a:xfrm>
                  <a:off x="4745" y="4315"/>
                  <a:ext cx="600" cy="407"/>
                </a:xfrm>
                <a:prstGeom prst="rect">
                  <a:avLst/>
                </a:prstGeom>
                <a:solidFill>
                  <a:srgbClr val="99CC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5</a:t>
                  </a:r>
                </a:p>
              </p:txBody>
            </p:sp>
            <p:sp>
              <p:nvSpPr>
                <p:cNvPr id="65661" name="Text Box 156"/>
                <p:cNvSpPr txBox="1">
                  <a:spLocks noChangeArrowheads="1"/>
                </p:cNvSpPr>
                <p:nvPr/>
              </p:nvSpPr>
              <p:spPr bwMode="auto">
                <a:xfrm>
                  <a:off x="4502" y="4935"/>
                  <a:ext cx="690" cy="422"/>
                </a:xfrm>
                <a:prstGeom prst="rect">
                  <a:avLst/>
                </a:prstGeom>
                <a:solidFill>
                  <a:srgbClr val="99CC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9</a:t>
                  </a:r>
                </a:p>
              </p:txBody>
            </p:sp>
            <p:sp>
              <p:nvSpPr>
                <p:cNvPr id="65662" name="Text Box 157"/>
                <p:cNvSpPr txBox="1">
                  <a:spLocks noChangeArrowheads="1"/>
                </p:cNvSpPr>
                <p:nvPr/>
              </p:nvSpPr>
              <p:spPr bwMode="auto">
                <a:xfrm>
                  <a:off x="3652" y="4903"/>
                  <a:ext cx="690" cy="437"/>
                </a:xfrm>
                <a:prstGeom prst="rect">
                  <a:avLst/>
                </a:prstGeom>
                <a:solidFill>
                  <a:srgbClr val="99CC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13</a:t>
                  </a:r>
                </a:p>
              </p:txBody>
            </p:sp>
            <p:sp>
              <p:nvSpPr>
                <p:cNvPr id="65663" name="Text Box 158"/>
                <p:cNvSpPr txBox="1">
                  <a:spLocks noChangeArrowheads="1"/>
                </p:cNvSpPr>
                <p:nvPr/>
              </p:nvSpPr>
              <p:spPr bwMode="auto">
                <a:xfrm>
                  <a:off x="3381" y="4315"/>
                  <a:ext cx="705" cy="422"/>
                </a:xfrm>
                <a:prstGeom prst="rect">
                  <a:avLst/>
                </a:prstGeom>
                <a:solidFill>
                  <a:srgbClr val="99CC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17</a:t>
                  </a:r>
                </a:p>
              </p:txBody>
            </p:sp>
          </p:grpSp>
          <p:grpSp>
            <p:nvGrpSpPr>
              <p:cNvPr id="65605" name="Group 159"/>
              <p:cNvGrpSpPr>
                <a:grpSpLocks/>
              </p:cNvGrpSpPr>
              <p:nvPr/>
            </p:nvGrpSpPr>
            <p:grpSpPr bwMode="auto">
              <a:xfrm>
                <a:off x="2460" y="4845"/>
                <a:ext cx="1815" cy="2065"/>
                <a:chOff x="3360" y="3300"/>
                <a:chExt cx="2070" cy="2380"/>
              </a:xfrm>
            </p:grpSpPr>
            <p:sp>
              <p:nvSpPr>
                <p:cNvPr id="65636" name="AutoShape 160"/>
                <p:cNvSpPr>
                  <a:spLocks noChangeArrowheads="1"/>
                </p:cNvSpPr>
                <p:nvPr/>
              </p:nvSpPr>
              <p:spPr bwMode="auto">
                <a:xfrm rot="5400000">
                  <a:off x="3198" y="3469"/>
                  <a:ext cx="2373" cy="2049"/>
                </a:xfrm>
                <a:prstGeom prst="hexagon">
                  <a:avLst>
                    <a:gd name="adj" fmla="val 28953"/>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65637" name="Oval 161"/>
                <p:cNvSpPr>
                  <a:spLocks noChangeArrowheads="1"/>
                </p:cNvSpPr>
                <p:nvPr/>
              </p:nvSpPr>
              <p:spPr bwMode="auto">
                <a:xfrm>
                  <a:off x="4054" y="4241"/>
                  <a:ext cx="661" cy="609"/>
                </a:xfrm>
                <a:prstGeom prst="ellipse">
                  <a:avLst/>
                </a:prstGeom>
                <a:solidFill>
                  <a:srgbClr val="FFFF99"/>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4 </a:t>
                  </a:r>
                </a:p>
              </p:txBody>
            </p:sp>
            <p:sp>
              <p:nvSpPr>
                <p:cNvPr id="65638" name="Line 162"/>
                <p:cNvSpPr>
                  <a:spLocks noChangeShapeType="1"/>
                </p:cNvSpPr>
                <p:nvPr/>
              </p:nvSpPr>
              <p:spPr bwMode="auto">
                <a:xfrm flipH="1" flipV="1">
                  <a:off x="3360" y="3899"/>
                  <a:ext cx="736" cy="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39" name="Line 163"/>
                <p:cNvSpPr>
                  <a:spLocks noChangeShapeType="1"/>
                </p:cNvSpPr>
                <p:nvPr/>
              </p:nvSpPr>
              <p:spPr bwMode="auto">
                <a:xfrm flipV="1">
                  <a:off x="4395" y="3300"/>
                  <a:ext cx="0" cy="9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40" name="Line 164"/>
                <p:cNvSpPr>
                  <a:spLocks noChangeShapeType="1"/>
                </p:cNvSpPr>
                <p:nvPr/>
              </p:nvSpPr>
              <p:spPr bwMode="auto">
                <a:xfrm flipV="1">
                  <a:off x="4683" y="3888"/>
                  <a:ext cx="747" cy="5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41" name="Line 165"/>
                <p:cNvSpPr>
                  <a:spLocks noChangeShapeType="1"/>
                </p:cNvSpPr>
                <p:nvPr/>
              </p:nvSpPr>
              <p:spPr bwMode="auto">
                <a:xfrm>
                  <a:off x="4683" y="4690"/>
                  <a:ext cx="715"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42" name="Line 166"/>
                <p:cNvSpPr>
                  <a:spLocks noChangeShapeType="1"/>
                </p:cNvSpPr>
                <p:nvPr/>
              </p:nvSpPr>
              <p:spPr bwMode="auto">
                <a:xfrm flipH="1">
                  <a:off x="4384" y="4839"/>
                  <a:ext cx="22" cy="8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43" name="Line 167"/>
                <p:cNvSpPr>
                  <a:spLocks noChangeShapeType="1"/>
                </p:cNvSpPr>
                <p:nvPr/>
              </p:nvSpPr>
              <p:spPr bwMode="auto">
                <a:xfrm flipH="1">
                  <a:off x="3360" y="4657"/>
                  <a:ext cx="715" cy="4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44" name="Text Box 168"/>
                <p:cNvSpPr txBox="1">
                  <a:spLocks noChangeArrowheads="1"/>
                </p:cNvSpPr>
                <p:nvPr/>
              </p:nvSpPr>
              <p:spPr bwMode="auto">
                <a:xfrm>
                  <a:off x="3723" y="3691"/>
                  <a:ext cx="675" cy="421"/>
                </a:xfrm>
                <a:prstGeom prst="rect">
                  <a:avLst/>
                </a:prstGeom>
                <a:solidFill>
                  <a:srgbClr val="FFFF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24</a:t>
                  </a:r>
                </a:p>
              </p:txBody>
            </p:sp>
            <p:sp>
              <p:nvSpPr>
                <p:cNvPr id="65645" name="Text Box 169"/>
                <p:cNvSpPr txBox="1">
                  <a:spLocks noChangeArrowheads="1"/>
                </p:cNvSpPr>
                <p:nvPr/>
              </p:nvSpPr>
              <p:spPr bwMode="auto">
                <a:xfrm>
                  <a:off x="4480" y="3792"/>
                  <a:ext cx="615" cy="421"/>
                </a:xfrm>
                <a:prstGeom prst="rect">
                  <a:avLst/>
                </a:prstGeom>
                <a:solidFill>
                  <a:srgbClr val="FFFF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4</a:t>
                  </a:r>
                </a:p>
              </p:txBody>
            </p:sp>
            <p:sp>
              <p:nvSpPr>
                <p:cNvPr id="65646" name="Text Box 170"/>
                <p:cNvSpPr txBox="1">
                  <a:spLocks noChangeArrowheads="1"/>
                </p:cNvSpPr>
                <p:nvPr/>
              </p:nvSpPr>
              <p:spPr bwMode="auto">
                <a:xfrm>
                  <a:off x="4745" y="4315"/>
                  <a:ext cx="600" cy="407"/>
                </a:xfrm>
                <a:prstGeom prst="rect">
                  <a:avLst/>
                </a:prstGeom>
                <a:solidFill>
                  <a:srgbClr val="FFFF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8</a:t>
                  </a:r>
                </a:p>
              </p:txBody>
            </p:sp>
            <p:sp>
              <p:nvSpPr>
                <p:cNvPr id="65647" name="Text Box 171"/>
                <p:cNvSpPr txBox="1">
                  <a:spLocks noChangeArrowheads="1"/>
                </p:cNvSpPr>
                <p:nvPr/>
              </p:nvSpPr>
              <p:spPr bwMode="auto">
                <a:xfrm>
                  <a:off x="4502" y="4935"/>
                  <a:ext cx="690" cy="422"/>
                </a:xfrm>
                <a:prstGeom prst="rect">
                  <a:avLst/>
                </a:prstGeom>
                <a:solidFill>
                  <a:srgbClr val="FFFF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12</a:t>
                  </a:r>
                </a:p>
              </p:txBody>
            </p:sp>
            <p:sp>
              <p:nvSpPr>
                <p:cNvPr id="65648" name="Text Box 172"/>
                <p:cNvSpPr txBox="1">
                  <a:spLocks noChangeArrowheads="1"/>
                </p:cNvSpPr>
                <p:nvPr/>
              </p:nvSpPr>
              <p:spPr bwMode="auto">
                <a:xfrm>
                  <a:off x="3652" y="4903"/>
                  <a:ext cx="690" cy="437"/>
                </a:xfrm>
                <a:prstGeom prst="rect">
                  <a:avLst/>
                </a:prstGeom>
                <a:solidFill>
                  <a:srgbClr val="FFFF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16</a:t>
                  </a:r>
                </a:p>
              </p:txBody>
            </p:sp>
            <p:sp>
              <p:nvSpPr>
                <p:cNvPr id="65649" name="Text Box 173"/>
                <p:cNvSpPr txBox="1">
                  <a:spLocks noChangeArrowheads="1"/>
                </p:cNvSpPr>
                <p:nvPr/>
              </p:nvSpPr>
              <p:spPr bwMode="auto">
                <a:xfrm>
                  <a:off x="3381" y="4315"/>
                  <a:ext cx="705" cy="422"/>
                </a:xfrm>
                <a:prstGeom prst="rect">
                  <a:avLst/>
                </a:prstGeom>
                <a:solidFill>
                  <a:srgbClr val="FFFF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20</a:t>
                  </a:r>
                </a:p>
              </p:txBody>
            </p:sp>
          </p:grpSp>
          <p:grpSp>
            <p:nvGrpSpPr>
              <p:cNvPr id="65606" name="Group 174"/>
              <p:cNvGrpSpPr>
                <a:grpSpLocks/>
              </p:cNvGrpSpPr>
              <p:nvPr/>
            </p:nvGrpSpPr>
            <p:grpSpPr bwMode="auto">
              <a:xfrm>
                <a:off x="4260" y="4845"/>
                <a:ext cx="1815" cy="2065"/>
                <a:chOff x="3360" y="3300"/>
                <a:chExt cx="2070" cy="2380"/>
              </a:xfrm>
            </p:grpSpPr>
            <p:sp>
              <p:nvSpPr>
                <p:cNvPr id="65622" name="AutoShape 175"/>
                <p:cNvSpPr>
                  <a:spLocks noChangeArrowheads="1"/>
                </p:cNvSpPr>
                <p:nvPr/>
              </p:nvSpPr>
              <p:spPr bwMode="auto">
                <a:xfrm rot="5400000">
                  <a:off x="3198" y="3469"/>
                  <a:ext cx="2373" cy="2049"/>
                </a:xfrm>
                <a:prstGeom prst="hexagon">
                  <a:avLst>
                    <a:gd name="adj" fmla="val 28953"/>
                    <a:gd name="vf" fmla="val 115470"/>
                  </a:avLst>
                </a:prstGeom>
                <a:solidFill>
                  <a:srgbClr val="CC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65623" name="Oval 176"/>
                <p:cNvSpPr>
                  <a:spLocks noChangeArrowheads="1"/>
                </p:cNvSpPr>
                <p:nvPr/>
              </p:nvSpPr>
              <p:spPr bwMode="auto">
                <a:xfrm>
                  <a:off x="4054" y="4241"/>
                  <a:ext cx="661" cy="609"/>
                </a:xfrm>
                <a:prstGeom prst="ellipse">
                  <a:avLst/>
                </a:prstGeom>
                <a:solidFill>
                  <a:srgbClr val="CC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2</a:t>
                  </a:r>
                </a:p>
              </p:txBody>
            </p:sp>
            <p:sp>
              <p:nvSpPr>
                <p:cNvPr id="65624" name="Line 177"/>
                <p:cNvSpPr>
                  <a:spLocks noChangeShapeType="1"/>
                </p:cNvSpPr>
                <p:nvPr/>
              </p:nvSpPr>
              <p:spPr bwMode="auto">
                <a:xfrm flipH="1" flipV="1">
                  <a:off x="3360" y="3899"/>
                  <a:ext cx="736" cy="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25" name="Line 178"/>
                <p:cNvSpPr>
                  <a:spLocks noChangeShapeType="1"/>
                </p:cNvSpPr>
                <p:nvPr/>
              </p:nvSpPr>
              <p:spPr bwMode="auto">
                <a:xfrm flipV="1">
                  <a:off x="4395" y="3300"/>
                  <a:ext cx="0" cy="9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26" name="Line 179"/>
                <p:cNvSpPr>
                  <a:spLocks noChangeShapeType="1"/>
                </p:cNvSpPr>
                <p:nvPr/>
              </p:nvSpPr>
              <p:spPr bwMode="auto">
                <a:xfrm flipV="1">
                  <a:off x="4683" y="3888"/>
                  <a:ext cx="747" cy="5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27" name="Line 180"/>
                <p:cNvSpPr>
                  <a:spLocks noChangeShapeType="1"/>
                </p:cNvSpPr>
                <p:nvPr/>
              </p:nvSpPr>
              <p:spPr bwMode="auto">
                <a:xfrm>
                  <a:off x="4683" y="4690"/>
                  <a:ext cx="715"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28" name="Line 181"/>
                <p:cNvSpPr>
                  <a:spLocks noChangeShapeType="1"/>
                </p:cNvSpPr>
                <p:nvPr/>
              </p:nvSpPr>
              <p:spPr bwMode="auto">
                <a:xfrm flipH="1">
                  <a:off x="4384" y="4839"/>
                  <a:ext cx="22" cy="8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29" name="Line 182"/>
                <p:cNvSpPr>
                  <a:spLocks noChangeShapeType="1"/>
                </p:cNvSpPr>
                <p:nvPr/>
              </p:nvSpPr>
              <p:spPr bwMode="auto">
                <a:xfrm flipH="1">
                  <a:off x="3360" y="4657"/>
                  <a:ext cx="715" cy="4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30" name="Text Box 183"/>
                <p:cNvSpPr txBox="1">
                  <a:spLocks noChangeArrowheads="1"/>
                </p:cNvSpPr>
                <p:nvPr/>
              </p:nvSpPr>
              <p:spPr bwMode="auto">
                <a:xfrm>
                  <a:off x="3723" y="3691"/>
                  <a:ext cx="675" cy="421"/>
                </a:xfrm>
                <a:prstGeom prst="rect">
                  <a:avLst/>
                </a:prstGeom>
                <a:solidFill>
                  <a:srgbClr val="CC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22</a:t>
                  </a:r>
                </a:p>
              </p:txBody>
            </p:sp>
            <p:sp>
              <p:nvSpPr>
                <p:cNvPr id="65631" name="Text Box 184"/>
                <p:cNvSpPr txBox="1">
                  <a:spLocks noChangeArrowheads="1"/>
                </p:cNvSpPr>
                <p:nvPr/>
              </p:nvSpPr>
              <p:spPr bwMode="auto">
                <a:xfrm>
                  <a:off x="4480" y="3792"/>
                  <a:ext cx="615" cy="421"/>
                </a:xfrm>
                <a:prstGeom prst="rect">
                  <a:avLst/>
                </a:prstGeom>
                <a:solidFill>
                  <a:srgbClr val="CC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2</a:t>
                  </a:r>
                </a:p>
              </p:txBody>
            </p:sp>
            <p:sp>
              <p:nvSpPr>
                <p:cNvPr id="65632" name="Text Box 185"/>
                <p:cNvSpPr txBox="1">
                  <a:spLocks noChangeArrowheads="1"/>
                </p:cNvSpPr>
                <p:nvPr/>
              </p:nvSpPr>
              <p:spPr bwMode="auto">
                <a:xfrm>
                  <a:off x="4745" y="4315"/>
                  <a:ext cx="600" cy="407"/>
                </a:xfrm>
                <a:prstGeom prst="rect">
                  <a:avLst/>
                </a:prstGeom>
                <a:solidFill>
                  <a:srgbClr val="CC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6</a:t>
                  </a:r>
                </a:p>
              </p:txBody>
            </p:sp>
            <p:sp>
              <p:nvSpPr>
                <p:cNvPr id="65633" name="Text Box 186"/>
                <p:cNvSpPr txBox="1">
                  <a:spLocks noChangeArrowheads="1"/>
                </p:cNvSpPr>
                <p:nvPr/>
              </p:nvSpPr>
              <p:spPr bwMode="auto">
                <a:xfrm>
                  <a:off x="4502" y="4935"/>
                  <a:ext cx="690" cy="422"/>
                </a:xfrm>
                <a:prstGeom prst="rect">
                  <a:avLst/>
                </a:prstGeom>
                <a:solidFill>
                  <a:srgbClr val="CC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10</a:t>
                  </a:r>
                </a:p>
              </p:txBody>
            </p:sp>
            <p:sp>
              <p:nvSpPr>
                <p:cNvPr id="65634" name="Text Box 187"/>
                <p:cNvSpPr txBox="1">
                  <a:spLocks noChangeArrowheads="1"/>
                </p:cNvSpPr>
                <p:nvPr/>
              </p:nvSpPr>
              <p:spPr bwMode="auto">
                <a:xfrm>
                  <a:off x="3652" y="4903"/>
                  <a:ext cx="690" cy="437"/>
                </a:xfrm>
                <a:prstGeom prst="rect">
                  <a:avLst/>
                </a:prstGeom>
                <a:solidFill>
                  <a:srgbClr val="CC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14</a:t>
                  </a:r>
                </a:p>
              </p:txBody>
            </p:sp>
            <p:sp>
              <p:nvSpPr>
                <p:cNvPr id="65635" name="Text Box 188"/>
                <p:cNvSpPr txBox="1">
                  <a:spLocks noChangeArrowheads="1"/>
                </p:cNvSpPr>
                <p:nvPr/>
              </p:nvSpPr>
              <p:spPr bwMode="auto">
                <a:xfrm>
                  <a:off x="3381" y="4315"/>
                  <a:ext cx="705" cy="422"/>
                </a:xfrm>
                <a:prstGeom prst="rect">
                  <a:avLst/>
                </a:prstGeom>
                <a:solidFill>
                  <a:srgbClr val="CC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18</a:t>
                  </a:r>
                </a:p>
              </p:txBody>
            </p:sp>
          </p:grpSp>
          <p:grpSp>
            <p:nvGrpSpPr>
              <p:cNvPr id="65607" name="Group 189"/>
              <p:cNvGrpSpPr>
                <a:grpSpLocks/>
              </p:cNvGrpSpPr>
              <p:nvPr/>
            </p:nvGrpSpPr>
            <p:grpSpPr bwMode="auto">
              <a:xfrm>
                <a:off x="3375" y="6390"/>
                <a:ext cx="1815" cy="2065"/>
                <a:chOff x="3360" y="3300"/>
                <a:chExt cx="2070" cy="2380"/>
              </a:xfrm>
            </p:grpSpPr>
            <p:sp>
              <p:nvSpPr>
                <p:cNvPr id="65608" name="AutoShape 190"/>
                <p:cNvSpPr>
                  <a:spLocks noChangeArrowheads="1"/>
                </p:cNvSpPr>
                <p:nvPr/>
              </p:nvSpPr>
              <p:spPr bwMode="auto">
                <a:xfrm rot="5400000">
                  <a:off x="3198" y="3469"/>
                  <a:ext cx="2373" cy="2049"/>
                </a:xfrm>
                <a:prstGeom prst="hexagon">
                  <a:avLst>
                    <a:gd name="adj" fmla="val 28953"/>
                    <a:gd name="vf" fmla="val 115470"/>
                  </a:avLst>
                </a:prstGeom>
                <a:solidFill>
                  <a:srgbClr val="FFCC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65609" name="Oval 191"/>
                <p:cNvSpPr>
                  <a:spLocks noChangeArrowheads="1"/>
                </p:cNvSpPr>
                <p:nvPr/>
              </p:nvSpPr>
              <p:spPr bwMode="auto">
                <a:xfrm>
                  <a:off x="4054" y="4241"/>
                  <a:ext cx="661" cy="609"/>
                </a:xfrm>
                <a:prstGeom prst="ellipse">
                  <a:avLst/>
                </a:prstGeom>
                <a:solidFill>
                  <a:srgbClr val="FFCC99"/>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3</a:t>
                  </a:r>
                </a:p>
              </p:txBody>
            </p:sp>
            <p:sp>
              <p:nvSpPr>
                <p:cNvPr id="65610" name="Line 192"/>
                <p:cNvSpPr>
                  <a:spLocks noChangeShapeType="1"/>
                </p:cNvSpPr>
                <p:nvPr/>
              </p:nvSpPr>
              <p:spPr bwMode="auto">
                <a:xfrm flipH="1" flipV="1">
                  <a:off x="3360" y="3899"/>
                  <a:ext cx="736" cy="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11" name="Line 193"/>
                <p:cNvSpPr>
                  <a:spLocks noChangeShapeType="1"/>
                </p:cNvSpPr>
                <p:nvPr/>
              </p:nvSpPr>
              <p:spPr bwMode="auto">
                <a:xfrm flipV="1">
                  <a:off x="4395" y="3300"/>
                  <a:ext cx="0" cy="9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12" name="Line 194"/>
                <p:cNvSpPr>
                  <a:spLocks noChangeShapeType="1"/>
                </p:cNvSpPr>
                <p:nvPr/>
              </p:nvSpPr>
              <p:spPr bwMode="auto">
                <a:xfrm flipV="1">
                  <a:off x="4683" y="3888"/>
                  <a:ext cx="747" cy="5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13" name="Line 195"/>
                <p:cNvSpPr>
                  <a:spLocks noChangeShapeType="1"/>
                </p:cNvSpPr>
                <p:nvPr/>
              </p:nvSpPr>
              <p:spPr bwMode="auto">
                <a:xfrm>
                  <a:off x="4683" y="4690"/>
                  <a:ext cx="715"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14" name="Line 196"/>
                <p:cNvSpPr>
                  <a:spLocks noChangeShapeType="1"/>
                </p:cNvSpPr>
                <p:nvPr/>
              </p:nvSpPr>
              <p:spPr bwMode="auto">
                <a:xfrm flipH="1">
                  <a:off x="4384" y="4839"/>
                  <a:ext cx="22" cy="8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15" name="Line 197"/>
                <p:cNvSpPr>
                  <a:spLocks noChangeShapeType="1"/>
                </p:cNvSpPr>
                <p:nvPr/>
              </p:nvSpPr>
              <p:spPr bwMode="auto">
                <a:xfrm flipH="1">
                  <a:off x="3360" y="4657"/>
                  <a:ext cx="715" cy="4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16" name="Text Box 198"/>
                <p:cNvSpPr txBox="1">
                  <a:spLocks noChangeArrowheads="1"/>
                </p:cNvSpPr>
                <p:nvPr/>
              </p:nvSpPr>
              <p:spPr bwMode="auto">
                <a:xfrm>
                  <a:off x="3723" y="3691"/>
                  <a:ext cx="675" cy="421"/>
                </a:xfrm>
                <a:prstGeom prst="rect">
                  <a:avLst/>
                </a:prstGeom>
                <a:solidFill>
                  <a:srgbClr val="FFCC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23</a:t>
                  </a:r>
                </a:p>
              </p:txBody>
            </p:sp>
            <p:sp>
              <p:nvSpPr>
                <p:cNvPr id="65617" name="Text Box 199"/>
                <p:cNvSpPr txBox="1">
                  <a:spLocks noChangeArrowheads="1"/>
                </p:cNvSpPr>
                <p:nvPr/>
              </p:nvSpPr>
              <p:spPr bwMode="auto">
                <a:xfrm>
                  <a:off x="4480" y="3792"/>
                  <a:ext cx="615" cy="421"/>
                </a:xfrm>
                <a:prstGeom prst="rect">
                  <a:avLst/>
                </a:prstGeom>
                <a:solidFill>
                  <a:srgbClr val="FFCC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3</a:t>
                  </a:r>
                </a:p>
              </p:txBody>
            </p:sp>
            <p:sp>
              <p:nvSpPr>
                <p:cNvPr id="65618" name="Text Box 200"/>
                <p:cNvSpPr txBox="1">
                  <a:spLocks noChangeArrowheads="1"/>
                </p:cNvSpPr>
                <p:nvPr/>
              </p:nvSpPr>
              <p:spPr bwMode="auto">
                <a:xfrm>
                  <a:off x="4745" y="4315"/>
                  <a:ext cx="600" cy="407"/>
                </a:xfrm>
                <a:prstGeom prst="rect">
                  <a:avLst/>
                </a:prstGeom>
                <a:solidFill>
                  <a:srgbClr val="FFCC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7</a:t>
                  </a:r>
                </a:p>
              </p:txBody>
            </p:sp>
            <p:sp>
              <p:nvSpPr>
                <p:cNvPr id="65619" name="Text Box 201"/>
                <p:cNvSpPr txBox="1">
                  <a:spLocks noChangeArrowheads="1"/>
                </p:cNvSpPr>
                <p:nvPr/>
              </p:nvSpPr>
              <p:spPr bwMode="auto">
                <a:xfrm>
                  <a:off x="4502" y="4935"/>
                  <a:ext cx="690" cy="422"/>
                </a:xfrm>
                <a:prstGeom prst="rect">
                  <a:avLst/>
                </a:prstGeom>
                <a:solidFill>
                  <a:srgbClr val="FFCC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11</a:t>
                  </a:r>
                </a:p>
              </p:txBody>
            </p:sp>
            <p:sp>
              <p:nvSpPr>
                <p:cNvPr id="65620" name="Text Box 202"/>
                <p:cNvSpPr txBox="1">
                  <a:spLocks noChangeArrowheads="1"/>
                </p:cNvSpPr>
                <p:nvPr/>
              </p:nvSpPr>
              <p:spPr bwMode="auto">
                <a:xfrm>
                  <a:off x="3652" y="4903"/>
                  <a:ext cx="690" cy="437"/>
                </a:xfrm>
                <a:prstGeom prst="rect">
                  <a:avLst/>
                </a:prstGeom>
                <a:solidFill>
                  <a:srgbClr val="FFCC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15</a:t>
                  </a:r>
                </a:p>
              </p:txBody>
            </p:sp>
            <p:sp>
              <p:nvSpPr>
                <p:cNvPr id="65621" name="Text Box 203"/>
                <p:cNvSpPr txBox="1">
                  <a:spLocks noChangeArrowheads="1"/>
                </p:cNvSpPr>
                <p:nvPr/>
              </p:nvSpPr>
              <p:spPr bwMode="auto">
                <a:xfrm>
                  <a:off x="3381" y="4315"/>
                  <a:ext cx="705" cy="422"/>
                </a:xfrm>
                <a:prstGeom prst="rect">
                  <a:avLst/>
                </a:prstGeom>
                <a:solidFill>
                  <a:srgbClr val="FFCC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19</a:t>
                  </a:r>
                </a:p>
              </p:txBody>
            </p:sp>
          </p:grpSp>
        </p:grpSp>
        <p:grpSp>
          <p:nvGrpSpPr>
            <p:cNvPr id="65543" name="Group 204"/>
            <p:cNvGrpSpPr>
              <a:grpSpLocks/>
            </p:cNvGrpSpPr>
            <p:nvPr/>
          </p:nvGrpSpPr>
          <p:grpSpPr bwMode="auto">
            <a:xfrm>
              <a:off x="6210" y="3135"/>
              <a:ext cx="3615" cy="5155"/>
              <a:chOff x="2460" y="3300"/>
              <a:chExt cx="3615" cy="5155"/>
            </a:xfrm>
          </p:grpSpPr>
          <p:grpSp>
            <p:nvGrpSpPr>
              <p:cNvPr id="65544" name="Group 205"/>
              <p:cNvGrpSpPr>
                <a:grpSpLocks/>
              </p:cNvGrpSpPr>
              <p:nvPr/>
            </p:nvGrpSpPr>
            <p:grpSpPr bwMode="auto">
              <a:xfrm>
                <a:off x="3360" y="3300"/>
                <a:ext cx="1815" cy="2065"/>
                <a:chOff x="3360" y="3300"/>
                <a:chExt cx="2070" cy="2380"/>
              </a:xfrm>
            </p:grpSpPr>
            <p:sp>
              <p:nvSpPr>
                <p:cNvPr id="65590" name="AutoShape 206"/>
                <p:cNvSpPr>
                  <a:spLocks noChangeArrowheads="1"/>
                </p:cNvSpPr>
                <p:nvPr/>
              </p:nvSpPr>
              <p:spPr bwMode="auto">
                <a:xfrm rot="5400000">
                  <a:off x="3198" y="3469"/>
                  <a:ext cx="2373" cy="2049"/>
                </a:xfrm>
                <a:prstGeom prst="hexagon">
                  <a:avLst>
                    <a:gd name="adj" fmla="val 28953"/>
                    <a:gd name="vf" fmla="val 115470"/>
                  </a:avLst>
                </a:prstGeom>
                <a:solidFill>
                  <a:srgbClr val="99CC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65591" name="Oval 207"/>
                <p:cNvSpPr>
                  <a:spLocks noChangeArrowheads="1"/>
                </p:cNvSpPr>
                <p:nvPr/>
              </p:nvSpPr>
              <p:spPr bwMode="auto">
                <a:xfrm>
                  <a:off x="4054" y="4241"/>
                  <a:ext cx="661" cy="609"/>
                </a:xfrm>
                <a:prstGeom prst="ellipse">
                  <a:avLst/>
                </a:prstGeom>
                <a:solidFill>
                  <a:srgbClr val="99CC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 </a:t>
                  </a:r>
                </a:p>
              </p:txBody>
            </p:sp>
            <p:sp>
              <p:nvSpPr>
                <p:cNvPr id="65592" name="Line 208"/>
                <p:cNvSpPr>
                  <a:spLocks noChangeShapeType="1"/>
                </p:cNvSpPr>
                <p:nvPr/>
              </p:nvSpPr>
              <p:spPr bwMode="auto">
                <a:xfrm flipH="1" flipV="1">
                  <a:off x="3360" y="3899"/>
                  <a:ext cx="736" cy="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93" name="Line 209"/>
                <p:cNvSpPr>
                  <a:spLocks noChangeShapeType="1"/>
                </p:cNvSpPr>
                <p:nvPr/>
              </p:nvSpPr>
              <p:spPr bwMode="auto">
                <a:xfrm flipV="1">
                  <a:off x="4395" y="3300"/>
                  <a:ext cx="0" cy="9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94" name="Line 210"/>
                <p:cNvSpPr>
                  <a:spLocks noChangeShapeType="1"/>
                </p:cNvSpPr>
                <p:nvPr/>
              </p:nvSpPr>
              <p:spPr bwMode="auto">
                <a:xfrm flipV="1">
                  <a:off x="4683" y="3888"/>
                  <a:ext cx="747" cy="5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95" name="Line 211"/>
                <p:cNvSpPr>
                  <a:spLocks noChangeShapeType="1"/>
                </p:cNvSpPr>
                <p:nvPr/>
              </p:nvSpPr>
              <p:spPr bwMode="auto">
                <a:xfrm>
                  <a:off x="4683" y="4690"/>
                  <a:ext cx="715"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96" name="Line 212"/>
                <p:cNvSpPr>
                  <a:spLocks noChangeShapeType="1"/>
                </p:cNvSpPr>
                <p:nvPr/>
              </p:nvSpPr>
              <p:spPr bwMode="auto">
                <a:xfrm flipH="1">
                  <a:off x="4384" y="4839"/>
                  <a:ext cx="22" cy="8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97" name="Line 213"/>
                <p:cNvSpPr>
                  <a:spLocks noChangeShapeType="1"/>
                </p:cNvSpPr>
                <p:nvPr/>
              </p:nvSpPr>
              <p:spPr bwMode="auto">
                <a:xfrm flipH="1">
                  <a:off x="3360" y="4657"/>
                  <a:ext cx="715" cy="4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98" name="Text Box 214"/>
                <p:cNvSpPr txBox="1">
                  <a:spLocks noChangeArrowheads="1"/>
                </p:cNvSpPr>
                <p:nvPr/>
              </p:nvSpPr>
              <p:spPr bwMode="auto">
                <a:xfrm>
                  <a:off x="3723" y="3691"/>
                  <a:ext cx="675" cy="421"/>
                </a:xfrm>
                <a:prstGeom prst="rect">
                  <a:avLst/>
                </a:prstGeom>
                <a:solidFill>
                  <a:srgbClr val="99CC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21</a:t>
                  </a:r>
                </a:p>
              </p:txBody>
            </p:sp>
            <p:sp>
              <p:nvSpPr>
                <p:cNvPr id="65599" name="Text Box 215"/>
                <p:cNvSpPr txBox="1">
                  <a:spLocks noChangeArrowheads="1"/>
                </p:cNvSpPr>
                <p:nvPr/>
              </p:nvSpPr>
              <p:spPr bwMode="auto">
                <a:xfrm>
                  <a:off x="4480" y="3792"/>
                  <a:ext cx="615" cy="421"/>
                </a:xfrm>
                <a:prstGeom prst="rect">
                  <a:avLst/>
                </a:prstGeom>
                <a:solidFill>
                  <a:srgbClr val="99CC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1</a:t>
                  </a:r>
                </a:p>
              </p:txBody>
            </p:sp>
            <p:sp>
              <p:nvSpPr>
                <p:cNvPr id="65600" name="Text Box 216"/>
                <p:cNvSpPr txBox="1">
                  <a:spLocks noChangeArrowheads="1"/>
                </p:cNvSpPr>
                <p:nvPr/>
              </p:nvSpPr>
              <p:spPr bwMode="auto">
                <a:xfrm>
                  <a:off x="4745" y="4315"/>
                  <a:ext cx="600" cy="407"/>
                </a:xfrm>
                <a:prstGeom prst="rect">
                  <a:avLst/>
                </a:prstGeom>
                <a:solidFill>
                  <a:srgbClr val="99CC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5</a:t>
                  </a:r>
                </a:p>
              </p:txBody>
            </p:sp>
            <p:sp>
              <p:nvSpPr>
                <p:cNvPr id="65601" name="Text Box 217"/>
                <p:cNvSpPr txBox="1">
                  <a:spLocks noChangeArrowheads="1"/>
                </p:cNvSpPr>
                <p:nvPr/>
              </p:nvSpPr>
              <p:spPr bwMode="auto">
                <a:xfrm>
                  <a:off x="4502" y="4935"/>
                  <a:ext cx="690" cy="422"/>
                </a:xfrm>
                <a:prstGeom prst="rect">
                  <a:avLst/>
                </a:prstGeom>
                <a:solidFill>
                  <a:srgbClr val="99CC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9</a:t>
                  </a:r>
                </a:p>
              </p:txBody>
            </p:sp>
            <p:sp>
              <p:nvSpPr>
                <p:cNvPr id="65602" name="Text Box 218"/>
                <p:cNvSpPr txBox="1">
                  <a:spLocks noChangeArrowheads="1"/>
                </p:cNvSpPr>
                <p:nvPr/>
              </p:nvSpPr>
              <p:spPr bwMode="auto">
                <a:xfrm>
                  <a:off x="3652" y="4903"/>
                  <a:ext cx="690" cy="437"/>
                </a:xfrm>
                <a:prstGeom prst="rect">
                  <a:avLst/>
                </a:prstGeom>
                <a:solidFill>
                  <a:srgbClr val="99CC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13</a:t>
                  </a:r>
                </a:p>
              </p:txBody>
            </p:sp>
            <p:sp>
              <p:nvSpPr>
                <p:cNvPr id="65603" name="Text Box 219"/>
                <p:cNvSpPr txBox="1">
                  <a:spLocks noChangeArrowheads="1"/>
                </p:cNvSpPr>
                <p:nvPr/>
              </p:nvSpPr>
              <p:spPr bwMode="auto">
                <a:xfrm>
                  <a:off x="3381" y="4315"/>
                  <a:ext cx="705" cy="422"/>
                </a:xfrm>
                <a:prstGeom prst="rect">
                  <a:avLst/>
                </a:prstGeom>
                <a:solidFill>
                  <a:srgbClr val="99CC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17</a:t>
                  </a:r>
                </a:p>
              </p:txBody>
            </p:sp>
          </p:grpSp>
          <p:grpSp>
            <p:nvGrpSpPr>
              <p:cNvPr id="65545" name="Group 220"/>
              <p:cNvGrpSpPr>
                <a:grpSpLocks/>
              </p:cNvGrpSpPr>
              <p:nvPr/>
            </p:nvGrpSpPr>
            <p:grpSpPr bwMode="auto">
              <a:xfrm>
                <a:off x="2460" y="4845"/>
                <a:ext cx="1815" cy="2065"/>
                <a:chOff x="3360" y="3300"/>
                <a:chExt cx="2070" cy="2380"/>
              </a:xfrm>
            </p:grpSpPr>
            <p:sp>
              <p:nvSpPr>
                <p:cNvPr id="65576" name="AutoShape 221"/>
                <p:cNvSpPr>
                  <a:spLocks noChangeArrowheads="1"/>
                </p:cNvSpPr>
                <p:nvPr/>
              </p:nvSpPr>
              <p:spPr bwMode="auto">
                <a:xfrm rot="5400000">
                  <a:off x="3198" y="3469"/>
                  <a:ext cx="2373" cy="2049"/>
                </a:xfrm>
                <a:prstGeom prst="hexagon">
                  <a:avLst>
                    <a:gd name="adj" fmla="val 28953"/>
                    <a:gd name="vf" fmla="val 115470"/>
                  </a:avLst>
                </a:prstGeom>
                <a:solidFill>
                  <a:srgbClr val="FFFF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65577" name="Oval 222"/>
                <p:cNvSpPr>
                  <a:spLocks noChangeArrowheads="1"/>
                </p:cNvSpPr>
                <p:nvPr/>
              </p:nvSpPr>
              <p:spPr bwMode="auto">
                <a:xfrm>
                  <a:off x="4054" y="4241"/>
                  <a:ext cx="661" cy="609"/>
                </a:xfrm>
                <a:prstGeom prst="ellipse">
                  <a:avLst/>
                </a:prstGeom>
                <a:solidFill>
                  <a:srgbClr val="FFFF99"/>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4 </a:t>
                  </a:r>
                </a:p>
              </p:txBody>
            </p:sp>
            <p:sp>
              <p:nvSpPr>
                <p:cNvPr id="65578" name="Line 223"/>
                <p:cNvSpPr>
                  <a:spLocks noChangeShapeType="1"/>
                </p:cNvSpPr>
                <p:nvPr/>
              </p:nvSpPr>
              <p:spPr bwMode="auto">
                <a:xfrm flipH="1" flipV="1">
                  <a:off x="3360" y="3899"/>
                  <a:ext cx="736" cy="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9" name="Line 224"/>
                <p:cNvSpPr>
                  <a:spLocks noChangeShapeType="1"/>
                </p:cNvSpPr>
                <p:nvPr/>
              </p:nvSpPr>
              <p:spPr bwMode="auto">
                <a:xfrm flipV="1">
                  <a:off x="4395" y="3300"/>
                  <a:ext cx="0" cy="9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80" name="Line 225"/>
                <p:cNvSpPr>
                  <a:spLocks noChangeShapeType="1"/>
                </p:cNvSpPr>
                <p:nvPr/>
              </p:nvSpPr>
              <p:spPr bwMode="auto">
                <a:xfrm flipV="1">
                  <a:off x="4683" y="3888"/>
                  <a:ext cx="747" cy="5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81" name="Line 226"/>
                <p:cNvSpPr>
                  <a:spLocks noChangeShapeType="1"/>
                </p:cNvSpPr>
                <p:nvPr/>
              </p:nvSpPr>
              <p:spPr bwMode="auto">
                <a:xfrm>
                  <a:off x="4683" y="4690"/>
                  <a:ext cx="715"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82" name="Line 227"/>
                <p:cNvSpPr>
                  <a:spLocks noChangeShapeType="1"/>
                </p:cNvSpPr>
                <p:nvPr/>
              </p:nvSpPr>
              <p:spPr bwMode="auto">
                <a:xfrm flipH="1">
                  <a:off x="4384" y="4839"/>
                  <a:ext cx="22" cy="8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83" name="Line 228"/>
                <p:cNvSpPr>
                  <a:spLocks noChangeShapeType="1"/>
                </p:cNvSpPr>
                <p:nvPr/>
              </p:nvSpPr>
              <p:spPr bwMode="auto">
                <a:xfrm flipH="1">
                  <a:off x="3360" y="4657"/>
                  <a:ext cx="715" cy="4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84" name="Text Box 229"/>
                <p:cNvSpPr txBox="1">
                  <a:spLocks noChangeArrowheads="1"/>
                </p:cNvSpPr>
                <p:nvPr/>
              </p:nvSpPr>
              <p:spPr bwMode="auto">
                <a:xfrm>
                  <a:off x="3723" y="3691"/>
                  <a:ext cx="675" cy="421"/>
                </a:xfrm>
                <a:prstGeom prst="rect">
                  <a:avLst/>
                </a:prstGeom>
                <a:solidFill>
                  <a:srgbClr val="FFFF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24</a:t>
                  </a:r>
                </a:p>
              </p:txBody>
            </p:sp>
            <p:sp>
              <p:nvSpPr>
                <p:cNvPr id="65585" name="Text Box 230"/>
                <p:cNvSpPr txBox="1">
                  <a:spLocks noChangeArrowheads="1"/>
                </p:cNvSpPr>
                <p:nvPr/>
              </p:nvSpPr>
              <p:spPr bwMode="auto">
                <a:xfrm>
                  <a:off x="4480" y="3792"/>
                  <a:ext cx="615" cy="421"/>
                </a:xfrm>
                <a:prstGeom prst="rect">
                  <a:avLst/>
                </a:prstGeom>
                <a:solidFill>
                  <a:srgbClr val="FFFF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4</a:t>
                  </a:r>
                </a:p>
              </p:txBody>
            </p:sp>
            <p:sp>
              <p:nvSpPr>
                <p:cNvPr id="65586" name="Text Box 231"/>
                <p:cNvSpPr txBox="1">
                  <a:spLocks noChangeArrowheads="1"/>
                </p:cNvSpPr>
                <p:nvPr/>
              </p:nvSpPr>
              <p:spPr bwMode="auto">
                <a:xfrm>
                  <a:off x="4745" y="4315"/>
                  <a:ext cx="600" cy="407"/>
                </a:xfrm>
                <a:prstGeom prst="rect">
                  <a:avLst/>
                </a:prstGeom>
                <a:solidFill>
                  <a:srgbClr val="FFFF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8</a:t>
                  </a:r>
                </a:p>
              </p:txBody>
            </p:sp>
            <p:sp>
              <p:nvSpPr>
                <p:cNvPr id="65587" name="Text Box 232"/>
                <p:cNvSpPr txBox="1">
                  <a:spLocks noChangeArrowheads="1"/>
                </p:cNvSpPr>
                <p:nvPr/>
              </p:nvSpPr>
              <p:spPr bwMode="auto">
                <a:xfrm>
                  <a:off x="4502" y="4935"/>
                  <a:ext cx="690" cy="422"/>
                </a:xfrm>
                <a:prstGeom prst="rect">
                  <a:avLst/>
                </a:prstGeom>
                <a:solidFill>
                  <a:srgbClr val="FFFF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12</a:t>
                  </a:r>
                </a:p>
              </p:txBody>
            </p:sp>
            <p:sp>
              <p:nvSpPr>
                <p:cNvPr id="65588" name="Text Box 233"/>
                <p:cNvSpPr txBox="1">
                  <a:spLocks noChangeArrowheads="1"/>
                </p:cNvSpPr>
                <p:nvPr/>
              </p:nvSpPr>
              <p:spPr bwMode="auto">
                <a:xfrm>
                  <a:off x="3652" y="4903"/>
                  <a:ext cx="690" cy="437"/>
                </a:xfrm>
                <a:prstGeom prst="rect">
                  <a:avLst/>
                </a:prstGeom>
                <a:solidFill>
                  <a:srgbClr val="FFFF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16</a:t>
                  </a:r>
                </a:p>
              </p:txBody>
            </p:sp>
            <p:sp>
              <p:nvSpPr>
                <p:cNvPr id="65589" name="Text Box 234"/>
                <p:cNvSpPr txBox="1">
                  <a:spLocks noChangeArrowheads="1"/>
                </p:cNvSpPr>
                <p:nvPr/>
              </p:nvSpPr>
              <p:spPr bwMode="auto">
                <a:xfrm>
                  <a:off x="3381" y="4315"/>
                  <a:ext cx="705" cy="422"/>
                </a:xfrm>
                <a:prstGeom prst="rect">
                  <a:avLst/>
                </a:prstGeom>
                <a:solidFill>
                  <a:srgbClr val="FFFF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20</a:t>
                  </a:r>
                </a:p>
              </p:txBody>
            </p:sp>
          </p:grpSp>
          <p:grpSp>
            <p:nvGrpSpPr>
              <p:cNvPr id="65546" name="Group 235"/>
              <p:cNvGrpSpPr>
                <a:grpSpLocks/>
              </p:cNvGrpSpPr>
              <p:nvPr/>
            </p:nvGrpSpPr>
            <p:grpSpPr bwMode="auto">
              <a:xfrm>
                <a:off x="4260" y="4845"/>
                <a:ext cx="1815" cy="2065"/>
                <a:chOff x="3360" y="3300"/>
                <a:chExt cx="2070" cy="2380"/>
              </a:xfrm>
            </p:grpSpPr>
            <p:sp>
              <p:nvSpPr>
                <p:cNvPr id="65562" name="AutoShape 236"/>
                <p:cNvSpPr>
                  <a:spLocks noChangeArrowheads="1"/>
                </p:cNvSpPr>
                <p:nvPr/>
              </p:nvSpPr>
              <p:spPr bwMode="auto">
                <a:xfrm rot="5400000">
                  <a:off x="3198" y="3469"/>
                  <a:ext cx="2373" cy="2049"/>
                </a:xfrm>
                <a:prstGeom prst="hexagon">
                  <a:avLst>
                    <a:gd name="adj" fmla="val 28953"/>
                    <a:gd name="vf" fmla="val 115470"/>
                  </a:avLst>
                </a:prstGeom>
                <a:solidFill>
                  <a:srgbClr val="CC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65563" name="Oval 237"/>
                <p:cNvSpPr>
                  <a:spLocks noChangeArrowheads="1"/>
                </p:cNvSpPr>
                <p:nvPr/>
              </p:nvSpPr>
              <p:spPr bwMode="auto">
                <a:xfrm>
                  <a:off x="4054" y="4241"/>
                  <a:ext cx="661" cy="609"/>
                </a:xfrm>
                <a:prstGeom prst="ellipse">
                  <a:avLst/>
                </a:prstGeom>
                <a:solidFill>
                  <a:srgbClr val="CC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2</a:t>
                  </a:r>
                </a:p>
              </p:txBody>
            </p:sp>
            <p:sp>
              <p:nvSpPr>
                <p:cNvPr id="65564" name="Line 238"/>
                <p:cNvSpPr>
                  <a:spLocks noChangeShapeType="1"/>
                </p:cNvSpPr>
                <p:nvPr/>
              </p:nvSpPr>
              <p:spPr bwMode="auto">
                <a:xfrm flipH="1" flipV="1">
                  <a:off x="3360" y="3899"/>
                  <a:ext cx="736" cy="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5" name="Line 239"/>
                <p:cNvSpPr>
                  <a:spLocks noChangeShapeType="1"/>
                </p:cNvSpPr>
                <p:nvPr/>
              </p:nvSpPr>
              <p:spPr bwMode="auto">
                <a:xfrm flipV="1">
                  <a:off x="4395" y="3300"/>
                  <a:ext cx="0" cy="9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6" name="Line 240"/>
                <p:cNvSpPr>
                  <a:spLocks noChangeShapeType="1"/>
                </p:cNvSpPr>
                <p:nvPr/>
              </p:nvSpPr>
              <p:spPr bwMode="auto">
                <a:xfrm flipV="1">
                  <a:off x="4683" y="3888"/>
                  <a:ext cx="747" cy="5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7" name="Line 241"/>
                <p:cNvSpPr>
                  <a:spLocks noChangeShapeType="1"/>
                </p:cNvSpPr>
                <p:nvPr/>
              </p:nvSpPr>
              <p:spPr bwMode="auto">
                <a:xfrm>
                  <a:off x="4683" y="4690"/>
                  <a:ext cx="715"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8" name="Line 242"/>
                <p:cNvSpPr>
                  <a:spLocks noChangeShapeType="1"/>
                </p:cNvSpPr>
                <p:nvPr/>
              </p:nvSpPr>
              <p:spPr bwMode="auto">
                <a:xfrm flipH="1">
                  <a:off x="4384" y="4839"/>
                  <a:ext cx="22" cy="8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9" name="Line 243"/>
                <p:cNvSpPr>
                  <a:spLocks noChangeShapeType="1"/>
                </p:cNvSpPr>
                <p:nvPr/>
              </p:nvSpPr>
              <p:spPr bwMode="auto">
                <a:xfrm flipH="1">
                  <a:off x="3360" y="4657"/>
                  <a:ext cx="715" cy="4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0" name="Text Box 244"/>
                <p:cNvSpPr txBox="1">
                  <a:spLocks noChangeArrowheads="1"/>
                </p:cNvSpPr>
                <p:nvPr/>
              </p:nvSpPr>
              <p:spPr bwMode="auto">
                <a:xfrm>
                  <a:off x="3723" y="3691"/>
                  <a:ext cx="675" cy="421"/>
                </a:xfrm>
                <a:prstGeom prst="rect">
                  <a:avLst/>
                </a:prstGeom>
                <a:solidFill>
                  <a:srgbClr val="CC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22</a:t>
                  </a:r>
                </a:p>
              </p:txBody>
            </p:sp>
            <p:sp>
              <p:nvSpPr>
                <p:cNvPr id="65571" name="Text Box 245"/>
                <p:cNvSpPr txBox="1">
                  <a:spLocks noChangeArrowheads="1"/>
                </p:cNvSpPr>
                <p:nvPr/>
              </p:nvSpPr>
              <p:spPr bwMode="auto">
                <a:xfrm>
                  <a:off x="4480" y="3792"/>
                  <a:ext cx="615" cy="421"/>
                </a:xfrm>
                <a:prstGeom prst="rect">
                  <a:avLst/>
                </a:prstGeom>
                <a:solidFill>
                  <a:srgbClr val="CC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2</a:t>
                  </a:r>
                </a:p>
              </p:txBody>
            </p:sp>
            <p:sp>
              <p:nvSpPr>
                <p:cNvPr id="65572" name="Text Box 246"/>
                <p:cNvSpPr txBox="1">
                  <a:spLocks noChangeArrowheads="1"/>
                </p:cNvSpPr>
                <p:nvPr/>
              </p:nvSpPr>
              <p:spPr bwMode="auto">
                <a:xfrm>
                  <a:off x="4745" y="4315"/>
                  <a:ext cx="600" cy="407"/>
                </a:xfrm>
                <a:prstGeom prst="rect">
                  <a:avLst/>
                </a:prstGeom>
                <a:solidFill>
                  <a:srgbClr val="CC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6</a:t>
                  </a:r>
                </a:p>
              </p:txBody>
            </p:sp>
            <p:sp>
              <p:nvSpPr>
                <p:cNvPr id="65573" name="Text Box 247"/>
                <p:cNvSpPr txBox="1">
                  <a:spLocks noChangeArrowheads="1"/>
                </p:cNvSpPr>
                <p:nvPr/>
              </p:nvSpPr>
              <p:spPr bwMode="auto">
                <a:xfrm>
                  <a:off x="4502" y="4935"/>
                  <a:ext cx="690" cy="422"/>
                </a:xfrm>
                <a:prstGeom prst="rect">
                  <a:avLst/>
                </a:prstGeom>
                <a:solidFill>
                  <a:srgbClr val="CC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10</a:t>
                  </a:r>
                </a:p>
              </p:txBody>
            </p:sp>
            <p:sp>
              <p:nvSpPr>
                <p:cNvPr id="65574" name="Text Box 248"/>
                <p:cNvSpPr txBox="1">
                  <a:spLocks noChangeArrowheads="1"/>
                </p:cNvSpPr>
                <p:nvPr/>
              </p:nvSpPr>
              <p:spPr bwMode="auto">
                <a:xfrm>
                  <a:off x="3652" y="4903"/>
                  <a:ext cx="690" cy="437"/>
                </a:xfrm>
                <a:prstGeom prst="rect">
                  <a:avLst/>
                </a:prstGeom>
                <a:solidFill>
                  <a:srgbClr val="CC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14</a:t>
                  </a:r>
                </a:p>
              </p:txBody>
            </p:sp>
            <p:sp>
              <p:nvSpPr>
                <p:cNvPr id="65575" name="Text Box 249"/>
                <p:cNvSpPr txBox="1">
                  <a:spLocks noChangeArrowheads="1"/>
                </p:cNvSpPr>
                <p:nvPr/>
              </p:nvSpPr>
              <p:spPr bwMode="auto">
                <a:xfrm>
                  <a:off x="3381" y="4315"/>
                  <a:ext cx="705" cy="422"/>
                </a:xfrm>
                <a:prstGeom prst="rect">
                  <a:avLst/>
                </a:prstGeom>
                <a:solidFill>
                  <a:srgbClr val="CC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18</a:t>
                  </a:r>
                </a:p>
              </p:txBody>
            </p:sp>
          </p:grpSp>
          <p:grpSp>
            <p:nvGrpSpPr>
              <p:cNvPr id="65547" name="Group 250"/>
              <p:cNvGrpSpPr>
                <a:grpSpLocks/>
              </p:cNvGrpSpPr>
              <p:nvPr/>
            </p:nvGrpSpPr>
            <p:grpSpPr bwMode="auto">
              <a:xfrm>
                <a:off x="3375" y="6390"/>
                <a:ext cx="1815" cy="2065"/>
                <a:chOff x="3360" y="3300"/>
                <a:chExt cx="2070" cy="2380"/>
              </a:xfrm>
            </p:grpSpPr>
            <p:sp>
              <p:nvSpPr>
                <p:cNvPr id="65548" name="AutoShape 251"/>
                <p:cNvSpPr>
                  <a:spLocks noChangeArrowheads="1"/>
                </p:cNvSpPr>
                <p:nvPr/>
              </p:nvSpPr>
              <p:spPr bwMode="auto">
                <a:xfrm rot="5400000">
                  <a:off x="3198" y="3469"/>
                  <a:ext cx="2373" cy="2049"/>
                </a:xfrm>
                <a:prstGeom prst="hexagon">
                  <a:avLst>
                    <a:gd name="adj" fmla="val 28953"/>
                    <a:gd name="vf" fmla="val 115470"/>
                  </a:avLst>
                </a:prstGeom>
                <a:solidFill>
                  <a:srgbClr val="FFCC99"/>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65549" name="Oval 252"/>
                <p:cNvSpPr>
                  <a:spLocks noChangeArrowheads="1"/>
                </p:cNvSpPr>
                <p:nvPr/>
              </p:nvSpPr>
              <p:spPr bwMode="auto">
                <a:xfrm>
                  <a:off x="4054" y="4241"/>
                  <a:ext cx="661" cy="609"/>
                </a:xfrm>
                <a:prstGeom prst="ellipse">
                  <a:avLst/>
                </a:prstGeom>
                <a:solidFill>
                  <a:srgbClr val="FFCC99"/>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3 </a:t>
                  </a:r>
                </a:p>
              </p:txBody>
            </p:sp>
            <p:sp>
              <p:nvSpPr>
                <p:cNvPr id="65550" name="Line 253"/>
                <p:cNvSpPr>
                  <a:spLocks noChangeShapeType="1"/>
                </p:cNvSpPr>
                <p:nvPr/>
              </p:nvSpPr>
              <p:spPr bwMode="auto">
                <a:xfrm flipH="1" flipV="1">
                  <a:off x="3360" y="3899"/>
                  <a:ext cx="736" cy="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1" name="Line 254"/>
                <p:cNvSpPr>
                  <a:spLocks noChangeShapeType="1"/>
                </p:cNvSpPr>
                <p:nvPr/>
              </p:nvSpPr>
              <p:spPr bwMode="auto">
                <a:xfrm flipV="1">
                  <a:off x="4395" y="3300"/>
                  <a:ext cx="0" cy="9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2" name="Line 255"/>
                <p:cNvSpPr>
                  <a:spLocks noChangeShapeType="1"/>
                </p:cNvSpPr>
                <p:nvPr/>
              </p:nvSpPr>
              <p:spPr bwMode="auto">
                <a:xfrm flipV="1">
                  <a:off x="4683" y="3888"/>
                  <a:ext cx="747" cy="5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3" name="Line 256"/>
                <p:cNvSpPr>
                  <a:spLocks noChangeShapeType="1"/>
                </p:cNvSpPr>
                <p:nvPr/>
              </p:nvSpPr>
              <p:spPr bwMode="auto">
                <a:xfrm>
                  <a:off x="4683" y="4690"/>
                  <a:ext cx="715"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4" name="Line 257"/>
                <p:cNvSpPr>
                  <a:spLocks noChangeShapeType="1"/>
                </p:cNvSpPr>
                <p:nvPr/>
              </p:nvSpPr>
              <p:spPr bwMode="auto">
                <a:xfrm flipH="1">
                  <a:off x="4384" y="4839"/>
                  <a:ext cx="22" cy="8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5" name="Line 258"/>
                <p:cNvSpPr>
                  <a:spLocks noChangeShapeType="1"/>
                </p:cNvSpPr>
                <p:nvPr/>
              </p:nvSpPr>
              <p:spPr bwMode="auto">
                <a:xfrm flipH="1">
                  <a:off x="3360" y="4657"/>
                  <a:ext cx="715" cy="4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6" name="Text Box 259"/>
                <p:cNvSpPr txBox="1">
                  <a:spLocks noChangeArrowheads="1"/>
                </p:cNvSpPr>
                <p:nvPr/>
              </p:nvSpPr>
              <p:spPr bwMode="auto">
                <a:xfrm>
                  <a:off x="3723" y="3691"/>
                  <a:ext cx="675" cy="421"/>
                </a:xfrm>
                <a:prstGeom prst="rect">
                  <a:avLst/>
                </a:prstGeom>
                <a:solidFill>
                  <a:srgbClr val="FFCC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23</a:t>
                  </a:r>
                </a:p>
              </p:txBody>
            </p:sp>
            <p:sp>
              <p:nvSpPr>
                <p:cNvPr id="65557" name="Text Box 260"/>
                <p:cNvSpPr txBox="1">
                  <a:spLocks noChangeArrowheads="1"/>
                </p:cNvSpPr>
                <p:nvPr/>
              </p:nvSpPr>
              <p:spPr bwMode="auto">
                <a:xfrm>
                  <a:off x="4480" y="3792"/>
                  <a:ext cx="615" cy="421"/>
                </a:xfrm>
                <a:prstGeom prst="rect">
                  <a:avLst/>
                </a:prstGeom>
                <a:solidFill>
                  <a:srgbClr val="FFCC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 3</a:t>
                  </a:r>
                </a:p>
              </p:txBody>
            </p:sp>
            <p:sp>
              <p:nvSpPr>
                <p:cNvPr id="65558" name="Text Box 261"/>
                <p:cNvSpPr txBox="1">
                  <a:spLocks noChangeArrowheads="1"/>
                </p:cNvSpPr>
                <p:nvPr/>
              </p:nvSpPr>
              <p:spPr bwMode="auto">
                <a:xfrm>
                  <a:off x="4745" y="4315"/>
                  <a:ext cx="600" cy="407"/>
                </a:xfrm>
                <a:prstGeom prst="rect">
                  <a:avLst/>
                </a:prstGeom>
                <a:solidFill>
                  <a:srgbClr val="FFCC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7</a:t>
                  </a:r>
                </a:p>
              </p:txBody>
            </p:sp>
            <p:sp>
              <p:nvSpPr>
                <p:cNvPr id="65559" name="Text Box 262"/>
                <p:cNvSpPr txBox="1">
                  <a:spLocks noChangeArrowheads="1"/>
                </p:cNvSpPr>
                <p:nvPr/>
              </p:nvSpPr>
              <p:spPr bwMode="auto">
                <a:xfrm>
                  <a:off x="4502" y="4935"/>
                  <a:ext cx="690" cy="422"/>
                </a:xfrm>
                <a:prstGeom prst="rect">
                  <a:avLst/>
                </a:prstGeom>
                <a:solidFill>
                  <a:srgbClr val="FFCC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11</a:t>
                  </a:r>
                </a:p>
              </p:txBody>
            </p:sp>
            <p:sp>
              <p:nvSpPr>
                <p:cNvPr id="65560" name="Text Box 263"/>
                <p:cNvSpPr txBox="1">
                  <a:spLocks noChangeArrowheads="1"/>
                </p:cNvSpPr>
                <p:nvPr/>
              </p:nvSpPr>
              <p:spPr bwMode="auto">
                <a:xfrm>
                  <a:off x="3652" y="4903"/>
                  <a:ext cx="690" cy="437"/>
                </a:xfrm>
                <a:prstGeom prst="rect">
                  <a:avLst/>
                </a:prstGeom>
                <a:solidFill>
                  <a:srgbClr val="FFCC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15</a:t>
                  </a:r>
                </a:p>
              </p:txBody>
            </p:sp>
            <p:sp>
              <p:nvSpPr>
                <p:cNvPr id="65561" name="Text Box 264"/>
                <p:cNvSpPr txBox="1">
                  <a:spLocks noChangeArrowheads="1"/>
                </p:cNvSpPr>
                <p:nvPr/>
              </p:nvSpPr>
              <p:spPr bwMode="auto">
                <a:xfrm>
                  <a:off x="3381" y="4315"/>
                  <a:ext cx="705" cy="422"/>
                </a:xfrm>
                <a:prstGeom prst="rect">
                  <a:avLst/>
                </a:prstGeom>
                <a:solidFill>
                  <a:srgbClr val="FFCC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t>19</a:t>
                  </a:r>
                </a:p>
              </p:txBody>
            </p:sp>
          </p:grpSp>
        </p:grpSp>
      </p:grpSp>
      <p:sp>
        <p:nvSpPr>
          <p:cNvPr id="65541" name="Text Box 265"/>
          <p:cNvSpPr txBox="1">
            <a:spLocks noChangeArrowheads="1"/>
          </p:cNvSpPr>
          <p:nvPr/>
        </p:nvSpPr>
        <p:spPr bwMode="auto">
          <a:xfrm>
            <a:off x="2819400" y="60198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2400"/>
              <a:t>Fig.1 N=4/24 cell pattern </a:t>
            </a:r>
          </a:p>
        </p:txBody>
      </p:sp>
    </p:spTree>
    <p:extLst>
      <p:ext uri="{BB962C8B-B14F-4D97-AF65-F5344CB8AC3E}">
        <p14:creationId xmlns:p14="http://schemas.microsoft.com/office/powerpoint/2010/main" val="3470227763"/>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534400" cy="5878513"/>
          </a:xfrm>
          <a:prstGeom prst="rect">
            <a:avLst/>
          </a:prstGeom>
          <a:noFill/>
        </p:spPr>
        <p:txBody>
          <a:bodyPr>
            <a:spAutoFit/>
          </a:bodyPr>
          <a:lstStyle/>
          <a:p>
            <a:pPr algn="ctr">
              <a:defRPr/>
            </a:pPr>
            <a:endParaRPr lang="en-US" sz="3200" u="sng" dirty="0">
              <a:solidFill>
                <a:schemeClr val="accent1"/>
              </a:solidFill>
            </a:endParaRPr>
          </a:p>
          <a:p>
            <a:pPr algn="ctr">
              <a:defRPr/>
            </a:pPr>
            <a:r>
              <a:rPr lang="en-US" sz="3200" u="sng" dirty="0"/>
              <a:t>HANDOFF DECISIONS</a:t>
            </a:r>
          </a:p>
          <a:p>
            <a:pPr algn="ctr">
              <a:defRPr/>
            </a:pPr>
            <a:endParaRPr lang="en-US" sz="3200" u="sng" dirty="0">
              <a:solidFill>
                <a:schemeClr val="accent1"/>
              </a:solidFill>
            </a:endParaRPr>
          </a:p>
          <a:p>
            <a:pPr>
              <a:defRPr/>
            </a:pPr>
            <a:r>
              <a:rPr lang="en-US" dirty="0"/>
              <a:t>There are numerous methods for performing handoff. From the decision process point of view, one can find at least three different kinds of handoff decisions.</a:t>
            </a:r>
          </a:p>
          <a:p>
            <a:pPr>
              <a:defRPr/>
            </a:pPr>
            <a:endParaRPr lang="en-US" b="1" dirty="0"/>
          </a:p>
          <a:p>
            <a:pPr marL="342900" indent="-342900">
              <a:buFont typeface="Wingdings" pitchFamily="2" charset="2"/>
              <a:buChar char="§"/>
              <a:defRPr/>
            </a:pPr>
            <a:r>
              <a:rPr lang="en-US" b="1" dirty="0"/>
              <a:t>Network-Controlled Handoff</a:t>
            </a:r>
          </a:p>
          <a:p>
            <a:pPr marL="342900" indent="-342900">
              <a:buFont typeface="Wingdings" pitchFamily="2" charset="2"/>
              <a:buChar char="§"/>
              <a:defRPr/>
            </a:pPr>
            <a:endParaRPr lang="en-US" b="1" dirty="0"/>
          </a:p>
          <a:p>
            <a:pPr marL="342900" indent="-342900">
              <a:buFont typeface="Wingdings" pitchFamily="2" charset="2"/>
              <a:buChar char="§"/>
              <a:defRPr/>
            </a:pPr>
            <a:r>
              <a:rPr lang="en-US" b="1" dirty="0"/>
              <a:t>Mobile-Assisted Handoff</a:t>
            </a:r>
          </a:p>
          <a:p>
            <a:pPr marL="342900" indent="-342900">
              <a:buFont typeface="Wingdings" pitchFamily="2" charset="2"/>
              <a:buChar char="§"/>
              <a:defRPr/>
            </a:pPr>
            <a:endParaRPr lang="en-US" b="1" dirty="0"/>
          </a:p>
          <a:p>
            <a:pPr marL="342900" indent="-342900">
              <a:buFont typeface="Wingdings" pitchFamily="2" charset="2"/>
              <a:buChar char="§"/>
              <a:defRPr/>
            </a:pPr>
            <a:r>
              <a:rPr lang="en-US" b="1" dirty="0"/>
              <a:t>Mobile-Controlled Handoff</a:t>
            </a:r>
            <a:endParaRPr lang="en-US" u="sng" dirty="0">
              <a:solidFill>
                <a:schemeClr val="accent1"/>
              </a:solidFill>
            </a:endParaRPr>
          </a:p>
          <a:p>
            <a:pPr algn="ctr">
              <a:defRPr/>
            </a:pPr>
            <a:endParaRPr lang="en-US" sz="3200" u="sng" dirty="0">
              <a:solidFill>
                <a:schemeClr val="accent1"/>
              </a:solidFill>
            </a:endParaRPr>
          </a:p>
          <a:p>
            <a:pPr algn="ctr">
              <a:defRPr/>
            </a:pPr>
            <a:endParaRPr lang="en-US" sz="3200" u="sng" dirty="0">
              <a:solidFill>
                <a:schemeClr val="accent1"/>
              </a:solidFill>
            </a:endParaRPr>
          </a:p>
        </p:txBody>
      </p:sp>
    </p:spTree>
    <p:extLst>
      <p:ext uri="{BB962C8B-B14F-4D97-AF65-F5344CB8AC3E}">
        <p14:creationId xmlns:p14="http://schemas.microsoft.com/office/powerpoint/2010/main" val="14594438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842963"/>
            <a:ext cx="8915400" cy="6064250"/>
          </a:xfrm>
          <a:prstGeom prst="rect">
            <a:avLst/>
          </a:prstGeom>
          <a:noFill/>
        </p:spPr>
        <p:txBody>
          <a:bodyPr>
            <a:spAutoFit/>
          </a:bodyPr>
          <a:lstStyle/>
          <a:p>
            <a:pPr>
              <a:defRPr/>
            </a:pPr>
            <a:r>
              <a:rPr lang="en-US" sz="2800" u="sng" dirty="0"/>
              <a:t>Network-Controlled Handoff</a:t>
            </a:r>
          </a:p>
          <a:p>
            <a:pPr marL="342900" indent="-342900">
              <a:buFont typeface="Arial" pitchFamily="34" charset="0"/>
              <a:buChar char="•"/>
              <a:defRPr/>
            </a:pPr>
            <a:r>
              <a:rPr lang="en-US" sz="2000" dirty="0"/>
              <a:t>In a network-controlled handoff protocol, the network makes a handoff decision based on the measurements of the MSs at a number of BSs.</a:t>
            </a:r>
          </a:p>
          <a:p>
            <a:pPr marL="342900" indent="-342900">
              <a:buFont typeface="Arial" pitchFamily="34" charset="0"/>
              <a:buChar char="•"/>
              <a:defRPr/>
            </a:pPr>
            <a:r>
              <a:rPr lang="en-US" sz="2000" dirty="0"/>
              <a:t>In general, the handoff process takes 100–200 </a:t>
            </a:r>
            <a:r>
              <a:rPr lang="en-US" sz="2000" dirty="0" err="1"/>
              <a:t>ms.</a:t>
            </a:r>
            <a:endParaRPr lang="en-US" sz="2000" dirty="0"/>
          </a:p>
          <a:p>
            <a:pPr marL="342900" indent="-342900">
              <a:buFont typeface="Arial" pitchFamily="34" charset="0"/>
              <a:buChar char="•"/>
              <a:defRPr/>
            </a:pPr>
            <a:r>
              <a:rPr lang="en-US" sz="2000" dirty="0"/>
              <a:t>Network-controlled handoff is used in first-generation analog systems such as AMPS (Advanced Mobile Phone System), TACS(Total Access Communication System), and NMT (Nordic Mobile Telephone).</a:t>
            </a:r>
          </a:p>
          <a:p>
            <a:pPr marL="342900" indent="-342900">
              <a:buFont typeface="Arial" pitchFamily="34" charset="0"/>
              <a:buChar char="•"/>
              <a:defRPr/>
            </a:pPr>
            <a:endParaRPr lang="en-US" sz="2000" dirty="0"/>
          </a:p>
          <a:p>
            <a:pPr>
              <a:defRPr/>
            </a:pPr>
            <a:r>
              <a:rPr lang="en-US" sz="2800" u="sng" dirty="0"/>
              <a:t>Mobile-Assisted Handoff</a:t>
            </a:r>
          </a:p>
          <a:p>
            <a:pPr marL="342900" indent="-342900">
              <a:buFont typeface="Arial" pitchFamily="34" charset="0"/>
              <a:buChar char="•"/>
              <a:defRPr/>
            </a:pPr>
            <a:r>
              <a:rPr lang="en-US" sz="2000" dirty="0"/>
              <a:t>In a mobile-assisted handoff process, the MS makes measurements and the network makes the decision.</a:t>
            </a:r>
          </a:p>
          <a:p>
            <a:pPr marL="342900" indent="-342900">
              <a:buFont typeface="Arial" pitchFamily="34" charset="0"/>
              <a:buChar char="•"/>
              <a:defRPr/>
            </a:pPr>
            <a:r>
              <a:rPr lang="en-US" sz="2000" dirty="0"/>
              <a:t>In the circuit-switched GSM (global system mobile), the BS controller (BSC) is in charge of the radio interface management. This mainly means allocation and release of radio channels and handoff management.</a:t>
            </a:r>
          </a:p>
          <a:p>
            <a:pPr marL="342900" indent="-342900">
              <a:buFont typeface="Arial" pitchFamily="34" charset="0"/>
              <a:buChar char="•"/>
              <a:defRPr/>
            </a:pPr>
            <a:r>
              <a:rPr lang="en-US" sz="2000" dirty="0"/>
              <a:t>The handoff time between handoff decision and execution in  a circuit-switched GSM is approximately 1 second.</a:t>
            </a:r>
            <a:endParaRPr lang="en-US" sz="2000" u="sng" dirty="0"/>
          </a:p>
          <a:p>
            <a:pPr>
              <a:defRPr/>
            </a:pPr>
            <a:endParaRPr lang="en-US" sz="2800" u="sng" dirty="0"/>
          </a:p>
          <a:p>
            <a:pPr>
              <a:defRPr/>
            </a:pPr>
            <a:endParaRPr lang="en-US" dirty="0"/>
          </a:p>
        </p:txBody>
      </p:sp>
    </p:spTree>
    <p:extLst>
      <p:ext uri="{BB962C8B-B14F-4D97-AF65-F5344CB8AC3E}">
        <p14:creationId xmlns:p14="http://schemas.microsoft.com/office/powerpoint/2010/main" val="40374357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219200"/>
            <a:ext cx="8686800" cy="2986088"/>
          </a:xfrm>
          <a:prstGeom prst="rect">
            <a:avLst/>
          </a:prstGeom>
          <a:noFill/>
        </p:spPr>
        <p:txBody>
          <a:bodyPr>
            <a:spAutoFit/>
          </a:bodyPr>
          <a:lstStyle/>
          <a:p>
            <a:pPr>
              <a:defRPr/>
            </a:pPr>
            <a:r>
              <a:rPr lang="en-US" sz="2800" u="sng" dirty="0"/>
              <a:t>Mobile-Controlled Handoff</a:t>
            </a:r>
          </a:p>
          <a:p>
            <a:pPr>
              <a:defRPr/>
            </a:pPr>
            <a:endParaRPr lang="en-US" sz="2000" u="sng" dirty="0"/>
          </a:p>
          <a:p>
            <a:pPr marL="342900" indent="-342900">
              <a:buFont typeface="Arial" pitchFamily="34" charset="0"/>
              <a:buChar char="•"/>
              <a:defRPr/>
            </a:pPr>
            <a:r>
              <a:rPr lang="en-US" sz="2000" dirty="0"/>
              <a:t>In mobile-controlled handoff, each MS is completely in control of the handoff process.</a:t>
            </a:r>
          </a:p>
          <a:p>
            <a:pPr marL="342900" indent="-342900">
              <a:buFont typeface="Arial" pitchFamily="34" charset="0"/>
              <a:buChar char="•"/>
              <a:defRPr/>
            </a:pPr>
            <a:r>
              <a:rPr lang="en-US" sz="2000" dirty="0"/>
              <a:t>This type of handoff has a short reaction time (in the order of 0.1 second).</a:t>
            </a:r>
          </a:p>
          <a:p>
            <a:pPr marL="342900" indent="-342900">
              <a:buFont typeface="Arial" pitchFamily="34" charset="0"/>
              <a:buChar char="•"/>
              <a:defRPr/>
            </a:pPr>
            <a:r>
              <a:rPr lang="en-US" sz="2000" dirty="0"/>
              <a:t>MS measures the signal strengths from surrounding BSs and interference levels on all channels.</a:t>
            </a:r>
          </a:p>
          <a:p>
            <a:pPr marL="342900" indent="-342900">
              <a:buFont typeface="Arial" pitchFamily="34" charset="0"/>
              <a:buChar char="•"/>
              <a:defRPr/>
            </a:pPr>
            <a:r>
              <a:rPr lang="en-US" sz="2000" dirty="0"/>
              <a:t>A handoff can be initiated if the signal strength of the serving BS is lower than that of another BS by a certain threshold.</a:t>
            </a:r>
            <a:endParaRPr lang="en-US" sz="2000" u="sng" dirty="0"/>
          </a:p>
        </p:txBody>
      </p:sp>
    </p:spTree>
    <p:extLst>
      <p:ext uri="{BB962C8B-B14F-4D97-AF65-F5344CB8AC3E}">
        <p14:creationId xmlns:p14="http://schemas.microsoft.com/office/powerpoint/2010/main" val="348238832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1"/>
          <p:cNvSpPr txBox="1">
            <a:spLocks noChangeArrowheads="1"/>
          </p:cNvSpPr>
          <p:nvPr/>
        </p:nvSpPr>
        <p:spPr bwMode="auto">
          <a:xfrm>
            <a:off x="381000" y="1143000"/>
            <a:ext cx="830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u="sng"/>
              <a:t>HANDOFF FAILURES</a:t>
            </a:r>
          </a:p>
        </p:txBody>
      </p:sp>
      <p:sp>
        <p:nvSpPr>
          <p:cNvPr id="69635" name="TextBox 2"/>
          <p:cNvSpPr txBox="1">
            <a:spLocks noChangeArrowheads="1"/>
          </p:cNvSpPr>
          <p:nvPr/>
        </p:nvSpPr>
        <p:spPr bwMode="auto">
          <a:xfrm>
            <a:off x="304800" y="1981200"/>
            <a:ext cx="86868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sz="2400"/>
              <a:t>Because frequencies cannot be reused in adjacent cells, when a user moves from one cell to another, a new frequency must be allocated for the call.</a:t>
            </a:r>
          </a:p>
          <a:p>
            <a:pPr>
              <a:spcBef>
                <a:spcPct val="0"/>
              </a:spcBef>
            </a:pPr>
            <a:endParaRPr lang="en-US" sz="2400"/>
          </a:p>
          <a:p>
            <a:pPr>
              <a:spcBef>
                <a:spcPct val="0"/>
              </a:spcBef>
            </a:pPr>
            <a:r>
              <a:rPr lang="en-US" sz="2400"/>
              <a:t> If a user moves into a cell when all available channels are in use, the user’s call must be terminated.</a:t>
            </a:r>
          </a:p>
          <a:p>
            <a:pPr>
              <a:spcBef>
                <a:spcPct val="0"/>
              </a:spcBef>
            </a:pPr>
            <a:endParaRPr lang="en-US" sz="2400"/>
          </a:p>
          <a:p>
            <a:pPr>
              <a:spcBef>
                <a:spcPct val="0"/>
              </a:spcBef>
            </a:pPr>
            <a:r>
              <a:rPr lang="en-US" sz="2400"/>
              <a:t>Problem of signal interference where adjacent cells overpower each other resulting in receiver desensitization is also there.</a:t>
            </a:r>
          </a:p>
        </p:txBody>
      </p:sp>
    </p:spTree>
    <p:extLst>
      <p:ext uri="{BB962C8B-B14F-4D97-AF65-F5344CB8AC3E}">
        <p14:creationId xmlns:p14="http://schemas.microsoft.com/office/powerpoint/2010/main" val="313356886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31270" y="2967335"/>
            <a:ext cx="4881465" cy="923330"/>
          </a:xfrm>
          <a:prstGeom prst="rect">
            <a:avLst/>
          </a:prstGeom>
          <a:noFill/>
        </p:spPr>
        <p:txBody>
          <a:bodyPr wrap="none">
            <a:spAutoFit/>
          </a:bodyPr>
          <a:lstStyle/>
          <a:p>
            <a:pPr algn="ctr">
              <a:defRPr/>
            </a:pPr>
            <a:r>
              <a:rPr lang="en-US" sz="5400" b="1" dirty="0">
                <a:ln w="12700">
                  <a:solidFill>
                    <a:schemeClr val="tx2">
                      <a:satMod val="155000"/>
                    </a:schemeClr>
                  </a:solidFill>
                  <a:prstDash val="solid"/>
                </a:ln>
                <a:effectLst>
                  <a:outerShdw blurRad="41275" dist="20320" dir="1800000" algn="tl" rotWithShape="0">
                    <a:srgbClr val="000000">
                      <a:alpha val="40000"/>
                    </a:srgbClr>
                  </a:outerShdw>
                </a:effectLst>
              </a:rPr>
              <a:t>THANK YOU…</a:t>
            </a:r>
          </a:p>
        </p:txBody>
      </p:sp>
    </p:spTree>
    <p:extLst>
      <p:ext uri="{BB962C8B-B14F-4D97-AF65-F5344CB8AC3E}">
        <p14:creationId xmlns:p14="http://schemas.microsoft.com/office/powerpoint/2010/main" val="214792046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4600"/>
            <a:ext cx="7772400" cy="1143000"/>
          </a:xfrm>
        </p:spPr>
        <p:txBody>
          <a:bodyPr>
            <a:normAutofit fontScale="90000"/>
          </a:bodyPr>
          <a:lstStyle/>
          <a:p>
            <a:r>
              <a:rPr lang="en-US" sz="9600" b="1" dirty="0" smtClean="0">
                <a:solidFill>
                  <a:schemeClr val="accent6">
                    <a:lumMod val="75000"/>
                  </a:schemeClr>
                </a:solidFill>
              </a:rPr>
              <a:t>Thank You</a:t>
            </a:r>
            <a:endParaRPr lang="en-US" sz="96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88</a:t>
            </a:fld>
            <a:endParaRPr lang="en-US"/>
          </a:p>
        </p:txBody>
      </p:sp>
    </p:spTree>
    <p:extLst>
      <p:ext uri="{BB962C8B-B14F-4D97-AF65-F5344CB8AC3E}">
        <p14:creationId xmlns:p14="http://schemas.microsoft.com/office/powerpoint/2010/main" val="112647847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noFill/>
          </a:ln>
        </p:spPr>
        <p:style>
          <a:lnRef idx="2">
            <a:schemeClr val="accent4"/>
          </a:lnRef>
          <a:fillRef idx="1">
            <a:schemeClr val="lt1"/>
          </a:fillRef>
          <a:effectRef idx="0">
            <a:schemeClr val="accent4"/>
          </a:effectRef>
          <a:fontRef idx="minor">
            <a:schemeClr val="dk1"/>
          </a:fontRef>
        </p:style>
        <p:txBody>
          <a:bodyPr/>
          <a:lstStyle/>
          <a:p>
            <a:pPr algn="ctr"/>
            <a:r>
              <a:rPr lang="en-US" sz="9600" dirty="0"/>
              <a:t>Thank you</a:t>
            </a:r>
            <a:br>
              <a:rPr lang="en-US" sz="9600" dirty="0"/>
            </a:br>
            <a:endParaRPr lang="en-US" sz="9600" dirty="0"/>
          </a:p>
        </p:txBody>
      </p:sp>
    </p:spTree>
    <p:extLst>
      <p:ext uri="{BB962C8B-B14F-4D97-AF65-F5344CB8AC3E}">
        <p14:creationId xmlns:p14="http://schemas.microsoft.com/office/powerpoint/2010/main" val="1944649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7924800" cy="4724400"/>
          </a:xfrm>
        </p:spPr>
        <p:txBody>
          <a:bodyPr>
            <a:normAutofit lnSpcReduction="10000"/>
          </a:bodyPr>
          <a:lstStyle/>
          <a:p>
            <a:pPr marL="0" indent="0">
              <a:buNone/>
            </a:pPr>
            <a:r>
              <a:rPr lang="en-US" b="1" dirty="0" smtClean="0"/>
              <a:t>BTS is Responsible for </a:t>
            </a:r>
          </a:p>
          <a:p>
            <a:pPr lvl="1"/>
            <a:r>
              <a:rPr lang="en-US" dirty="0" smtClean="0"/>
              <a:t>Radio interface</a:t>
            </a:r>
          </a:p>
          <a:p>
            <a:pPr lvl="1"/>
            <a:r>
              <a:rPr lang="en-US" dirty="0" smtClean="0"/>
              <a:t>Data Transcoding</a:t>
            </a:r>
          </a:p>
          <a:p>
            <a:pPr lvl="1"/>
            <a:r>
              <a:rPr lang="en-US" dirty="0" smtClean="0"/>
              <a:t>Voice Encryption and Decryption</a:t>
            </a:r>
          </a:p>
          <a:p>
            <a:pPr lvl="1"/>
            <a:r>
              <a:rPr lang="en-US" dirty="0" smtClean="0"/>
              <a:t>Power management</a:t>
            </a:r>
          </a:p>
          <a:p>
            <a:pPr marL="0" indent="0">
              <a:buNone/>
            </a:pPr>
            <a:r>
              <a:rPr lang="en-US" b="1" dirty="0"/>
              <a:t>B</a:t>
            </a:r>
            <a:r>
              <a:rPr lang="en-US" b="1" dirty="0" smtClean="0"/>
              <a:t>SC is responsible for</a:t>
            </a:r>
          </a:p>
          <a:p>
            <a:pPr lvl="1"/>
            <a:r>
              <a:rPr lang="en-US" dirty="0" smtClean="0"/>
              <a:t>Physical link between BTS and MSC</a:t>
            </a:r>
          </a:p>
          <a:p>
            <a:pPr lvl="1"/>
            <a:r>
              <a:rPr lang="en-US" dirty="0" smtClean="0"/>
              <a:t>Monitoring and Controlling BTS</a:t>
            </a:r>
          </a:p>
          <a:p>
            <a:pPr lvl="1"/>
            <a:r>
              <a:rPr lang="en-US" dirty="0" smtClean="0"/>
              <a:t>Management of channel on the radio  interface</a:t>
            </a:r>
          </a:p>
          <a:p>
            <a:endParaRPr lang="en-US"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9</a:t>
            </a:fld>
            <a:endParaRPr lang="en-US"/>
          </a:p>
        </p:txBody>
      </p:sp>
    </p:spTree>
    <p:extLst>
      <p:ext uri="{BB962C8B-B14F-4D97-AF65-F5344CB8AC3E}">
        <p14:creationId xmlns:p14="http://schemas.microsoft.com/office/powerpoint/2010/main" val="1455449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Pro_GlowingTechVide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Opulent</Template>
  <TotalTime>7513</TotalTime>
  <Words>6790</Words>
  <Application>Microsoft Office PowerPoint</Application>
  <PresentationFormat>On-screen Show (4:3)</PresentationFormat>
  <Paragraphs>2464</Paragraphs>
  <Slides>89</Slides>
  <Notes>27</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89</vt:i4>
      </vt:variant>
    </vt:vector>
  </HeadingPairs>
  <TitlesOfParts>
    <vt:vector size="105" baseType="lpstr">
      <vt:lpstr>ＭＳ Ｐゴシック</vt:lpstr>
      <vt:lpstr>Arial</vt:lpstr>
      <vt:lpstr>Batang</vt:lpstr>
      <vt:lpstr>Calibri</vt:lpstr>
      <vt:lpstr>Courier New</vt:lpstr>
      <vt:lpstr>굴림</vt:lpstr>
      <vt:lpstr>Monotype Sorts</vt:lpstr>
      <vt:lpstr>StarBats</vt:lpstr>
      <vt:lpstr>Symbol</vt:lpstr>
      <vt:lpstr>Tahoma</vt:lpstr>
      <vt:lpstr>Times</vt:lpstr>
      <vt:lpstr>Times New Roman</vt:lpstr>
      <vt:lpstr>Wingdings</vt:lpstr>
      <vt:lpstr>PresentationPro_GlowingTechVideo</vt:lpstr>
      <vt:lpstr>Custom Design</vt:lpstr>
      <vt:lpstr>Equation</vt:lpstr>
      <vt:lpstr>PowerPoint Presentation</vt:lpstr>
      <vt:lpstr>Lecture 04 &amp; 05 GSM</vt:lpstr>
      <vt:lpstr>GSM -Global System for Mobile Communications</vt:lpstr>
      <vt:lpstr>PowerPoint Presentation</vt:lpstr>
      <vt:lpstr>PowerPoint Presentation</vt:lpstr>
      <vt:lpstr>Air Interface: Physical Channel</vt:lpstr>
      <vt:lpstr>GSM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GSM Speech Processing</vt:lpstr>
      <vt:lpstr>A. Speech coding: </vt:lpstr>
      <vt:lpstr>A. Speech coding: </vt:lpstr>
      <vt:lpstr>Comparison of speech coders</vt:lpstr>
      <vt:lpstr>B. Channel coding: </vt:lpstr>
      <vt:lpstr>PowerPoint Presentation</vt:lpstr>
      <vt:lpstr>C. Interleaving </vt:lpstr>
      <vt:lpstr>C. Interleaving </vt:lpstr>
      <vt:lpstr>Normal Burst</vt:lpstr>
      <vt:lpstr>Second level of interleaving</vt:lpstr>
      <vt:lpstr>Second level of interleaving</vt:lpstr>
      <vt:lpstr>C. Interleaving </vt:lpstr>
      <vt:lpstr>D. Burst formatting </vt:lpstr>
      <vt:lpstr>D. Burst formatting </vt:lpstr>
      <vt:lpstr>PowerPoint Presentation</vt:lpstr>
      <vt:lpstr>PowerPoint Presentation</vt:lpstr>
      <vt:lpstr>PowerPoint Presentation</vt:lpstr>
      <vt:lpstr>Channel Allocation Scheme</vt:lpstr>
      <vt:lpstr>PowerPoint Presentation</vt:lpstr>
      <vt:lpstr>PowerPoint Presentation</vt:lpstr>
      <vt:lpstr>PowerPoint Presentation</vt:lpstr>
      <vt:lpstr>PowerPoint Presentation</vt:lpstr>
      <vt:lpstr>PowerPoint Presentation</vt:lpstr>
      <vt:lpstr>PowerPoint Presentation</vt:lpstr>
      <vt:lpstr>Handover (Handoff)</vt:lpstr>
      <vt:lpstr>Reasons for a Handoff to be conducted </vt:lpstr>
      <vt:lpstr>Importance of handoff decision time</vt:lpstr>
      <vt:lpstr>PowerPoint Presentation</vt:lpstr>
      <vt:lpstr>Handover Process (1)</vt:lpstr>
      <vt:lpstr>Handoff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Cell Sectoring by Antenna Design</vt:lpstr>
      <vt:lpstr>Sectorized Antennas</vt:lpstr>
      <vt:lpstr>Cell Sectoring by Antenna Design</vt:lpstr>
      <vt:lpstr>Worst Case for Forward Channel Interference in Three-sectors </vt:lpstr>
      <vt:lpstr>Worst Case for Forward Channel Interference in Six-sectors</vt:lpstr>
      <vt:lpstr>Cell Splitting</vt:lpstr>
      <vt:lpstr>Cell Splitting</vt:lpstr>
      <vt:lpstr>Cell Splitting</vt:lpstr>
      <vt:lpstr>Frequency Planning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ASMR</dc:creator>
  <dc:description>2010 animated abstract template from Presentationpro.com</dc:description>
  <cp:lastModifiedBy>JU</cp:lastModifiedBy>
  <cp:revision>971</cp:revision>
  <cp:lastPrinted>2015-09-22T10:17:55Z</cp:lastPrinted>
  <dcterms:created xsi:type="dcterms:W3CDTF">2014-11-02T19:18:20Z</dcterms:created>
  <dcterms:modified xsi:type="dcterms:W3CDTF">2018-03-18T08:39:11Z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