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57" autoAdjust="0"/>
    <p:restoredTop sz="94660"/>
  </p:normalViewPr>
  <p:slideViewPr>
    <p:cSldViewPr>
      <p:cViewPr>
        <p:scale>
          <a:sx n="75" d="100"/>
          <a:sy n="75" d="100"/>
        </p:scale>
        <p:origin x="-13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w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4D9F2C1-C54E-4A82-B92C-01D821F77EDC}" type="datetimeFigureOut">
              <a:rPr lang="en-US" smtClean="0"/>
              <a:t>10/5/2011</a:t>
            </a:fld>
            <a:endParaRPr lang="en-US"/>
          </a:p>
        </p:txBody>
      </p:sp>
      <p:sp>
        <p:nvSpPr>
          <p:cNvPr id="8" name="Slide Number Placeholder 7"/>
          <p:cNvSpPr>
            <a:spLocks noGrp="1"/>
          </p:cNvSpPr>
          <p:nvPr>
            <p:ph type="sldNum" sz="quarter" idx="11"/>
          </p:nvPr>
        </p:nvSpPr>
        <p:spPr/>
        <p:txBody>
          <a:bodyPr/>
          <a:lstStyle/>
          <a:p>
            <a:fld id="{32F543C1-3B25-494B-8B2D-0BFA5A0E772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9F2C1-C54E-4A82-B92C-01D821F77EDC}" type="datetimeFigureOut">
              <a:rPr lang="en-US" smtClean="0"/>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F543C1-3B25-494B-8B2D-0BFA5A0E77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D9F2C1-C54E-4A82-B92C-01D821F77EDC}" type="datetimeFigureOut">
              <a:rPr lang="en-US" smtClean="0"/>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F543C1-3B25-494B-8B2D-0BFA5A0E772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512763"/>
            <a:ext cx="7543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00200"/>
            <a:ext cx="3879850" cy="5084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8050" y="1600200"/>
            <a:ext cx="3881438" cy="5084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9356FEBA-40A1-4204-9BA5-DE05B62FCC6F}" type="slidenum">
              <a:rPr lang="en-US" altLang="zh-TW"/>
              <a:pPr>
                <a:defRPr/>
              </a:pPr>
              <a:t>‹#›</a:t>
            </a:fld>
            <a:endParaRPr lang="en-US" altLang="zh-TW"/>
          </a:p>
        </p:txBody>
      </p:sp>
    </p:spTree>
    <p:extLst>
      <p:ext uri="{BB962C8B-B14F-4D97-AF65-F5344CB8AC3E}">
        <p14:creationId xmlns:p14="http://schemas.microsoft.com/office/powerpoint/2010/main" val="407667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44D9F2C1-C54E-4A82-B92C-01D821F77EDC}" type="datetimeFigureOut">
              <a:rPr lang="en-US" smtClean="0"/>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F543C1-3B25-494B-8B2D-0BFA5A0E77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D9F2C1-C54E-4A82-B92C-01D821F77EDC}" type="datetimeFigureOut">
              <a:rPr lang="en-US" smtClean="0"/>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F543C1-3B25-494B-8B2D-0BFA5A0E7721}"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44D9F2C1-C54E-4A82-B92C-01D821F77EDC}" type="datetimeFigureOut">
              <a:rPr lang="en-US" smtClean="0"/>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F543C1-3B25-494B-8B2D-0BFA5A0E7721}"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4D9F2C1-C54E-4A82-B92C-01D821F77EDC}" type="datetimeFigureOut">
              <a:rPr lang="en-US" smtClean="0"/>
              <a:t>10/5/2011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F543C1-3B25-494B-8B2D-0BFA5A0E7721}"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D9F2C1-C54E-4A82-B92C-01D821F77EDC}" type="datetimeFigureOut">
              <a:rPr lang="en-US" smtClean="0"/>
              <a:t>10/5/2011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F543C1-3B25-494B-8B2D-0BFA5A0E77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9F2C1-C54E-4A82-B92C-01D821F77EDC}" type="datetimeFigureOut">
              <a:rPr lang="en-US" smtClean="0"/>
              <a:t>10/5/2011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F543C1-3B25-494B-8B2D-0BFA5A0E77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9F2C1-C54E-4A82-B92C-01D821F77EDC}" type="datetimeFigureOut">
              <a:rPr lang="en-US" smtClean="0"/>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F543C1-3B25-494B-8B2D-0BFA5A0E77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D9F2C1-C54E-4A82-B92C-01D821F77EDC}" type="datetimeFigureOut">
              <a:rPr lang="en-US" smtClean="0"/>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F543C1-3B25-494B-8B2D-0BFA5A0E77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4D9F2C1-C54E-4A82-B92C-01D821F77EDC}" type="datetimeFigureOut">
              <a:rPr lang="en-US" smtClean="0"/>
              <a:t>10/5/2011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32F543C1-3B25-494B-8B2D-0BFA5A0E7721}"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1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9.wmf"/><Relationship Id="rId2" Type="http://schemas.openxmlformats.org/officeDocument/2006/relationships/slideLayout" Target="../slideLayouts/slideLayout2.xml"/><Relationship Id="rId16" Type="http://schemas.openxmlformats.org/officeDocument/2006/relationships/image" Target="../media/image41.wmf"/><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3.bin"/><Relationship Id="rId14" Type="http://schemas.openxmlformats.org/officeDocument/2006/relationships/image" Target="../media/image40.wmf"/></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38.bin"/><Relationship Id="rId4" Type="http://schemas.openxmlformats.org/officeDocument/2006/relationships/image" Target="../media/image43.wmf"/></Relationships>
</file>

<file path=ppt/slides/_rels/slide14.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9.wmf"/><Relationship Id="rId2" Type="http://schemas.openxmlformats.org/officeDocument/2006/relationships/slideLayout" Target="../slideLayouts/slideLayout2.xml"/><Relationship Id="rId16" Type="http://schemas.openxmlformats.org/officeDocument/2006/relationships/image" Target="../media/image51.wmf"/><Relationship Id="rId1" Type="http://schemas.openxmlformats.org/officeDocument/2006/relationships/vmlDrawing" Target="../drawings/vmlDrawing9.vml"/><Relationship Id="rId6" Type="http://schemas.openxmlformats.org/officeDocument/2006/relationships/image" Target="../media/image46.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2.bin"/><Relationship Id="rId14" Type="http://schemas.openxmlformats.org/officeDocument/2006/relationships/image" Target="../media/image5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wmf"/><Relationship Id="rId5" Type="http://schemas.openxmlformats.org/officeDocument/2006/relationships/oleObject" Target="../embeddings/oleObject47.bin"/><Relationship Id="rId4" Type="http://schemas.openxmlformats.org/officeDocument/2006/relationships/image" Target="../media/image52.wmf"/></Relationships>
</file>

<file path=ppt/slides/_rels/slide16.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5.wmf"/><Relationship Id="rId5" Type="http://schemas.openxmlformats.org/officeDocument/2006/relationships/oleObject" Target="../embeddings/oleObject49.bin"/><Relationship Id="rId4" Type="http://schemas.openxmlformats.org/officeDocument/2006/relationships/image" Target="../media/image54.wmf"/></Relationships>
</file>

<file path=ppt/slides/_rels/slide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0.wmf"/><Relationship Id="rId5" Type="http://schemas.openxmlformats.org/officeDocument/2006/relationships/oleObject" Target="../embeddings/oleObject52.bin"/><Relationship Id="rId4" Type="http://schemas.openxmlformats.org/officeDocument/2006/relationships/image" Target="../media/image5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26" Type="http://schemas.openxmlformats.org/officeDocument/2006/relationships/image" Target="../media/image13.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29" Type="http://schemas.openxmlformats.org/officeDocument/2006/relationships/image" Target="../media/image15.png"/><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24" Type="http://schemas.openxmlformats.org/officeDocument/2006/relationships/image" Target="../media/image12.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4.wmf"/><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 Id="rId27" Type="http://schemas.openxmlformats.org/officeDocument/2006/relationships/oleObject" Target="../embeddings/oleObject13.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2.wmf"/><Relationship Id="rId5" Type="http://schemas.openxmlformats.org/officeDocument/2006/relationships/oleObject" Target="../embeddings/oleObject54.bin"/><Relationship Id="rId4" Type="http://schemas.openxmlformats.org/officeDocument/2006/relationships/image" Target="../media/image6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65.wmf"/></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9.bin"/><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20.bin"/><Relationship Id="rId11" Type="http://schemas.openxmlformats.org/officeDocument/2006/relationships/image" Target="../media/image26.wmf"/><Relationship Id="rId5" Type="http://schemas.openxmlformats.org/officeDocument/2006/relationships/image" Target="../media/image24.wmf"/><Relationship Id="rId10" Type="http://schemas.openxmlformats.org/officeDocument/2006/relationships/image" Target="../media/image23.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9.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6.bin"/><Relationship Id="rId14" Type="http://schemas.openxmlformats.org/officeDocument/2006/relationships/image" Target="../media/image3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OFDM</a:t>
            </a:r>
            <a:endParaRPr lang="en-US" dirty="0"/>
          </a:p>
        </p:txBody>
      </p:sp>
      <p:sp>
        <p:nvSpPr>
          <p:cNvPr id="3" name="Subtitle 2"/>
          <p:cNvSpPr>
            <a:spLocks noGrp="1"/>
          </p:cNvSpPr>
          <p:nvPr>
            <p:ph type="subTitle" idx="1"/>
          </p:nvPr>
        </p:nvSpPr>
        <p:spPr/>
        <p:txBody>
          <a:bodyPr/>
          <a:lstStyle/>
          <a:p>
            <a:r>
              <a:rPr lang="en-US" b="1" dirty="0" smtClean="0"/>
              <a:t>Dr. M. </a:t>
            </a:r>
            <a:r>
              <a:rPr lang="en-US" b="1" dirty="0" err="1" smtClean="0"/>
              <a:t>Shamim</a:t>
            </a:r>
            <a:r>
              <a:rPr lang="en-US" b="1" dirty="0" smtClean="0"/>
              <a:t> Kaiser</a:t>
            </a:r>
            <a:endParaRPr lang="en-US" b="1" dirty="0"/>
          </a:p>
        </p:txBody>
      </p:sp>
    </p:spTree>
    <p:extLst>
      <p:ext uri="{BB962C8B-B14F-4D97-AF65-F5344CB8AC3E}">
        <p14:creationId xmlns:p14="http://schemas.microsoft.com/office/powerpoint/2010/main" val="2976194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sz="4000" b="1" dirty="0" smtClean="0"/>
              <a:t>Mapping - Phase Shift Keying</a:t>
            </a:r>
          </a:p>
        </p:txBody>
      </p:sp>
      <p:sp>
        <p:nvSpPr>
          <p:cNvPr id="13315" name="Rectangle 3"/>
          <p:cNvSpPr>
            <a:spLocks noGrp="1" noChangeArrowheads="1"/>
          </p:cNvSpPr>
          <p:nvPr>
            <p:ph type="body" idx="1"/>
          </p:nvPr>
        </p:nvSpPr>
        <p:spPr/>
        <p:txBody>
          <a:bodyPr/>
          <a:lstStyle/>
          <a:p>
            <a:pPr eaLnBrk="1" hangingPunct="1"/>
            <a:r>
              <a:rPr lang="en-US" altLang="zh-TW" smtClean="0">
                <a:solidFill>
                  <a:srgbClr val="000000"/>
                </a:solidFill>
              </a:rPr>
              <a:t>An example of signal-space diagram for 8-PSK . </a:t>
            </a:r>
          </a:p>
        </p:txBody>
      </p:sp>
      <p:graphicFrame>
        <p:nvGraphicFramePr>
          <p:cNvPr id="13316" name="Object 4"/>
          <p:cNvGraphicFramePr>
            <a:graphicFrameLocks noChangeAspect="1"/>
          </p:cNvGraphicFramePr>
          <p:nvPr/>
        </p:nvGraphicFramePr>
        <p:xfrm>
          <a:off x="2124075" y="2133600"/>
          <a:ext cx="5257800" cy="4391025"/>
        </p:xfrm>
        <a:graphic>
          <a:graphicData uri="http://schemas.openxmlformats.org/presentationml/2006/ole">
            <mc:AlternateContent xmlns:mc="http://schemas.openxmlformats.org/markup-compatibility/2006">
              <mc:Choice xmlns:v="urn:schemas-microsoft-com:vml" Requires="v">
                <p:oleObj spid="_x0000_s6146" r:id="rId3" imgW="5222748" imgH="4943856" progId="Visio.Drawing.6">
                  <p:embed/>
                </p:oleObj>
              </mc:Choice>
              <mc:Fallback>
                <p:oleObj r:id="rId3" imgW="5222748" imgH="494385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133600"/>
                        <a:ext cx="5257800" cy="4391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Rectangle 6"/>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2/2</a:t>
            </a:r>
          </a:p>
        </p:txBody>
      </p:sp>
    </p:spTree>
    <p:extLst>
      <p:ext uri="{BB962C8B-B14F-4D97-AF65-F5344CB8AC3E}">
        <p14:creationId xmlns:p14="http://schemas.microsoft.com/office/powerpoint/2010/main" val="18035844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sz="3600" b="1" dirty="0" smtClean="0"/>
              <a:t>Mapping – </a:t>
            </a:r>
            <a:br>
              <a:rPr lang="en-US" altLang="zh-TW" sz="3600" b="1" dirty="0" smtClean="0"/>
            </a:br>
            <a:r>
              <a:rPr lang="en-US" altLang="zh-TW" sz="3600" b="1" dirty="0" smtClean="0"/>
              <a:t>Quadrature Amplitude Modulation</a:t>
            </a:r>
          </a:p>
        </p:txBody>
      </p:sp>
      <p:sp>
        <p:nvSpPr>
          <p:cNvPr id="14339" name="Rectangle 3"/>
          <p:cNvSpPr>
            <a:spLocks noGrp="1" noChangeArrowheads="1"/>
          </p:cNvSpPr>
          <p:nvPr>
            <p:ph type="body" idx="1"/>
          </p:nvPr>
        </p:nvSpPr>
        <p:spPr/>
        <p:txBody>
          <a:bodyPr/>
          <a:lstStyle/>
          <a:p>
            <a:pPr lvl="1" algn="just" eaLnBrk="1" hangingPunct="1"/>
            <a:r>
              <a:rPr lang="en-US" altLang="zh-TW" dirty="0" smtClean="0">
                <a:solidFill>
                  <a:srgbClr val="000000"/>
                </a:solidFill>
              </a:rPr>
              <a:t>The transmitted </a:t>
            </a:r>
            <a:r>
              <a:rPr lang="en-US" altLang="zh-TW" i="1" dirty="0" smtClean="0">
                <a:solidFill>
                  <a:srgbClr val="000000"/>
                </a:solidFill>
              </a:rPr>
              <a:t>M</a:t>
            </a:r>
            <a:r>
              <a:rPr lang="en-US" altLang="zh-TW" dirty="0" smtClean="0">
                <a:solidFill>
                  <a:srgbClr val="000000"/>
                </a:solidFill>
              </a:rPr>
              <a:t>-</a:t>
            </a:r>
            <a:r>
              <a:rPr lang="en-US" altLang="zh-TW" dirty="0" err="1" smtClean="0">
                <a:solidFill>
                  <a:srgbClr val="000000"/>
                </a:solidFill>
              </a:rPr>
              <a:t>ary</a:t>
            </a:r>
            <a:r>
              <a:rPr lang="en-US" altLang="zh-TW" dirty="0" smtClean="0">
                <a:solidFill>
                  <a:srgbClr val="000000"/>
                </a:solidFill>
              </a:rPr>
              <a:t> QAM signal for symbol </a:t>
            </a:r>
            <a:r>
              <a:rPr lang="en-US" altLang="zh-TW" i="1" dirty="0" smtClean="0">
                <a:solidFill>
                  <a:srgbClr val="000000"/>
                </a:solidFill>
              </a:rPr>
              <a:t>i</a:t>
            </a:r>
            <a:r>
              <a:rPr lang="en-US" altLang="zh-TW" dirty="0" smtClean="0">
                <a:solidFill>
                  <a:srgbClr val="000000"/>
                </a:solidFill>
              </a:rPr>
              <a:t> can be expressed as </a:t>
            </a:r>
          </a:p>
          <a:p>
            <a:pPr lvl="1" algn="just" eaLnBrk="1" hangingPunct="1">
              <a:buFont typeface="Wingdings" pitchFamily="2" charset="2"/>
              <a:buNone/>
            </a:pPr>
            <a:r>
              <a:rPr lang="en-US" altLang="zh-TW" dirty="0" smtClean="0">
                <a:solidFill>
                  <a:srgbClr val="000000"/>
                </a:solidFill>
              </a:rPr>
              <a:t>    </a:t>
            </a:r>
          </a:p>
          <a:p>
            <a:pPr lvl="1" algn="just" eaLnBrk="1" hangingPunct="1">
              <a:buFont typeface="Wingdings" pitchFamily="2" charset="2"/>
              <a:buNone/>
            </a:pPr>
            <a:endParaRPr lang="en-US" altLang="zh-TW" dirty="0" smtClean="0">
              <a:solidFill>
                <a:srgbClr val="000000"/>
              </a:solidFill>
            </a:endParaRPr>
          </a:p>
          <a:p>
            <a:pPr lvl="1" algn="just" eaLnBrk="1" hangingPunct="1">
              <a:buFont typeface="Wingdings" pitchFamily="2" charset="2"/>
              <a:buNone/>
            </a:pPr>
            <a:endParaRPr lang="en-US" altLang="zh-TW" dirty="0" smtClean="0">
              <a:solidFill>
                <a:srgbClr val="000000"/>
              </a:solidFill>
            </a:endParaRPr>
          </a:p>
          <a:p>
            <a:pPr lvl="1" algn="just" eaLnBrk="1" hangingPunct="1">
              <a:buFont typeface="Wingdings" pitchFamily="2" charset="2"/>
              <a:buNone/>
            </a:pPr>
            <a:r>
              <a:rPr lang="en-US" altLang="zh-TW" dirty="0" smtClean="0">
                <a:solidFill>
                  <a:srgbClr val="000000"/>
                </a:solidFill>
              </a:rPr>
              <a:t>    where </a:t>
            </a:r>
            <a:r>
              <a:rPr lang="en-US" altLang="zh-TW" i="1" dirty="0" smtClean="0">
                <a:solidFill>
                  <a:srgbClr val="000000"/>
                </a:solidFill>
              </a:rPr>
              <a:t>E </a:t>
            </a:r>
            <a:r>
              <a:rPr lang="en-US" altLang="zh-TW" dirty="0" smtClean="0">
                <a:solidFill>
                  <a:srgbClr val="000000"/>
                </a:solidFill>
              </a:rPr>
              <a:t>is the energy of the signal with the lowest amplitude, and            ,        and         are amplitudes taking on the values, and,</a:t>
            </a:r>
            <a:endParaRPr lang="en-US" altLang="zh-TW" dirty="0" smtClean="0"/>
          </a:p>
          <a:p>
            <a:pPr eaLnBrk="1" hangingPunct="1">
              <a:buFont typeface="Wingdings" pitchFamily="2" charset="2"/>
              <a:buNone/>
            </a:pPr>
            <a:endParaRPr lang="en-US" altLang="zh-TW" dirty="0" smtClean="0"/>
          </a:p>
          <a:p>
            <a:pPr lvl="1" eaLnBrk="1" hangingPunct="1">
              <a:buFont typeface="Wingdings" pitchFamily="2" charset="2"/>
              <a:buNone/>
            </a:pPr>
            <a:r>
              <a:rPr lang="en-US" altLang="zh-TW" dirty="0" smtClean="0">
                <a:solidFill>
                  <a:srgbClr val="000000"/>
                </a:solidFill>
              </a:rPr>
              <a:t>    where </a:t>
            </a:r>
            <a:r>
              <a:rPr lang="en-US" altLang="zh-TW" i="1" dirty="0" smtClean="0">
                <a:solidFill>
                  <a:srgbClr val="000000"/>
                </a:solidFill>
              </a:rPr>
              <a:t>M</a:t>
            </a:r>
            <a:r>
              <a:rPr lang="en-US" altLang="zh-TW" dirty="0" smtClean="0">
                <a:solidFill>
                  <a:srgbClr val="000000"/>
                </a:solidFill>
              </a:rPr>
              <a:t> is assumed to be a power of </a:t>
            </a:r>
            <a:r>
              <a:rPr lang="en-US" altLang="zh-TW" i="1" dirty="0" smtClean="0">
                <a:solidFill>
                  <a:srgbClr val="000000"/>
                </a:solidFill>
              </a:rPr>
              <a:t>4</a:t>
            </a:r>
            <a:r>
              <a:rPr lang="en-US" altLang="zh-TW" dirty="0" smtClean="0">
                <a:solidFill>
                  <a:srgbClr val="000000"/>
                </a:solidFill>
              </a:rPr>
              <a:t>. </a:t>
            </a:r>
            <a:endParaRPr lang="en-US" altLang="zh-TW" dirty="0" smtClean="0"/>
          </a:p>
          <a:p>
            <a:pPr lvl="1" algn="just" eaLnBrk="1" hangingPunct="1"/>
            <a:r>
              <a:rPr lang="en-US" altLang="zh-TW" dirty="0" smtClean="0">
                <a:solidFill>
                  <a:srgbClr val="000000"/>
                </a:solidFill>
              </a:rPr>
              <a:t>The parameter </a:t>
            </a:r>
            <a:r>
              <a:rPr lang="en-US" altLang="zh-TW" i="1" dirty="0" smtClean="0">
                <a:solidFill>
                  <a:srgbClr val="000000"/>
                </a:solidFill>
              </a:rPr>
              <a:t>a </a:t>
            </a:r>
            <a:r>
              <a:rPr lang="en-US" altLang="zh-TW" dirty="0" smtClean="0">
                <a:solidFill>
                  <a:srgbClr val="000000"/>
                </a:solidFill>
              </a:rPr>
              <a:t>can be related to the average signal energy  (        ) by                </a:t>
            </a:r>
          </a:p>
          <a:p>
            <a:pPr eaLnBrk="1" hangingPunct="1">
              <a:buFont typeface="Wingdings" pitchFamily="2" charset="2"/>
              <a:buNone/>
            </a:pPr>
            <a:r>
              <a:rPr lang="en-US" altLang="zh-TW" dirty="0" smtClean="0">
                <a:solidFill>
                  <a:srgbClr val="000000"/>
                </a:solidFill>
              </a:rPr>
              <a:t>                                       </a:t>
            </a:r>
            <a:r>
              <a:rPr lang="en-US" altLang="zh-TW" dirty="0" smtClean="0"/>
              <a:t> </a:t>
            </a:r>
          </a:p>
        </p:txBody>
      </p:sp>
      <p:graphicFrame>
        <p:nvGraphicFramePr>
          <p:cNvPr id="14340" name="Object 4"/>
          <p:cNvGraphicFramePr>
            <a:graphicFrameLocks noChangeAspect="1"/>
          </p:cNvGraphicFramePr>
          <p:nvPr>
            <p:extLst>
              <p:ext uri="{D42A27DB-BD31-4B8C-83A1-F6EECF244321}">
                <p14:modId xmlns:p14="http://schemas.microsoft.com/office/powerpoint/2010/main" val="4176957086"/>
              </p:ext>
            </p:extLst>
          </p:nvPr>
        </p:nvGraphicFramePr>
        <p:xfrm>
          <a:off x="1619250" y="1981200"/>
          <a:ext cx="5789613" cy="838200"/>
        </p:xfrm>
        <a:graphic>
          <a:graphicData uri="http://schemas.openxmlformats.org/presentationml/2006/ole">
            <mc:AlternateContent xmlns:mc="http://schemas.openxmlformats.org/markup-compatibility/2006">
              <mc:Choice xmlns:v="urn:schemas-microsoft-com:vml" Requires="v">
                <p:oleObj spid="_x0000_s7170" name="Equation" r:id="rId3" imgW="3721100" imgH="444500" progId="Equation.DSMT4">
                  <p:embed/>
                </p:oleObj>
              </mc:Choice>
              <mc:Fallback>
                <p:oleObj name="Equation" r:id="rId3" imgW="37211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981200"/>
                        <a:ext cx="57896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Object 6"/>
          <p:cNvGraphicFramePr>
            <a:graphicFrameLocks noChangeAspect="1"/>
          </p:cNvGraphicFramePr>
          <p:nvPr>
            <p:extLst>
              <p:ext uri="{D42A27DB-BD31-4B8C-83A1-F6EECF244321}">
                <p14:modId xmlns:p14="http://schemas.microsoft.com/office/powerpoint/2010/main" val="427818440"/>
              </p:ext>
            </p:extLst>
          </p:nvPr>
        </p:nvGraphicFramePr>
        <p:xfrm>
          <a:off x="1905000" y="3352800"/>
          <a:ext cx="5111750" cy="566738"/>
        </p:xfrm>
        <a:graphic>
          <a:graphicData uri="http://schemas.openxmlformats.org/presentationml/2006/ole">
            <mc:AlternateContent xmlns:mc="http://schemas.openxmlformats.org/markup-compatibility/2006">
              <mc:Choice xmlns:v="urn:schemas-microsoft-com:vml" Requires="v">
                <p:oleObj spid="_x0000_s7171" name="Equation" r:id="rId5" imgW="2336800" imgH="254000" progId="Equation.DSMT4">
                  <p:embed/>
                </p:oleObj>
              </mc:Choice>
              <mc:Fallback>
                <p:oleObj name="Equation" r:id="rId5" imgW="2336800" imgH="254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352800"/>
                        <a:ext cx="51117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Object 8"/>
          <p:cNvGraphicFramePr>
            <a:graphicFrameLocks noChangeAspect="1"/>
          </p:cNvGraphicFramePr>
          <p:nvPr>
            <p:extLst>
              <p:ext uri="{D42A27DB-BD31-4B8C-83A1-F6EECF244321}">
                <p14:modId xmlns:p14="http://schemas.microsoft.com/office/powerpoint/2010/main" val="577343234"/>
              </p:ext>
            </p:extLst>
          </p:nvPr>
        </p:nvGraphicFramePr>
        <p:xfrm>
          <a:off x="3352800" y="4495800"/>
          <a:ext cx="1728788" cy="639763"/>
        </p:xfrm>
        <a:graphic>
          <a:graphicData uri="http://schemas.openxmlformats.org/presentationml/2006/ole">
            <mc:AlternateContent xmlns:mc="http://schemas.openxmlformats.org/markup-compatibility/2006">
              <mc:Choice xmlns:v="urn:schemas-microsoft-com:vml" Requires="v">
                <p:oleObj spid="_x0000_s7172" name="Equation" r:id="rId7" imgW="964781" imgH="495085" progId="Equation.DSMT4">
                  <p:embed/>
                </p:oleObj>
              </mc:Choice>
              <mc:Fallback>
                <p:oleObj name="Equation" r:id="rId7" imgW="964781" imgH="49508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495800"/>
                        <a:ext cx="17287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3" name="Object 10"/>
          <p:cNvGraphicFramePr>
            <a:graphicFrameLocks noChangeAspect="1"/>
          </p:cNvGraphicFramePr>
          <p:nvPr>
            <p:extLst>
              <p:ext uri="{D42A27DB-BD31-4B8C-83A1-F6EECF244321}">
                <p14:modId xmlns:p14="http://schemas.microsoft.com/office/powerpoint/2010/main" val="2871955868"/>
              </p:ext>
            </p:extLst>
          </p:nvPr>
        </p:nvGraphicFramePr>
        <p:xfrm>
          <a:off x="990600" y="2933700"/>
          <a:ext cx="325437" cy="419100"/>
        </p:xfrm>
        <a:graphic>
          <a:graphicData uri="http://schemas.openxmlformats.org/presentationml/2006/ole">
            <mc:AlternateContent xmlns:mc="http://schemas.openxmlformats.org/markup-compatibility/2006">
              <mc:Choice xmlns:v="urn:schemas-microsoft-com:vml" Requires="v">
                <p:oleObj spid="_x0000_s7173" name="Equation" r:id="rId9" imgW="177646" imgH="228402" progId="Equation.DSMT4">
                  <p:embed/>
                </p:oleObj>
              </mc:Choice>
              <mc:Fallback>
                <p:oleObj name="Equation" r:id="rId9" imgW="177646" imgH="22840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2933700"/>
                        <a:ext cx="32543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11"/>
          <p:cNvGraphicFramePr>
            <a:graphicFrameLocks noChangeAspect="1"/>
          </p:cNvGraphicFramePr>
          <p:nvPr>
            <p:extLst>
              <p:ext uri="{D42A27DB-BD31-4B8C-83A1-F6EECF244321}">
                <p14:modId xmlns:p14="http://schemas.microsoft.com/office/powerpoint/2010/main" val="3180948933"/>
              </p:ext>
            </p:extLst>
          </p:nvPr>
        </p:nvGraphicFramePr>
        <p:xfrm>
          <a:off x="1828800" y="2971800"/>
          <a:ext cx="303213" cy="419100"/>
        </p:xfrm>
        <a:graphic>
          <a:graphicData uri="http://schemas.openxmlformats.org/presentationml/2006/ole">
            <mc:AlternateContent xmlns:mc="http://schemas.openxmlformats.org/markup-compatibility/2006">
              <mc:Choice xmlns:v="urn:schemas-microsoft-com:vml" Requires="v">
                <p:oleObj spid="_x0000_s7174" name="Equation" r:id="rId11" imgW="165028" imgH="228501" progId="Equation.DSMT4">
                  <p:embed/>
                </p:oleObj>
              </mc:Choice>
              <mc:Fallback>
                <p:oleObj name="Equation" r:id="rId11" imgW="165028" imgH="228501"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2971800"/>
                        <a:ext cx="3032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12"/>
          <p:cNvGraphicFramePr>
            <a:graphicFrameLocks noChangeAspect="1"/>
          </p:cNvGraphicFramePr>
          <p:nvPr>
            <p:extLst>
              <p:ext uri="{D42A27DB-BD31-4B8C-83A1-F6EECF244321}">
                <p14:modId xmlns:p14="http://schemas.microsoft.com/office/powerpoint/2010/main" val="545911333"/>
              </p:ext>
            </p:extLst>
          </p:nvPr>
        </p:nvGraphicFramePr>
        <p:xfrm>
          <a:off x="7620000" y="4038600"/>
          <a:ext cx="349250" cy="419100"/>
        </p:xfrm>
        <a:graphic>
          <a:graphicData uri="http://schemas.openxmlformats.org/presentationml/2006/ole">
            <mc:AlternateContent xmlns:mc="http://schemas.openxmlformats.org/markup-compatibility/2006">
              <mc:Choice xmlns:v="urn:schemas-microsoft-com:vml" Requires="v">
                <p:oleObj spid="_x0000_s7175" name="Equation" r:id="rId13" imgW="190500" imgH="228600" progId="Equation.DSMT4">
                  <p:embed/>
                </p:oleObj>
              </mc:Choice>
              <mc:Fallback>
                <p:oleObj name="Equation" r:id="rId13" imgW="19050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0" y="4038600"/>
                        <a:ext cx="3492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6" name="Object 13"/>
          <p:cNvGraphicFramePr>
            <a:graphicFrameLocks noChangeAspect="1"/>
          </p:cNvGraphicFramePr>
          <p:nvPr>
            <p:extLst>
              <p:ext uri="{D42A27DB-BD31-4B8C-83A1-F6EECF244321}">
                <p14:modId xmlns:p14="http://schemas.microsoft.com/office/powerpoint/2010/main" val="1978442044"/>
              </p:ext>
            </p:extLst>
          </p:nvPr>
        </p:nvGraphicFramePr>
        <p:xfrm>
          <a:off x="7854950" y="2743200"/>
          <a:ext cx="679450" cy="304800"/>
        </p:xfrm>
        <a:graphic>
          <a:graphicData uri="http://schemas.openxmlformats.org/presentationml/2006/ole">
            <mc:AlternateContent xmlns:mc="http://schemas.openxmlformats.org/markup-compatibility/2006">
              <mc:Choice xmlns:v="urn:schemas-microsoft-com:vml" Requires="v">
                <p:oleObj spid="_x0000_s7176" name="Equation" r:id="rId15" imgW="444307" imgH="203112" progId="Equation.DSMT4">
                  <p:embed/>
                </p:oleObj>
              </mc:Choice>
              <mc:Fallback>
                <p:oleObj name="Equation" r:id="rId15" imgW="444307" imgH="203112"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54950" y="2743200"/>
                        <a:ext cx="6794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7" name="Rectangle 14"/>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1/2</a:t>
            </a:r>
          </a:p>
        </p:txBody>
      </p:sp>
    </p:spTree>
    <p:extLst>
      <p:ext uri="{BB962C8B-B14F-4D97-AF65-F5344CB8AC3E}">
        <p14:creationId xmlns:p14="http://schemas.microsoft.com/office/powerpoint/2010/main" val="4132867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pPr eaLnBrk="1" hangingPunct="1"/>
            <a:r>
              <a:rPr lang="en-US" altLang="zh-TW" sz="3600" b="1" dirty="0" smtClean="0"/>
              <a:t>Mapping – </a:t>
            </a:r>
            <a:br>
              <a:rPr lang="en-US" altLang="zh-TW" sz="3600" b="1" dirty="0" smtClean="0"/>
            </a:br>
            <a:r>
              <a:rPr lang="en-US" altLang="zh-TW" sz="3600" b="1" dirty="0" smtClean="0"/>
              <a:t>Quadrature Amplitude Modulation</a:t>
            </a:r>
          </a:p>
        </p:txBody>
      </p:sp>
      <p:sp>
        <p:nvSpPr>
          <p:cNvPr id="15363" name="Rectangle 1027"/>
          <p:cNvSpPr>
            <a:spLocks noGrp="1" noChangeArrowheads="1"/>
          </p:cNvSpPr>
          <p:nvPr>
            <p:ph type="body" idx="1"/>
          </p:nvPr>
        </p:nvSpPr>
        <p:spPr/>
        <p:txBody>
          <a:bodyPr/>
          <a:lstStyle/>
          <a:p>
            <a:pPr eaLnBrk="1" hangingPunct="1"/>
            <a:r>
              <a:rPr lang="en-US" altLang="zh-TW" smtClean="0">
                <a:solidFill>
                  <a:srgbClr val="000000"/>
                </a:solidFill>
              </a:rPr>
              <a:t>An example of signal-space diagram for 16-square QAM.</a:t>
            </a:r>
          </a:p>
        </p:txBody>
      </p:sp>
      <p:pic>
        <p:nvPicPr>
          <p:cNvPr id="15364"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205038"/>
            <a:ext cx="51816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1030"/>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2/2</a:t>
            </a:r>
          </a:p>
        </p:txBody>
      </p:sp>
    </p:spTree>
    <p:extLst>
      <p:ext uri="{BB962C8B-B14F-4D97-AF65-F5344CB8AC3E}">
        <p14:creationId xmlns:p14="http://schemas.microsoft.com/office/powerpoint/2010/main" val="2335046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pPr eaLnBrk="1" hangingPunct="1"/>
            <a:r>
              <a:rPr lang="en-US" altLang="zh-TW" sz="4000" b="1" dirty="0" smtClean="0"/>
              <a:t>IFFT and FFT</a:t>
            </a:r>
          </a:p>
        </p:txBody>
      </p:sp>
      <p:sp>
        <p:nvSpPr>
          <p:cNvPr id="16387" name="Rectangle 1027"/>
          <p:cNvSpPr>
            <a:spLocks noGrp="1" noChangeArrowheads="1"/>
          </p:cNvSpPr>
          <p:nvPr>
            <p:ph type="body" idx="1"/>
          </p:nvPr>
        </p:nvSpPr>
        <p:spPr/>
        <p:txBody>
          <a:bodyPr>
            <a:normAutofit lnSpcReduction="10000"/>
          </a:bodyPr>
          <a:lstStyle/>
          <a:p>
            <a:pPr eaLnBrk="1" hangingPunct="1"/>
            <a:r>
              <a:rPr lang="en-US" altLang="zh-TW" smtClean="0"/>
              <a:t>Inverse DFT and DFT are critical in the implementation of an OFDM system.</a:t>
            </a:r>
          </a:p>
          <a:p>
            <a:pPr eaLnBrk="1" hangingPunct="1"/>
            <a:endParaRPr lang="en-US" altLang="zh-TW" smtClean="0"/>
          </a:p>
          <a:p>
            <a:pPr eaLnBrk="1" hangingPunct="1"/>
            <a:endParaRPr lang="en-US" altLang="zh-TW" smtClean="0"/>
          </a:p>
          <a:p>
            <a:pPr eaLnBrk="1" hangingPunct="1"/>
            <a:endParaRPr lang="en-US" altLang="zh-TW" smtClean="0"/>
          </a:p>
          <a:p>
            <a:pPr eaLnBrk="1" hangingPunct="1"/>
            <a:endParaRPr lang="en-US" altLang="zh-TW" smtClean="0"/>
          </a:p>
          <a:p>
            <a:pPr eaLnBrk="1" hangingPunct="1"/>
            <a:endParaRPr lang="en-US" altLang="zh-TW" smtClean="0"/>
          </a:p>
          <a:p>
            <a:pPr eaLnBrk="1" hangingPunct="1"/>
            <a:endParaRPr lang="en-US" altLang="zh-TW" smtClean="0"/>
          </a:p>
          <a:p>
            <a:pPr eaLnBrk="1" hangingPunct="1"/>
            <a:r>
              <a:rPr lang="en-US" altLang="zh-TW" smtClean="0"/>
              <a:t>IFFT and FFT algorithms are the fast implementation for the IDFT and DFT.</a:t>
            </a:r>
          </a:p>
          <a:p>
            <a:pPr eaLnBrk="1" hangingPunct="1"/>
            <a:r>
              <a:rPr lang="en-US" altLang="zh-TW" smtClean="0"/>
              <a:t>In the IEEE 802.11a, the size  of  IFFT and FFT  is </a:t>
            </a:r>
            <a:r>
              <a:rPr lang="en-US" altLang="zh-TW" i="1" smtClean="0"/>
              <a:t>N</a:t>
            </a:r>
            <a:r>
              <a:rPr lang="en-US" altLang="zh-TW" smtClean="0"/>
              <a:t>=64.</a:t>
            </a:r>
          </a:p>
        </p:txBody>
      </p:sp>
      <p:graphicFrame>
        <p:nvGraphicFramePr>
          <p:cNvPr id="16388" name="Object 1028"/>
          <p:cNvGraphicFramePr>
            <a:graphicFrameLocks noChangeAspect="1"/>
          </p:cNvGraphicFramePr>
          <p:nvPr/>
        </p:nvGraphicFramePr>
        <p:xfrm>
          <a:off x="1403350" y="2492375"/>
          <a:ext cx="4724400" cy="1084263"/>
        </p:xfrm>
        <a:graphic>
          <a:graphicData uri="http://schemas.openxmlformats.org/presentationml/2006/ole">
            <mc:AlternateContent xmlns:mc="http://schemas.openxmlformats.org/markup-compatibility/2006">
              <mc:Choice xmlns:v="urn:schemas-microsoft-com:vml" Requires="v">
                <p:oleObj spid="_x0000_s8194" name="Equation" r:id="rId3" imgW="1866090" imgH="444307" progId="Equation.DSMT4">
                  <p:embed/>
                </p:oleObj>
              </mc:Choice>
              <mc:Fallback>
                <p:oleObj name="Equation" r:id="rId3" imgW="1866090"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92375"/>
                        <a:ext cx="47244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9" name="Object 1029"/>
          <p:cNvGraphicFramePr>
            <a:graphicFrameLocks noChangeAspect="1"/>
          </p:cNvGraphicFramePr>
          <p:nvPr/>
        </p:nvGraphicFramePr>
        <p:xfrm>
          <a:off x="1403350" y="3789363"/>
          <a:ext cx="4618038" cy="1000125"/>
        </p:xfrm>
        <a:graphic>
          <a:graphicData uri="http://schemas.openxmlformats.org/presentationml/2006/ole">
            <mc:AlternateContent xmlns:mc="http://schemas.openxmlformats.org/markup-compatibility/2006">
              <mc:Choice xmlns:v="urn:schemas-microsoft-com:vml" Requires="v">
                <p:oleObj spid="_x0000_s8195" name="Equation" r:id="rId5" imgW="1688367" imgH="444307" progId="Equation.DSMT4">
                  <p:embed/>
                </p:oleObj>
              </mc:Choice>
              <mc:Fallback>
                <p:oleObj name="Equation" r:id="rId5" imgW="1688367" imgH="44430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789363"/>
                        <a:ext cx="4618038"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Rectangle 1030"/>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1/1</a:t>
            </a:r>
          </a:p>
        </p:txBody>
      </p:sp>
    </p:spTree>
    <p:extLst>
      <p:ext uri="{BB962C8B-B14F-4D97-AF65-F5344CB8AC3E}">
        <p14:creationId xmlns:p14="http://schemas.microsoft.com/office/powerpoint/2010/main" val="545760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z="3200" dirty="0" smtClean="0"/>
              <a:t>Signal Representation of OFDM using IDFT/DFT</a:t>
            </a:r>
            <a:r>
              <a:rPr lang="en-US" altLang="zh-TW" sz="6000" dirty="0" smtClean="0"/>
              <a:t> </a:t>
            </a:r>
          </a:p>
        </p:txBody>
      </p:sp>
      <p:sp>
        <p:nvSpPr>
          <p:cNvPr id="17411" name="Rectangle 3"/>
          <p:cNvSpPr>
            <a:spLocks noGrp="1" noChangeArrowheads="1"/>
          </p:cNvSpPr>
          <p:nvPr>
            <p:ph type="body" idx="1"/>
          </p:nvPr>
        </p:nvSpPr>
        <p:spPr/>
        <p:txBody>
          <a:bodyPr/>
          <a:lstStyle/>
          <a:p>
            <a:pPr eaLnBrk="1" hangingPunct="1"/>
            <a:r>
              <a:rPr lang="en-US" altLang="zh-TW" smtClean="0"/>
              <a:t>Signal representation of OFDM using IDFT/DFT</a:t>
            </a:r>
            <a:endParaRPr lang="en-US" altLang="zh-TW" smtClean="0">
              <a:solidFill>
                <a:srgbClr val="000000"/>
              </a:solidFill>
            </a:endParaRPr>
          </a:p>
          <a:p>
            <a:pPr eaLnBrk="1" hangingPunct="1"/>
            <a:endParaRPr lang="en-US" altLang="zh-TW" smtClean="0">
              <a:solidFill>
                <a:srgbClr val="000000"/>
              </a:solidFill>
            </a:endParaRPr>
          </a:p>
          <a:p>
            <a:pPr lvl="1" eaLnBrk="1" hangingPunct="1"/>
            <a:r>
              <a:rPr lang="en-US" altLang="zh-TW" smtClean="0">
                <a:solidFill>
                  <a:srgbClr val="000000"/>
                </a:solidFill>
              </a:rPr>
              <a:t>Now, consider a data  sequence                                           , and</a:t>
            </a:r>
            <a:r>
              <a:rPr lang="en-US" altLang="zh-TW" b="1" smtClean="0">
                <a:solidFill>
                  <a:srgbClr val="000000"/>
                </a:solidFill>
              </a:rPr>
              <a:t>                    , </a:t>
            </a:r>
            <a:endParaRPr lang="en-US" altLang="zh-TW" b="1" smtClean="0"/>
          </a:p>
          <a:p>
            <a:pPr eaLnBrk="1" hangingPunct="1"/>
            <a:endParaRPr lang="en-US" altLang="zh-TW" smtClean="0"/>
          </a:p>
          <a:p>
            <a:pPr algn="r" eaLnBrk="1" hangingPunct="1">
              <a:buFont typeface="Wingdings" pitchFamily="2" charset="2"/>
              <a:buNone/>
            </a:pPr>
            <a:endParaRPr lang="en-US" altLang="zh-TW" smtClean="0"/>
          </a:p>
          <a:p>
            <a:pPr eaLnBrk="1" hangingPunct="1"/>
            <a:endParaRPr lang="en-US" altLang="zh-TW" smtClean="0"/>
          </a:p>
          <a:p>
            <a:pPr eaLnBrk="1" hangingPunct="1">
              <a:buFont typeface="Wingdings" pitchFamily="2" charset="2"/>
              <a:buNone/>
            </a:pPr>
            <a:r>
              <a:rPr lang="en-US" altLang="zh-TW" smtClean="0">
                <a:solidFill>
                  <a:srgbClr val="000000"/>
                </a:solidFill>
              </a:rPr>
              <a:t>         </a:t>
            </a:r>
            <a:r>
              <a:rPr lang="en-US" altLang="zh-TW" sz="2000" smtClean="0">
                <a:solidFill>
                  <a:srgbClr val="000000"/>
                </a:solidFill>
              </a:rPr>
              <a:t>where                             ,                 , and        is an </a:t>
            </a:r>
          </a:p>
          <a:p>
            <a:pPr eaLnBrk="1" hangingPunct="1">
              <a:buFont typeface="Wingdings" pitchFamily="2" charset="2"/>
              <a:buNone/>
            </a:pPr>
            <a:r>
              <a:rPr lang="en-US" altLang="zh-TW" sz="2000" smtClean="0">
                <a:solidFill>
                  <a:srgbClr val="000000"/>
                </a:solidFill>
              </a:rPr>
              <a:t>             arbitrarily chosen symbol duration of the serial data </a:t>
            </a:r>
          </a:p>
          <a:p>
            <a:pPr eaLnBrk="1" hangingPunct="1">
              <a:buFont typeface="Wingdings" pitchFamily="2" charset="2"/>
              <a:buNone/>
            </a:pPr>
            <a:r>
              <a:rPr lang="en-US" altLang="zh-TW" sz="2000" smtClean="0">
                <a:solidFill>
                  <a:srgbClr val="000000"/>
                </a:solidFill>
              </a:rPr>
              <a:t>             sequence           .</a:t>
            </a:r>
            <a:r>
              <a:rPr lang="en-US" altLang="zh-TW" sz="2000" smtClean="0"/>
              <a:t> </a:t>
            </a:r>
          </a:p>
        </p:txBody>
      </p:sp>
      <p:graphicFrame>
        <p:nvGraphicFramePr>
          <p:cNvPr id="17412" name="Object 4"/>
          <p:cNvGraphicFramePr>
            <a:graphicFrameLocks noChangeAspect="1"/>
          </p:cNvGraphicFramePr>
          <p:nvPr/>
        </p:nvGraphicFramePr>
        <p:xfrm>
          <a:off x="5292725" y="2420938"/>
          <a:ext cx="3429000" cy="457200"/>
        </p:xfrm>
        <a:graphic>
          <a:graphicData uri="http://schemas.openxmlformats.org/presentationml/2006/ole">
            <mc:AlternateContent xmlns:mc="http://schemas.openxmlformats.org/markup-compatibility/2006">
              <mc:Choice xmlns:v="urn:schemas-microsoft-com:vml" Requires="v">
                <p:oleObj spid="_x0000_s9218" name="Equation" r:id="rId3" imgW="2019300" imgH="228600" progId="Equation.DSMT4">
                  <p:embed/>
                </p:oleObj>
              </mc:Choice>
              <mc:Fallback>
                <p:oleObj name="Equation" r:id="rId3" imgW="20193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420938"/>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6"/>
          <p:cNvGraphicFramePr>
            <a:graphicFrameLocks noChangeAspect="1"/>
          </p:cNvGraphicFramePr>
          <p:nvPr/>
        </p:nvGraphicFramePr>
        <p:xfrm>
          <a:off x="2195513" y="2781300"/>
          <a:ext cx="1776412" cy="457200"/>
        </p:xfrm>
        <a:graphic>
          <a:graphicData uri="http://schemas.openxmlformats.org/presentationml/2006/ole">
            <mc:AlternateContent xmlns:mc="http://schemas.openxmlformats.org/markup-compatibility/2006">
              <mc:Choice xmlns:v="urn:schemas-microsoft-com:vml" Requires="v">
                <p:oleObj spid="_x0000_s9219" name="Equation" r:id="rId5" imgW="889000" imgH="228600" progId="Equation.DSMT4">
                  <p:embed/>
                </p:oleObj>
              </mc:Choice>
              <mc:Fallback>
                <p:oleObj name="Equation" r:id="rId5" imgW="8890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781300"/>
                        <a:ext cx="177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8"/>
          <p:cNvGraphicFramePr>
            <a:graphicFrameLocks noChangeAspect="1"/>
          </p:cNvGraphicFramePr>
          <p:nvPr/>
        </p:nvGraphicFramePr>
        <p:xfrm>
          <a:off x="1116013" y="3429000"/>
          <a:ext cx="7772400" cy="871538"/>
        </p:xfrm>
        <a:graphic>
          <a:graphicData uri="http://schemas.openxmlformats.org/presentationml/2006/ole">
            <mc:AlternateContent xmlns:mc="http://schemas.openxmlformats.org/markup-compatibility/2006">
              <mc:Choice xmlns:v="urn:schemas-microsoft-com:vml" Requires="v">
                <p:oleObj spid="_x0000_s9220" name="Equation" r:id="rId7" imgW="3822700" imgH="431800" progId="Equation.DSMT4">
                  <p:embed/>
                </p:oleObj>
              </mc:Choice>
              <mc:Fallback>
                <p:oleObj name="Equation" r:id="rId7" imgW="38227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429000"/>
                        <a:ext cx="77724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5" name="Object 15"/>
          <p:cNvGraphicFramePr>
            <a:graphicFrameLocks noChangeAspect="1"/>
          </p:cNvGraphicFramePr>
          <p:nvPr/>
        </p:nvGraphicFramePr>
        <p:xfrm>
          <a:off x="2411413" y="4437063"/>
          <a:ext cx="2119312" cy="528637"/>
        </p:xfrm>
        <a:graphic>
          <a:graphicData uri="http://schemas.openxmlformats.org/presentationml/2006/ole">
            <mc:AlternateContent xmlns:mc="http://schemas.openxmlformats.org/markup-compatibility/2006">
              <mc:Choice xmlns:v="urn:schemas-microsoft-com:vml" Requires="v">
                <p:oleObj spid="_x0000_s9221" name="Equation" r:id="rId9" imgW="889000" imgH="228600" progId="Equation.DSMT4">
                  <p:embed/>
                </p:oleObj>
              </mc:Choice>
              <mc:Fallback>
                <p:oleObj name="Equation" r:id="rId9" imgW="8890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4437063"/>
                        <a:ext cx="211931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17"/>
          <p:cNvGraphicFramePr>
            <a:graphicFrameLocks noChangeAspect="1"/>
          </p:cNvGraphicFramePr>
          <p:nvPr/>
        </p:nvGraphicFramePr>
        <p:xfrm>
          <a:off x="4643438" y="4437063"/>
          <a:ext cx="1095375" cy="569912"/>
        </p:xfrm>
        <a:graphic>
          <a:graphicData uri="http://schemas.openxmlformats.org/presentationml/2006/ole">
            <mc:AlternateContent xmlns:mc="http://schemas.openxmlformats.org/markup-compatibility/2006">
              <mc:Choice xmlns:v="urn:schemas-microsoft-com:vml" Requires="v">
                <p:oleObj spid="_x0000_s9222" name="Equation" r:id="rId11" imgW="457200" imgH="228600" progId="Equation.DSMT4">
                  <p:embed/>
                </p:oleObj>
              </mc:Choice>
              <mc:Fallback>
                <p:oleObj name="Equation" r:id="rId11" imgW="4572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3438" y="4437063"/>
                        <a:ext cx="10953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7" name="Object 19"/>
          <p:cNvGraphicFramePr>
            <a:graphicFrameLocks noChangeAspect="1"/>
          </p:cNvGraphicFramePr>
          <p:nvPr/>
        </p:nvGraphicFramePr>
        <p:xfrm>
          <a:off x="3059113" y="5229225"/>
          <a:ext cx="439737" cy="457200"/>
        </p:xfrm>
        <a:graphic>
          <a:graphicData uri="http://schemas.openxmlformats.org/presentationml/2006/ole">
            <mc:AlternateContent xmlns:mc="http://schemas.openxmlformats.org/markup-compatibility/2006">
              <mc:Choice xmlns:v="urn:schemas-microsoft-com:vml" Requires="v">
                <p:oleObj spid="_x0000_s9223" name="Equation" r:id="rId13" imgW="215806" imgH="228501" progId="Equation.DSMT4">
                  <p:embed/>
                </p:oleObj>
              </mc:Choice>
              <mc:Fallback>
                <p:oleObj name="Equation" r:id="rId13" imgW="215806" imgH="22850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9113" y="5229225"/>
                        <a:ext cx="43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8" name="Object 23"/>
          <p:cNvGraphicFramePr>
            <a:graphicFrameLocks noChangeAspect="1"/>
          </p:cNvGraphicFramePr>
          <p:nvPr/>
        </p:nvGraphicFramePr>
        <p:xfrm>
          <a:off x="6588125" y="4508500"/>
          <a:ext cx="381000" cy="358775"/>
        </p:xfrm>
        <a:graphic>
          <a:graphicData uri="http://schemas.openxmlformats.org/presentationml/2006/ole">
            <mc:AlternateContent xmlns:mc="http://schemas.openxmlformats.org/markup-compatibility/2006">
              <mc:Choice xmlns:v="urn:schemas-microsoft-com:vml" Requires="v">
                <p:oleObj spid="_x0000_s9224" r:id="rId15" imgW="164957" imgH="152268" progId="Equation.DSMT4">
                  <p:embed/>
                </p:oleObj>
              </mc:Choice>
              <mc:Fallback>
                <p:oleObj r:id="rId15" imgW="164957" imgH="152268"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88125" y="4508500"/>
                        <a:ext cx="381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9" name="Rectangle 25"/>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1/2</a:t>
            </a:r>
          </a:p>
        </p:txBody>
      </p:sp>
    </p:spTree>
    <p:extLst>
      <p:ext uri="{BB962C8B-B14F-4D97-AF65-F5344CB8AC3E}">
        <p14:creationId xmlns:p14="http://schemas.microsoft.com/office/powerpoint/2010/main" val="962124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pPr eaLnBrk="1" hangingPunct="1"/>
            <a:r>
              <a:rPr lang="en-US" altLang="zh-TW" sz="3200" b="1" dirty="0" smtClean="0"/>
              <a:t>Signal Representation of OFDM using IDFT/DFT</a:t>
            </a:r>
          </a:p>
        </p:txBody>
      </p:sp>
      <p:sp>
        <p:nvSpPr>
          <p:cNvPr id="18435" name="Rectangle 1027"/>
          <p:cNvSpPr>
            <a:spLocks noGrp="1" noChangeArrowheads="1"/>
          </p:cNvSpPr>
          <p:nvPr>
            <p:ph type="body" idx="1"/>
          </p:nvPr>
        </p:nvSpPr>
        <p:spPr/>
        <p:txBody>
          <a:bodyPr/>
          <a:lstStyle/>
          <a:p>
            <a:pPr eaLnBrk="1" hangingPunct="1"/>
            <a:endParaRPr lang="en-US" altLang="zh-TW" smtClean="0">
              <a:solidFill>
                <a:srgbClr val="000000"/>
              </a:solidFill>
            </a:endParaRPr>
          </a:p>
          <a:p>
            <a:pPr eaLnBrk="1" hangingPunct="1"/>
            <a:endParaRPr lang="en-US" altLang="zh-TW" smtClean="0">
              <a:solidFill>
                <a:srgbClr val="000000"/>
              </a:solidFill>
            </a:endParaRPr>
          </a:p>
          <a:p>
            <a:pPr eaLnBrk="1" hangingPunct="1"/>
            <a:endParaRPr lang="en-US" altLang="zh-TW" smtClean="0">
              <a:solidFill>
                <a:srgbClr val="000000"/>
              </a:solidFill>
            </a:endParaRPr>
          </a:p>
          <a:p>
            <a:pPr eaLnBrk="1" hangingPunct="1"/>
            <a:endParaRPr lang="en-US" altLang="zh-TW" smtClean="0">
              <a:solidFill>
                <a:srgbClr val="000000"/>
              </a:solidFill>
            </a:endParaRPr>
          </a:p>
          <a:p>
            <a:pPr eaLnBrk="1" hangingPunct="1"/>
            <a:endParaRPr lang="en-US" altLang="zh-TW" smtClean="0">
              <a:solidFill>
                <a:srgbClr val="000000"/>
              </a:solidFill>
            </a:endParaRPr>
          </a:p>
          <a:p>
            <a:pPr lvl="1" eaLnBrk="1" hangingPunct="1"/>
            <a:r>
              <a:rPr lang="en-US" altLang="zh-TW" smtClean="0">
                <a:solidFill>
                  <a:srgbClr val="000000"/>
                </a:solidFill>
              </a:rPr>
              <a:t>If these components are applied to a low-pass filter at time intervals</a:t>
            </a:r>
            <a:endParaRPr lang="en-US" altLang="zh-TW" smtClean="0"/>
          </a:p>
          <a:p>
            <a:pPr eaLnBrk="1" hangingPunct="1"/>
            <a:endParaRPr lang="en-US" altLang="zh-TW" smtClean="0"/>
          </a:p>
        </p:txBody>
      </p:sp>
      <p:graphicFrame>
        <p:nvGraphicFramePr>
          <p:cNvPr id="18436" name="Object 1028"/>
          <p:cNvGraphicFramePr>
            <a:graphicFrameLocks noChangeAspect="1"/>
          </p:cNvGraphicFramePr>
          <p:nvPr/>
        </p:nvGraphicFramePr>
        <p:xfrm>
          <a:off x="1187450" y="1916113"/>
          <a:ext cx="7543800" cy="1446212"/>
        </p:xfrm>
        <a:graphic>
          <a:graphicData uri="http://schemas.openxmlformats.org/presentationml/2006/ole">
            <mc:AlternateContent xmlns:mc="http://schemas.openxmlformats.org/markup-compatibility/2006">
              <mc:Choice xmlns:v="urn:schemas-microsoft-com:vml" Requires="v">
                <p:oleObj spid="_x0000_s10242" name="Equation" r:id="rId3" imgW="3797300" imgH="685800" progId="Equation.DSMT4">
                  <p:embed/>
                </p:oleObj>
              </mc:Choice>
              <mc:Fallback>
                <p:oleObj name="Equation" r:id="rId3" imgW="37973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916113"/>
                        <a:ext cx="75438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7" name="Object 1029"/>
          <p:cNvGraphicFramePr>
            <a:graphicFrameLocks noChangeAspect="1"/>
          </p:cNvGraphicFramePr>
          <p:nvPr/>
        </p:nvGraphicFramePr>
        <p:xfrm>
          <a:off x="1403350" y="4581525"/>
          <a:ext cx="7086600" cy="857250"/>
        </p:xfrm>
        <a:graphic>
          <a:graphicData uri="http://schemas.openxmlformats.org/presentationml/2006/ole">
            <mc:AlternateContent xmlns:mc="http://schemas.openxmlformats.org/markup-compatibility/2006">
              <mc:Choice xmlns:v="urn:schemas-microsoft-com:vml" Requires="v">
                <p:oleObj spid="_x0000_s10243" name="Equation" r:id="rId5" imgW="3543300" imgH="431800" progId="Equation.DSMT4">
                  <p:embed/>
                </p:oleObj>
              </mc:Choice>
              <mc:Fallback>
                <p:oleObj name="Equation" r:id="rId5" imgW="35433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581525"/>
                        <a:ext cx="7086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1031"/>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2/2</a:t>
            </a:r>
          </a:p>
        </p:txBody>
      </p:sp>
    </p:spTree>
    <p:extLst>
      <p:ext uri="{BB962C8B-B14F-4D97-AF65-F5344CB8AC3E}">
        <p14:creationId xmlns:p14="http://schemas.microsoft.com/office/powerpoint/2010/main" val="355381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sz="4000" b="1" dirty="0" err="1" smtClean="0"/>
              <a:t>Orthogonality</a:t>
            </a:r>
            <a:endParaRPr lang="en-US" altLang="zh-TW" sz="4000" b="1" dirty="0" smtClean="0"/>
          </a:p>
        </p:txBody>
      </p:sp>
      <p:sp>
        <p:nvSpPr>
          <p:cNvPr id="19459" name="Rectangle 3"/>
          <p:cNvSpPr>
            <a:spLocks noGrp="1" noChangeArrowheads="1"/>
          </p:cNvSpPr>
          <p:nvPr>
            <p:ph type="body" idx="1"/>
          </p:nvPr>
        </p:nvSpPr>
        <p:spPr/>
        <p:txBody>
          <a:bodyPr/>
          <a:lstStyle/>
          <a:p>
            <a:pPr eaLnBrk="1" hangingPunct="1"/>
            <a:r>
              <a:rPr lang="en-US" altLang="zh-TW" smtClean="0">
                <a:solidFill>
                  <a:srgbClr val="000000"/>
                </a:solidFill>
              </a:rPr>
              <a:t>Digital communication systems </a:t>
            </a:r>
          </a:p>
          <a:p>
            <a:pPr lvl="1" eaLnBrk="1" hangingPunct="1"/>
            <a:r>
              <a:rPr lang="en-US" altLang="zh-TW" smtClean="0">
                <a:solidFill>
                  <a:srgbClr val="000000"/>
                </a:solidFill>
              </a:rPr>
              <a:t> In time domain</a:t>
            </a:r>
            <a:r>
              <a:rPr lang="en-US" altLang="zh-TW" smtClean="0"/>
              <a:t>                                  </a:t>
            </a:r>
            <a:r>
              <a:rPr lang="en-US" altLang="zh-TW" smtClean="0">
                <a:solidFill>
                  <a:srgbClr val="000000"/>
                </a:solidFill>
              </a:rPr>
              <a:t>In frequency domain </a:t>
            </a:r>
          </a:p>
          <a:p>
            <a:pPr lvl="1" eaLnBrk="1" hangingPunct="1">
              <a:buFont typeface="Wingdings" pitchFamily="2" charset="2"/>
              <a:buNone/>
            </a:pPr>
            <a:endParaRPr lang="en-US" altLang="zh-TW" smtClean="0">
              <a:solidFill>
                <a:srgbClr val="000000"/>
              </a:solidFill>
            </a:endParaRPr>
          </a:p>
          <a:p>
            <a:pPr lvl="1" eaLnBrk="1" hangingPunct="1">
              <a:buFont typeface="Wingdings" pitchFamily="2" charset="2"/>
              <a:buNone/>
            </a:pPr>
            <a:endParaRPr lang="en-US" altLang="zh-TW" smtClean="0">
              <a:solidFill>
                <a:srgbClr val="000000"/>
              </a:solidFill>
            </a:endParaRPr>
          </a:p>
          <a:p>
            <a:pPr eaLnBrk="1" hangingPunct="1"/>
            <a:r>
              <a:rPr lang="en-US" altLang="zh-TW" smtClean="0">
                <a:solidFill>
                  <a:srgbClr val="000000"/>
                </a:solidFill>
              </a:rPr>
              <a:t>OFDM </a:t>
            </a:r>
          </a:p>
          <a:p>
            <a:pPr lvl="1" algn="just" eaLnBrk="1" hangingPunct="1"/>
            <a:r>
              <a:rPr lang="en-US" altLang="zh-TW" smtClean="0">
                <a:solidFill>
                  <a:srgbClr val="000000"/>
                </a:solidFill>
              </a:rPr>
              <a:t>Two conditions must be considered for the orthogonality between the subcarriers. </a:t>
            </a:r>
          </a:p>
          <a:p>
            <a:pPr lvl="2" algn="just" eaLnBrk="1" hangingPunct="1"/>
            <a:r>
              <a:rPr lang="en-US" altLang="zh-TW" smtClean="0">
                <a:solidFill>
                  <a:srgbClr val="000000"/>
                </a:solidFill>
              </a:rPr>
              <a:t> </a:t>
            </a:r>
            <a:r>
              <a:rPr lang="en-US" altLang="zh-TW" sz="2000" smtClean="0">
                <a:solidFill>
                  <a:srgbClr val="000000"/>
                </a:solidFill>
              </a:rPr>
              <a:t>1. Each subcarrier has exactly an integer number of cycles in the FFT interval. </a:t>
            </a:r>
          </a:p>
          <a:p>
            <a:pPr lvl="2" algn="just" eaLnBrk="1" hangingPunct="1"/>
            <a:r>
              <a:rPr lang="en-US" altLang="zh-TW" sz="2000" smtClean="0">
                <a:solidFill>
                  <a:srgbClr val="000000"/>
                </a:solidFill>
              </a:rPr>
              <a:t> 2. The number of cycles between adjacent subcarriers differs by exactly one.</a:t>
            </a:r>
            <a:endParaRPr lang="en-US" altLang="zh-TW" sz="2000" smtClean="0"/>
          </a:p>
          <a:p>
            <a:pPr eaLnBrk="1" hangingPunct="1"/>
            <a:endParaRPr lang="en-US" altLang="zh-TW" sz="1800" smtClean="0"/>
          </a:p>
        </p:txBody>
      </p:sp>
      <p:graphicFrame>
        <p:nvGraphicFramePr>
          <p:cNvPr id="19460" name="Object 4"/>
          <p:cNvGraphicFramePr>
            <a:graphicFrameLocks noChangeAspect="1"/>
          </p:cNvGraphicFramePr>
          <p:nvPr/>
        </p:nvGraphicFramePr>
        <p:xfrm>
          <a:off x="1116013" y="2420938"/>
          <a:ext cx="3276600" cy="685800"/>
        </p:xfrm>
        <a:graphic>
          <a:graphicData uri="http://schemas.openxmlformats.org/presentationml/2006/ole">
            <mc:AlternateContent xmlns:mc="http://schemas.openxmlformats.org/markup-compatibility/2006">
              <mc:Choice xmlns:v="urn:schemas-microsoft-com:vml" Requires="v">
                <p:oleObj spid="_x0000_s11266" r:id="rId3" imgW="1866900" imgH="457200" progId="Equation.DSMT4">
                  <p:embed/>
                </p:oleObj>
              </mc:Choice>
              <mc:Fallback>
                <p:oleObj r:id="rId3" imgW="18669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420938"/>
                        <a:ext cx="327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6"/>
          <p:cNvGraphicFramePr>
            <a:graphicFrameLocks noChangeAspect="1"/>
          </p:cNvGraphicFramePr>
          <p:nvPr/>
        </p:nvGraphicFramePr>
        <p:xfrm>
          <a:off x="5364163" y="2349500"/>
          <a:ext cx="3429000" cy="685800"/>
        </p:xfrm>
        <a:graphic>
          <a:graphicData uri="http://schemas.openxmlformats.org/presentationml/2006/ole">
            <mc:AlternateContent xmlns:mc="http://schemas.openxmlformats.org/markup-compatibility/2006">
              <mc:Choice xmlns:v="urn:schemas-microsoft-com:vml" Requires="v">
                <p:oleObj spid="_x0000_s11267" r:id="rId5" imgW="2108200" imgH="457200" progId="Equation.DSMT4">
                  <p:embed/>
                </p:oleObj>
              </mc:Choice>
              <mc:Fallback>
                <p:oleObj r:id="rId5" imgW="21082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2349500"/>
                        <a:ext cx="3429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2" name="Object 10"/>
          <p:cNvGraphicFramePr>
            <a:graphicFrameLocks noChangeAspect="1"/>
          </p:cNvGraphicFramePr>
          <p:nvPr/>
        </p:nvGraphicFramePr>
        <p:xfrm>
          <a:off x="1403350" y="5661025"/>
          <a:ext cx="7162800" cy="914400"/>
        </p:xfrm>
        <a:graphic>
          <a:graphicData uri="http://schemas.openxmlformats.org/presentationml/2006/ole">
            <mc:AlternateContent xmlns:mc="http://schemas.openxmlformats.org/markup-compatibility/2006">
              <mc:Choice xmlns:v="urn:schemas-microsoft-com:vml" Requires="v">
                <p:oleObj spid="_x0000_s11268" r:id="rId7" imgW="3860800" imgH="444500" progId="Equation.DSMT4">
                  <p:embed/>
                </p:oleObj>
              </mc:Choice>
              <mc:Fallback>
                <p:oleObj r:id="rId7" imgW="3860800" imgH="444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5661025"/>
                        <a:ext cx="716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Rectangle 11"/>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2/2</a:t>
            </a:r>
          </a:p>
        </p:txBody>
      </p:sp>
    </p:spTree>
    <p:extLst>
      <p:ext uri="{BB962C8B-B14F-4D97-AF65-F5344CB8AC3E}">
        <p14:creationId xmlns:p14="http://schemas.microsoft.com/office/powerpoint/2010/main" val="1480763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050"/>
          <p:cNvSpPr>
            <a:spLocks noGrp="1" noChangeArrowheads="1"/>
          </p:cNvSpPr>
          <p:nvPr>
            <p:ph type="title"/>
          </p:nvPr>
        </p:nvSpPr>
        <p:spPr>
          <a:xfrm>
            <a:off x="319088" y="400050"/>
            <a:ext cx="8610600" cy="762000"/>
          </a:xfrm>
        </p:spPr>
        <p:txBody>
          <a:bodyPr/>
          <a:lstStyle/>
          <a:p>
            <a:pPr eaLnBrk="1" hangingPunct="1"/>
            <a:r>
              <a:rPr lang="en-US" altLang="zh-TW" smtClean="0"/>
              <a:t>Orthogonality</a:t>
            </a:r>
          </a:p>
        </p:txBody>
      </p:sp>
      <p:sp>
        <p:nvSpPr>
          <p:cNvPr id="20483" name="Rectangle 2051"/>
          <p:cNvSpPr>
            <a:spLocks noGrp="1" noChangeArrowheads="1"/>
          </p:cNvSpPr>
          <p:nvPr>
            <p:ph type="body" idx="1"/>
          </p:nvPr>
        </p:nvSpPr>
        <p:spPr>
          <a:xfrm>
            <a:off x="319088" y="1238250"/>
            <a:ext cx="8610600" cy="5257800"/>
          </a:xfrm>
        </p:spPr>
        <p:txBody>
          <a:bodyPr/>
          <a:lstStyle/>
          <a:p>
            <a:pPr eaLnBrk="1" hangingPunct="1">
              <a:buFont typeface="Wingdings" pitchFamily="2" charset="2"/>
              <a:buNone/>
            </a:pPr>
            <a:r>
              <a:rPr lang="en-US" altLang="zh-TW" smtClean="0"/>
              <a:t>     </a:t>
            </a:r>
          </a:p>
          <a:p>
            <a:pPr eaLnBrk="1" hangingPunct="1">
              <a:buFont typeface="Wingdings" pitchFamily="2" charset="2"/>
              <a:buNone/>
            </a:pPr>
            <a:r>
              <a:rPr lang="en-US" altLang="zh-TW" smtClean="0"/>
              <a:t>          Time domain                                Frequency domain</a:t>
            </a:r>
          </a:p>
        </p:txBody>
      </p:sp>
      <p:pic>
        <p:nvPicPr>
          <p:cNvPr id="20484" name="Picture 20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2533650"/>
            <a:ext cx="335280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0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288" y="2686050"/>
            <a:ext cx="3962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2056"/>
          <p:cNvSpPr>
            <a:spLocks noChangeArrowheads="1"/>
          </p:cNvSpPr>
          <p:nvPr/>
        </p:nvSpPr>
        <p:spPr bwMode="auto">
          <a:xfrm>
            <a:off x="471488" y="5353050"/>
            <a:ext cx="4114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400">
                <a:solidFill>
                  <a:srgbClr val="000000"/>
                </a:solidFill>
                <a:latin typeface="Times New Roman" pitchFamily="18" charset="0"/>
                <a:ea typeface="新細明體" pitchFamily="18" charset="-120"/>
              </a:rPr>
              <a:t>Example of four subcarriers within one OFDM symbol</a:t>
            </a:r>
            <a:endParaRPr lang="en-US" altLang="zh-TW" sz="1400">
              <a:latin typeface="Times New Roman" pitchFamily="18" charset="0"/>
              <a:ea typeface="新細明體" pitchFamily="18" charset="-120"/>
            </a:endParaRPr>
          </a:p>
          <a:p>
            <a:pPr algn="l" eaLnBrk="0" hangingPunct="0"/>
            <a:endParaRPr lang="en-US" altLang="zh-TW" sz="1600">
              <a:latin typeface="Times New Roman" pitchFamily="18" charset="0"/>
              <a:ea typeface="新細明體" pitchFamily="18" charset="-120"/>
            </a:endParaRPr>
          </a:p>
        </p:txBody>
      </p:sp>
      <p:sp>
        <p:nvSpPr>
          <p:cNvPr id="20487" name="Rectangle 2057"/>
          <p:cNvSpPr>
            <a:spLocks noChangeArrowheads="1"/>
          </p:cNvSpPr>
          <p:nvPr/>
        </p:nvSpPr>
        <p:spPr bwMode="auto">
          <a:xfrm>
            <a:off x="5576888" y="535305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TW" sz="1400">
                <a:solidFill>
                  <a:srgbClr val="000000"/>
                </a:solidFill>
                <a:latin typeface="Times New Roman" pitchFamily="18" charset="0"/>
                <a:ea typeface="新細明體" pitchFamily="18" charset="-120"/>
              </a:rPr>
              <a:t>Spectra of individual subcarriers</a:t>
            </a:r>
            <a:r>
              <a:rPr lang="en-US" altLang="zh-TW" sz="1200">
                <a:latin typeface="Times New Roman" pitchFamily="18" charset="0"/>
                <a:ea typeface="新細明體" pitchFamily="18" charset="-120"/>
              </a:rPr>
              <a:t> </a:t>
            </a:r>
          </a:p>
        </p:txBody>
      </p:sp>
      <p:sp>
        <p:nvSpPr>
          <p:cNvPr id="20488" name="Rectangle 2058"/>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2/2</a:t>
            </a:r>
          </a:p>
        </p:txBody>
      </p:sp>
    </p:spTree>
    <p:extLst>
      <p:ext uri="{BB962C8B-B14F-4D97-AF65-F5344CB8AC3E}">
        <p14:creationId xmlns:p14="http://schemas.microsoft.com/office/powerpoint/2010/main" val="2736258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850" y="347663"/>
            <a:ext cx="8610600" cy="762000"/>
          </a:xfrm>
        </p:spPr>
        <p:txBody>
          <a:bodyPr/>
          <a:lstStyle/>
          <a:p>
            <a:pPr eaLnBrk="1" hangingPunct="1"/>
            <a:r>
              <a:rPr lang="en-US" altLang="zh-TW" sz="4000" dirty="0" smtClean="0"/>
              <a:t>Guard Interval and Cyclic Extension</a:t>
            </a:r>
          </a:p>
        </p:txBody>
      </p:sp>
      <p:sp>
        <p:nvSpPr>
          <p:cNvPr id="21507" name="Rectangle 3"/>
          <p:cNvSpPr>
            <a:spLocks noGrp="1" noChangeArrowheads="1"/>
          </p:cNvSpPr>
          <p:nvPr>
            <p:ph type="body" idx="1"/>
          </p:nvPr>
        </p:nvSpPr>
        <p:spPr>
          <a:xfrm>
            <a:off x="323850" y="1185863"/>
            <a:ext cx="8610600" cy="5257800"/>
          </a:xfrm>
        </p:spPr>
        <p:txBody>
          <a:bodyPr/>
          <a:lstStyle/>
          <a:p>
            <a:pPr eaLnBrk="1" hangingPunct="1"/>
            <a:endParaRPr lang="en-US" altLang="zh-TW" smtClean="0"/>
          </a:p>
          <a:p>
            <a:pPr eaLnBrk="1" hangingPunct="1"/>
            <a:r>
              <a:rPr lang="en-US" altLang="zh-TW" smtClean="0"/>
              <a:t>OFDM symbol</a:t>
            </a:r>
          </a:p>
          <a:p>
            <a:pPr lvl="1" eaLnBrk="1" hangingPunct="1"/>
            <a:r>
              <a:rPr lang="en-US" altLang="zh-TW" smtClean="0"/>
              <a:t>OFDM symbol duration                          .  </a:t>
            </a:r>
          </a:p>
        </p:txBody>
      </p:sp>
      <p:graphicFrame>
        <p:nvGraphicFramePr>
          <p:cNvPr id="21508" name="Object 6"/>
          <p:cNvGraphicFramePr>
            <a:graphicFrameLocks noChangeAspect="1"/>
          </p:cNvGraphicFramePr>
          <p:nvPr/>
        </p:nvGraphicFramePr>
        <p:xfrm>
          <a:off x="1331913" y="3213100"/>
          <a:ext cx="6172200" cy="2076450"/>
        </p:xfrm>
        <a:graphic>
          <a:graphicData uri="http://schemas.openxmlformats.org/presentationml/2006/ole">
            <mc:AlternateContent xmlns:mc="http://schemas.openxmlformats.org/markup-compatibility/2006">
              <mc:Choice xmlns:v="urn:schemas-microsoft-com:vml" Requires="v">
                <p:oleObj spid="_x0000_s12290" name="VISIO" r:id="rId3" imgW="4755791" imgH="1752853" progId="Visio.Drawing.6">
                  <p:embed/>
                </p:oleObj>
              </mc:Choice>
              <mc:Fallback>
                <p:oleObj name="VISIO" r:id="rId3" imgW="4755791" imgH="1752853"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213100"/>
                        <a:ext cx="61722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8"/>
          <p:cNvGraphicFramePr>
            <a:graphicFrameLocks noChangeAspect="1"/>
          </p:cNvGraphicFramePr>
          <p:nvPr/>
        </p:nvGraphicFramePr>
        <p:xfrm>
          <a:off x="4067175" y="1989138"/>
          <a:ext cx="1752600" cy="522287"/>
        </p:xfrm>
        <a:graphic>
          <a:graphicData uri="http://schemas.openxmlformats.org/presentationml/2006/ole">
            <mc:AlternateContent xmlns:mc="http://schemas.openxmlformats.org/markup-compatibility/2006">
              <mc:Choice xmlns:v="urn:schemas-microsoft-com:vml" Requires="v">
                <p:oleObj spid="_x0000_s12291" r:id="rId5" imgW="799753" imgH="241195" progId="Equation.DSMT4">
                  <p:embed/>
                </p:oleObj>
              </mc:Choice>
              <mc:Fallback>
                <p:oleObj r:id="rId5" imgW="799753"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1989138"/>
                        <a:ext cx="1752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10"/>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1/7</a:t>
            </a:r>
          </a:p>
        </p:txBody>
      </p:sp>
    </p:spTree>
    <p:extLst>
      <p:ext uri="{BB962C8B-B14F-4D97-AF65-F5344CB8AC3E}">
        <p14:creationId xmlns:p14="http://schemas.microsoft.com/office/powerpoint/2010/main" val="1239627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sz="3600" dirty="0" smtClean="0"/>
              <a:t>Guard Interval and Cyclic Extension </a:t>
            </a:r>
          </a:p>
        </p:txBody>
      </p:sp>
      <p:sp>
        <p:nvSpPr>
          <p:cNvPr id="22531" name="Rectangle 3"/>
          <p:cNvSpPr>
            <a:spLocks noGrp="1" noChangeArrowheads="1"/>
          </p:cNvSpPr>
          <p:nvPr>
            <p:ph type="body" idx="1"/>
          </p:nvPr>
        </p:nvSpPr>
        <p:spPr/>
        <p:txBody>
          <a:bodyPr>
            <a:normAutofit/>
          </a:bodyPr>
          <a:lstStyle/>
          <a:p>
            <a:pPr algn="just" eaLnBrk="1" hangingPunct="1"/>
            <a:r>
              <a:rPr lang="en-US" altLang="zh-TW" sz="3200" dirty="0" smtClean="0">
                <a:solidFill>
                  <a:srgbClr val="000000"/>
                </a:solidFill>
              </a:rPr>
              <a:t>Two different sources of interference can be identified</a:t>
            </a:r>
            <a:r>
              <a:rPr lang="en-US" altLang="zh-TW" sz="3200" dirty="0" smtClean="0"/>
              <a:t> </a:t>
            </a:r>
            <a:r>
              <a:rPr lang="en-US" altLang="zh-TW" sz="3200" dirty="0" smtClean="0">
                <a:solidFill>
                  <a:srgbClr val="000000"/>
                </a:solidFill>
              </a:rPr>
              <a:t>in the OFDM system.</a:t>
            </a:r>
            <a:endParaRPr lang="en-US" altLang="zh-TW" sz="3200" dirty="0" smtClean="0"/>
          </a:p>
          <a:p>
            <a:pPr lvl="1" algn="just" eaLnBrk="1" hangingPunct="1"/>
            <a:r>
              <a:rPr lang="en-US" altLang="zh-TW" sz="2000" dirty="0" err="1" smtClean="0">
                <a:solidFill>
                  <a:srgbClr val="000000"/>
                </a:solidFill>
              </a:rPr>
              <a:t>Intersymbol</a:t>
            </a:r>
            <a:r>
              <a:rPr lang="en-US" altLang="zh-TW" sz="2000" dirty="0" smtClean="0">
                <a:solidFill>
                  <a:srgbClr val="000000"/>
                </a:solidFill>
              </a:rPr>
              <a:t> interference (ISI) is defined as the crosstalk between signals within the same sub-channel of consecutive FFT frames, which are separated in time by the signaling interval T. </a:t>
            </a:r>
          </a:p>
          <a:p>
            <a:pPr lvl="1" algn="just" eaLnBrk="1" hangingPunct="1"/>
            <a:r>
              <a:rPr lang="en-US" altLang="zh-TW" sz="2000" dirty="0" smtClean="0">
                <a:solidFill>
                  <a:srgbClr val="000000"/>
                </a:solidFill>
              </a:rPr>
              <a:t>Inter-carrier interference (ICI) is the crosstalk between adjacent </a:t>
            </a:r>
            <a:r>
              <a:rPr lang="en-US" altLang="zh-TW" sz="2000" dirty="0" err="1" smtClean="0">
                <a:solidFill>
                  <a:srgbClr val="000000"/>
                </a:solidFill>
              </a:rPr>
              <a:t>subchannels</a:t>
            </a:r>
            <a:r>
              <a:rPr lang="en-US" altLang="zh-TW" sz="2000" dirty="0" smtClean="0">
                <a:solidFill>
                  <a:srgbClr val="000000"/>
                </a:solidFill>
              </a:rPr>
              <a:t> or frequency bands of the same FFT frame. </a:t>
            </a:r>
          </a:p>
          <a:p>
            <a:pPr lvl="1" algn="just" eaLnBrk="1" hangingPunct="1"/>
            <a:endParaRPr lang="en-US" altLang="zh-TW" sz="2000" dirty="0" smtClean="0">
              <a:solidFill>
                <a:srgbClr val="000000"/>
              </a:solidFill>
            </a:endParaRPr>
          </a:p>
          <a:p>
            <a:pPr algn="just" eaLnBrk="1" hangingPunct="1"/>
            <a:endParaRPr lang="en-US" altLang="zh-TW" sz="3200" b="1" dirty="0" smtClean="0">
              <a:solidFill>
                <a:srgbClr val="000000"/>
              </a:solidFill>
            </a:endParaRPr>
          </a:p>
        </p:txBody>
      </p:sp>
      <p:sp>
        <p:nvSpPr>
          <p:cNvPr id="22532" name="Rectangle 4"/>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2/7</a:t>
            </a:r>
          </a:p>
        </p:txBody>
      </p:sp>
    </p:spTree>
    <p:extLst>
      <p:ext uri="{BB962C8B-B14F-4D97-AF65-F5344CB8AC3E}">
        <p14:creationId xmlns:p14="http://schemas.microsoft.com/office/powerpoint/2010/main" val="3782234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OFDM Transmitter and Receiver</a:t>
            </a:r>
            <a:endParaRPr lang="en-US" sz="4000" b="1" dirty="0"/>
          </a:p>
        </p:txBody>
      </p:sp>
      <p:grpSp>
        <p:nvGrpSpPr>
          <p:cNvPr id="110" name="Group 310"/>
          <p:cNvGrpSpPr>
            <a:grpSpLocks/>
          </p:cNvGrpSpPr>
          <p:nvPr/>
        </p:nvGrpSpPr>
        <p:grpSpPr bwMode="auto">
          <a:xfrm>
            <a:off x="304800" y="1828800"/>
            <a:ext cx="8659813" cy="4648200"/>
            <a:chOff x="204" y="1026"/>
            <a:chExt cx="5443" cy="2478"/>
          </a:xfrm>
        </p:grpSpPr>
        <p:grpSp>
          <p:nvGrpSpPr>
            <p:cNvPr id="111" name="Group 311"/>
            <p:cNvGrpSpPr>
              <a:grpSpLocks/>
            </p:cNvGrpSpPr>
            <p:nvPr/>
          </p:nvGrpSpPr>
          <p:grpSpPr bwMode="auto">
            <a:xfrm>
              <a:off x="204" y="1026"/>
              <a:ext cx="5171" cy="725"/>
              <a:chOff x="159" y="2841"/>
              <a:chExt cx="5171" cy="725"/>
            </a:xfrm>
          </p:grpSpPr>
          <p:sp>
            <p:nvSpPr>
              <p:cNvPr id="155" name="Rectangle 312"/>
              <p:cNvSpPr>
                <a:spLocks noChangeArrowheads="1"/>
              </p:cNvSpPr>
              <p:nvPr/>
            </p:nvSpPr>
            <p:spPr bwMode="auto">
              <a:xfrm>
                <a:off x="521" y="2931"/>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Serial-to-</a:t>
                </a:r>
                <a:br>
                  <a:rPr lang="en-US" altLang="zh-TW" sz="1200">
                    <a:latin typeface="Times New Roman" pitchFamily="18" charset="0"/>
                    <a:ea typeface="新細明體" pitchFamily="18" charset="-120"/>
                  </a:rPr>
                </a:br>
                <a:r>
                  <a:rPr lang="en-US" altLang="zh-TW" sz="1200">
                    <a:latin typeface="Times New Roman" pitchFamily="18" charset="0"/>
                    <a:ea typeface="新細明體" pitchFamily="18" charset="-120"/>
                  </a:rPr>
                  <a:t>Parallel</a:t>
                </a:r>
              </a:p>
              <a:p>
                <a:r>
                  <a:rPr lang="en-US" altLang="zh-TW" sz="1200">
                    <a:latin typeface="Times New Roman" pitchFamily="18" charset="0"/>
                    <a:ea typeface="新細明體" pitchFamily="18" charset="-120"/>
                  </a:rPr>
                  <a:t>Converter</a:t>
                </a:r>
              </a:p>
            </p:txBody>
          </p:sp>
          <p:sp>
            <p:nvSpPr>
              <p:cNvPr id="156" name="Rectangle 313"/>
              <p:cNvSpPr>
                <a:spLocks noChangeArrowheads="1"/>
              </p:cNvSpPr>
              <p:nvPr/>
            </p:nvSpPr>
            <p:spPr bwMode="auto">
              <a:xfrm>
                <a:off x="1247" y="2931"/>
                <a:ext cx="318"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Signal</a:t>
                </a:r>
              </a:p>
              <a:p>
                <a:r>
                  <a:rPr lang="en-US" altLang="zh-TW" sz="1200">
                    <a:latin typeface="Times New Roman" pitchFamily="18" charset="0"/>
                    <a:ea typeface="新細明體" pitchFamily="18" charset="-120"/>
                  </a:rPr>
                  <a:t>Mapper</a:t>
                </a:r>
              </a:p>
            </p:txBody>
          </p:sp>
          <p:sp>
            <p:nvSpPr>
              <p:cNvPr id="157" name="Rectangle 314"/>
              <p:cNvSpPr>
                <a:spLocks noChangeArrowheads="1"/>
              </p:cNvSpPr>
              <p:nvPr/>
            </p:nvSpPr>
            <p:spPr bwMode="auto">
              <a:xfrm>
                <a:off x="2472" y="2931"/>
                <a:ext cx="273"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IFFT</a:t>
                </a:r>
              </a:p>
            </p:txBody>
          </p:sp>
          <p:sp>
            <p:nvSpPr>
              <p:cNvPr id="158" name="Rectangle 315"/>
              <p:cNvSpPr>
                <a:spLocks noChangeArrowheads="1"/>
              </p:cNvSpPr>
              <p:nvPr/>
            </p:nvSpPr>
            <p:spPr bwMode="auto">
              <a:xfrm>
                <a:off x="2971" y="2931"/>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Parallel-</a:t>
                </a:r>
              </a:p>
              <a:p>
                <a:r>
                  <a:rPr lang="en-US" altLang="zh-TW" sz="1200">
                    <a:latin typeface="Times New Roman" pitchFamily="18" charset="0"/>
                    <a:ea typeface="新細明體" pitchFamily="18" charset="-120"/>
                  </a:rPr>
                  <a:t>to-Serial</a:t>
                </a:r>
              </a:p>
              <a:p>
                <a:r>
                  <a:rPr lang="en-US" altLang="zh-TW" sz="1200">
                    <a:latin typeface="Times New Roman" pitchFamily="18" charset="0"/>
                    <a:ea typeface="新細明體" pitchFamily="18" charset="-120"/>
                  </a:rPr>
                  <a:t>Converter</a:t>
                </a:r>
              </a:p>
            </p:txBody>
          </p:sp>
          <p:sp>
            <p:nvSpPr>
              <p:cNvPr id="159" name="Rectangle 316"/>
              <p:cNvSpPr>
                <a:spLocks noChangeArrowheads="1"/>
              </p:cNvSpPr>
              <p:nvPr/>
            </p:nvSpPr>
            <p:spPr bwMode="auto">
              <a:xfrm>
                <a:off x="3606" y="2931"/>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Guard</a:t>
                </a:r>
              </a:p>
              <a:p>
                <a:r>
                  <a:rPr lang="en-US" altLang="zh-TW" sz="1200">
                    <a:latin typeface="Times New Roman" pitchFamily="18" charset="0"/>
                    <a:ea typeface="新細明體" pitchFamily="18" charset="-120"/>
                  </a:rPr>
                  <a:t>Interval</a:t>
                </a:r>
              </a:p>
              <a:p>
                <a:r>
                  <a:rPr lang="en-US" altLang="zh-TW" sz="1200">
                    <a:latin typeface="Times New Roman" pitchFamily="18" charset="0"/>
                    <a:ea typeface="新細明體" pitchFamily="18" charset="-120"/>
                  </a:rPr>
                  <a:t>Insertion</a:t>
                </a:r>
              </a:p>
            </p:txBody>
          </p:sp>
          <p:sp>
            <p:nvSpPr>
              <p:cNvPr id="160" name="Line 317"/>
              <p:cNvSpPr>
                <a:spLocks noChangeShapeType="1"/>
              </p:cNvSpPr>
              <p:nvPr/>
            </p:nvSpPr>
            <p:spPr bwMode="auto">
              <a:xfrm>
                <a:off x="249" y="3339"/>
                <a:ext cx="27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1" name="Text Box 318"/>
              <p:cNvSpPr txBox="1">
                <a:spLocks noChangeArrowheads="1"/>
              </p:cNvSpPr>
              <p:nvPr/>
            </p:nvSpPr>
            <p:spPr bwMode="auto">
              <a:xfrm>
                <a:off x="159" y="2931"/>
                <a:ext cx="363"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eaLnBrk="1" hangingPunct="1">
                  <a:spcBef>
                    <a:spcPct val="50000"/>
                  </a:spcBef>
                </a:pPr>
                <a:r>
                  <a:rPr lang="en-US" altLang="zh-TW" sz="1200">
                    <a:latin typeface="Times New Roman" pitchFamily="18" charset="0"/>
                    <a:ea typeface="新細明體" pitchFamily="18" charset="-120"/>
                  </a:rPr>
                  <a:t>Serial Data Input</a:t>
                </a:r>
              </a:p>
            </p:txBody>
          </p:sp>
          <p:sp>
            <p:nvSpPr>
              <p:cNvPr id="162" name="Line 319"/>
              <p:cNvSpPr>
                <a:spLocks noChangeShapeType="1"/>
              </p:cNvSpPr>
              <p:nvPr/>
            </p:nvSpPr>
            <p:spPr bwMode="auto">
              <a:xfrm>
                <a:off x="975" y="3022"/>
                <a:ext cx="27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3" name="Line 320"/>
              <p:cNvSpPr>
                <a:spLocks noChangeShapeType="1"/>
              </p:cNvSpPr>
              <p:nvPr/>
            </p:nvSpPr>
            <p:spPr bwMode="auto">
              <a:xfrm>
                <a:off x="975" y="3158"/>
                <a:ext cx="27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4" name="Line 321"/>
              <p:cNvSpPr>
                <a:spLocks noChangeShapeType="1"/>
              </p:cNvSpPr>
              <p:nvPr/>
            </p:nvSpPr>
            <p:spPr bwMode="auto">
              <a:xfrm>
                <a:off x="975" y="3476"/>
                <a:ext cx="27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5" name="Line 322"/>
              <p:cNvSpPr>
                <a:spLocks noChangeShapeType="1"/>
              </p:cNvSpPr>
              <p:nvPr/>
            </p:nvSpPr>
            <p:spPr bwMode="auto">
              <a:xfrm>
                <a:off x="1111" y="3204"/>
                <a:ext cx="0" cy="226"/>
              </a:xfrm>
              <a:prstGeom prst="line">
                <a:avLst/>
              </a:prstGeom>
              <a:noFill/>
              <a:ln w="25400">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6" name="Text Box 323"/>
              <p:cNvSpPr txBox="1">
                <a:spLocks noChangeArrowheads="1"/>
              </p:cNvSpPr>
              <p:nvPr/>
            </p:nvSpPr>
            <p:spPr bwMode="auto">
              <a:xfrm>
                <a:off x="930" y="2841"/>
                <a:ext cx="362"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eaLnBrk="1" hangingPunct="1">
                  <a:spcBef>
                    <a:spcPct val="50000"/>
                  </a:spcBef>
                </a:pPr>
                <a:r>
                  <a:rPr lang="en-US" altLang="zh-TW" sz="1200">
                    <a:latin typeface="Times New Roman" pitchFamily="18" charset="0"/>
                    <a:ea typeface="新細明體" pitchFamily="18" charset="-120"/>
                  </a:rPr>
                  <a:t>x bits</a:t>
                </a:r>
              </a:p>
            </p:txBody>
          </p:sp>
          <p:sp>
            <p:nvSpPr>
              <p:cNvPr id="167" name="Line 324"/>
              <p:cNvSpPr>
                <a:spLocks noChangeShapeType="1"/>
              </p:cNvSpPr>
              <p:nvPr/>
            </p:nvSpPr>
            <p:spPr bwMode="auto">
              <a:xfrm>
                <a:off x="1565" y="3022"/>
                <a:ext cx="90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8" name="Line 325"/>
              <p:cNvSpPr>
                <a:spLocks noChangeShapeType="1"/>
              </p:cNvSpPr>
              <p:nvPr/>
            </p:nvSpPr>
            <p:spPr bwMode="auto">
              <a:xfrm>
                <a:off x="1565" y="3158"/>
                <a:ext cx="90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9" name="Line 326"/>
              <p:cNvSpPr>
                <a:spLocks noChangeShapeType="1"/>
              </p:cNvSpPr>
              <p:nvPr/>
            </p:nvSpPr>
            <p:spPr bwMode="auto">
              <a:xfrm flipV="1">
                <a:off x="1565" y="3475"/>
                <a:ext cx="90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0" name="Line 327"/>
              <p:cNvSpPr>
                <a:spLocks noChangeShapeType="1"/>
              </p:cNvSpPr>
              <p:nvPr/>
            </p:nvSpPr>
            <p:spPr bwMode="auto">
              <a:xfrm>
                <a:off x="2154" y="3203"/>
                <a:ext cx="0" cy="227"/>
              </a:xfrm>
              <a:prstGeom prst="line">
                <a:avLst/>
              </a:prstGeom>
              <a:noFill/>
              <a:ln w="25400">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71" name="Object 328"/>
              <p:cNvGraphicFramePr>
                <a:graphicFrameLocks noChangeAspect="1"/>
              </p:cNvGraphicFramePr>
              <p:nvPr/>
            </p:nvGraphicFramePr>
            <p:xfrm>
              <a:off x="1791" y="2886"/>
              <a:ext cx="106" cy="136"/>
            </p:xfrm>
            <a:graphic>
              <a:graphicData uri="http://schemas.openxmlformats.org/presentationml/2006/ole">
                <mc:AlternateContent xmlns:mc="http://schemas.openxmlformats.org/markup-compatibility/2006">
                  <mc:Choice xmlns:v="urn:schemas-microsoft-com:vml" Requires="v">
                    <p:oleObj spid="_x0000_s2076" name="方程式" r:id="rId3" imgW="177646" imgH="228402" progId="Equation.3">
                      <p:embed/>
                    </p:oleObj>
                  </mc:Choice>
                  <mc:Fallback>
                    <p:oleObj name="方程式" r:id="rId3" imgW="177646" imgH="2284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2886"/>
                            <a:ext cx="10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 name="Object 329"/>
              <p:cNvGraphicFramePr>
                <a:graphicFrameLocks noChangeAspect="1"/>
              </p:cNvGraphicFramePr>
              <p:nvPr/>
            </p:nvGraphicFramePr>
            <p:xfrm>
              <a:off x="1791" y="3022"/>
              <a:ext cx="113" cy="136"/>
            </p:xfrm>
            <a:graphic>
              <a:graphicData uri="http://schemas.openxmlformats.org/presentationml/2006/ole">
                <mc:AlternateContent xmlns:mc="http://schemas.openxmlformats.org/markup-compatibility/2006">
                  <mc:Choice xmlns:v="urn:schemas-microsoft-com:vml" Requires="v">
                    <p:oleObj spid="_x0000_s2077" name="方程式" r:id="rId5" imgW="164885" imgH="215619" progId="Equation.3">
                      <p:embed/>
                    </p:oleObj>
                  </mc:Choice>
                  <mc:Fallback>
                    <p:oleObj name="方程式" r:id="rId5" imgW="164885" imgH="2156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1" y="3022"/>
                            <a:ext cx="113"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3" name="Object 330"/>
              <p:cNvGraphicFramePr>
                <a:graphicFrameLocks noChangeAspect="1"/>
              </p:cNvGraphicFramePr>
              <p:nvPr/>
            </p:nvGraphicFramePr>
            <p:xfrm>
              <a:off x="1746" y="3339"/>
              <a:ext cx="272" cy="155"/>
            </p:xfrm>
            <a:graphic>
              <a:graphicData uri="http://schemas.openxmlformats.org/presentationml/2006/ole">
                <mc:AlternateContent xmlns:mc="http://schemas.openxmlformats.org/markup-compatibility/2006">
                  <mc:Choice xmlns:v="urn:schemas-microsoft-com:vml" Requires="v">
                    <p:oleObj spid="_x0000_s2078" name="方程式" r:id="rId7" imgW="266584" imgH="228501" progId="Equation.3">
                      <p:embed/>
                    </p:oleObj>
                  </mc:Choice>
                  <mc:Fallback>
                    <p:oleObj name="方程式" r:id="rId7" imgW="266584"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 y="3339"/>
                            <a:ext cx="272"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 name="Line 331"/>
              <p:cNvSpPr>
                <a:spLocks noChangeShapeType="1"/>
              </p:cNvSpPr>
              <p:nvPr/>
            </p:nvSpPr>
            <p:spPr bwMode="auto">
              <a:xfrm>
                <a:off x="2744" y="3022"/>
                <a:ext cx="22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5" name="Line 332"/>
              <p:cNvSpPr>
                <a:spLocks noChangeShapeType="1"/>
              </p:cNvSpPr>
              <p:nvPr/>
            </p:nvSpPr>
            <p:spPr bwMode="auto">
              <a:xfrm>
                <a:off x="2744" y="3158"/>
                <a:ext cx="22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6" name="Line 333"/>
              <p:cNvSpPr>
                <a:spLocks noChangeShapeType="1"/>
              </p:cNvSpPr>
              <p:nvPr/>
            </p:nvSpPr>
            <p:spPr bwMode="auto">
              <a:xfrm>
                <a:off x="2744" y="3476"/>
                <a:ext cx="22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77" name="Line 334"/>
              <p:cNvSpPr>
                <a:spLocks noChangeShapeType="1"/>
              </p:cNvSpPr>
              <p:nvPr/>
            </p:nvSpPr>
            <p:spPr bwMode="auto">
              <a:xfrm>
                <a:off x="2835" y="3204"/>
                <a:ext cx="0" cy="182"/>
              </a:xfrm>
              <a:prstGeom prst="line">
                <a:avLst/>
              </a:prstGeom>
              <a:noFill/>
              <a:ln w="25400">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78" name="Object 335"/>
              <p:cNvGraphicFramePr>
                <a:graphicFrameLocks noChangeAspect="1"/>
              </p:cNvGraphicFramePr>
              <p:nvPr/>
            </p:nvGraphicFramePr>
            <p:xfrm>
              <a:off x="2790" y="2841"/>
              <a:ext cx="123" cy="181"/>
            </p:xfrm>
            <a:graphic>
              <a:graphicData uri="http://schemas.openxmlformats.org/presentationml/2006/ole">
                <mc:AlternateContent xmlns:mc="http://schemas.openxmlformats.org/markup-compatibility/2006">
                  <mc:Choice xmlns:v="urn:schemas-microsoft-com:vml" Requires="v">
                    <p:oleObj spid="_x0000_s2079" name="方程式" r:id="rId9" imgW="152334" imgH="228501" progId="Equation.3">
                      <p:embed/>
                    </p:oleObj>
                  </mc:Choice>
                  <mc:Fallback>
                    <p:oleObj name="方程式" r:id="rId9" imgW="152334"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0" y="2841"/>
                            <a:ext cx="12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 name="Object 336"/>
              <p:cNvGraphicFramePr>
                <a:graphicFrameLocks noChangeAspect="1"/>
              </p:cNvGraphicFramePr>
              <p:nvPr/>
            </p:nvGraphicFramePr>
            <p:xfrm>
              <a:off x="2790" y="2977"/>
              <a:ext cx="140" cy="181"/>
            </p:xfrm>
            <a:graphic>
              <a:graphicData uri="http://schemas.openxmlformats.org/presentationml/2006/ole">
                <mc:AlternateContent xmlns:mc="http://schemas.openxmlformats.org/markup-compatibility/2006">
                  <mc:Choice xmlns:v="urn:schemas-microsoft-com:vml" Requires="v">
                    <p:oleObj spid="_x0000_s2080" name="方程式" r:id="rId11" imgW="139579" imgH="215713" progId="Equation.3">
                      <p:embed/>
                    </p:oleObj>
                  </mc:Choice>
                  <mc:Fallback>
                    <p:oleObj name="方程式" r:id="rId11" imgW="139579"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0" y="2977"/>
                            <a:ext cx="140"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 name="Object 337"/>
              <p:cNvGraphicFramePr>
                <a:graphicFrameLocks noChangeAspect="1"/>
              </p:cNvGraphicFramePr>
              <p:nvPr/>
            </p:nvGraphicFramePr>
            <p:xfrm>
              <a:off x="2744" y="3294"/>
              <a:ext cx="189" cy="227"/>
            </p:xfrm>
            <a:graphic>
              <a:graphicData uri="http://schemas.openxmlformats.org/presentationml/2006/ole">
                <mc:AlternateContent xmlns:mc="http://schemas.openxmlformats.org/markup-compatibility/2006">
                  <mc:Choice xmlns:v="urn:schemas-microsoft-com:vml" Requires="v">
                    <p:oleObj spid="_x0000_s2081" name="方程式" r:id="rId13" imgW="241300" imgH="228600" progId="Equation.3">
                      <p:embed/>
                    </p:oleObj>
                  </mc:Choice>
                  <mc:Fallback>
                    <p:oleObj name="方程式" r:id="rId13" imgW="2413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4" y="3294"/>
                            <a:ext cx="189"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 name="Line 338"/>
              <p:cNvSpPr>
                <a:spLocks noChangeShapeType="1"/>
              </p:cNvSpPr>
              <p:nvPr/>
            </p:nvSpPr>
            <p:spPr bwMode="auto">
              <a:xfrm>
                <a:off x="3425" y="3249"/>
                <a:ext cx="181"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2" name="Rectangle 339"/>
              <p:cNvSpPr>
                <a:spLocks noChangeArrowheads="1"/>
              </p:cNvSpPr>
              <p:nvPr/>
            </p:nvSpPr>
            <p:spPr bwMode="auto">
              <a:xfrm>
                <a:off x="4241" y="2931"/>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D/A &amp;</a:t>
                </a:r>
              </a:p>
              <a:p>
                <a:r>
                  <a:rPr lang="en-US" altLang="zh-TW" sz="1200">
                    <a:latin typeface="Times New Roman" pitchFamily="18" charset="0"/>
                    <a:ea typeface="新細明體" pitchFamily="18" charset="-120"/>
                  </a:rPr>
                  <a:t>Low pass</a:t>
                </a:r>
              </a:p>
              <a:p>
                <a:r>
                  <a:rPr lang="en-US" altLang="zh-TW" sz="1200">
                    <a:latin typeface="Times New Roman" pitchFamily="18" charset="0"/>
                    <a:ea typeface="新細明體" pitchFamily="18" charset="-120"/>
                  </a:rPr>
                  <a:t>Filter</a:t>
                </a:r>
              </a:p>
            </p:txBody>
          </p:sp>
          <p:sp>
            <p:nvSpPr>
              <p:cNvPr id="183" name="Rectangle 340"/>
              <p:cNvSpPr>
                <a:spLocks noChangeArrowheads="1"/>
              </p:cNvSpPr>
              <p:nvPr/>
            </p:nvSpPr>
            <p:spPr bwMode="auto">
              <a:xfrm>
                <a:off x="4876" y="2931"/>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Up-</a:t>
                </a:r>
              </a:p>
              <a:p>
                <a:r>
                  <a:rPr lang="en-US" altLang="zh-TW" sz="1200">
                    <a:latin typeface="Times New Roman" pitchFamily="18" charset="0"/>
                    <a:ea typeface="新細明體" pitchFamily="18" charset="-120"/>
                  </a:rPr>
                  <a:t>Converter</a:t>
                </a:r>
              </a:p>
            </p:txBody>
          </p:sp>
          <p:sp>
            <p:nvSpPr>
              <p:cNvPr id="184" name="Line 341"/>
              <p:cNvSpPr>
                <a:spLocks noChangeShapeType="1"/>
              </p:cNvSpPr>
              <p:nvPr/>
            </p:nvSpPr>
            <p:spPr bwMode="auto">
              <a:xfrm>
                <a:off x="4060" y="3249"/>
                <a:ext cx="181"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 name="Line 342"/>
              <p:cNvSpPr>
                <a:spLocks noChangeShapeType="1"/>
              </p:cNvSpPr>
              <p:nvPr/>
            </p:nvSpPr>
            <p:spPr bwMode="auto">
              <a:xfrm>
                <a:off x="4695" y="3249"/>
                <a:ext cx="181"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12" name="Group 343"/>
            <p:cNvGrpSpPr>
              <a:grpSpLocks/>
            </p:cNvGrpSpPr>
            <p:nvPr/>
          </p:nvGrpSpPr>
          <p:grpSpPr bwMode="auto">
            <a:xfrm>
              <a:off x="204" y="2750"/>
              <a:ext cx="5171" cy="754"/>
              <a:chOff x="158" y="3339"/>
              <a:chExt cx="5171" cy="754"/>
            </a:xfrm>
          </p:grpSpPr>
          <p:sp>
            <p:nvSpPr>
              <p:cNvPr id="119" name="Rectangle 344"/>
              <p:cNvSpPr>
                <a:spLocks noChangeArrowheads="1"/>
              </p:cNvSpPr>
              <p:nvPr/>
            </p:nvSpPr>
            <p:spPr bwMode="auto">
              <a:xfrm>
                <a:off x="4875" y="3458"/>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Down-</a:t>
                </a:r>
              </a:p>
              <a:p>
                <a:r>
                  <a:rPr lang="en-US" altLang="zh-TW" sz="1200">
                    <a:latin typeface="Times New Roman" pitchFamily="18" charset="0"/>
                    <a:ea typeface="新細明體" pitchFamily="18" charset="-120"/>
                  </a:rPr>
                  <a:t>Converter</a:t>
                </a:r>
              </a:p>
            </p:txBody>
          </p:sp>
          <p:sp>
            <p:nvSpPr>
              <p:cNvPr id="120" name="Rectangle 345"/>
              <p:cNvSpPr>
                <a:spLocks noChangeArrowheads="1"/>
              </p:cNvSpPr>
              <p:nvPr/>
            </p:nvSpPr>
            <p:spPr bwMode="auto">
              <a:xfrm>
                <a:off x="4240" y="3458"/>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A/D </a:t>
                </a:r>
              </a:p>
            </p:txBody>
          </p:sp>
          <p:sp>
            <p:nvSpPr>
              <p:cNvPr id="121" name="Rectangle 346"/>
              <p:cNvSpPr>
                <a:spLocks noChangeArrowheads="1"/>
              </p:cNvSpPr>
              <p:nvPr/>
            </p:nvSpPr>
            <p:spPr bwMode="auto">
              <a:xfrm>
                <a:off x="3605" y="3458"/>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Guard</a:t>
                </a:r>
              </a:p>
              <a:p>
                <a:r>
                  <a:rPr lang="en-US" altLang="zh-TW" sz="1200">
                    <a:latin typeface="Times New Roman" pitchFamily="18" charset="0"/>
                    <a:ea typeface="新細明體" pitchFamily="18" charset="-120"/>
                  </a:rPr>
                  <a:t>Interval</a:t>
                </a:r>
              </a:p>
              <a:p>
                <a:r>
                  <a:rPr lang="en-US" altLang="zh-TW" sz="1200">
                    <a:latin typeface="Times New Roman" pitchFamily="18" charset="0"/>
                    <a:ea typeface="新細明體" pitchFamily="18" charset="-120"/>
                  </a:rPr>
                  <a:t>Removal</a:t>
                </a:r>
              </a:p>
            </p:txBody>
          </p:sp>
          <p:sp>
            <p:nvSpPr>
              <p:cNvPr id="122" name="Rectangle 347"/>
              <p:cNvSpPr>
                <a:spLocks noChangeArrowheads="1"/>
              </p:cNvSpPr>
              <p:nvPr/>
            </p:nvSpPr>
            <p:spPr bwMode="auto">
              <a:xfrm>
                <a:off x="2970" y="3458"/>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Serial-to-</a:t>
                </a:r>
                <a:br>
                  <a:rPr lang="en-US" altLang="zh-TW" sz="1200">
                    <a:latin typeface="Times New Roman" pitchFamily="18" charset="0"/>
                    <a:ea typeface="新細明體" pitchFamily="18" charset="-120"/>
                  </a:rPr>
                </a:br>
                <a:r>
                  <a:rPr lang="en-US" altLang="zh-TW" sz="1200">
                    <a:latin typeface="Times New Roman" pitchFamily="18" charset="0"/>
                    <a:ea typeface="新細明體" pitchFamily="18" charset="-120"/>
                  </a:rPr>
                  <a:t>Parallel</a:t>
                </a:r>
              </a:p>
              <a:p>
                <a:r>
                  <a:rPr lang="en-US" altLang="zh-TW" sz="1200">
                    <a:latin typeface="Times New Roman" pitchFamily="18" charset="0"/>
                    <a:ea typeface="新細明體" pitchFamily="18" charset="-120"/>
                  </a:rPr>
                  <a:t>Converter</a:t>
                </a:r>
              </a:p>
            </p:txBody>
          </p:sp>
          <p:sp>
            <p:nvSpPr>
              <p:cNvPr id="123" name="Rectangle 348"/>
              <p:cNvSpPr>
                <a:spLocks noChangeArrowheads="1"/>
              </p:cNvSpPr>
              <p:nvPr/>
            </p:nvSpPr>
            <p:spPr bwMode="auto">
              <a:xfrm>
                <a:off x="2471" y="3458"/>
                <a:ext cx="272"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FFT</a:t>
                </a:r>
              </a:p>
            </p:txBody>
          </p:sp>
          <p:sp>
            <p:nvSpPr>
              <p:cNvPr id="124" name="Rectangle 349"/>
              <p:cNvSpPr>
                <a:spLocks noChangeArrowheads="1"/>
              </p:cNvSpPr>
              <p:nvPr/>
            </p:nvSpPr>
            <p:spPr bwMode="auto">
              <a:xfrm>
                <a:off x="1836" y="3458"/>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One-tap</a:t>
                </a:r>
              </a:p>
              <a:p>
                <a:r>
                  <a:rPr lang="en-US" altLang="zh-TW" sz="1200">
                    <a:latin typeface="Times New Roman" pitchFamily="18" charset="0"/>
                    <a:ea typeface="新細明體" pitchFamily="18" charset="-120"/>
                  </a:rPr>
                  <a:t>Equalizer</a:t>
                </a:r>
              </a:p>
            </p:txBody>
          </p:sp>
          <p:sp>
            <p:nvSpPr>
              <p:cNvPr id="125" name="Rectangle 350"/>
              <p:cNvSpPr>
                <a:spLocks noChangeArrowheads="1"/>
              </p:cNvSpPr>
              <p:nvPr/>
            </p:nvSpPr>
            <p:spPr bwMode="auto">
              <a:xfrm>
                <a:off x="1202" y="3457"/>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Signal</a:t>
                </a:r>
              </a:p>
              <a:p>
                <a:r>
                  <a:rPr lang="en-US" altLang="zh-TW" sz="1200">
                    <a:latin typeface="Times New Roman" pitchFamily="18" charset="0"/>
                    <a:ea typeface="新細明體" pitchFamily="18" charset="-120"/>
                  </a:rPr>
                  <a:t>Demapper</a:t>
                </a:r>
              </a:p>
            </p:txBody>
          </p:sp>
          <p:sp>
            <p:nvSpPr>
              <p:cNvPr id="126" name="Rectangle 351"/>
              <p:cNvSpPr>
                <a:spLocks noChangeArrowheads="1"/>
              </p:cNvSpPr>
              <p:nvPr/>
            </p:nvSpPr>
            <p:spPr bwMode="auto">
              <a:xfrm>
                <a:off x="520" y="3458"/>
                <a:ext cx="454" cy="63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Parallel-</a:t>
                </a:r>
              </a:p>
              <a:p>
                <a:r>
                  <a:rPr lang="en-US" altLang="zh-TW" sz="1200">
                    <a:latin typeface="Times New Roman" pitchFamily="18" charset="0"/>
                    <a:ea typeface="新細明體" pitchFamily="18" charset="-120"/>
                  </a:rPr>
                  <a:t>to-Serial</a:t>
                </a:r>
              </a:p>
              <a:p>
                <a:r>
                  <a:rPr lang="en-US" altLang="zh-TW" sz="1200">
                    <a:latin typeface="Times New Roman" pitchFamily="18" charset="0"/>
                    <a:ea typeface="新細明體" pitchFamily="18" charset="-120"/>
                  </a:rPr>
                  <a:t>Converter</a:t>
                </a:r>
              </a:p>
            </p:txBody>
          </p:sp>
          <p:cxnSp>
            <p:nvCxnSpPr>
              <p:cNvPr id="127" name="AutoShape 352"/>
              <p:cNvCxnSpPr>
                <a:cxnSpLocks noChangeShapeType="1"/>
                <a:stCxn id="119" idx="1"/>
                <a:endCxn id="120" idx="3"/>
              </p:cNvCxnSpPr>
              <p:nvPr/>
            </p:nvCxnSpPr>
            <p:spPr bwMode="auto">
              <a:xfrm rot="10800000">
                <a:off x="4694" y="3776"/>
                <a:ext cx="181" cy="0"/>
              </a:xfrm>
              <a:prstGeom prst="straightConnector1">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AutoShape 353"/>
              <p:cNvCxnSpPr>
                <a:cxnSpLocks noChangeShapeType="1"/>
                <a:stCxn id="120" idx="1"/>
                <a:endCxn id="121" idx="3"/>
              </p:cNvCxnSpPr>
              <p:nvPr/>
            </p:nvCxnSpPr>
            <p:spPr bwMode="auto">
              <a:xfrm rot="10800000">
                <a:off x="4059" y="3776"/>
                <a:ext cx="181" cy="0"/>
              </a:xfrm>
              <a:prstGeom prst="straightConnector1">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AutoShape 354"/>
              <p:cNvCxnSpPr>
                <a:cxnSpLocks noChangeShapeType="1"/>
                <a:stCxn id="121" idx="1"/>
                <a:endCxn id="122" idx="3"/>
              </p:cNvCxnSpPr>
              <p:nvPr/>
            </p:nvCxnSpPr>
            <p:spPr bwMode="auto">
              <a:xfrm rot="10800000">
                <a:off x="3424" y="3776"/>
                <a:ext cx="181" cy="0"/>
              </a:xfrm>
              <a:prstGeom prst="straightConnector1">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Line 355"/>
              <p:cNvSpPr>
                <a:spLocks noChangeShapeType="1"/>
              </p:cNvSpPr>
              <p:nvPr/>
            </p:nvSpPr>
            <p:spPr bwMode="auto">
              <a:xfrm flipH="1">
                <a:off x="2744" y="3521"/>
                <a:ext cx="22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1" name="Line 356"/>
              <p:cNvSpPr>
                <a:spLocks noChangeShapeType="1"/>
              </p:cNvSpPr>
              <p:nvPr/>
            </p:nvSpPr>
            <p:spPr bwMode="auto">
              <a:xfrm flipH="1">
                <a:off x="2744" y="3657"/>
                <a:ext cx="22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2" name="Line 357"/>
              <p:cNvSpPr>
                <a:spLocks noChangeShapeType="1"/>
              </p:cNvSpPr>
              <p:nvPr/>
            </p:nvSpPr>
            <p:spPr bwMode="auto">
              <a:xfrm flipH="1">
                <a:off x="2744" y="4020"/>
                <a:ext cx="22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 name="Line 358"/>
              <p:cNvSpPr>
                <a:spLocks noChangeShapeType="1"/>
              </p:cNvSpPr>
              <p:nvPr/>
            </p:nvSpPr>
            <p:spPr bwMode="auto">
              <a:xfrm flipH="1">
                <a:off x="2290" y="3521"/>
                <a:ext cx="18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4" name="Line 359"/>
              <p:cNvSpPr>
                <a:spLocks noChangeShapeType="1"/>
              </p:cNvSpPr>
              <p:nvPr/>
            </p:nvSpPr>
            <p:spPr bwMode="auto">
              <a:xfrm flipH="1">
                <a:off x="2290" y="3657"/>
                <a:ext cx="18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5" name="Line 360"/>
              <p:cNvSpPr>
                <a:spLocks noChangeShapeType="1"/>
              </p:cNvSpPr>
              <p:nvPr/>
            </p:nvSpPr>
            <p:spPr bwMode="auto">
              <a:xfrm flipH="1">
                <a:off x="2290" y="4020"/>
                <a:ext cx="18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6" name="Line 361"/>
              <p:cNvSpPr>
                <a:spLocks noChangeShapeType="1"/>
              </p:cNvSpPr>
              <p:nvPr/>
            </p:nvSpPr>
            <p:spPr bwMode="auto">
              <a:xfrm flipH="1">
                <a:off x="1655" y="3521"/>
                <a:ext cx="18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 name="Line 362"/>
              <p:cNvSpPr>
                <a:spLocks noChangeShapeType="1"/>
              </p:cNvSpPr>
              <p:nvPr/>
            </p:nvSpPr>
            <p:spPr bwMode="auto">
              <a:xfrm flipH="1">
                <a:off x="1655" y="3657"/>
                <a:ext cx="18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8" name="Line 363"/>
              <p:cNvSpPr>
                <a:spLocks noChangeShapeType="1"/>
              </p:cNvSpPr>
              <p:nvPr/>
            </p:nvSpPr>
            <p:spPr bwMode="auto">
              <a:xfrm flipH="1">
                <a:off x="1655" y="4020"/>
                <a:ext cx="18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9" name="Line 364"/>
              <p:cNvSpPr>
                <a:spLocks noChangeShapeType="1"/>
              </p:cNvSpPr>
              <p:nvPr/>
            </p:nvSpPr>
            <p:spPr bwMode="auto">
              <a:xfrm flipH="1">
                <a:off x="975" y="3521"/>
                <a:ext cx="22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0" name="Line 365"/>
              <p:cNvSpPr>
                <a:spLocks noChangeShapeType="1"/>
              </p:cNvSpPr>
              <p:nvPr/>
            </p:nvSpPr>
            <p:spPr bwMode="auto">
              <a:xfrm flipH="1">
                <a:off x="975" y="3657"/>
                <a:ext cx="22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1" name="Line 366"/>
              <p:cNvSpPr>
                <a:spLocks noChangeShapeType="1"/>
              </p:cNvSpPr>
              <p:nvPr/>
            </p:nvSpPr>
            <p:spPr bwMode="auto">
              <a:xfrm flipH="1">
                <a:off x="975" y="4020"/>
                <a:ext cx="227"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2" name="Line 367"/>
              <p:cNvSpPr>
                <a:spLocks noChangeShapeType="1"/>
              </p:cNvSpPr>
              <p:nvPr/>
            </p:nvSpPr>
            <p:spPr bwMode="auto">
              <a:xfrm flipH="1">
                <a:off x="249" y="3974"/>
                <a:ext cx="272"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3" name="Line 368"/>
              <p:cNvSpPr>
                <a:spLocks noChangeShapeType="1"/>
              </p:cNvSpPr>
              <p:nvPr/>
            </p:nvSpPr>
            <p:spPr bwMode="auto">
              <a:xfrm>
                <a:off x="1066" y="3702"/>
                <a:ext cx="0" cy="182"/>
              </a:xfrm>
              <a:prstGeom prst="line">
                <a:avLst/>
              </a:prstGeom>
              <a:noFill/>
              <a:ln w="25400">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4" name="Line 369"/>
              <p:cNvSpPr>
                <a:spLocks noChangeShapeType="1"/>
              </p:cNvSpPr>
              <p:nvPr/>
            </p:nvSpPr>
            <p:spPr bwMode="auto">
              <a:xfrm>
                <a:off x="1746" y="3702"/>
                <a:ext cx="0" cy="182"/>
              </a:xfrm>
              <a:prstGeom prst="line">
                <a:avLst/>
              </a:prstGeom>
              <a:noFill/>
              <a:ln w="25400">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5" name="Line 370"/>
              <p:cNvSpPr>
                <a:spLocks noChangeShapeType="1"/>
              </p:cNvSpPr>
              <p:nvPr/>
            </p:nvSpPr>
            <p:spPr bwMode="auto">
              <a:xfrm>
                <a:off x="2381" y="3702"/>
                <a:ext cx="0" cy="182"/>
              </a:xfrm>
              <a:prstGeom prst="line">
                <a:avLst/>
              </a:prstGeom>
              <a:noFill/>
              <a:ln w="25400">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6" name="Line 371"/>
              <p:cNvSpPr>
                <a:spLocks noChangeShapeType="1"/>
              </p:cNvSpPr>
              <p:nvPr/>
            </p:nvSpPr>
            <p:spPr bwMode="auto">
              <a:xfrm>
                <a:off x="2880" y="3702"/>
                <a:ext cx="0" cy="182"/>
              </a:xfrm>
              <a:prstGeom prst="line">
                <a:avLst/>
              </a:prstGeom>
              <a:noFill/>
              <a:ln w="25400">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7" name="Text Box 372"/>
              <p:cNvSpPr txBox="1">
                <a:spLocks noChangeArrowheads="1"/>
              </p:cNvSpPr>
              <p:nvPr/>
            </p:nvSpPr>
            <p:spPr bwMode="auto">
              <a:xfrm>
                <a:off x="158" y="3521"/>
                <a:ext cx="385"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eaLnBrk="1" hangingPunct="1">
                  <a:spcBef>
                    <a:spcPct val="50000"/>
                  </a:spcBef>
                </a:pPr>
                <a:r>
                  <a:rPr lang="en-US" altLang="zh-TW" sz="1200">
                    <a:latin typeface="Times New Roman" pitchFamily="18" charset="0"/>
                    <a:ea typeface="新細明體" pitchFamily="18" charset="-120"/>
                  </a:rPr>
                  <a:t>Serial Data Output</a:t>
                </a:r>
              </a:p>
            </p:txBody>
          </p:sp>
          <p:graphicFrame>
            <p:nvGraphicFramePr>
              <p:cNvPr id="148" name="Object 373"/>
              <p:cNvGraphicFramePr>
                <a:graphicFrameLocks noChangeAspect="1"/>
              </p:cNvGraphicFramePr>
              <p:nvPr/>
            </p:nvGraphicFramePr>
            <p:xfrm>
              <a:off x="2336" y="3339"/>
              <a:ext cx="109" cy="182"/>
            </p:xfrm>
            <a:graphic>
              <a:graphicData uri="http://schemas.openxmlformats.org/presentationml/2006/ole">
                <mc:AlternateContent xmlns:mc="http://schemas.openxmlformats.org/markup-compatibility/2006">
                  <mc:Choice xmlns:v="urn:schemas-microsoft-com:vml" Requires="v">
                    <p:oleObj spid="_x0000_s2082" name="方程式" r:id="rId15" imgW="177569" imgH="253670" progId="Equation.3">
                      <p:embed/>
                    </p:oleObj>
                  </mc:Choice>
                  <mc:Fallback>
                    <p:oleObj name="方程式" r:id="rId15" imgW="177569" imgH="25367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6" y="3339"/>
                            <a:ext cx="109"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 name="Text Box 374"/>
              <p:cNvSpPr txBox="1">
                <a:spLocks noChangeArrowheads="1"/>
              </p:cNvSpPr>
              <p:nvPr/>
            </p:nvSpPr>
            <p:spPr bwMode="auto">
              <a:xfrm>
                <a:off x="884" y="3339"/>
                <a:ext cx="453"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eaLnBrk="1" hangingPunct="1">
                  <a:spcBef>
                    <a:spcPct val="50000"/>
                  </a:spcBef>
                </a:pPr>
                <a:r>
                  <a:rPr lang="en-US" altLang="zh-TW" sz="1200">
                    <a:latin typeface="Times New Roman" pitchFamily="18" charset="0"/>
                    <a:ea typeface="新細明體" pitchFamily="18" charset="-120"/>
                  </a:rPr>
                  <a:t>x bits</a:t>
                </a:r>
              </a:p>
            </p:txBody>
          </p:sp>
          <p:graphicFrame>
            <p:nvGraphicFramePr>
              <p:cNvPr id="150" name="Object 375"/>
              <p:cNvGraphicFramePr>
                <a:graphicFrameLocks noChangeAspect="1"/>
              </p:cNvGraphicFramePr>
              <p:nvPr/>
            </p:nvGraphicFramePr>
            <p:xfrm>
              <a:off x="2336" y="3521"/>
              <a:ext cx="108" cy="181"/>
            </p:xfrm>
            <a:graphic>
              <a:graphicData uri="http://schemas.openxmlformats.org/presentationml/2006/ole">
                <mc:AlternateContent xmlns:mc="http://schemas.openxmlformats.org/markup-compatibility/2006">
                  <mc:Choice xmlns:v="urn:schemas-microsoft-com:vml" Requires="v">
                    <p:oleObj spid="_x0000_s2083" name="方程式" r:id="rId17" imgW="164957" imgH="241091" progId="Equation.3">
                      <p:embed/>
                    </p:oleObj>
                  </mc:Choice>
                  <mc:Fallback>
                    <p:oleObj name="方程式" r:id="rId17" imgW="164957" imgH="24109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6" y="3521"/>
                            <a:ext cx="108"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 name="Object 376"/>
              <p:cNvGraphicFramePr>
                <a:graphicFrameLocks noChangeAspect="1"/>
              </p:cNvGraphicFramePr>
              <p:nvPr/>
            </p:nvGraphicFramePr>
            <p:xfrm>
              <a:off x="2290" y="3838"/>
              <a:ext cx="151" cy="181"/>
            </p:xfrm>
            <a:graphic>
              <a:graphicData uri="http://schemas.openxmlformats.org/presentationml/2006/ole">
                <mc:AlternateContent xmlns:mc="http://schemas.openxmlformats.org/markup-compatibility/2006">
                  <mc:Choice xmlns:v="urn:schemas-microsoft-com:vml" Requires="v">
                    <p:oleObj spid="_x0000_s2084" name="方程式" r:id="rId19" imgW="266469" imgH="253780" progId="Equation.3">
                      <p:embed/>
                    </p:oleObj>
                  </mc:Choice>
                  <mc:Fallback>
                    <p:oleObj name="方程式" r:id="rId19" imgW="266469" imgH="2537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90" y="3838"/>
                            <a:ext cx="151"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 name="Object 377"/>
              <p:cNvGraphicFramePr>
                <a:graphicFrameLocks noChangeAspect="1"/>
              </p:cNvGraphicFramePr>
              <p:nvPr/>
            </p:nvGraphicFramePr>
            <p:xfrm>
              <a:off x="2789" y="3339"/>
              <a:ext cx="152" cy="227"/>
            </p:xfrm>
            <a:graphic>
              <a:graphicData uri="http://schemas.openxmlformats.org/presentationml/2006/ole">
                <mc:AlternateContent xmlns:mc="http://schemas.openxmlformats.org/markup-compatibility/2006">
                  <mc:Choice xmlns:v="urn:schemas-microsoft-com:vml" Requires="v">
                    <p:oleObj spid="_x0000_s2085" name="方程式" r:id="rId21" imgW="152334" imgH="228501" progId="Equation.3">
                      <p:embed/>
                    </p:oleObj>
                  </mc:Choice>
                  <mc:Fallback>
                    <p:oleObj name="方程式" r:id="rId21" imgW="152334" imgH="22850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89" y="3339"/>
                            <a:ext cx="152"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 name="Object 378"/>
              <p:cNvGraphicFramePr>
                <a:graphicFrameLocks noChangeAspect="1"/>
              </p:cNvGraphicFramePr>
              <p:nvPr/>
            </p:nvGraphicFramePr>
            <p:xfrm>
              <a:off x="2789" y="3475"/>
              <a:ext cx="136" cy="227"/>
            </p:xfrm>
            <a:graphic>
              <a:graphicData uri="http://schemas.openxmlformats.org/presentationml/2006/ole">
                <mc:AlternateContent xmlns:mc="http://schemas.openxmlformats.org/markup-compatibility/2006">
                  <mc:Choice xmlns:v="urn:schemas-microsoft-com:vml" Requires="v">
                    <p:oleObj spid="_x0000_s2086" name="方程式" r:id="rId23" imgW="139579" imgH="215713" progId="Equation.3">
                      <p:embed/>
                    </p:oleObj>
                  </mc:Choice>
                  <mc:Fallback>
                    <p:oleObj name="方程式" r:id="rId23" imgW="139579" imgH="21571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3475"/>
                            <a:ext cx="136"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 name="Object 379"/>
              <p:cNvGraphicFramePr>
                <a:graphicFrameLocks noChangeAspect="1"/>
              </p:cNvGraphicFramePr>
              <p:nvPr/>
            </p:nvGraphicFramePr>
            <p:xfrm>
              <a:off x="2744" y="3838"/>
              <a:ext cx="170" cy="227"/>
            </p:xfrm>
            <a:graphic>
              <a:graphicData uri="http://schemas.openxmlformats.org/presentationml/2006/ole">
                <mc:AlternateContent xmlns:mc="http://schemas.openxmlformats.org/markup-compatibility/2006">
                  <mc:Choice xmlns:v="urn:schemas-microsoft-com:vml" Requires="v">
                    <p:oleObj spid="_x0000_s2087" name="方程式" r:id="rId25" imgW="241300" imgH="228600" progId="Equation.3">
                      <p:embed/>
                    </p:oleObj>
                  </mc:Choice>
                  <mc:Fallback>
                    <p:oleObj name="方程式" r:id="rId25" imgW="241300" imgH="2286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744" y="3838"/>
                            <a:ext cx="17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3" name="Rectangle 380"/>
            <p:cNvSpPr>
              <a:spLocks noChangeArrowheads="1"/>
            </p:cNvSpPr>
            <p:nvPr/>
          </p:nvSpPr>
          <p:spPr bwMode="auto">
            <a:xfrm>
              <a:off x="5103" y="2160"/>
              <a:ext cx="499" cy="3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1200">
                  <a:latin typeface="Times New Roman" pitchFamily="18" charset="0"/>
                  <a:ea typeface="新細明體" pitchFamily="18" charset="-120"/>
                </a:rPr>
                <a:t>Channel</a:t>
              </a:r>
            </a:p>
          </p:txBody>
        </p:sp>
        <p:sp>
          <p:nvSpPr>
            <p:cNvPr id="114" name="Line 381"/>
            <p:cNvSpPr>
              <a:spLocks noChangeShapeType="1"/>
            </p:cNvSpPr>
            <p:nvPr/>
          </p:nvSpPr>
          <p:spPr bwMode="auto">
            <a:xfrm>
              <a:off x="5511" y="1434"/>
              <a:ext cx="0" cy="726"/>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5" name="Line 382"/>
            <p:cNvSpPr>
              <a:spLocks noChangeShapeType="1"/>
            </p:cNvSpPr>
            <p:nvPr/>
          </p:nvSpPr>
          <p:spPr bwMode="auto">
            <a:xfrm>
              <a:off x="5375" y="1434"/>
              <a:ext cx="136" cy="0"/>
            </a:xfrm>
            <a:prstGeom prst="line">
              <a:avLst/>
            </a:prstGeom>
            <a:noFill/>
            <a:ln w="12699">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116" name="Object 383"/>
            <p:cNvGraphicFramePr>
              <a:graphicFrameLocks noChangeAspect="1"/>
            </p:cNvGraphicFramePr>
            <p:nvPr/>
          </p:nvGraphicFramePr>
          <p:xfrm>
            <a:off x="5375" y="1253"/>
            <a:ext cx="272" cy="181"/>
          </p:xfrm>
          <a:graphic>
            <a:graphicData uri="http://schemas.openxmlformats.org/presentationml/2006/ole">
              <mc:AlternateContent xmlns:mc="http://schemas.openxmlformats.org/markup-compatibility/2006">
                <mc:Choice xmlns:v="urn:schemas-microsoft-com:vml" Requires="v">
                  <p:oleObj spid="_x0000_s2088" name="方程式" r:id="rId27" imgW="266469" imgH="203024" progId="Equation.3">
                    <p:embed/>
                  </p:oleObj>
                </mc:Choice>
                <mc:Fallback>
                  <p:oleObj name="方程式" r:id="rId27" imgW="266469" imgH="20302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75" y="1253"/>
                          <a:ext cx="27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 name="Line 384"/>
            <p:cNvSpPr>
              <a:spLocks noChangeShapeType="1"/>
            </p:cNvSpPr>
            <p:nvPr/>
          </p:nvSpPr>
          <p:spPr bwMode="auto">
            <a:xfrm>
              <a:off x="5511" y="2523"/>
              <a:ext cx="0" cy="680"/>
            </a:xfrm>
            <a:prstGeom prst="line">
              <a:avLst/>
            </a:prstGeom>
            <a:noFill/>
            <a:ln w="12699">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18" name="Line 385"/>
            <p:cNvSpPr>
              <a:spLocks noChangeShapeType="1"/>
            </p:cNvSpPr>
            <p:nvPr/>
          </p:nvSpPr>
          <p:spPr bwMode="auto">
            <a:xfrm flipH="1">
              <a:off x="5375" y="3203"/>
              <a:ext cx="136" cy="0"/>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6" name="Group 416"/>
          <p:cNvGrpSpPr>
            <a:grpSpLocks/>
          </p:cNvGrpSpPr>
          <p:nvPr/>
        </p:nvGrpSpPr>
        <p:grpSpPr bwMode="auto">
          <a:xfrm>
            <a:off x="3886200" y="3276600"/>
            <a:ext cx="3824288" cy="1814513"/>
            <a:chOff x="1248" y="1392"/>
            <a:chExt cx="2409" cy="1143"/>
          </a:xfrm>
        </p:grpSpPr>
        <p:pic>
          <p:nvPicPr>
            <p:cNvPr id="187" name="Picture 417" descr="ofdm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158" y="1607"/>
              <a:ext cx="134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88" name="Group 418"/>
            <p:cNvGrpSpPr>
              <a:grpSpLocks/>
            </p:cNvGrpSpPr>
            <p:nvPr/>
          </p:nvGrpSpPr>
          <p:grpSpPr bwMode="auto">
            <a:xfrm>
              <a:off x="1645" y="1633"/>
              <a:ext cx="481" cy="805"/>
              <a:chOff x="2925" y="1298"/>
              <a:chExt cx="1089" cy="2269"/>
            </a:xfrm>
          </p:grpSpPr>
          <p:grpSp>
            <p:nvGrpSpPr>
              <p:cNvPr id="207" name="Group 419"/>
              <p:cNvGrpSpPr>
                <a:grpSpLocks/>
              </p:cNvGrpSpPr>
              <p:nvPr/>
            </p:nvGrpSpPr>
            <p:grpSpPr bwMode="auto">
              <a:xfrm>
                <a:off x="3651" y="1298"/>
                <a:ext cx="363" cy="1180"/>
                <a:chOff x="3787" y="1933"/>
                <a:chExt cx="363" cy="1180"/>
              </a:xfrm>
            </p:grpSpPr>
            <p:sp>
              <p:nvSpPr>
                <p:cNvPr id="214" name="AutoShape 420"/>
                <p:cNvSpPr>
                  <a:spLocks noChangeArrowheads="1"/>
                </p:cNvSpPr>
                <p:nvPr/>
              </p:nvSpPr>
              <p:spPr bwMode="auto">
                <a:xfrm rot="16200000" flipV="1">
                  <a:off x="3719" y="2273"/>
                  <a:ext cx="771" cy="91"/>
                </a:xfrm>
                <a:prstGeom prst="parallelogram">
                  <a:avLst>
                    <a:gd name="adj" fmla="val 169411"/>
                  </a:avLst>
                </a:prstGeom>
                <a:solidFill>
                  <a:srgbClr val="3333CC"/>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sz="800">
                    <a:latin typeface="Times New Roman" pitchFamily="18" charset="0"/>
                    <a:ea typeface="新細明體" pitchFamily="18" charset="-120"/>
                  </a:endParaRPr>
                </a:p>
              </p:txBody>
            </p:sp>
            <p:sp>
              <p:nvSpPr>
                <p:cNvPr id="215" name="AutoShape 421"/>
                <p:cNvSpPr>
                  <a:spLocks noChangeArrowheads="1"/>
                </p:cNvSpPr>
                <p:nvPr/>
              </p:nvSpPr>
              <p:spPr bwMode="auto">
                <a:xfrm rot="16200000" flipV="1">
                  <a:off x="3379" y="2341"/>
                  <a:ext cx="1180" cy="363"/>
                </a:xfrm>
                <a:prstGeom prst="parallelogram">
                  <a:avLst>
                    <a:gd name="adj" fmla="val 149306"/>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sz="800">
                    <a:latin typeface="Times New Roman" pitchFamily="18" charset="0"/>
                    <a:ea typeface="新細明體" pitchFamily="18" charset="-120"/>
                  </a:endParaRPr>
                </a:p>
              </p:txBody>
            </p:sp>
          </p:grpSp>
          <p:grpSp>
            <p:nvGrpSpPr>
              <p:cNvPr id="208" name="Group 422"/>
              <p:cNvGrpSpPr>
                <a:grpSpLocks/>
              </p:cNvGrpSpPr>
              <p:nvPr/>
            </p:nvGrpSpPr>
            <p:grpSpPr bwMode="auto">
              <a:xfrm>
                <a:off x="3288" y="1842"/>
                <a:ext cx="363" cy="1180"/>
                <a:chOff x="3787" y="1933"/>
                <a:chExt cx="363" cy="1180"/>
              </a:xfrm>
            </p:grpSpPr>
            <p:sp>
              <p:nvSpPr>
                <p:cNvPr id="212" name="AutoShape 423"/>
                <p:cNvSpPr>
                  <a:spLocks noChangeArrowheads="1"/>
                </p:cNvSpPr>
                <p:nvPr/>
              </p:nvSpPr>
              <p:spPr bwMode="auto">
                <a:xfrm rot="16200000" flipV="1">
                  <a:off x="3719" y="2273"/>
                  <a:ext cx="771" cy="91"/>
                </a:xfrm>
                <a:prstGeom prst="parallelogram">
                  <a:avLst>
                    <a:gd name="adj" fmla="val 169411"/>
                  </a:avLst>
                </a:prstGeom>
                <a:solidFill>
                  <a:srgbClr val="3333CC"/>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sz="800">
                    <a:latin typeface="Times New Roman" pitchFamily="18" charset="0"/>
                    <a:ea typeface="新細明體" pitchFamily="18" charset="-120"/>
                  </a:endParaRPr>
                </a:p>
              </p:txBody>
            </p:sp>
            <p:sp>
              <p:nvSpPr>
                <p:cNvPr id="213" name="AutoShape 424"/>
                <p:cNvSpPr>
                  <a:spLocks noChangeArrowheads="1"/>
                </p:cNvSpPr>
                <p:nvPr/>
              </p:nvSpPr>
              <p:spPr bwMode="auto">
                <a:xfrm rot="16200000" flipV="1">
                  <a:off x="3379" y="2341"/>
                  <a:ext cx="1180" cy="363"/>
                </a:xfrm>
                <a:prstGeom prst="parallelogram">
                  <a:avLst>
                    <a:gd name="adj" fmla="val 149306"/>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sz="800">
                    <a:latin typeface="Times New Roman" pitchFamily="18" charset="0"/>
                    <a:ea typeface="新細明體" pitchFamily="18" charset="-120"/>
                  </a:endParaRPr>
                </a:p>
              </p:txBody>
            </p:sp>
          </p:grpSp>
          <p:grpSp>
            <p:nvGrpSpPr>
              <p:cNvPr id="209" name="Group 425"/>
              <p:cNvGrpSpPr>
                <a:grpSpLocks/>
              </p:cNvGrpSpPr>
              <p:nvPr/>
            </p:nvGrpSpPr>
            <p:grpSpPr bwMode="auto">
              <a:xfrm>
                <a:off x="2925" y="2387"/>
                <a:ext cx="363" cy="1180"/>
                <a:chOff x="3787" y="1933"/>
                <a:chExt cx="363" cy="1180"/>
              </a:xfrm>
            </p:grpSpPr>
            <p:sp>
              <p:nvSpPr>
                <p:cNvPr id="210" name="AutoShape 426"/>
                <p:cNvSpPr>
                  <a:spLocks noChangeArrowheads="1"/>
                </p:cNvSpPr>
                <p:nvPr/>
              </p:nvSpPr>
              <p:spPr bwMode="auto">
                <a:xfrm rot="16200000" flipV="1">
                  <a:off x="3719" y="2273"/>
                  <a:ext cx="771" cy="91"/>
                </a:xfrm>
                <a:prstGeom prst="parallelogram">
                  <a:avLst>
                    <a:gd name="adj" fmla="val 169411"/>
                  </a:avLst>
                </a:prstGeom>
                <a:solidFill>
                  <a:srgbClr val="3333CC"/>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sz="800">
                    <a:latin typeface="Times New Roman" pitchFamily="18" charset="0"/>
                    <a:ea typeface="新細明體" pitchFamily="18" charset="-120"/>
                  </a:endParaRPr>
                </a:p>
              </p:txBody>
            </p:sp>
            <p:sp>
              <p:nvSpPr>
                <p:cNvPr id="211" name="AutoShape 427"/>
                <p:cNvSpPr>
                  <a:spLocks noChangeArrowheads="1"/>
                </p:cNvSpPr>
                <p:nvPr/>
              </p:nvSpPr>
              <p:spPr bwMode="auto">
                <a:xfrm rot="16200000" flipV="1">
                  <a:off x="3379" y="2341"/>
                  <a:ext cx="1180" cy="363"/>
                </a:xfrm>
                <a:prstGeom prst="parallelogram">
                  <a:avLst>
                    <a:gd name="adj" fmla="val 149306"/>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sz="800">
                    <a:latin typeface="Times New Roman" pitchFamily="18" charset="0"/>
                    <a:ea typeface="新細明體" pitchFamily="18" charset="-120"/>
                  </a:endParaRPr>
                </a:p>
              </p:txBody>
            </p:sp>
          </p:grpSp>
        </p:grpSp>
        <p:sp>
          <p:nvSpPr>
            <p:cNvPr id="189" name="Line 428"/>
            <p:cNvSpPr>
              <a:spLocks noChangeShapeType="1"/>
            </p:cNvSpPr>
            <p:nvPr/>
          </p:nvSpPr>
          <p:spPr bwMode="auto">
            <a:xfrm flipH="1">
              <a:off x="1564" y="1858"/>
              <a:ext cx="561" cy="677"/>
            </a:xfrm>
            <a:prstGeom prst="line">
              <a:avLst/>
            </a:prstGeom>
            <a:noFill/>
            <a:ln w="25400">
              <a:solidFill>
                <a:srgbClr val="0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0" name="Line 429"/>
            <p:cNvSpPr>
              <a:spLocks noChangeShapeType="1"/>
            </p:cNvSpPr>
            <p:nvPr/>
          </p:nvSpPr>
          <p:spPr bwMode="auto">
            <a:xfrm>
              <a:off x="2125" y="1858"/>
              <a:ext cx="1523" cy="0"/>
            </a:xfrm>
            <a:prstGeom prst="line">
              <a:avLst/>
            </a:prstGeom>
            <a:noFill/>
            <a:ln w="25400">
              <a:solidFill>
                <a:srgbClr val="0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1" name="Text Box 430"/>
            <p:cNvSpPr txBox="1">
              <a:spLocks noChangeArrowheads="1"/>
            </p:cNvSpPr>
            <p:nvPr/>
          </p:nvSpPr>
          <p:spPr bwMode="auto">
            <a:xfrm>
              <a:off x="1632" y="2400"/>
              <a:ext cx="260" cy="1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800">
                  <a:solidFill>
                    <a:srgbClr val="000000"/>
                  </a:solidFill>
                  <a:latin typeface="Times New Roman" pitchFamily="18" charset="0"/>
                  <a:ea typeface="新細明體" pitchFamily="18" charset="-120"/>
                </a:rPr>
                <a:t>Time</a:t>
              </a:r>
            </a:p>
          </p:txBody>
        </p:sp>
        <p:sp>
          <p:nvSpPr>
            <p:cNvPr id="192" name="Text Box 431"/>
            <p:cNvSpPr txBox="1">
              <a:spLocks noChangeArrowheads="1"/>
            </p:cNvSpPr>
            <p:nvPr/>
          </p:nvSpPr>
          <p:spPr bwMode="auto">
            <a:xfrm>
              <a:off x="3168" y="1920"/>
              <a:ext cx="489" cy="1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800">
                  <a:solidFill>
                    <a:srgbClr val="000000"/>
                  </a:solidFill>
                  <a:latin typeface="Times New Roman" pitchFamily="18" charset="0"/>
                  <a:ea typeface="新細明體" pitchFamily="18" charset="-120"/>
                </a:rPr>
                <a:t>Frequency</a:t>
              </a:r>
            </a:p>
          </p:txBody>
        </p:sp>
        <p:sp>
          <p:nvSpPr>
            <p:cNvPr id="193" name="Line 432"/>
            <p:cNvSpPr>
              <a:spLocks noChangeShapeType="1"/>
            </p:cNvSpPr>
            <p:nvPr/>
          </p:nvSpPr>
          <p:spPr bwMode="auto">
            <a:xfrm>
              <a:off x="2799" y="1552"/>
              <a:ext cx="0" cy="435"/>
            </a:xfrm>
            <a:prstGeom prst="line">
              <a:avLst/>
            </a:prstGeom>
            <a:noFill/>
            <a:ln w="25400" cap="rnd">
              <a:solidFill>
                <a:srgbClr val="0000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4" name="Line 433"/>
            <p:cNvSpPr>
              <a:spLocks noChangeShapeType="1"/>
            </p:cNvSpPr>
            <p:nvPr/>
          </p:nvSpPr>
          <p:spPr bwMode="auto">
            <a:xfrm flipH="1">
              <a:off x="2832" y="1552"/>
              <a:ext cx="23" cy="464"/>
            </a:xfrm>
            <a:prstGeom prst="line">
              <a:avLst/>
            </a:prstGeom>
            <a:noFill/>
            <a:ln w="25400" cap="rnd">
              <a:solidFill>
                <a:srgbClr val="0000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5" name="Line 434"/>
            <p:cNvSpPr>
              <a:spLocks noChangeShapeType="1"/>
            </p:cNvSpPr>
            <p:nvPr/>
          </p:nvSpPr>
          <p:spPr bwMode="auto">
            <a:xfrm>
              <a:off x="2739" y="1552"/>
              <a:ext cx="0" cy="435"/>
            </a:xfrm>
            <a:prstGeom prst="line">
              <a:avLst/>
            </a:prstGeom>
            <a:noFill/>
            <a:ln w="25400" cap="rnd">
              <a:solidFill>
                <a:srgbClr val="0000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6" name="Text Box 435"/>
            <p:cNvSpPr txBox="1">
              <a:spLocks noChangeArrowheads="1"/>
            </p:cNvSpPr>
            <p:nvPr/>
          </p:nvSpPr>
          <p:spPr bwMode="auto">
            <a:xfrm>
              <a:off x="3047" y="1488"/>
              <a:ext cx="553" cy="1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800">
                  <a:solidFill>
                    <a:srgbClr val="000000"/>
                  </a:solidFill>
                  <a:latin typeface="Times New Roman" pitchFamily="18" charset="0"/>
                  <a:ea typeface="新細明體" pitchFamily="18" charset="-120"/>
                </a:rPr>
                <a:t>Subchannels</a:t>
              </a:r>
            </a:p>
          </p:txBody>
        </p:sp>
        <p:sp>
          <p:nvSpPr>
            <p:cNvPr id="197" name="Line 436"/>
            <p:cNvSpPr>
              <a:spLocks noChangeShapeType="1"/>
            </p:cNvSpPr>
            <p:nvPr/>
          </p:nvSpPr>
          <p:spPr bwMode="auto">
            <a:xfrm flipH="1">
              <a:off x="3047" y="1552"/>
              <a:ext cx="40" cy="65"/>
            </a:xfrm>
            <a:prstGeom prst="line">
              <a:avLst/>
            </a:prstGeom>
            <a:noFill/>
            <a:ln w="12699">
              <a:solidFill>
                <a:srgbClr val="0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8" name="Line 437"/>
            <p:cNvSpPr>
              <a:spLocks noChangeShapeType="1"/>
            </p:cNvSpPr>
            <p:nvPr/>
          </p:nvSpPr>
          <p:spPr bwMode="auto">
            <a:xfrm flipH="1">
              <a:off x="2987" y="1536"/>
              <a:ext cx="60" cy="65"/>
            </a:xfrm>
            <a:prstGeom prst="line">
              <a:avLst/>
            </a:prstGeom>
            <a:noFill/>
            <a:ln w="12699">
              <a:solidFill>
                <a:srgbClr val="0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9" name="Text Box 438"/>
            <p:cNvSpPr txBox="1">
              <a:spLocks noChangeArrowheads="1"/>
            </p:cNvSpPr>
            <p:nvPr/>
          </p:nvSpPr>
          <p:spPr bwMode="auto">
            <a:xfrm>
              <a:off x="1632" y="1392"/>
              <a:ext cx="581" cy="2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800">
                  <a:solidFill>
                    <a:srgbClr val="000000"/>
                  </a:solidFill>
                  <a:latin typeface="Times New Roman" pitchFamily="18" charset="0"/>
                  <a:ea typeface="新細明體" pitchFamily="18" charset="-120"/>
                </a:rPr>
                <a:t>Fast Fourier Transform</a:t>
              </a:r>
            </a:p>
          </p:txBody>
        </p:sp>
        <p:sp>
          <p:nvSpPr>
            <p:cNvPr id="200" name="Freeform 439"/>
            <p:cNvSpPr>
              <a:spLocks/>
            </p:cNvSpPr>
            <p:nvPr/>
          </p:nvSpPr>
          <p:spPr bwMode="auto">
            <a:xfrm>
              <a:off x="1968" y="1488"/>
              <a:ext cx="621" cy="244"/>
            </a:xfrm>
            <a:custGeom>
              <a:avLst/>
              <a:gdLst>
                <a:gd name="T0" fmla="*/ 0 w 1225"/>
                <a:gd name="T1" fmla="*/ 244 h 687"/>
                <a:gd name="T2" fmla="*/ 138 w 1225"/>
                <a:gd name="T3" fmla="*/ 35 h 687"/>
                <a:gd name="T4" fmla="*/ 621 w 1225"/>
                <a:gd name="T5" fmla="*/ 35 h 687"/>
                <a:gd name="T6" fmla="*/ 0 60000 65536"/>
                <a:gd name="T7" fmla="*/ 0 60000 65536"/>
                <a:gd name="T8" fmla="*/ 0 60000 65536"/>
              </a:gdLst>
              <a:ahLst/>
              <a:cxnLst>
                <a:cxn ang="T6">
                  <a:pos x="T0" y="T1"/>
                </a:cxn>
                <a:cxn ang="T7">
                  <a:pos x="T2" y="T3"/>
                </a:cxn>
                <a:cxn ang="T8">
                  <a:pos x="T4" y="T5"/>
                </a:cxn>
              </a:cxnLst>
              <a:rect l="0" t="0" r="r" b="b"/>
              <a:pathLst>
                <a:path w="1225" h="687">
                  <a:moveTo>
                    <a:pt x="0" y="687"/>
                  </a:moveTo>
                  <a:cubicBezTo>
                    <a:pt x="34" y="441"/>
                    <a:pt x="68" y="196"/>
                    <a:pt x="272" y="98"/>
                  </a:cubicBezTo>
                  <a:cubicBezTo>
                    <a:pt x="476" y="0"/>
                    <a:pt x="1066" y="98"/>
                    <a:pt x="1225" y="98"/>
                  </a:cubicBezTo>
                </a:path>
              </a:pathLst>
            </a:custGeom>
            <a:noFill/>
            <a:ln w="25400" cap="flat" cmpd="sng">
              <a:solidFill>
                <a:srgbClr val="000000"/>
              </a:solidFill>
              <a:prstDash val="solid"/>
              <a:miter lim="800000"/>
              <a:headEnd type="stealth" w="lg" len="lg"/>
              <a:tailEnd type="stealth" w="lg" len="lg"/>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1" name="Text Box 440"/>
            <p:cNvSpPr txBox="1">
              <a:spLocks noChangeArrowheads="1"/>
            </p:cNvSpPr>
            <p:nvPr/>
          </p:nvSpPr>
          <p:spPr bwMode="auto">
            <a:xfrm>
              <a:off x="1392" y="1680"/>
              <a:ext cx="362" cy="2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800">
                  <a:solidFill>
                    <a:srgbClr val="000000"/>
                  </a:solidFill>
                  <a:latin typeface="Times New Roman" pitchFamily="18" charset="0"/>
                  <a:ea typeface="新細明體" pitchFamily="18" charset="-120"/>
                </a:rPr>
                <a:t>Guard Intervals</a:t>
              </a:r>
            </a:p>
          </p:txBody>
        </p:sp>
        <p:sp>
          <p:nvSpPr>
            <p:cNvPr id="202" name="Line 441"/>
            <p:cNvSpPr>
              <a:spLocks noChangeShapeType="1"/>
            </p:cNvSpPr>
            <p:nvPr/>
          </p:nvSpPr>
          <p:spPr bwMode="auto">
            <a:xfrm>
              <a:off x="1745" y="1810"/>
              <a:ext cx="180" cy="48"/>
            </a:xfrm>
            <a:prstGeom prst="line">
              <a:avLst/>
            </a:prstGeom>
            <a:noFill/>
            <a:ln w="25400">
              <a:solidFill>
                <a:srgbClr val="000000"/>
              </a:solidFill>
              <a:miter lim="800000"/>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3" name="Text Box 442"/>
            <p:cNvSpPr txBox="1">
              <a:spLocks noChangeArrowheads="1"/>
            </p:cNvSpPr>
            <p:nvPr/>
          </p:nvSpPr>
          <p:spPr bwMode="auto">
            <a:xfrm>
              <a:off x="1248" y="1968"/>
              <a:ext cx="405" cy="13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800">
                  <a:solidFill>
                    <a:srgbClr val="000000"/>
                  </a:solidFill>
                  <a:latin typeface="Times New Roman" pitchFamily="18" charset="0"/>
                  <a:ea typeface="新細明體" pitchFamily="18" charset="-120"/>
                </a:rPr>
                <a:t>Symbols</a:t>
              </a:r>
            </a:p>
          </p:txBody>
        </p:sp>
        <p:sp>
          <p:nvSpPr>
            <p:cNvPr id="204" name="Line 443"/>
            <p:cNvSpPr>
              <a:spLocks noChangeShapeType="1"/>
            </p:cNvSpPr>
            <p:nvPr/>
          </p:nvSpPr>
          <p:spPr bwMode="auto">
            <a:xfrm>
              <a:off x="1564" y="2051"/>
              <a:ext cx="141" cy="65"/>
            </a:xfrm>
            <a:prstGeom prst="line">
              <a:avLst/>
            </a:prstGeom>
            <a:noFill/>
            <a:ln w="25400">
              <a:solidFill>
                <a:srgbClr val="000000"/>
              </a:solidFill>
              <a:miter lim="800000"/>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5" name="Line 444"/>
            <p:cNvSpPr>
              <a:spLocks noChangeShapeType="1"/>
            </p:cNvSpPr>
            <p:nvPr/>
          </p:nvSpPr>
          <p:spPr bwMode="auto">
            <a:xfrm flipV="1">
              <a:off x="1584" y="1955"/>
              <a:ext cx="261" cy="80"/>
            </a:xfrm>
            <a:prstGeom prst="line">
              <a:avLst/>
            </a:prstGeom>
            <a:noFill/>
            <a:ln w="25400">
              <a:solidFill>
                <a:srgbClr val="000000"/>
              </a:solidFill>
              <a:miter lim="800000"/>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6" name="Line 445"/>
            <p:cNvSpPr>
              <a:spLocks noChangeShapeType="1"/>
            </p:cNvSpPr>
            <p:nvPr/>
          </p:nvSpPr>
          <p:spPr bwMode="auto">
            <a:xfrm>
              <a:off x="1745" y="1810"/>
              <a:ext cx="20" cy="225"/>
            </a:xfrm>
            <a:prstGeom prst="line">
              <a:avLst/>
            </a:prstGeom>
            <a:noFill/>
            <a:ln w="25400">
              <a:solidFill>
                <a:srgbClr val="000000"/>
              </a:solidFill>
              <a:miter lim="800000"/>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43725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TW" smtClean="0"/>
              <a:t>Guard Interval and Cyclic Extension</a:t>
            </a:r>
          </a:p>
        </p:txBody>
      </p:sp>
      <p:sp>
        <p:nvSpPr>
          <p:cNvPr id="23555" name="Rectangle 3"/>
          <p:cNvSpPr>
            <a:spLocks noGrp="1" noChangeArrowheads="1"/>
          </p:cNvSpPr>
          <p:nvPr>
            <p:ph type="body" idx="1"/>
          </p:nvPr>
        </p:nvSpPr>
        <p:spPr/>
        <p:txBody>
          <a:bodyPr/>
          <a:lstStyle/>
          <a:p>
            <a:pPr eaLnBrk="1" hangingPunct="1"/>
            <a:r>
              <a:rPr lang="en-US" altLang="zh-TW" smtClean="0"/>
              <a:t>Delay spread </a:t>
            </a:r>
          </a:p>
        </p:txBody>
      </p:sp>
      <p:graphicFrame>
        <p:nvGraphicFramePr>
          <p:cNvPr id="98308" name="Group 4"/>
          <p:cNvGraphicFramePr>
            <a:graphicFrameLocks noGrp="1"/>
          </p:cNvGraphicFramePr>
          <p:nvPr>
            <p:ph type="tbl" idx="1"/>
          </p:nvPr>
        </p:nvGraphicFramePr>
        <p:xfrm>
          <a:off x="1595438" y="2632075"/>
          <a:ext cx="5603875" cy="3419476"/>
        </p:xfrm>
        <a:graphic>
          <a:graphicData uri="http://schemas.openxmlformats.org/drawingml/2006/table">
            <a:tbl>
              <a:tblPr/>
              <a:tblGrid>
                <a:gridCol w="2801937"/>
                <a:gridCol w="2801938"/>
              </a:tblGrid>
              <a:tr h="6524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Delay Spread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Home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&lt; 50 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Office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 100 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Manufactures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200 ~ 300 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Suburban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110000"/>
                        <a:buFont typeface="Wingdings" pitchFamily="2" charset="2"/>
                        <a:buNone/>
                        <a:tabLst/>
                      </a:pPr>
                      <a:r>
                        <a:rPr kumimoji="1" lang="en-US" altLang="zh-TW" sz="2000" b="0" i="0" u="none" strike="noStrike" cap="none" normalizeH="0" baseline="0" smtClean="0">
                          <a:ln>
                            <a:noFill/>
                          </a:ln>
                          <a:solidFill>
                            <a:schemeClr val="tx1"/>
                          </a:solidFill>
                          <a:effectLst/>
                          <a:latin typeface="Comic Sans MS" pitchFamily="66" charset="0"/>
                          <a:ea typeface="新細明體" pitchFamily="18" charset="-120"/>
                        </a:rPr>
                        <a:t>&lt; 10 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6" name="Rectangle 25"/>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3/7</a:t>
            </a:r>
          </a:p>
        </p:txBody>
      </p:sp>
    </p:spTree>
    <p:extLst>
      <p:ext uri="{BB962C8B-B14F-4D97-AF65-F5344CB8AC3E}">
        <p14:creationId xmlns:p14="http://schemas.microsoft.com/office/powerpoint/2010/main" val="51284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z="3600" b="1" dirty="0" smtClean="0"/>
              <a:t>Guard Interval and Cyclic Extension</a:t>
            </a:r>
          </a:p>
        </p:txBody>
      </p:sp>
      <p:sp>
        <p:nvSpPr>
          <p:cNvPr id="24579" name="Rectangle 3"/>
          <p:cNvSpPr>
            <a:spLocks noGrp="1" noChangeArrowheads="1"/>
          </p:cNvSpPr>
          <p:nvPr>
            <p:ph type="body" idx="1"/>
          </p:nvPr>
        </p:nvSpPr>
        <p:spPr/>
        <p:txBody>
          <a:bodyPr>
            <a:normAutofit lnSpcReduction="10000"/>
          </a:bodyPr>
          <a:lstStyle/>
          <a:p>
            <a:pPr eaLnBrk="1" hangingPunct="1"/>
            <a:r>
              <a:rPr lang="en-US" altLang="zh-TW" smtClean="0">
                <a:solidFill>
                  <a:srgbClr val="000000"/>
                </a:solidFill>
              </a:rPr>
              <a:t>For the purpose to eliminate the effect of ISI, the guard interval could consist of no signals at all.</a:t>
            </a:r>
          </a:p>
          <a:p>
            <a:pPr eaLnBrk="1" hangingPunct="1"/>
            <a:r>
              <a:rPr lang="en-US" altLang="zh-TW" smtClean="0"/>
              <a:t>Guard interval (or cyclic extension) is used in OFDM systems to combat against multipath fading.  </a:t>
            </a:r>
          </a:p>
          <a:p>
            <a:pPr eaLnBrk="1" hangingPunct="1">
              <a:buFont typeface="Wingdings" pitchFamily="2" charset="2"/>
              <a:buNone/>
            </a:pPr>
            <a:r>
              <a:rPr lang="en-US" altLang="zh-TW" smtClean="0"/>
              <a:t>                               :guard interval</a:t>
            </a:r>
          </a:p>
          <a:p>
            <a:pPr eaLnBrk="1" hangingPunct="1">
              <a:buFont typeface="Wingdings" pitchFamily="2" charset="2"/>
              <a:buNone/>
            </a:pPr>
            <a:r>
              <a:rPr lang="en-US" altLang="zh-TW" smtClean="0"/>
              <a:t>                               :multi path delay spread</a:t>
            </a:r>
          </a:p>
          <a:p>
            <a:pPr eaLnBrk="1" hangingPunct="1">
              <a:buFont typeface="Wingdings" pitchFamily="2" charset="2"/>
              <a:buNone/>
            </a:pPr>
            <a:endParaRPr lang="en-US" altLang="zh-TW" smtClean="0"/>
          </a:p>
          <a:p>
            <a:pPr eaLnBrk="1" hangingPunct="1"/>
            <a:r>
              <a:rPr lang="en-US" altLang="zh-TW" smtClean="0">
                <a:solidFill>
                  <a:srgbClr val="000000"/>
                </a:solidFill>
              </a:rPr>
              <a:t>In that case, however, the problem of intercarrier interference (ICI) would arise.</a:t>
            </a:r>
            <a:r>
              <a:rPr lang="en-US" altLang="zh-TW" smtClean="0"/>
              <a:t> </a:t>
            </a:r>
          </a:p>
          <a:p>
            <a:pPr eaLnBrk="1" hangingPunct="1"/>
            <a:r>
              <a:rPr lang="en-US" altLang="zh-TW" smtClean="0">
                <a:solidFill>
                  <a:srgbClr val="000000"/>
                </a:solidFill>
              </a:rPr>
              <a:t>The reason is that there is no integer number of cycles difference between subcarriers within the FFT interval.</a:t>
            </a:r>
          </a:p>
        </p:txBody>
      </p:sp>
      <p:graphicFrame>
        <p:nvGraphicFramePr>
          <p:cNvPr id="24580" name="Object 5"/>
          <p:cNvGraphicFramePr>
            <a:graphicFrameLocks noChangeAspect="1"/>
          </p:cNvGraphicFramePr>
          <p:nvPr>
            <p:extLst>
              <p:ext uri="{D42A27DB-BD31-4B8C-83A1-F6EECF244321}">
                <p14:modId xmlns:p14="http://schemas.microsoft.com/office/powerpoint/2010/main" val="786237843"/>
              </p:ext>
            </p:extLst>
          </p:nvPr>
        </p:nvGraphicFramePr>
        <p:xfrm>
          <a:off x="2700338" y="3048000"/>
          <a:ext cx="361950" cy="457200"/>
        </p:xfrm>
        <a:graphic>
          <a:graphicData uri="http://schemas.openxmlformats.org/presentationml/2006/ole">
            <mc:AlternateContent xmlns:mc="http://schemas.openxmlformats.org/markup-compatibility/2006">
              <mc:Choice xmlns:v="urn:schemas-microsoft-com:vml" Requires="v">
                <p:oleObj spid="_x0000_s13314" name="Equation" r:id="rId3" imgW="177646" imgH="241091" progId="Equation.DSMT4">
                  <p:embed/>
                </p:oleObj>
              </mc:Choice>
              <mc:Fallback>
                <p:oleObj name="Equation" r:id="rId3" imgW="177646" imgH="2410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048000"/>
                        <a:ext cx="36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6"/>
          <p:cNvGraphicFramePr>
            <a:graphicFrameLocks noChangeAspect="1"/>
          </p:cNvGraphicFramePr>
          <p:nvPr>
            <p:extLst>
              <p:ext uri="{D42A27DB-BD31-4B8C-83A1-F6EECF244321}">
                <p14:modId xmlns:p14="http://schemas.microsoft.com/office/powerpoint/2010/main" val="1347832030"/>
              </p:ext>
            </p:extLst>
          </p:nvPr>
        </p:nvGraphicFramePr>
        <p:xfrm>
          <a:off x="1616075" y="3354388"/>
          <a:ext cx="1508125" cy="531812"/>
        </p:xfrm>
        <a:graphic>
          <a:graphicData uri="http://schemas.openxmlformats.org/presentationml/2006/ole">
            <mc:AlternateContent xmlns:mc="http://schemas.openxmlformats.org/markup-compatibility/2006">
              <mc:Choice xmlns:v="urn:schemas-microsoft-com:vml" Requires="v">
                <p:oleObj spid="_x0000_s13315" name="Equation" r:id="rId5" imgW="622030" imgH="241195" progId="Equation.DSMT4">
                  <p:embed/>
                </p:oleObj>
              </mc:Choice>
              <mc:Fallback>
                <p:oleObj name="Equation" r:id="rId5" imgW="622030"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6075" y="3354388"/>
                        <a:ext cx="150812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7"/>
          <p:cNvGraphicFramePr>
            <a:graphicFrameLocks noChangeAspect="1"/>
          </p:cNvGraphicFramePr>
          <p:nvPr>
            <p:extLst>
              <p:ext uri="{D42A27DB-BD31-4B8C-83A1-F6EECF244321}">
                <p14:modId xmlns:p14="http://schemas.microsoft.com/office/powerpoint/2010/main" val="648178443"/>
              </p:ext>
            </p:extLst>
          </p:nvPr>
        </p:nvGraphicFramePr>
        <p:xfrm>
          <a:off x="3200400" y="3733800"/>
          <a:ext cx="2971800" cy="650875"/>
        </p:xfrm>
        <a:graphic>
          <a:graphicData uri="http://schemas.openxmlformats.org/presentationml/2006/ole">
            <mc:AlternateContent xmlns:mc="http://schemas.openxmlformats.org/markup-compatibility/2006">
              <mc:Choice xmlns:v="urn:schemas-microsoft-com:vml" Requires="v">
                <p:oleObj spid="_x0000_s13316" name="Equation" r:id="rId7" imgW="914400" imgH="241200" progId="Equation.DSMT4">
                  <p:embed/>
                </p:oleObj>
              </mc:Choice>
              <mc:Fallback>
                <p:oleObj name="Equation" r:id="rId7" imgW="91440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733800"/>
                        <a:ext cx="297180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Rectangle 8"/>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4/7</a:t>
            </a:r>
          </a:p>
        </p:txBody>
      </p:sp>
    </p:spTree>
    <p:extLst>
      <p:ext uri="{BB962C8B-B14F-4D97-AF65-F5344CB8AC3E}">
        <p14:creationId xmlns:p14="http://schemas.microsoft.com/office/powerpoint/2010/main" val="3520678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mtClean="0"/>
              <a:t>Guard Interval and Cyclic Extension</a:t>
            </a:r>
          </a:p>
        </p:txBody>
      </p:sp>
      <p:graphicFrame>
        <p:nvGraphicFramePr>
          <p:cNvPr id="25603" name="Object 4"/>
          <p:cNvGraphicFramePr>
            <a:graphicFrameLocks noChangeAspect="1"/>
          </p:cNvGraphicFramePr>
          <p:nvPr/>
        </p:nvGraphicFramePr>
        <p:xfrm>
          <a:off x="827088" y="1916113"/>
          <a:ext cx="8034337" cy="4243387"/>
        </p:xfrm>
        <a:graphic>
          <a:graphicData uri="http://schemas.openxmlformats.org/presentationml/2006/ole">
            <mc:AlternateContent xmlns:mc="http://schemas.openxmlformats.org/markup-compatibility/2006">
              <mc:Choice xmlns:v="urn:schemas-microsoft-com:vml" Requires="v">
                <p:oleObj spid="_x0000_s14338" name="VISIO" r:id="rId3" imgW="6650182" imgH="4883727" progId="Visio.Drawing.6">
                  <p:embed/>
                </p:oleObj>
              </mc:Choice>
              <mc:Fallback>
                <p:oleObj name="VISIO" r:id="rId3" imgW="6650182" imgH="488372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16113"/>
                        <a:ext cx="8034337" cy="424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Rectangle 5"/>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4/7</a:t>
            </a:r>
          </a:p>
        </p:txBody>
      </p:sp>
    </p:spTree>
    <p:extLst>
      <p:ext uri="{BB962C8B-B14F-4D97-AF65-F5344CB8AC3E}">
        <p14:creationId xmlns:p14="http://schemas.microsoft.com/office/powerpoint/2010/main" val="171210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pPr eaLnBrk="1" hangingPunct="1"/>
            <a:r>
              <a:rPr lang="en-US" altLang="zh-TW" sz="3600" dirty="0" smtClean="0"/>
              <a:t>Guard Interval and Cyclic Extension</a:t>
            </a:r>
          </a:p>
        </p:txBody>
      </p:sp>
      <p:sp>
        <p:nvSpPr>
          <p:cNvPr id="26627" name="Rectangle 1027"/>
          <p:cNvSpPr>
            <a:spLocks noGrp="1" noChangeArrowheads="1"/>
          </p:cNvSpPr>
          <p:nvPr>
            <p:ph type="body" idx="1"/>
          </p:nvPr>
        </p:nvSpPr>
        <p:spPr/>
        <p:txBody>
          <a:bodyPr/>
          <a:lstStyle/>
          <a:p>
            <a:pPr eaLnBrk="1" hangingPunct="1"/>
            <a:r>
              <a:rPr lang="en-US" altLang="zh-TW" smtClean="0">
                <a:solidFill>
                  <a:srgbClr val="000000"/>
                </a:solidFill>
              </a:rPr>
              <a:t>To eliminate ICI, the OFDM symbol is cyclically extended in the guard interval.</a:t>
            </a:r>
            <a:r>
              <a:rPr lang="en-US" altLang="zh-TW" smtClean="0"/>
              <a:t> </a:t>
            </a:r>
          </a:p>
          <a:p>
            <a:pPr eaLnBrk="1" hangingPunct="1"/>
            <a:r>
              <a:rPr lang="en-US" altLang="zh-TW" smtClean="0">
                <a:solidFill>
                  <a:srgbClr val="000000"/>
                </a:solidFill>
              </a:rPr>
              <a:t>This ensures that delayed replicas of the OFDM symbol always have an integer number of cycles within the FFT interval, as long as the delay is smaller than the guard interval.</a:t>
            </a:r>
            <a:r>
              <a:rPr lang="en-US" altLang="zh-TW" smtClean="0"/>
              <a:t> </a:t>
            </a:r>
          </a:p>
        </p:txBody>
      </p:sp>
      <p:graphicFrame>
        <p:nvGraphicFramePr>
          <p:cNvPr id="26628" name="Object 1028"/>
          <p:cNvGraphicFramePr>
            <a:graphicFrameLocks noChangeAspect="1"/>
          </p:cNvGraphicFramePr>
          <p:nvPr/>
        </p:nvGraphicFramePr>
        <p:xfrm>
          <a:off x="1908175" y="4652963"/>
          <a:ext cx="4605338" cy="1520825"/>
        </p:xfrm>
        <a:graphic>
          <a:graphicData uri="http://schemas.openxmlformats.org/presentationml/2006/ole">
            <mc:AlternateContent xmlns:mc="http://schemas.openxmlformats.org/markup-compatibility/2006">
              <mc:Choice xmlns:v="urn:schemas-microsoft-com:vml" Requires="v">
                <p:oleObj spid="_x0000_s15362" name="VISIO" r:id="rId3" imgW="4607052" imgH="1520952" progId="Visio.Drawing.6">
                  <p:embed/>
                </p:oleObj>
              </mc:Choice>
              <mc:Fallback>
                <p:oleObj name="VISIO" r:id="rId3" imgW="4607052" imgH="152095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652963"/>
                        <a:ext cx="4605338"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Rectangle 1029"/>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5/7</a:t>
            </a:r>
          </a:p>
        </p:txBody>
      </p:sp>
    </p:spTree>
    <p:extLst>
      <p:ext uri="{BB962C8B-B14F-4D97-AF65-F5344CB8AC3E}">
        <p14:creationId xmlns:p14="http://schemas.microsoft.com/office/powerpoint/2010/main" val="3748828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z="3600" b="1" dirty="0" smtClean="0"/>
              <a:t>Guard Interval and Cyclic Extension</a:t>
            </a:r>
          </a:p>
        </p:txBody>
      </p:sp>
      <p:sp>
        <p:nvSpPr>
          <p:cNvPr id="27651" name="Rectangle 3"/>
          <p:cNvSpPr>
            <a:spLocks noGrp="1" noChangeArrowheads="1"/>
          </p:cNvSpPr>
          <p:nvPr>
            <p:ph type="body" idx="1"/>
          </p:nvPr>
        </p:nvSpPr>
        <p:spPr/>
        <p:txBody>
          <a:bodyPr/>
          <a:lstStyle/>
          <a:p>
            <a:pPr eaLnBrk="1" hangingPunct="1"/>
            <a:r>
              <a:rPr lang="en-US" altLang="zh-TW" smtClean="0"/>
              <a:t>Effect of multipath with zero signals in the guard interval, the delayed subcarrier 2 causes ICI on subcarrier 1 and vice versa.</a:t>
            </a:r>
          </a:p>
        </p:txBody>
      </p:sp>
      <p:sp>
        <p:nvSpPr>
          <p:cNvPr id="27652" name="Text Box 46"/>
          <p:cNvSpPr txBox="1">
            <a:spLocks noChangeArrowheads="1"/>
          </p:cNvSpPr>
          <p:nvPr/>
        </p:nvSpPr>
        <p:spPr bwMode="auto">
          <a:xfrm>
            <a:off x="468313" y="2781300"/>
            <a:ext cx="1439862"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latin typeface="Times New Roman" pitchFamily="18" charset="0"/>
                <a:ea typeface="新細明體" pitchFamily="18" charset="-120"/>
              </a:rPr>
              <a:t>Part of subcarrier #2 causing ICI on subcarrier #1</a:t>
            </a:r>
          </a:p>
        </p:txBody>
      </p:sp>
      <p:grpSp>
        <p:nvGrpSpPr>
          <p:cNvPr id="27653" name="Group 48"/>
          <p:cNvGrpSpPr>
            <a:grpSpLocks/>
          </p:cNvGrpSpPr>
          <p:nvPr/>
        </p:nvGrpSpPr>
        <p:grpSpPr bwMode="auto">
          <a:xfrm>
            <a:off x="539750" y="3213100"/>
            <a:ext cx="7994650" cy="3443288"/>
            <a:chOff x="340" y="1797"/>
            <a:chExt cx="5036" cy="2169"/>
          </a:xfrm>
        </p:grpSpPr>
        <p:pic>
          <p:nvPicPr>
            <p:cNvPr id="27655" name="Picture 6" descr="ofd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 y="1797"/>
              <a:ext cx="2405" cy="1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6" name="Group 18"/>
            <p:cNvGrpSpPr>
              <a:grpSpLocks/>
            </p:cNvGrpSpPr>
            <p:nvPr/>
          </p:nvGrpSpPr>
          <p:grpSpPr bwMode="auto">
            <a:xfrm>
              <a:off x="385" y="2115"/>
              <a:ext cx="2132" cy="1225"/>
              <a:chOff x="521" y="2069"/>
              <a:chExt cx="2132" cy="1225"/>
            </a:xfrm>
          </p:grpSpPr>
          <p:pic>
            <p:nvPicPr>
              <p:cNvPr id="27685" name="Picture 15" descr="ofd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2069"/>
                <a:ext cx="2132"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6" name="Line 17"/>
              <p:cNvSpPr>
                <a:spLocks noChangeShapeType="1"/>
              </p:cNvSpPr>
              <p:nvPr/>
            </p:nvSpPr>
            <p:spPr bwMode="auto">
              <a:xfrm>
                <a:off x="1111" y="2976"/>
                <a:ext cx="680" cy="0"/>
              </a:xfrm>
              <a:prstGeom prst="line">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7657" name="Line 19"/>
            <p:cNvSpPr>
              <a:spLocks noChangeShapeType="1"/>
            </p:cNvSpPr>
            <p:nvPr/>
          </p:nvSpPr>
          <p:spPr bwMode="auto">
            <a:xfrm>
              <a:off x="884" y="1888"/>
              <a:ext cx="0" cy="1588"/>
            </a:xfrm>
            <a:prstGeom prst="line">
              <a:avLst/>
            </a:prstGeom>
            <a:noFill/>
            <a:ln w="127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58" name="Line 20"/>
            <p:cNvSpPr>
              <a:spLocks noChangeShapeType="1"/>
            </p:cNvSpPr>
            <p:nvPr/>
          </p:nvSpPr>
          <p:spPr bwMode="auto">
            <a:xfrm>
              <a:off x="385" y="1888"/>
              <a:ext cx="0" cy="1588"/>
            </a:xfrm>
            <a:prstGeom prst="line">
              <a:avLst/>
            </a:prstGeom>
            <a:noFill/>
            <a:ln w="127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59" name="Line 21"/>
            <p:cNvSpPr>
              <a:spLocks noChangeShapeType="1"/>
            </p:cNvSpPr>
            <p:nvPr/>
          </p:nvSpPr>
          <p:spPr bwMode="auto">
            <a:xfrm>
              <a:off x="2472" y="1933"/>
              <a:ext cx="0" cy="1588"/>
            </a:xfrm>
            <a:prstGeom prst="line">
              <a:avLst/>
            </a:prstGeom>
            <a:noFill/>
            <a:ln w="127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0" name="Line 22"/>
            <p:cNvSpPr>
              <a:spLocks noChangeShapeType="1"/>
            </p:cNvSpPr>
            <p:nvPr/>
          </p:nvSpPr>
          <p:spPr bwMode="auto">
            <a:xfrm>
              <a:off x="2971" y="1842"/>
              <a:ext cx="0" cy="1588"/>
            </a:xfrm>
            <a:prstGeom prst="line">
              <a:avLst/>
            </a:prstGeom>
            <a:noFill/>
            <a:ln w="127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1" name="Line 23"/>
            <p:cNvSpPr>
              <a:spLocks noChangeShapeType="1"/>
            </p:cNvSpPr>
            <p:nvPr/>
          </p:nvSpPr>
          <p:spPr bwMode="auto">
            <a:xfrm>
              <a:off x="3560" y="1842"/>
              <a:ext cx="0" cy="1588"/>
            </a:xfrm>
            <a:prstGeom prst="line">
              <a:avLst/>
            </a:prstGeom>
            <a:noFill/>
            <a:ln w="127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2" name="Line 24"/>
            <p:cNvSpPr>
              <a:spLocks noChangeShapeType="1"/>
            </p:cNvSpPr>
            <p:nvPr/>
          </p:nvSpPr>
          <p:spPr bwMode="auto">
            <a:xfrm>
              <a:off x="385" y="3430"/>
              <a:ext cx="499" cy="0"/>
            </a:xfrm>
            <a:prstGeom prst="line">
              <a:avLst/>
            </a:prstGeom>
            <a:noFill/>
            <a:ln w="12699">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3" name="Line 25"/>
            <p:cNvSpPr>
              <a:spLocks noChangeShapeType="1"/>
            </p:cNvSpPr>
            <p:nvPr/>
          </p:nvSpPr>
          <p:spPr bwMode="auto">
            <a:xfrm>
              <a:off x="884" y="3430"/>
              <a:ext cx="1588" cy="0"/>
            </a:xfrm>
            <a:prstGeom prst="line">
              <a:avLst/>
            </a:prstGeom>
            <a:noFill/>
            <a:ln w="12699">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4" name="Line 26"/>
            <p:cNvSpPr>
              <a:spLocks noChangeShapeType="1"/>
            </p:cNvSpPr>
            <p:nvPr/>
          </p:nvSpPr>
          <p:spPr bwMode="auto">
            <a:xfrm>
              <a:off x="5375" y="1842"/>
              <a:ext cx="0" cy="1588"/>
            </a:xfrm>
            <a:prstGeom prst="line">
              <a:avLst/>
            </a:prstGeom>
            <a:noFill/>
            <a:ln w="127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5" name="Line 27"/>
            <p:cNvSpPr>
              <a:spLocks noChangeShapeType="1"/>
            </p:cNvSpPr>
            <p:nvPr/>
          </p:nvSpPr>
          <p:spPr bwMode="auto">
            <a:xfrm>
              <a:off x="2971" y="3430"/>
              <a:ext cx="589" cy="0"/>
            </a:xfrm>
            <a:prstGeom prst="line">
              <a:avLst/>
            </a:prstGeom>
            <a:noFill/>
            <a:ln w="12699">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6" name="Line 28"/>
            <p:cNvSpPr>
              <a:spLocks noChangeShapeType="1"/>
            </p:cNvSpPr>
            <p:nvPr/>
          </p:nvSpPr>
          <p:spPr bwMode="auto">
            <a:xfrm>
              <a:off x="3560" y="3430"/>
              <a:ext cx="1815" cy="0"/>
            </a:xfrm>
            <a:prstGeom prst="line">
              <a:avLst/>
            </a:prstGeom>
            <a:noFill/>
            <a:ln w="12699">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7" name="Line 29"/>
            <p:cNvSpPr>
              <a:spLocks noChangeShapeType="1"/>
            </p:cNvSpPr>
            <p:nvPr/>
          </p:nvSpPr>
          <p:spPr bwMode="auto">
            <a:xfrm>
              <a:off x="1474" y="3022"/>
              <a:ext cx="0" cy="317"/>
            </a:xfrm>
            <a:prstGeom prst="line">
              <a:avLst/>
            </a:prstGeom>
            <a:noFill/>
            <a:ln w="381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8" name="Line 30"/>
            <p:cNvSpPr>
              <a:spLocks noChangeShapeType="1"/>
            </p:cNvSpPr>
            <p:nvPr/>
          </p:nvSpPr>
          <p:spPr bwMode="auto">
            <a:xfrm>
              <a:off x="1429" y="3022"/>
              <a:ext cx="0" cy="272"/>
            </a:xfrm>
            <a:prstGeom prst="line">
              <a:avLst/>
            </a:prstGeom>
            <a:noFill/>
            <a:ln w="381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69" name="Line 31"/>
            <p:cNvSpPr>
              <a:spLocks noChangeShapeType="1"/>
            </p:cNvSpPr>
            <p:nvPr/>
          </p:nvSpPr>
          <p:spPr bwMode="auto">
            <a:xfrm>
              <a:off x="1383" y="3022"/>
              <a:ext cx="0" cy="227"/>
            </a:xfrm>
            <a:prstGeom prst="line">
              <a:avLst/>
            </a:prstGeom>
            <a:noFill/>
            <a:ln w="381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0" name="Line 32"/>
            <p:cNvSpPr>
              <a:spLocks noChangeShapeType="1"/>
            </p:cNvSpPr>
            <p:nvPr/>
          </p:nvSpPr>
          <p:spPr bwMode="auto">
            <a:xfrm>
              <a:off x="1338" y="3022"/>
              <a:ext cx="0" cy="91"/>
            </a:xfrm>
            <a:prstGeom prst="line">
              <a:avLst/>
            </a:prstGeom>
            <a:noFill/>
            <a:ln w="381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1" name="Line 33"/>
            <p:cNvSpPr>
              <a:spLocks noChangeShapeType="1"/>
            </p:cNvSpPr>
            <p:nvPr/>
          </p:nvSpPr>
          <p:spPr bwMode="auto">
            <a:xfrm>
              <a:off x="1519" y="3022"/>
              <a:ext cx="0" cy="272"/>
            </a:xfrm>
            <a:prstGeom prst="line">
              <a:avLst/>
            </a:prstGeom>
            <a:noFill/>
            <a:ln w="381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2" name="Line 34"/>
            <p:cNvSpPr>
              <a:spLocks noChangeShapeType="1"/>
            </p:cNvSpPr>
            <p:nvPr/>
          </p:nvSpPr>
          <p:spPr bwMode="auto">
            <a:xfrm>
              <a:off x="1565" y="3022"/>
              <a:ext cx="0" cy="227"/>
            </a:xfrm>
            <a:prstGeom prst="line">
              <a:avLst/>
            </a:prstGeom>
            <a:noFill/>
            <a:ln w="381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3" name="Line 35"/>
            <p:cNvSpPr>
              <a:spLocks noChangeShapeType="1"/>
            </p:cNvSpPr>
            <p:nvPr/>
          </p:nvSpPr>
          <p:spPr bwMode="auto">
            <a:xfrm>
              <a:off x="1610" y="3022"/>
              <a:ext cx="0" cy="91"/>
            </a:xfrm>
            <a:prstGeom prst="line">
              <a:avLst/>
            </a:prstGeom>
            <a:noFill/>
            <a:ln w="38100" cap="rnd">
              <a:solidFill>
                <a:schemeClr val="tx1"/>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4" name="Text Box 36"/>
            <p:cNvSpPr txBox="1">
              <a:spLocks noChangeArrowheads="1"/>
            </p:cNvSpPr>
            <p:nvPr/>
          </p:nvSpPr>
          <p:spPr bwMode="auto">
            <a:xfrm>
              <a:off x="340" y="3475"/>
              <a:ext cx="59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latin typeface="Times New Roman" pitchFamily="18" charset="0"/>
                  <a:ea typeface="新細明體" pitchFamily="18" charset="-120"/>
                </a:rPr>
                <a:t>Guard time</a:t>
              </a:r>
            </a:p>
          </p:txBody>
        </p:sp>
        <p:sp>
          <p:nvSpPr>
            <p:cNvPr id="27675" name="Text Box 37"/>
            <p:cNvSpPr txBox="1">
              <a:spLocks noChangeArrowheads="1"/>
            </p:cNvSpPr>
            <p:nvPr/>
          </p:nvSpPr>
          <p:spPr bwMode="auto">
            <a:xfrm>
              <a:off x="884" y="3475"/>
              <a:ext cx="16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latin typeface="Times New Roman" pitchFamily="18" charset="0"/>
                  <a:ea typeface="新細明體" pitchFamily="18" charset="-120"/>
                </a:rPr>
                <a:t>FFT integration time=1/carrier spacing</a:t>
              </a:r>
            </a:p>
          </p:txBody>
        </p:sp>
        <p:sp>
          <p:nvSpPr>
            <p:cNvPr id="27676" name="Text Box 38"/>
            <p:cNvSpPr txBox="1">
              <a:spLocks noChangeArrowheads="1"/>
            </p:cNvSpPr>
            <p:nvPr/>
          </p:nvSpPr>
          <p:spPr bwMode="auto">
            <a:xfrm>
              <a:off x="2971" y="3475"/>
              <a:ext cx="59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latin typeface="Times New Roman" pitchFamily="18" charset="0"/>
                  <a:ea typeface="新細明體" pitchFamily="18" charset="-120"/>
                </a:rPr>
                <a:t>Guard time</a:t>
              </a:r>
            </a:p>
          </p:txBody>
        </p:sp>
        <p:sp>
          <p:nvSpPr>
            <p:cNvPr id="27677" name="Text Box 39"/>
            <p:cNvSpPr txBox="1">
              <a:spLocks noChangeArrowheads="1"/>
            </p:cNvSpPr>
            <p:nvPr/>
          </p:nvSpPr>
          <p:spPr bwMode="auto">
            <a:xfrm>
              <a:off x="3651" y="3475"/>
              <a:ext cx="16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latin typeface="Times New Roman" pitchFamily="18" charset="0"/>
                  <a:ea typeface="新細明體" pitchFamily="18" charset="-120"/>
                </a:rPr>
                <a:t>FFT integration time=1/carrier spacing</a:t>
              </a:r>
            </a:p>
          </p:txBody>
        </p:sp>
        <p:sp>
          <p:nvSpPr>
            <p:cNvPr id="27678" name="Line 40"/>
            <p:cNvSpPr>
              <a:spLocks noChangeShapeType="1"/>
            </p:cNvSpPr>
            <p:nvPr/>
          </p:nvSpPr>
          <p:spPr bwMode="auto">
            <a:xfrm>
              <a:off x="385" y="3748"/>
              <a:ext cx="2087" cy="0"/>
            </a:xfrm>
            <a:prstGeom prst="line">
              <a:avLst/>
            </a:prstGeom>
            <a:noFill/>
            <a:ln w="12699">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79" name="Text Box 41"/>
            <p:cNvSpPr txBox="1">
              <a:spLocks noChangeArrowheads="1"/>
            </p:cNvSpPr>
            <p:nvPr/>
          </p:nvSpPr>
          <p:spPr bwMode="auto">
            <a:xfrm>
              <a:off x="884" y="3793"/>
              <a:ext cx="11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latin typeface="Times New Roman" pitchFamily="18" charset="0"/>
                  <a:ea typeface="新細明體" pitchFamily="18" charset="-120"/>
                </a:rPr>
                <a:t>OFDM symbol  time</a:t>
              </a:r>
            </a:p>
          </p:txBody>
        </p:sp>
        <p:sp>
          <p:nvSpPr>
            <p:cNvPr id="27680" name="Line 42"/>
            <p:cNvSpPr>
              <a:spLocks noChangeShapeType="1"/>
            </p:cNvSpPr>
            <p:nvPr/>
          </p:nvSpPr>
          <p:spPr bwMode="auto">
            <a:xfrm>
              <a:off x="2971" y="3748"/>
              <a:ext cx="2404" cy="0"/>
            </a:xfrm>
            <a:prstGeom prst="line">
              <a:avLst/>
            </a:prstGeom>
            <a:noFill/>
            <a:ln w="12699">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681" name="Text Box 43"/>
            <p:cNvSpPr txBox="1">
              <a:spLocks noChangeArrowheads="1"/>
            </p:cNvSpPr>
            <p:nvPr/>
          </p:nvSpPr>
          <p:spPr bwMode="auto">
            <a:xfrm>
              <a:off x="3651" y="3793"/>
              <a:ext cx="11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latin typeface="Times New Roman" pitchFamily="18" charset="0"/>
                  <a:ea typeface="新細明體" pitchFamily="18" charset="-120"/>
                </a:rPr>
                <a:t>OFDM symbol  time</a:t>
              </a:r>
            </a:p>
          </p:txBody>
        </p:sp>
        <p:sp>
          <p:nvSpPr>
            <p:cNvPr id="27682" name="Text Box 44"/>
            <p:cNvSpPr txBox="1">
              <a:spLocks noChangeArrowheads="1"/>
            </p:cNvSpPr>
            <p:nvPr/>
          </p:nvSpPr>
          <p:spPr bwMode="auto">
            <a:xfrm>
              <a:off x="1338" y="1979"/>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latin typeface="Times New Roman" pitchFamily="18" charset="0"/>
                  <a:ea typeface="新細明體" pitchFamily="18" charset="-120"/>
                </a:rPr>
                <a:t>Subcarrier #1</a:t>
              </a:r>
            </a:p>
          </p:txBody>
        </p:sp>
        <p:sp>
          <p:nvSpPr>
            <p:cNvPr id="27683" name="Text Box 45"/>
            <p:cNvSpPr txBox="1">
              <a:spLocks noChangeArrowheads="1"/>
            </p:cNvSpPr>
            <p:nvPr/>
          </p:nvSpPr>
          <p:spPr bwMode="auto">
            <a:xfrm>
              <a:off x="1474" y="3294"/>
              <a:ext cx="99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latin typeface="Times New Roman" pitchFamily="18" charset="0"/>
                  <a:ea typeface="新細明體" pitchFamily="18" charset="-120"/>
                </a:rPr>
                <a:t>Delayed subcarrier #2</a:t>
              </a:r>
            </a:p>
          </p:txBody>
        </p:sp>
        <p:sp>
          <p:nvSpPr>
            <p:cNvPr id="27684" name="Line 47"/>
            <p:cNvSpPr>
              <a:spLocks noChangeShapeType="1"/>
            </p:cNvSpPr>
            <p:nvPr/>
          </p:nvSpPr>
          <p:spPr bwMode="auto">
            <a:xfrm>
              <a:off x="975" y="1842"/>
              <a:ext cx="454" cy="1225"/>
            </a:xfrm>
            <a:prstGeom prst="line">
              <a:avLst/>
            </a:prstGeom>
            <a:noFill/>
            <a:ln w="12699">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7654" name="Rectangle 49"/>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6/7</a:t>
            </a:r>
          </a:p>
        </p:txBody>
      </p:sp>
    </p:spTree>
    <p:extLst>
      <p:ext uri="{BB962C8B-B14F-4D97-AF65-F5344CB8AC3E}">
        <p14:creationId xmlns:p14="http://schemas.microsoft.com/office/powerpoint/2010/main" val="2241121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TW" sz="3200" b="1" dirty="0" smtClean="0"/>
              <a:t>Guard Interval and Cyclic Extension</a:t>
            </a:r>
          </a:p>
        </p:txBody>
      </p:sp>
      <p:sp>
        <p:nvSpPr>
          <p:cNvPr id="28675" name="Rectangle 25"/>
          <p:cNvSpPr>
            <a:spLocks noGrp="1" noChangeArrowheads="1"/>
          </p:cNvSpPr>
          <p:nvPr>
            <p:ph type="body" idx="1"/>
          </p:nvPr>
        </p:nvSpPr>
        <p:spPr>
          <a:xfrm>
            <a:off x="685800" y="1600200"/>
            <a:ext cx="7913688" cy="5084763"/>
          </a:xfrm>
          <a:noFill/>
        </p:spPr>
        <p:txBody>
          <a:bodyPr lIns="92075" tIns="46038" rIns="92075" bIns="46038"/>
          <a:lstStyle/>
          <a:p>
            <a:pPr eaLnBrk="1" hangingPunct="1"/>
            <a:r>
              <a:rPr lang="en-US" altLang="zh-TW" smtClean="0"/>
              <a:t>Time and frequency representation of OFDM with guard intervals. </a:t>
            </a:r>
          </a:p>
        </p:txBody>
      </p:sp>
      <p:sp>
        <p:nvSpPr>
          <p:cNvPr id="28676" name="Rectangle 54"/>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7/7</a:t>
            </a:r>
          </a:p>
        </p:txBody>
      </p:sp>
      <p:grpSp>
        <p:nvGrpSpPr>
          <p:cNvPr id="28677" name="Group 93"/>
          <p:cNvGrpSpPr>
            <a:grpSpLocks noChangeAspect="1"/>
          </p:cNvGrpSpPr>
          <p:nvPr/>
        </p:nvGrpSpPr>
        <p:grpSpPr bwMode="auto">
          <a:xfrm>
            <a:off x="395288" y="2178050"/>
            <a:ext cx="8280400" cy="4679950"/>
            <a:chOff x="249" y="1117"/>
            <a:chExt cx="5216" cy="2948"/>
          </a:xfrm>
        </p:grpSpPr>
        <p:pic>
          <p:nvPicPr>
            <p:cNvPr id="28678" name="Picture 94" descr="ofdm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 y="1452"/>
              <a:ext cx="3039" cy="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679" name="Group 95"/>
            <p:cNvGrpSpPr>
              <a:grpSpLocks noChangeAspect="1"/>
            </p:cNvGrpSpPr>
            <p:nvPr/>
          </p:nvGrpSpPr>
          <p:grpSpPr bwMode="auto">
            <a:xfrm>
              <a:off x="930" y="1525"/>
              <a:ext cx="1089" cy="2269"/>
              <a:chOff x="2925" y="1298"/>
              <a:chExt cx="1089" cy="2269"/>
            </a:xfrm>
          </p:grpSpPr>
          <p:grpSp>
            <p:nvGrpSpPr>
              <p:cNvPr id="28706" name="Group 96"/>
              <p:cNvGrpSpPr>
                <a:grpSpLocks noChangeAspect="1"/>
              </p:cNvGrpSpPr>
              <p:nvPr/>
            </p:nvGrpSpPr>
            <p:grpSpPr bwMode="auto">
              <a:xfrm>
                <a:off x="3651" y="1298"/>
                <a:ext cx="363" cy="1180"/>
                <a:chOff x="3787" y="1933"/>
                <a:chExt cx="363" cy="1180"/>
              </a:xfrm>
            </p:grpSpPr>
            <p:sp>
              <p:nvSpPr>
                <p:cNvPr id="28713" name="AutoShape 97"/>
                <p:cNvSpPr>
                  <a:spLocks noChangeAspect="1" noChangeArrowheads="1"/>
                </p:cNvSpPr>
                <p:nvPr/>
              </p:nvSpPr>
              <p:spPr bwMode="auto">
                <a:xfrm rot="16200000" flipV="1">
                  <a:off x="3719" y="2273"/>
                  <a:ext cx="771" cy="91"/>
                </a:xfrm>
                <a:prstGeom prst="parallelogram">
                  <a:avLst>
                    <a:gd name="adj" fmla="val 169411"/>
                  </a:avLst>
                </a:prstGeom>
                <a:solidFill>
                  <a:srgbClr val="3333CC"/>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a:latin typeface="Times New Roman" pitchFamily="18" charset="0"/>
                    <a:ea typeface="新細明體" pitchFamily="18" charset="-120"/>
                  </a:endParaRPr>
                </a:p>
              </p:txBody>
            </p:sp>
            <p:sp>
              <p:nvSpPr>
                <p:cNvPr id="28714" name="AutoShape 98"/>
                <p:cNvSpPr>
                  <a:spLocks noChangeAspect="1" noChangeArrowheads="1"/>
                </p:cNvSpPr>
                <p:nvPr/>
              </p:nvSpPr>
              <p:spPr bwMode="auto">
                <a:xfrm rot="16200000" flipV="1">
                  <a:off x="3379" y="2341"/>
                  <a:ext cx="1180" cy="363"/>
                </a:xfrm>
                <a:prstGeom prst="parallelogram">
                  <a:avLst>
                    <a:gd name="adj" fmla="val 149306"/>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a:latin typeface="Times New Roman" pitchFamily="18" charset="0"/>
                    <a:ea typeface="新細明體" pitchFamily="18" charset="-120"/>
                  </a:endParaRPr>
                </a:p>
              </p:txBody>
            </p:sp>
          </p:grpSp>
          <p:grpSp>
            <p:nvGrpSpPr>
              <p:cNvPr id="28707" name="Group 99"/>
              <p:cNvGrpSpPr>
                <a:grpSpLocks noChangeAspect="1"/>
              </p:cNvGrpSpPr>
              <p:nvPr/>
            </p:nvGrpSpPr>
            <p:grpSpPr bwMode="auto">
              <a:xfrm>
                <a:off x="3288" y="1842"/>
                <a:ext cx="363" cy="1180"/>
                <a:chOff x="3787" y="1933"/>
                <a:chExt cx="363" cy="1180"/>
              </a:xfrm>
            </p:grpSpPr>
            <p:sp>
              <p:nvSpPr>
                <p:cNvPr id="28711" name="AutoShape 100"/>
                <p:cNvSpPr>
                  <a:spLocks noChangeAspect="1" noChangeArrowheads="1"/>
                </p:cNvSpPr>
                <p:nvPr/>
              </p:nvSpPr>
              <p:spPr bwMode="auto">
                <a:xfrm rot="16200000" flipV="1">
                  <a:off x="3719" y="2273"/>
                  <a:ext cx="771" cy="91"/>
                </a:xfrm>
                <a:prstGeom prst="parallelogram">
                  <a:avLst>
                    <a:gd name="adj" fmla="val 169411"/>
                  </a:avLst>
                </a:prstGeom>
                <a:solidFill>
                  <a:srgbClr val="3333CC"/>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a:latin typeface="Times New Roman" pitchFamily="18" charset="0"/>
                    <a:ea typeface="新細明體" pitchFamily="18" charset="-120"/>
                  </a:endParaRPr>
                </a:p>
              </p:txBody>
            </p:sp>
            <p:sp>
              <p:nvSpPr>
                <p:cNvPr id="28712" name="AutoShape 101"/>
                <p:cNvSpPr>
                  <a:spLocks noChangeAspect="1" noChangeArrowheads="1"/>
                </p:cNvSpPr>
                <p:nvPr/>
              </p:nvSpPr>
              <p:spPr bwMode="auto">
                <a:xfrm rot="16200000" flipV="1">
                  <a:off x="3379" y="2341"/>
                  <a:ext cx="1180" cy="363"/>
                </a:xfrm>
                <a:prstGeom prst="parallelogram">
                  <a:avLst>
                    <a:gd name="adj" fmla="val 149306"/>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a:latin typeface="Times New Roman" pitchFamily="18" charset="0"/>
                    <a:ea typeface="新細明體" pitchFamily="18" charset="-120"/>
                  </a:endParaRPr>
                </a:p>
              </p:txBody>
            </p:sp>
          </p:grpSp>
          <p:grpSp>
            <p:nvGrpSpPr>
              <p:cNvPr id="28708" name="Group 102"/>
              <p:cNvGrpSpPr>
                <a:grpSpLocks noChangeAspect="1"/>
              </p:cNvGrpSpPr>
              <p:nvPr/>
            </p:nvGrpSpPr>
            <p:grpSpPr bwMode="auto">
              <a:xfrm>
                <a:off x="2925" y="2387"/>
                <a:ext cx="363" cy="1180"/>
                <a:chOff x="3787" y="1933"/>
                <a:chExt cx="363" cy="1180"/>
              </a:xfrm>
            </p:grpSpPr>
            <p:sp>
              <p:nvSpPr>
                <p:cNvPr id="28709" name="AutoShape 103"/>
                <p:cNvSpPr>
                  <a:spLocks noChangeAspect="1" noChangeArrowheads="1"/>
                </p:cNvSpPr>
                <p:nvPr/>
              </p:nvSpPr>
              <p:spPr bwMode="auto">
                <a:xfrm rot="16200000" flipV="1">
                  <a:off x="3719" y="2273"/>
                  <a:ext cx="771" cy="91"/>
                </a:xfrm>
                <a:prstGeom prst="parallelogram">
                  <a:avLst>
                    <a:gd name="adj" fmla="val 169411"/>
                  </a:avLst>
                </a:prstGeom>
                <a:solidFill>
                  <a:srgbClr val="3333CC"/>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a:latin typeface="Times New Roman" pitchFamily="18" charset="0"/>
                    <a:ea typeface="新細明體" pitchFamily="18" charset="-120"/>
                  </a:endParaRPr>
                </a:p>
              </p:txBody>
            </p:sp>
            <p:sp>
              <p:nvSpPr>
                <p:cNvPr id="28710" name="AutoShape 104"/>
                <p:cNvSpPr>
                  <a:spLocks noChangeAspect="1" noChangeArrowheads="1"/>
                </p:cNvSpPr>
                <p:nvPr/>
              </p:nvSpPr>
              <p:spPr bwMode="auto">
                <a:xfrm rot="16200000" flipV="1">
                  <a:off x="3379" y="2341"/>
                  <a:ext cx="1180" cy="363"/>
                </a:xfrm>
                <a:prstGeom prst="parallelogram">
                  <a:avLst>
                    <a:gd name="adj" fmla="val 149306"/>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en-US">
                    <a:latin typeface="Times New Roman" pitchFamily="18" charset="0"/>
                    <a:ea typeface="新細明體" pitchFamily="18" charset="-120"/>
                  </a:endParaRPr>
                </a:p>
              </p:txBody>
            </p:sp>
          </p:grpSp>
        </p:grpSp>
        <p:sp>
          <p:nvSpPr>
            <p:cNvPr id="28680" name="Line 105"/>
            <p:cNvSpPr>
              <a:spLocks noChangeAspect="1" noChangeShapeType="1"/>
            </p:cNvSpPr>
            <p:nvPr/>
          </p:nvSpPr>
          <p:spPr bwMode="auto">
            <a:xfrm flipH="1">
              <a:off x="748" y="2160"/>
              <a:ext cx="1270" cy="1905"/>
            </a:xfrm>
            <a:prstGeom prst="line">
              <a:avLst/>
            </a:prstGeom>
            <a:noFill/>
            <a:ln w="25400">
              <a:solidFill>
                <a:srgbClr val="0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81" name="Line 106"/>
            <p:cNvSpPr>
              <a:spLocks noChangeAspect="1" noChangeShapeType="1"/>
            </p:cNvSpPr>
            <p:nvPr/>
          </p:nvSpPr>
          <p:spPr bwMode="auto">
            <a:xfrm>
              <a:off x="2018" y="2160"/>
              <a:ext cx="3447" cy="0"/>
            </a:xfrm>
            <a:prstGeom prst="line">
              <a:avLst/>
            </a:prstGeom>
            <a:noFill/>
            <a:ln w="25400">
              <a:solidFill>
                <a:srgbClr val="0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82" name="Text Box 107"/>
            <p:cNvSpPr txBox="1">
              <a:spLocks noChangeAspect="1" noChangeArrowheads="1"/>
            </p:cNvSpPr>
            <p:nvPr/>
          </p:nvSpPr>
          <p:spPr bwMode="auto">
            <a:xfrm>
              <a:off x="521" y="3793"/>
              <a:ext cx="590" cy="19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400">
                  <a:solidFill>
                    <a:srgbClr val="000000"/>
                  </a:solidFill>
                  <a:latin typeface="Times New Roman" pitchFamily="18" charset="0"/>
                  <a:ea typeface="新細明體" pitchFamily="18" charset="-120"/>
                </a:rPr>
                <a:t>Time</a:t>
              </a:r>
            </a:p>
          </p:txBody>
        </p:sp>
        <p:sp>
          <p:nvSpPr>
            <p:cNvPr id="28683" name="Text Box 108"/>
            <p:cNvSpPr txBox="1">
              <a:spLocks noChangeAspect="1" noChangeArrowheads="1"/>
            </p:cNvSpPr>
            <p:nvPr/>
          </p:nvSpPr>
          <p:spPr bwMode="auto">
            <a:xfrm>
              <a:off x="4785" y="1933"/>
              <a:ext cx="590" cy="19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400">
                  <a:solidFill>
                    <a:srgbClr val="000000"/>
                  </a:solidFill>
                  <a:latin typeface="Times New Roman" pitchFamily="18" charset="0"/>
                  <a:ea typeface="新細明體" pitchFamily="18" charset="-120"/>
                </a:rPr>
                <a:t>Frequency</a:t>
              </a:r>
            </a:p>
          </p:txBody>
        </p:sp>
        <p:sp>
          <p:nvSpPr>
            <p:cNvPr id="28684" name="Line 109"/>
            <p:cNvSpPr>
              <a:spLocks noChangeAspect="1" noChangeShapeType="1"/>
            </p:cNvSpPr>
            <p:nvPr/>
          </p:nvSpPr>
          <p:spPr bwMode="auto">
            <a:xfrm flipH="1">
              <a:off x="1655" y="1434"/>
              <a:ext cx="363" cy="545"/>
            </a:xfrm>
            <a:prstGeom prst="line">
              <a:avLst/>
            </a:prstGeom>
            <a:noFill/>
            <a:ln w="12699">
              <a:solidFill>
                <a:srgbClr val="00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85" name="Line 110"/>
            <p:cNvSpPr>
              <a:spLocks noChangeAspect="1" noChangeShapeType="1"/>
            </p:cNvSpPr>
            <p:nvPr/>
          </p:nvSpPr>
          <p:spPr bwMode="auto">
            <a:xfrm flipV="1">
              <a:off x="2018" y="1344"/>
              <a:ext cx="0" cy="90"/>
            </a:xfrm>
            <a:prstGeom prst="line">
              <a:avLst/>
            </a:prstGeom>
            <a:noFill/>
            <a:ln w="12699">
              <a:solidFill>
                <a:srgbClr val="00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86" name="Line 111"/>
            <p:cNvSpPr>
              <a:spLocks noChangeAspect="1" noChangeShapeType="1"/>
            </p:cNvSpPr>
            <p:nvPr/>
          </p:nvSpPr>
          <p:spPr bwMode="auto">
            <a:xfrm flipV="1">
              <a:off x="1927" y="1471"/>
              <a:ext cx="0" cy="90"/>
            </a:xfrm>
            <a:prstGeom prst="line">
              <a:avLst/>
            </a:prstGeom>
            <a:noFill/>
            <a:ln w="12699">
              <a:solidFill>
                <a:srgbClr val="00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87" name="Line 112"/>
            <p:cNvSpPr>
              <a:spLocks noChangeAspect="1" noChangeShapeType="1"/>
            </p:cNvSpPr>
            <p:nvPr/>
          </p:nvSpPr>
          <p:spPr bwMode="auto">
            <a:xfrm flipV="1">
              <a:off x="1655" y="1869"/>
              <a:ext cx="0" cy="90"/>
            </a:xfrm>
            <a:prstGeom prst="line">
              <a:avLst/>
            </a:prstGeom>
            <a:noFill/>
            <a:ln w="12699">
              <a:solidFill>
                <a:srgbClr val="000000"/>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88" name="Text Box 113"/>
            <p:cNvSpPr txBox="1">
              <a:spLocks noChangeAspect="1" noChangeArrowheads="1"/>
            </p:cNvSpPr>
            <p:nvPr/>
          </p:nvSpPr>
          <p:spPr bwMode="auto">
            <a:xfrm>
              <a:off x="1655" y="1570"/>
              <a:ext cx="227" cy="17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solidFill>
                    <a:srgbClr val="000000"/>
                  </a:solidFill>
                  <a:latin typeface="Times New Roman" pitchFamily="18" charset="0"/>
                  <a:ea typeface="新細明體" pitchFamily="18" charset="-120"/>
                </a:rPr>
                <a:t>T</a:t>
              </a:r>
            </a:p>
          </p:txBody>
        </p:sp>
        <p:sp>
          <p:nvSpPr>
            <p:cNvPr id="28689" name="Text Box 114"/>
            <p:cNvSpPr txBox="1">
              <a:spLocks noChangeAspect="1" noChangeArrowheads="1"/>
            </p:cNvSpPr>
            <p:nvPr/>
          </p:nvSpPr>
          <p:spPr bwMode="auto">
            <a:xfrm>
              <a:off x="1791" y="1298"/>
              <a:ext cx="227" cy="17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solidFill>
                    <a:srgbClr val="000000"/>
                  </a:solidFill>
                  <a:latin typeface="Times New Roman" pitchFamily="18" charset="0"/>
                  <a:ea typeface="新細明體" pitchFamily="18" charset="-120"/>
                </a:rPr>
                <a:t>Tg</a:t>
              </a:r>
            </a:p>
          </p:txBody>
        </p:sp>
        <p:sp>
          <p:nvSpPr>
            <p:cNvPr id="28690" name="Line 115"/>
            <p:cNvSpPr>
              <a:spLocks noChangeAspect="1" noChangeShapeType="1"/>
            </p:cNvSpPr>
            <p:nvPr/>
          </p:nvSpPr>
          <p:spPr bwMode="auto">
            <a:xfrm>
              <a:off x="3542" y="1298"/>
              <a:ext cx="0" cy="1225"/>
            </a:xfrm>
            <a:prstGeom prst="line">
              <a:avLst/>
            </a:prstGeom>
            <a:noFill/>
            <a:ln w="25400" cap="rnd">
              <a:solidFill>
                <a:srgbClr val="0000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91" name="Line 116"/>
            <p:cNvSpPr>
              <a:spLocks noChangeAspect="1" noChangeShapeType="1"/>
            </p:cNvSpPr>
            <p:nvPr/>
          </p:nvSpPr>
          <p:spPr bwMode="auto">
            <a:xfrm>
              <a:off x="3669" y="1298"/>
              <a:ext cx="0" cy="1225"/>
            </a:xfrm>
            <a:prstGeom prst="line">
              <a:avLst/>
            </a:prstGeom>
            <a:noFill/>
            <a:ln w="25400" cap="rnd">
              <a:solidFill>
                <a:srgbClr val="0000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92" name="Line 117"/>
            <p:cNvSpPr>
              <a:spLocks noChangeAspect="1" noChangeShapeType="1"/>
            </p:cNvSpPr>
            <p:nvPr/>
          </p:nvSpPr>
          <p:spPr bwMode="auto">
            <a:xfrm>
              <a:off x="3406" y="1298"/>
              <a:ext cx="0" cy="1225"/>
            </a:xfrm>
            <a:prstGeom prst="line">
              <a:avLst/>
            </a:prstGeom>
            <a:noFill/>
            <a:ln w="25400" cap="rnd">
              <a:solidFill>
                <a:srgbClr val="000000"/>
              </a:solidFill>
              <a:prstDash val="sysDot"/>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93" name="Line 118"/>
            <p:cNvSpPr>
              <a:spLocks noChangeAspect="1" noChangeShapeType="1"/>
            </p:cNvSpPr>
            <p:nvPr/>
          </p:nvSpPr>
          <p:spPr bwMode="auto">
            <a:xfrm>
              <a:off x="3406" y="1344"/>
              <a:ext cx="136" cy="0"/>
            </a:xfrm>
            <a:prstGeom prst="line">
              <a:avLst/>
            </a:prstGeom>
            <a:noFill/>
            <a:ln w="12699">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94" name="Text Box 119"/>
            <p:cNvSpPr txBox="1">
              <a:spLocks noChangeAspect="1" noChangeArrowheads="1"/>
            </p:cNvSpPr>
            <p:nvPr/>
          </p:nvSpPr>
          <p:spPr bwMode="auto">
            <a:xfrm>
              <a:off x="3334" y="1162"/>
              <a:ext cx="590" cy="17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200">
                  <a:solidFill>
                    <a:srgbClr val="000000"/>
                  </a:solidFill>
                  <a:latin typeface="Times New Roman" pitchFamily="18" charset="0"/>
                  <a:ea typeface="新細明體" pitchFamily="18" charset="-120"/>
                </a:rPr>
                <a:t>1/T</a:t>
              </a:r>
            </a:p>
          </p:txBody>
        </p:sp>
        <p:sp>
          <p:nvSpPr>
            <p:cNvPr id="28695" name="Text Box 120"/>
            <p:cNvSpPr txBox="1">
              <a:spLocks noChangeAspect="1" noChangeArrowheads="1"/>
            </p:cNvSpPr>
            <p:nvPr/>
          </p:nvSpPr>
          <p:spPr bwMode="auto">
            <a:xfrm>
              <a:off x="4105" y="1117"/>
              <a:ext cx="816" cy="19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400">
                  <a:solidFill>
                    <a:srgbClr val="000000"/>
                  </a:solidFill>
                  <a:latin typeface="Times New Roman" pitchFamily="18" charset="0"/>
                  <a:ea typeface="新細明體" pitchFamily="18" charset="-120"/>
                </a:rPr>
                <a:t>Subchannels</a:t>
              </a:r>
            </a:p>
          </p:txBody>
        </p:sp>
        <p:sp>
          <p:nvSpPr>
            <p:cNvPr id="28696" name="Line 121"/>
            <p:cNvSpPr>
              <a:spLocks noChangeAspect="1" noChangeShapeType="1"/>
            </p:cNvSpPr>
            <p:nvPr/>
          </p:nvSpPr>
          <p:spPr bwMode="auto">
            <a:xfrm flipH="1">
              <a:off x="4105" y="1298"/>
              <a:ext cx="90" cy="182"/>
            </a:xfrm>
            <a:prstGeom prst="line">
              <a:avLst/>
            </a:prstGeom>
            <a:noFill/>
            <a:ln w="12699">
              <a:solidFill>
                <a:srgbClr val="0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97" name="Line 122"/>
            <p:cNvSpPr>
              <a:spLocks noChangeAspect="1" noChangeShapeType="1"/>
            </p:cNvSpPr>
            <p:nvPr/>
          </p:nvSpPr>
          <p:spPr bwMode="auto">
            <a:xfrm flipH="1">
              <a:off x="3969" y="1253"/>
              <a:ext cx="136" cy="181"/>
            </a:xfrm>
            <a:prstGeom prst="line">
              <a:avLst/>
            </a:prstGeom>
            <a:noFill/>
            <a:ln w="12699">
              <a:solidFill>
                <a:srgbClr val="00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698" name="Text Box 123"/>
            <p:cNvSpPr txBox="1">
              <a:spLocks noChangeAspect="1" noChangeArrowheads="1"/>
            </p:cNvSpPr>
            <p:nvPr/>
          </p:nvSpPr>
          <p:spPr bwMode="auto">
            <a:xfrm>
              <a:off x="249" y="1434"/>
              <a:ext cx="1315" cy="19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400">
                  <a:solidFill>
                    <a:srgbClr val="000000"/>
                  </a:solidFill>
                  <a:latin typeface="Times New Roman" pitchFamily="18" charset="0"/>
                  <a:ea typeface="新細明體" pitchFamily="18" charset="-120"/>
                </a:rPr>
                <a:t>Fast Fourier Transform</a:t>
              </a:r>
            </a:p>
          </p:txBody>
        </p:sp>
        <p:sp>
          <p:nvSpPr>
            <p:cNvPr id="28699" name="Freeform 124"/>
            <p:cNvSpPr>
              <a:spLocks noChangeAspect="1"/>
            </p:cNvSpPr>
            <p:nvPr/>
          </p:nvSpPr>
          <p:spPr bwMode="auto">
            <a:xfrm>
              <a:off x="1338" y="1207"/>
              <a:ext cx="1406" cy="687"/>
            </a:xfrm>
            <a:custGeom>
              <a:avLst/>
              <a:gdLst>
                <a:gd name="T0" fmla="*/ 0 w 1225"/>
                <a:gd name="T1" fmla="*/ 687 h 687"/>
                <a:gd name="T2" fmla="*/ 312 w 1225"/>
                <a:gd name="T3" fmla="*/ 98 h 687"/>
                <a:gd name="T4" fmla="*/ 1406 w 1225"/>
                <a:gd name="T5" fmla="*/ 98 h 687"/>
                <a:gd name="T6" fmla="*/ 0 60000 65536"/>
                <a:gd name="T7" fmla="*/ 0 60000 65536"/>
                <a:gd name="T8" fmla="*/ 0 60000 65536"/>
              </a:gdLst>
              <a:ahLst/>
              <a:cxnLst>
                <a:cxn ang="T6">
                  <a:pos x="T0" y="T1"/>
                </a:cxn>
                <a:cxn ang="T7">
                  <a:pos x="T2" y="T3"/>
                </a:cxn>
                <a:cxn ang="T8">
                  <a:pos x="T4" y="T5"/>
                </a:cxn>
              </a:cxnLst>
              <a:rect l="0" t="0" r="r" b="b"/>
              <a:pathLst>
                <a:path w="1225" h="687">
                  <a:moveTo>
                    <a:pt x="0" y="687"/>
                  </a:moveTo>
                  <a:cubicBezTo>
                    <a:pt x="34" y="441"/>
                    <a:pt x="68" y="196"/>
                    <a:pt x="272" y="98"/>
                  </a:cubicBezTo>
                  <a:cubicBezTo>
                    <a:pt x="476" y="0"/>
                    <a:pt x="1066" y="98"/>
                    <a:pt x="1225" y="98"/>
                  </a:cubicBezTo>
                </a:path>
              </a:pathLst>
            </a:custGeom>
            <a:noFill/>
            <a:ln w="25400" cap="flat" cmpd="sng">
              <a:solidFill>
                <a:srgbClr val="000000"/>
              </a:solidFill>
              <a:prstDash val="solid"/>
              <a:miter lim="800000"/>
              <a:headEnd type="stealth" w="lg" len="lg"/>
              <a:tailEnd type="stealth" w="lg" len="lg"/>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00" name="Text Box 125"/>
            <p:cNvSpPr txBox="1">
              <a:spLocks noChangeAspect="1" noChangeArrowheads="1"/>
            </p:cNvSpPr>
            <p:nvPr/>
          </p:nvSpPr>
          <p:spPr bwMode="auto">
            <a:xfrm>
              <a:off x="340" y="1888"/>
              <a:ext cx="817" cy="19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400">
                  <a:solidFill>
                    <a:srgbClr val="000000"/>
                  </a:solidFill>
                  <a:latin typeface="Times New Roman" pitchFamily="18" charset="0"/>
                  <a:ea typeface="新細明體" pitchFamily="18" charset="-120"/>
                </a:rPr>
                <a:t>Guard Intervals</a:t>
              </a:r>
            </a:p>
          </p:txBody>
        </p:sp>
        <p:sp>
          <p:nvSpPr>
            <p:cNvPr id="28701" name="Line 126"/>
            <p:cNvSpPr>
              <a:spLocks noChangeAspect="1" noChangeShapeType="1"/>
            </p:cNvSpPr>
            <p:nvPr/>
          </p:nvSpPr>
          <p:spPr bwMode="auto">
            <a:xfrm>
              <a:off x="1156" y="2024"/>
              <a:ext cx="409" cy="136"/>
            </a:xfrm>
            <a:prstGeom prst="line">
              <a:avLst/>
            </a:prstGeom>
            <a:noFill/>
            <a:ln w="25400">
              <a:solidFill>
                <a:srgbClr val="000000"/>
              </a:solidFill>
              <a:miter lim="800000"/>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02" name="Text Box 127"/>
            <p:cNvSpPr txBox="1">
              <a:spLocks noChangeAspect="1" noChangeArrowheads="1"/>
            </p:cNvSpPr>
            <p:nvPr/>
          </p:nvSpPr>
          <p:spPr bwMode="auto">
            <a:xfrm>
              <a:off x="295" y="2568"/>
              <a:ext cx="590" cy="19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標楷體" pitchFamily="65" charset="-120"/>
                </a:defRPr>
              </a:lvl1pPr>
              <a:lvl2pPr marL="742950" indent="-285750" eaLnBrk="0" hangingPunct="0">
                <a:defRPr kumimoji="1" sz="2400">
                  <a:solidFill>
                    <a:schemeClr val="tx1"/>
                  </a:solidFill>
                  <a:latin typeface="Tahoma" pitchFamily="34" charset="0"/>
                  <a:ea typeface="標楷體" pitchFamily="65" charset="-120"/>
                </a:defRPr>
              </a:lvl2pPr>
              <a:lvl3pPr marL="1143000" indent="-228600" eaLnBrk="0" hangingPunct="0">
                <a:defRPr kumimoji="1" sz="2400">
                  <a:solidFill>
                    <a:schemeClr val="tx1"/>
                  </a:solidFill>
                  <a:latin typeface="Tahoma" pitchFamily="34" charset="0"/>
                  <a:ea typeface="標楷體" pitchFamily="65" charset="-120"/>
                </a:defRPr>
              </a:lvl3pPr>
              <a:lvl4pPr marL="1600200" indent="-228600" eaLnBrk="0" hangingPunct="0">
                <a:defRPr kumimoji="1" sz="2400">
                  <a:solidFill>
                    <a:schemeClr val="tx1"/>
                  </a:solidFill>
                  <a:latin typeface="Tahoma" pitchFamily="34" charset="0"/>
                  <a:ea typeface="標楷體" pitchFamily="65" charset="-120"/>
                </a:defRPr>
              </a:lvl4pPr>
              <a:lvl5pPr marL="2057400" indent="-228600" eaLnBrk="0" hangingPunct="0">
                <a:defRPr kumimoji="1" sz="2400">
                  <a:solidFill>
                    <a:schemeClr val="tx1"/>
                  </a:solidFill>
                  <a:latin typeface="Tahoma" pitchFamily="34" charset="0"/>
                  <a:ea typeface="標楷體" pitchFamily="65" charset="-120"/>
                </a:defRPr>
              </a:lvl5pPr>
              <a:lvl6pPr marL="25146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6pPr>
              <a:lvl7pPr marL="29718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7pPr>
              <a:lvl8pPr marL="34290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8pPr>
              <a:lvl9pPr marL="3886200" indent="-228600" algn="ctr" eaLnBrk="0" fontAlgn="base" hangingPunct="0">
                <a:spcBef>
                  <a:spcPct val="0"/>
                </a:spcBef>
                <a:spcAft>
                  <a:spcPct val="0"/>
                </a:spcAft>
                <a:defRPr kumimoji="1" sz="2400">
                  <a:solidFill>
                    <a:schemeClr val="tx1"/>
                  </a:solidFill>
                  <a:latin typeface="Tahoma" pitchFamily="34" charset="0"/>
                  <a:ea typeface="標楷體" pitchFamily="65" charset="-120"/>
                </a:defRPr>
              </a:lvl9pPr>
            </a:lstStyle>
            <a:p>
              <a:pPr algn="l" eaLnBrk="1" hangingPunct="1">
                <a:spcBef>
                  <a:spcPct val="50000"/>
                </a:spcBef>
              </a:pPr>
              <a:r>
                <a:rPr lang="en-US" altLang="zh-TW" sz="1400">
                  <a:solidFill>
                    <a:srgbClr val="000000"/>
                  </a:solidFill>
                  <a:latin typeface="Times New Roman" pitchFamily="18" charset="0"/>
                  <a:ea typeface="新細明體" pitchFamily="18" charset="-120"/>
                </a:rPr>
                <a:t>Symbols</a:t>
              </a:r>
            </a:p>
          </p:txBody>
        </p:sp>
        <p:sp>
          <p:nvSpPr>
            <p:cNvPr id="28703" name="Line 128"/>
            <p:cNvSpPr>
              <a:spLocks noChangeAspect="1" noChangeShapeType="1"/>
            </p:cNvSpPr>
            <p:nvPr/>
          </p:nvSpPr>
          <p:spPr bwMode="auto">
            <a:xfrm>
              <a:off x="748" y="2704"/>
              <a:ext cx="318" cy="182"/>
            </a:xfrm>
            <a:prstGeom prst="line">
              <a:avLst/>
            </a:prstGeom>
            <a:noFill/>
            <a:ln w="25400">
              <a:solidFill>
                <a:srgbClr val="000000"/>
              </a:solidFill>
              <a:miter lim="800000"/>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04" name="Line 129"/>
            <p:cNvSpPr>
              <a:spLocks noChangeAspect="1" noChangeShapeType="1"/>
            </p:cNvSpPr>
            <p:nvPr/>
          </p:nvSpPr>
          <p:spPr bwMode="auto">
            <a:xfrm flipV="1">
              <a:off x="793" y="2432"/>
              <a:ext cx="590" cy="227"/>
            </a:xfrm>
            <a:prstGeom prst="line">
              <a:avLst/>
            </a:prstGeom>
            <a:noFill/>
            <a:ln w="25400">
              <a:solidFill>
                <a:srgbClr val="000000"/>
              </a:solidFill>
              <a:miter lim="800000"/>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705" name="Line 130"/>
            <p:cNvSpPr>
              <a:spLocks noChangeAspect="1" noChangeShapeType="1"/>
            </p:cNvSpPr>
            <p:nvPr/>
          </p:nvSpPr>
          <p:spPr bwMode="auto">
            <a:xfrm>
              <a:off x="1156" y="2024"/>
              <a:ext cx="46" cy="635"/>
            </a:xfrm>
            <a:prstGeom prst="line">
              <a:avLst/>
            </a:prstGeom>
            <a:noFill/>
            <a:ln w="25400">
              <a:solidFill>
                <a:srgbClr val="000000"/>
              </a:solidFill>
              <a:miter lim="800000"/>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4235155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OFDM Transmitter</a:t>
            </a:r>
            <a:endParaRPr lang="en-US" sz="4000" b="1" dirty="0"/>
          </a:p>
        </p:txBody>
      </p:sp>
      <p:sp>
        <p:nvSpPr>
          <p:cNvPr id="3" name="Content Placeholder 2"/>
          <p:cNvSpPr>
            <a:spLocks noGrp="1"/>
          </p:cNvSpPr>
          <p:nvPr>
            <p:ph idx="1"/>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897114503"/>
              </p:ext>
            </p:extLst>
          </p:nvPr>
        </p:nvGraphicFramePr>
        <p:xfrm>
          <a:off x="554038" y="1828800"/>
          <a:ext cx="7924800" cy="1512887"/>
        </p:xfrm>
        <a:graphic>
          <a:graphicData uri="http://schemas.openxmlformats.org/presentationml/2006/ole">
            <mc:AlternateContent xmlns:mc="http://schemas.openxmlformats.org/markup-compatibility/2006">
              <mc:Choice xmlns:v="urn:schemas-microsoft-com:vml" Requires="v">
                <p:oleObj spid="_x0000_s1051" name="VISIO" r:id="rId3" imgW="6736485" imgH="1285021" progId="Visio.Drawing.6">
                  <p:embed/>
                </p:oleObj>
              </mc:Choice>
              <mc:Fallback>
                <p:oleObj name="VISIO" r:id="rId3" imgW="6736485" imgH="128502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38" y="1828800"/>
                        <a:ext cx="7924800"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a:spLocks noChangeArrowheads="1"/>
          </p:cNvSpPr>
          <p:nvPr/>
        </p:nvSpPr>
        <p:spPr bwMode="auto">
          <a:xfrm>
            <a:off x="96838" y="4648200"/>
            <a:ext cx="3259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i="1">
                <a:ea typeface="新細明體" pitchFamily="18" charset="-120"/>
              </a:rPr>
              <a:t>x</a:t>
            </a:r>
            <a:r>
              <a:rPr lang="en-US" altLang="zh-TW">
                <a:ea typeface="新細明體" pitchFamily="18" charset="-120"/>
              </a:rPr>
              <a:t>=[0,0,0,1,1,0,1,1,</a:t>
            </a:r>
            <a:r>
              <a:rPr lang="en-US" altLang="zh-TW">
                <a:latin typeface="Times New Roman" pitchFamily="18" charset="0"/>
                <a:ea typeface="新細明體" pitchFamily="18" charset="-120"/>
              </a:rPr>
              <a:t>…</a:t>
            </a:r>
            <a:r>
              <a:rPr lang="en-US" altLang="zh-TW">
                <a:ea typeface="新細明體" pitchFamily="18" charset="-120"/>
              </a:rPr>
              <a:t>.]</a:t>
            </a:r>
          </a:p>
        </p:txBody>
      </p:sp>
      <p:sp>
        <p:nvSpPr>
          <p:cNvPr id="6" name="Line 5"/>
          <p:cNvSpPr>
            <a:spLocks noChangeShapeType="1"/>
          </p:cNvSpPr>
          <p:nvPr/>
        </p:nvSpPr>
        <p:spPr bwMode="auto">
          <a:xfrm flipV="1">
            <a:off x="3373438" y="3886200"/>
            <a:ext cx="99060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6"/>
          <p:cNvSpPr>
            <a:spLocks noChangeShapeType="1"/>
          </p:cNvSpPr>
          <p:nvPr/>
        </p:nvSpPr>
        <p:spPr bwMode="auto">
          <a:xfrm flipV="1">
            <a:off x="3373438" y="4572000"/>
            <a:ext cx="1066800" cy="76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7"/>
          <p:cNvSpPr>
            <a:spLocks noChangeShapeType="1"/>
          </p:cNvSpPr>
          <p:nvPr/>
        </p:nvSpPr>
        <p:spPr bwMode="auto">
          <a:xfrm>
            <a:off x="3373438" y="4800600"/>
            <a:ext cx="121920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Line 8"/>
          <p:cNvSpPr>
            <a:spLocks noChangeShapeType="1"/>
          </p:cNvSpPr>
          <p:nvPr/>
        </p:nvSpPr>
        <p:spPr bwMode="auto">
          <a:xfrm>
            <a:off x="3297238" y="4953000"/>
            <a:ext cx="11430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Rectangle 9"/>
          <p:cNvSpPr>
            <a:spLocks noChangeArrowheads="1"/>
          </p:cNvSpPr>
          <p:nvPr/>
        </p:nvSpPr>
        <p:spPr bwMode="auto">
          <a:xfrm>
            <a:off x="4592638" y="3581400"/>
            <a:ext cx="138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i="1">
                <a:ea typeface="新細明體" pitchFamily="18" charset="-120"/>
              </a:rPr>
              <a:t>x</a:t>
            </a:r>
            <a:r>
              <a:rPr lang="en-US" altLang="zh-TW">
                <a:ea typeface="新細明體" pitchFamily="18" charset="-120"/>
              </a:rPr>
              <a:t>1=[0,0]</a:t>
            </a:r>
          </a:p>
        </p:txBody>
      </p:sp>
      <p:sp>
        <p:nvSpPr>
          <p:cNvPr id="11" name="Rectangle 10"/>
          <p:cNvSpPr>
            <a:spLocks noChangeArrowheads="1"/>
          </p:cNvSpPr>
          <p:nvPr/>
        </p:nvSpPr>
        <p:spPr bwMode="auto">
          <a:xfrm>
            <a:off x="4592638" y="4267200"/>
            <a:ext cx="138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i="1">
                <a:ea typeface="新細明體" pitchFamily="18" charset="-120"/>
              </a:rPr>
              <a:t>x</a:t>
            </a:r>
            <a:r>
              <a:rPr lang="en-US" altLang="zh-TW">
                <a:ea typeface="新細明體" pitchFamily="18" charset="-120"/>
              </a:rPr>
              <a:t>2=[0,1]</a:t>
            </a:r>
          </a:p>
        </p:txBody>
      </p:sp>
      <p:sp>
        <p:nvSpPr>
          <p:cNvPr id="12" name="Rectangle 11"/>
          <p:cNvSpPr>
            <a:spLocks noChangeArrowheads="1"/>
          </p:cNvSpPr>
          <p:nvPr/>
        </p:nvSpPr>
        <p:spPr bwMode="auto">
          <a:xfrm>
            <a:off x="4592638" y="4953000"/>
            <a:ext cx="138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i="1">
                <a:ea typeface="新細明體" pitchFamily="18" charset="-120"/>
              </a:rPr>
              <a:t>x</a:t>
            </a:r>
            <a:r>
              <a:rPr lang="en-US" altLang="zh-TW">
                <a:ea typeface="新細明體" pitchFamily="18" charset="-120"/>
              </a:rPr>
              <a:t>3=[1,0]</a:t>
            </a:r>
          </a:p>
        </p:txBody>
      </p:sp>
      <p:sp>
        <p:nvSpPr>
          <p:cNvPr id="13" name="Rectangle 12"/>
          <p:cNvSpPr>
            <a:spLocks noChangeArrowheads="1"/>
          </p:cNvSpPr>
          <p:nvPr/>
        </p:nvSpPr>
        <p:spPr bwMode="auto">
          <a:xfrm>
            <a:off x="4592638" y="5638800"/>
            <a:ext cx="138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i="1">
                <a:ea typeface="新細明體" pitchFamily="18" charset="-120"/>
              </a:rPr>
              <a:t>x</a:t>
            </a:r>
            <a:r>
              <a:rPr lang="en-US" altLang="zh-TW">
                <a:ea typeface="新細明體" pitchFamily="18" charset="-120"/>
              </a:rPr>
              <a:t>4=[1,1]</a:t>
            </a:r>
          </a:p>
        </p:txBody>
      </p:sp>
      <p:graphicFrame>
        <p:nvGraphicFramePr>
          <p:cNvPr id="14" name="Object 13"/>
          <p:cNvGraphicFramePr>
            <a:graphicFrameLocks noChangeAspect="1"/>
          </p:cNvGraphicFramePr>
          <p:nvPr>
            <p:extLst>
              <p:ext uri="{D42A27DB-BD31-4B8C-83A1-F6EECF244321}">
                <p14:modId xmlns:p14="http://schemas.microsoft.com/office/powerpoint/2010/main" val="2508102577"/>
              </p:ext>
            </p:extLst>
          </p:nvPr>
        </p:nvGraphicFramePr>
        <p:xfrm>
          <a:off x="6116638" y="4114800"/>
          <a:ext cx="1066800" cy="795337"/>
        </p:xfrm>
        <a:graphic>
          <a:graphicData uri="http://schemas.openxmlformats.org/presentationml/2006/ole">
            <mc:AlternateContent xmlns:mc="http://schemas.openxmlformats.org/markup-compatibility/2006">
              <mc:Choice xmlns:v="urn:schemas-microsoft-com:vml" Requires="v">
                <p:oleObj spid="_x0000_s1052" name="VISIO" r:id="rId5" imgW="8523111" imgH="6333067" progId="Visio.Drawing.6">
                  <p:embed/>
                </p:oleObj>
              </mc:Choice>
              <mc:Fallback>
                <p:oleObj name="VISIO" r:id="rId5" imgW="8523111" imgH="6333067"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6638" y="4114800"/>
                        <a:ext cx="1066800" cy="79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9980815"/>
              </p:ext>
            </p:extLst>
          </p:nvPr>
        </p:nvGraphicFramePr>
        <p:xfrm>
          <a:off x="6040438" y="3352800"/>
          <a:ext cx="838200" cy="755650"/>
        </p:xfrm>
        <a:graphic>
          <a:graphicData uri="http://schemas.openxmlformats.org/presentationml/2006/ole">
            <mc:AlternateContent xmlns:mc="http://schemas.openxmlformats.org/markup-compatibility/2006">
              <mc:Choice xmlns:v="urn:schemas-microsoft-com:vml" Requires="v">
                <p:oleObj spid="_x0000_s1053" name="Visio" r:id="rId7" imgW="6697773" imgH="6043813" progId="Visio.Drawing.11">
                  <p:embed/>
                </p:oleObj>
              </mc:Choice>
              <mc:Fallback>
                <p:oleObj name="Visio" r:id="rId7" imgW="6697773" imgH="6043813" progId="Visio.Drawing.11">
                  <p:embed/>
                  <p:pic>
                    <p:nvPicPr>
                      <p:cNvPr id="0" name=""/>
                      <p:cNvPicPr>
                        <a:picLocks noChangeAspect="1" noChangeArrowheads="1"/>
                      </p:cNvPicPr>
                      <p:nvPr/>
                    </p:nvPicPr>
                    <p:blipFill>
                      <a:blip r:embed="rId8"/>
                      <a:srcRect/>
                      <a:stretch>
                        <a:fillRect/>
                      </a:stretch>
                    </p:blipFill>
                    <p:spPr bwMode="auto">
                      <a:xfrm>
                        <a:off x="6040438" y="3352800"/>
                        <a:ext cx="8382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774674550"/>
              </p:ext>
            </p:extLst>
          </p:nvPr>
        </p:nvGraphicFramePr>
        <p:xfrm>
          <a:off x="6116638" y="5638800"/>
          <a:ext cx="838200" cy="838200"/>
        </p:xfrm>
        <a:graphic>
          <a:graphicData uri="http://schemas.openxmlformats.org/presentationml/2006/ole">
            <mc:AlternateContent xmlns:mc="http://schemas.openxmlformats.org/markup-compatibility/2006">
              <mc:Choice xmlns:v="urn:schemas-microsoft-com:vml" Requires="v">
                <p:oleObj spid="_x0000_s1054" name="VISIO" r:id="rId9" imgW="6344356" imgH="6333067" progId="Visio.Drawing.6">
                  <p:embed/>
                </p:oleObj>
              </mc:Choice>
              <mc:Fallback>
                <p:oleObj name="VISIO" r:id="rId9" imgW="6344356" imgH="6333067"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6638" y="563880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274819849"/>
              </p:ext>
            </p:extLst>
          </p:nvPr>
        </p:nvGraphicFramePr>
        <p:xfrm>
          <a:off x="6116638" y="4876800"/>
          <a:ext cx="838200" cy="755650"/>
        </p:xfrm>
        <a:graphic>
          <a:graphicData uri="http://schemas.openxmlformats.org/presentationml/2006/ole">
            <mc:AlternateContent xmlns:mc="http://schemas.openxmlformats.org/markup-compatibility/2006">
              <mc:Choice xmlns:v="urn:schemas-microsoft-com:vml" Requires="v">
                <p:oleObj spid="_x0000_s1055" name="VISIO" r:id="rId11" imgW="6716889" imgH="6062133" progId="Visio.Drawing.6">
                  <p:embed/>
                </p:oleObj>
              </mc:Choice>
              <mc:Fallback>
                <p:oleObj name="VISIO" r:id="rId11" imgW="6716889" imgH="6062133"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6638" y="4876800"/>
                        <a:ext cx="8382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17"/>
          <p:cNvSpPr>
            <a:spLocks noChangeArrowheads="1"/>
          </p:cNvSpPr>
          <p:nvPr/>
        </p:nvSpPr>
        <p:spPr bwMode="auto">
          <a:xfrm>
            <a:off x="7869238" y="3657600"/>
            <a:ext cx="90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i="1">
                <a:ea typeface="新細明體" pitchFamily="18" charset="-120"/>
              </a:rPr>
              <a:t>d</a:t>
            </a:r>
            <a:r>
              <a:rPr lang="en-US" altLang="zh-TW">
                <a:ea typeface="新細明體" pitchFamily="18" charset="-120"/>
              </a:rPr>
              <a:t>1=1</a:t>
            </a:r>
          </a:p>
        </p:txBody>
      </p:sp>
      <p:sp>
        <p:nvSpPr>
          <p:cNvPr id="19" name="Rectangle 18"/>
          <p:cNvSpPr>
            <a:spLocks noChangeArrowheads="1"/>
          </p:cNvSpPr>
          <p:nvPr/>
        </p:nvSpPr>
        <p:spPr bwMode="auto">
          <a:xfrm>
            <a:off x="7945438" y="4267200"/>
            <a:ext cx="811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i="1">
                <a:ea typeface="新細明體" pitchFamily="18" charset="-120"/>
              </a:rPr>
              <a:t>d</a:t>
            </a:r>
            <a:r>
              <a:rPr lang="en-US" altLang="zh-TW">
                <a:ea typeface="新細明體" pitchFamily="18" charset="-120"/>
              </a:rPr>
              <a:t>2=</a:t>
            </a:r>
            <a:r>
              <a:rPr lang="en-US" altLang="zh-TW" i="1">
                <a:ea typeface="新細明體" pitchFamily="18" charset="-120"/>
              </a:rPr>
              <a:t>i</a:t>
            </a:r>
          </a:p>
        </p:txBody>
      </p:sp>
      <p:sp>
        <p:nvSpPr>
          <p:cNvPr id="20" name="Rectangle 19"/>
          <p:cNvSpPr>
            <a:spLocks noChangeArrowheads="1"/>
          </p:cNvSpPr>
          <p:nvPr/>
        </p:nvSpPr>
        <p:spPr bwMode="auto">
          <a:xfrm>
            <a:off x="7945438" y="5029200"/>
            <a:ext cx="1019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i="1">
                <a:ea typeface="新細明體" pitchFamily="18" charset="-120"/>
              </a:rPr>
              <a:t>d</a:t>
            </a:r>
            <a:r>
              <a:rPr lang="en-US" altLang="zh-TW">
                <a:ea typeface="新細明體" pitchFamily="18" charset="-120"/>
              </a:rPr>
              <a:t>3=-1</a:t>
            </a:r>
          </a:p>
        </p:txBody>
      </p:sp>
      <p:sp>
        <p:nvSpPr>
          <p:cNvPr id="21" name="Rectangle 20"/>
          <p:cNvSpPr>
            <a:spLocks noChangeArrowheads="1"/>
          </p:cNvSpPr>
          <p:nvPr/>
        </p:nvSpPr>
        <p:spPr bwMode="auto">
          <a:xfrm>
            <a:off x="8021638" y="5791200"/>
            <a:ext cx="92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TW" i="1">
                <a:ea typeface="新細明體" pitchFamily="18" charset="-120"/>
              </a:rPr>
              <a:t>d</a:t>
            </a:r>
            <a:r>
              <a:rPr lang="en-US" altLang="zh-TW">
                <a:ea typeface="新細明體" pitchFamily="18" charset="-120"/>
              </a:rPr>
              <a:t>4=-</a:t>
            </a:r>
            <a:r>
              <a:rPr lang="en-US" altLang="zh-TW" i="1">
                <a:ea typeface="新細明體" pitchFamily="18" charset="-120"/>
              </a:rPr>
              <a:t>i</a:t>
            </a:r>
          </a:p>
        </p:txBody>
      </p:sp>
      <p:sp>
        <p:nvSpPr>
          <p:cNvPr id="22" name="Line 21"/>
          <p:cNvSpPr>
            <a:spLocks noChangeShapeType="1"/>
          </p:cNvSpPr>
          <p:nvPr/>
        </p:nvSpPr>
        <p:spPr bwMode="auto">
          <a:xfrm>
            <a:off x="7183438" y="38100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22"/>
          <p:cNvSpPr>
            <a:spLocks noChangeShapeType="1"/>
          </p:cNvSpPr>
          <p:nvPr/>
        </p:nvSpPr>
        <p:spPr bwMode="auto">
          <a:xfrm>
            <a:off x="7259638" y="44958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23"/>
          <p:cNvSpPr>
            <a:spLocks noChangeShapeType="1"/>
          </p:cNvSpPr>
          <p:nvPr/>
        </p:nvSpPr>
        <p:spPr bwMode="auto">
          <a:xfrm>
            <a:off x="7259638" y="52578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24"/>
          <p:cNvSpPr>
            <a:spLocks noChangeShapeType="1"/>
          </p:cNvSpPr>
          <p:nvPr/>
        </p:nvSpPr>
        <p:spPr bwMode="auto">
          <a:xfrm>
            <a:off x="7335838" y="60960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25"/>
          <p:cNvSpPr>
            <a:spLocks noChangeShapeType="1"/>
          </p:cNvSpPr>
          <p:nvPr/>
        </p:nvSpPr>
        <p:spPr bwMode="auto">
          <a:xfrm>
            <a:off x="3297238" y="5181600"/>
            <a:ext cx="1143000" cy="1219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Line 26"/>
          <p:cNvSpPr>
            <a:spLocks noChangeShapeType="1"/>
          </p:cNvSpPr>
          <p:nvPr/>
        </p:nvSpPr>
        <p:spPr bwMode="auto">
          <a:xfrm>
            <a:off x="3221038" y="5257800"/>
            <a:ext cx="12192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Rectangle 27"/>
          <p:cNvSpPr>
            <a:spLocks noChangeArrowheads="1"/>
          </p:cNvSpPr>
          <p:nvPr/>
        </p:nvSpPr>
        <p:spPr bwMode="auto">
          <a:xfrm>
            <a:off x="4897438" y="6248400"/>
            <a:ext cx="1066800" cy="5334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3600" b="1">
                <a:latin typeface="Times New Roman" pitchFamily="18" charset="0"/>
                <a:ea typeface="新細明體" pitchFamily="18" charset="-120"/>
              </a:rPr>
              <a:t>…..</a:t>
            </a:r>
          </a:p>
        </p:txBody>
      </p:sp>
      <p:sp>
        <p:nvSpPr>
          <p:cNvPr id="29" name="Line 28"/>
          <p:cNvSpPr>
            <a:spLocks noChangeShapeType="1"/>
          </p:cNvSpPr>
          <p:nvPr/>
        </p:nvSpPr>
        <p:spPr bwMode="auto">
          <a:xfrm flipH="1" flipV="1">
            <a:off x="782638" y="3048000"/>
            <a:ext cx="304800" cy="1600200"/>
          </a:xfrm>
          <a:prstGeom prst="line">
            <a:avLst/>
          </a:prstGeom>
          <a:noFill/>
          <a:ln w="50800">
            <a:solidFill>
              <a:srgbClr val="FF00FF"/>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Line 29"/>
          <p:cNvSpPr>
            <a:spLocks noChangeShapeType="1"/>
          </p:cNvSpPr>
          <p:nvPr/>
        </p:nvSpPr>
        <p:spPr bwMode="auto">
          <a:xfrm flipH="1" flipV="1">
            <a:off x="2078038" y="3352800"/>
            <a:ext cx="2667000" cy="9144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31" name="Line 30"/>
          <p:cNvSpPr>
            <a:spLocks noChangeShapeType="1"/>
          </p:cNvSpPr>
          <p:nvPr/>
        </p:nvSpPr>
        <p:spPr bwMode="auto">
          <a:xfrm flipH="1" flipV="1">
            <a:off x="2840038" y="3124200"/>
            <a:ext cx="3352800" cy="4572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
        <p:nvSpPr>
          <p:cNvPr id="32" name="Line 31"/>
          <p:cNvSpPr>
            <a:spLocks noChangeShapeType="1"/>
          </p:cNvSpPr>
          <p:nvPr/>
        </p:nvSpPr>
        <p:spPr bwMode="auto">
          <a:xfrm flipH="1" flipV="1">
            <a:off x="3754438" y="2819400"/>
            <a:ext cx="4114800" cy="99060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wrap="none"/>
          <a:lstStyle/>
          <a:p>
            <a:endParaRPr lang="en-US"/>
          </a:p>
        </p:txBody>
      </p:sp>
    </p:spTree>
    <p:extLst>
      <p:ext uri="{BB962C8B-B14F-4D97-AF65-F5344CB8AC3E}">
        <p14:creationId xmlns:p14="http://schemas.microsoft.com/office/powerpoint/2010/main" val="11017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0-#ppt_w/2"/>
                                          </p:val>
                                        </p:tav>
                                        <p:tav tm="100000">
                                          <p:val>
                                            <p:strVal val="#ppt_x"/>
                                          </p:val>
                                        </p:tav>
                                      </p:tavLst>
                                    </p:anim>
                                    <p:anim calcmode="lin" valueType="num">
                                      <p:cBhvr additive="base">
                                        <p:cTn id="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0-#ppt_w/2"/>
                                          </p:val>
                                        </p:tav>
                                        <p:tav tm="100000">
                                          <p:val>
                                            <p:strVal val="#ppt_x"/>
                                          </p:val>
                                        </p:tav>
                                      </p:tavLst>
                                    </p:anim>
                                    <p:anim calcmode="lin" valueType="num">
                                      <p:cBhvr additive="base">
                                        <p:cTn id="6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0-#ppt_w/2"/>
                                          </p:val>
                                        </p:tav>
                                        <p:tav tm="100000">
                                          <p:val>
                                            <p:strVal val="#ppt_x"/>
                                          </p:val>
                                        </p:tav>
                                      </p:tavLst>
                                    </p:anim>
                                    <p:anim calcmode="lin" valueType="num">
                                      <p:cBhvr additive="base">
                                        <p:cTn id="6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0-#ppt_w/2"/>
                                          </p:val>
                                        </p:tav>
                                        <p:tav tm="100000">
                                          <p:val>
                                            <p:strVal val="#ppt_x"/>
                                          </p:val>
                                        </p:tav>
                                      </p:tavLst>
                                    </p:anim>
                                    <p:anim calcmode="lin" valueType="num">
                                      <p:cBhvr additive="base">
                                        <p:cTn id="7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0-#ppt_w/2"/>
                                          </p:val>
                                        </p:tav>
                                        <p:tav tm="100000">
                                          <p:val>
                                            <p:strVal val="#ppt_x"/>
                                          </p:val>
                                        </p:tav>
                                      </p:tavLst>
                                    </p:anim>
                                    <p:anim calcmode="lin" valueType="num">
                                      <p:cBhvr additive="base">
                                        <p:cTn id="8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0-#ppt_w/2"/>
                                          </p:val>
                                        </p:tav>
                                        <p:tav tm="100000">
                                          <p:val>
                                            <p:strVal val="#ppt_x"/>
                                          </p:val>
                                        </p:tav>
                                      </p:tavLst>
                                    </p:anim>
                                    <p:anim calcmode="lin" valueType="num">
                                      <p:cBhvr additive="base">
                                        <p:cTn id="8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fill="hold"/>
                                        <p:tgtEl>
                                          <p:spTgt spid="15"/>
                                        </p:tgtEl>
                                        <p:attrNameLst>
                                          <p:attrName>ppt_x</p:attrName>
                                        </p:attrNameLst>
                                      </p:cBhvr>
                                      <p:tavLst>
                                        <p:tav tm="0">
                                          <p:val>
                                            <p:strVal val="0-#ppt_w/2"/>
                                          </p:val>
                                        </p:tav>
                                        <p:tav tm="100000">
                                          <p:val>
                                            <p:strVal val="#ppt_x"/>
                                          </p:val>
                                        </p:tav>
                                      </p:tavLst>
                                    </p:anim>
                                    <p:anim calcmode="lin" valueType="num">
                                      <p:cBhvr additive="base">
                                        <p:cTn id="9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additive="base">
                                        <p:cTn id="97" dur="500" fill="hold"/>
                                        <p:tgtEl>
                                          <p:spTgt spid="22"/>
                                        </p:tgtEl>
                                        <p:attrNameLst>
                                          <p:attrName>ppt_x</p:attrName>
                                        </p:attrNameLst>
                                      </p:cBhvr>
                                      <p:tavLst>
                                        <p:tav tm="0">
                                          <p:val>
                                            <p:strVal val="0-#ppt_w/2"/>
                                          </p:val>
                                        </p:tav>
                                        <p:tav tm="100000">
                                          <p:val>
                                            <p:strVal val="#ppt_x"/>
                                          </p:val>
                                        </p:tav>
                                      </p:tavLst>
                                    </p:anim>
                                    <p:anim calcmode="lin" valueType="num">
                                      <p:cBhvr additive="base">
                                        <p:cTn id="9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14"/>
                                        </p:tgtEl>
                                        <p:attrNameLst>
                                          <p:attrName>style.visibility</p:attrName>
                                        </p:attrNameLst>
                                      </p:cBhvr>
                                      <p:to>
                                        <p:strVal val="visible"/>
                                      </p:to>
                                    </p:set>
                                    <p:anim calcmode="lin" valueType="num">
                                      <p:cBhvr additive="base">
                                        <p:cTn id="109" dur="500" fill="hold"/>
                                        <p:tgtEl>
                                          <p:spTgt spid="14"/>
                                        </p:tgtEl>
                                        <p:attrNameLst>
                                          <p:attrName>ppt_x</p:attrName>
                                        </p:attrNameLst>
                                      </p:cBhvr>
                                      <p:tavLst>
                                        <p:tav tm="0">
                                          <p:val>
                                            <p:strVal val="0-#ppt_w/2"/>
                                          </p:val>
                                        </p:tav>
                                        <p:tav tm="100000">
                                          <p:val>
                                            <p:strVal val="#ppt_x"/>
                                          </p:val>
                                        </p:tav>
                                      </p:tavLst>
                                    </p:anim>
                                    <p:anim calcmode="lin" valueType="num">
                                      <p:cBhvr additive="base">
                                        <p:cTn id="11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additive="base">
                                        <p:cTn id="115" dur="500" fill="hold"/>
                                        <p:tgtEl>
                                          <p:spTgt spid="23"/>
                                        </p:tgtEl>
                                        <p:attrNameLst>
                                          <p:attrName>ppt_x</p:attrName>
                                        </p:attrNameLst>
                                      </p:cBhvr>
                                      <p:tavLst>
                                        <p:tav tm="0">
                                          <p:val>
                                            <p:strVal val="0-#ppt_w/2"/>
                                          </p:val>
                                        </p:tav>
                                        <p:tav tm="100000">
                                          <p:val>
                                            <p:strVal val="#ppt_x"/>
                                          </p:val>
                                        </p:tav>
                                      </p:tavLst>
                                    </p:anim>
                                    <p:anim calcmode="lin" valueType="num">
                                      <p:cBhvr additive="base">
                                        <p:cTn id="11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19"/>
                                        </p:tgtEl>
                                        <p:attrNameLst>
                                          <p:attrName>style.visibility</p:attrName>
                                        </p:attrNameLst>
                                      </p:cBhvr>
                                      <p:to>
                                        <p:strVal val="visible"/>
                                      </p:to>
                                    </p:set>
                                    <p:anim calcmode="lin" valueType="num">
                                      <p:cBhvr additive="base">
                                        <p:cTn id="121" dur="500" fill="hold"/>
                                        <p:tgtEl>
                                          <p:spTgt spid="19"/>
                                        </p:tgtEl>
                                        <p:attrNameLst>
                                          <p:attrName>ppt_x</p:attrName>
                                        </p:attrNameLst>
                                      </p:cBhvr>
                                      <p:tavLst>
                                        <p:tav tm="0">
                                          <p:val>
                                            <p:strVal val="0-#ppt_w/2"/>
                                          </p:val>
                                        </p:tav>
                                        <p:tav tm="100000">
                                          <p:val>
                                            <p:strVal val="#ppt_x"/>
                                          </p:val>
                                        </p:tav>
                                      </p:tavLst>
                                    </p:anim>
                                    <p:anim calcmode="lin" valueType="num">
                                      <p:cBhvr additive="base">
                                        <p:cTn id="12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17"/>
                                        </p:tgtEl>
                                        <p:attrNameLst>
                                          <p:attrName>style.visibility</p:attrName>
                                        </p:attrNameLst>
                                      </p:cBhvr>
                                      <p:to>
                                        <p:strVal val="visible"/>
                                      </p:to>
                                    </p:set>
                                    <p:anim calcmode="lin" valueType="num">
                                      <p:cBhvr additive="base">
                                        <p:cTn id="127" dur="500" fill="hold"/>
                                        <p:tgtEl>
                                          <p:spTgt spid="17"/>
                                        </p:tgtEl>
                                        <p:attrNameLst>
                                          <p:attrName>ppt_x</p:attrName>
                                        </p:attrNameLst>
                                      </p:cBhvr>
                                      <p:tavLst>
                                        <p:tav tm="0">
                                          <p:val>
                                            <p:strVal val="0-#ppt_w/2"/>
                                          </p:val>
                                        </p:tav>
                                        <p:tav tm="100000">
                                          <p:val>
                                            <p:strVal val="#ppt_x"/>
                                          </p:val>
                                        </p:tav>
                                      </p:tavLst>
                                    </p:anim>
                                    <p:anim calcmode="lin" valueType="num">
                                      <p:cBhvr additive="base">
                                        <p:cTn id="1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24"/>
                                        </p:tgtEl>
                                        <p:attrNameLst>
                                          <p:attrName>style.visibility</p:attrName>
                                        </p:attrNameLst>
                                      </p:cBhvr>
                                      <p:to>
                                        <p:strVal val="visible"/>
                                      </p:to>
                                    </p:set>
                                    <p:anim calcmode="lin" valueType="num">
                                      <p:cBhvr additive="base">
                                        <p:cTn id="133" dur="500" fill="hold"/>
                                        <p:tgtEl>
                                          <p:spTgt spid="24"/>
                                        </p:tgtEl>
                                        <p:attrNameLst>
                                          <p:attrName>ppt_x</p:attrName>
                                        </p:attrNameLst>
                                      </p:cBhvr>
                                      <p:tavLst>
                                        <p:tav tm="0">
                                          <p:val>
                                            <p:strVal val="0-#ppt_w/2"/>
                                          </p:val>
                                        </p:tav>
                                        <p:tav tm="100000">
                                          <p:val>
                                            <p:strVal val="#ppt_x"/>
                                          </p:val>
                                        </p:tav>
                                      </p:tavLst>
                                    </p:anim>
                                    <p:anim calcmode="lin" valueType="num">
                                      <p:cBhvr additive="base">
                                        <p:cTn id="13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20"/>
                                        </p:tgtEl>
                                        <p:attrNameLst>
                                          <p:attrName>style.visibility</p:attrName>
                                        </p:attrNameLst>
                                      </p:cBhvr>
                                      <p:to>
                                        <p:strVal val="visible"/>
                                      </p:to>
                                    </p:set>
                                    <p:anim calcmode="lin" valueType="num">
                                      <p:cBhvr additive="base">
                                        <p:cTn id="139" dur="500" fill="hold"/>
                                        <p:tgtEl>
                                          <p:spTgt spid="20"/>
                                        </p:tgtEl>
                                        <p:attrNameLst>
                                          <p:attrName>ppt_x</p:attrName>
                                        </p:attrNameLst>
                                      </p:cBhvr>
                                      <p:tavLst>
                                        <p:tav tm="0">
                                          <p:val>
                                            <p:strVal val="0-#ppt_w/2"/>
                                          </p:val>
                                        </p:tav>
                                        <p:tav tm="100000">
                                          <p:val>
                                            <p:strVal val="#ppt_x"/>
                                          </p:val>
                                        </p:tav>
                                      </p:tavLst>
                                    </p:anim>
                                    <p:anim calcmode="lin" valueType="num">
                                      <p:cBhvr additive="base">
                                        <p:cTn id="14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16"/>
                                        </p:tgtEl>
                                        <p:attrNameLst>
                                          <p:attrName>style.visibility</p:attrName>
                                        </p:attrNameLst>
                                      </p:cBhvr>
                                      <p:to>
                                        <p:strVal val="visible"/>
                                      </p:to>
                                    </p:set>
                                    <p:anim calcmode="lin" valueType="num">
                                      <p:cBhvr additive="base">
                                        <p:cTn id="145" dur="500" fill="hold"/>
                                        <p:tgtEl>
                                          <p:spTgt spid="16"/>
                                        </p:tgtEl>
                                        <p:attrNameLst>
                                          <p:attrName>ppt_x</p:attrName>
                                        </p:attrNameLst>
                                      </p:cBhvr>
                                      <p:tavLst>
                                        <p:tav tm="0">
                                          <p:val>
                                            <p:strVal val="0-#ppt_w/2"/>
                                          </p:val>
                                        </p:tav>
                                        <p:tav tm="100000">
                                          <p:val>
                                            <p:strVal val="#ppt_x"/>
                                          </p:val>
                                        </p:tav>
                                      </p:tavLst>
                                    </p:anim>
                                    <p:anim calcmode="lin" valueType="num">
                                      <p:cBhvr additive="base">
                                        <p:cTn id="1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25"/>
                                        </p:tgtEl>
                                        <p:attrNameLst>
                                          <p:attrName>style.visibility</p:attrName>
                                        </p:attrNameLst>
                                      </p:cBhvr>
                                      <p:to>
                                        <p:strVal val="visible"/>
                                      </p:to>
                                    </p:set>
                                    <p:anim calcmode="lin" valueType="num">
                                      <p:cBhvr additive="base">
                                        <p:cTn id="151" dur="500" fill="hold"/>
                                        <p:tgtEl>
                                          <p:spTgt spid="25"/>
                                        </p:tgtEl>
                                        <p:attrNameLst>
                                          <p:attrName>ppt_x</p:attrName>
                                        </p:attrNameLst>
                                      </p:cBhvr>
                                      <p:tavLst>
                                        <p:tav tm="0">
                                          <p:val>
                                            <p:strVal val="0-#ppt_w/2"/>
                                          </p:val>
                                        </p:tav>
                                        <p:tav tm="100000">
                                          <p:val>
                                            <p:strVal val="#ppt_x"/>
                                          </p:val>
                                        </p:tav>
                                      </p:tavLst>
                                    </p:anim>
                                    <p:anim calcmode="lin" valueType="num">
                                      <p:cBhvr additive="base">
                                        <p:cTn id="15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21"/>
                                        </p:tgtEl>
                                        <p:attrNameLst>
                                          <p:attrName>style.visibility</p:attrName>
                                        </p:attrNameLst>
                                      </p:cBhvr>
                                      <p:to>
                                        <p:strVal val="visible"/>
                                      </p:to>
                                    </p:set>
                                    <p:anim calcmode="lin" valueType="num">
                                      <p:cBhvr additive="base">
                                        <p:cTn id="157" dur="500" fill="hold"/>
                                        <p:tgtEl>
                                          <p:spTgt spid="21"/>
                                        </p:tgtEl>
                                        <p:attrNameLst>
                                          <p:attrName>ppt_x</p:attrName>
                                        </p:attrNameLst>
                                      </p:cBhvr>
                                      <p:tavLst>
                                        <p:tav tm="0">
                                          <p:val>
                                            <p:strVal val="0-#ppt_w/2"/>
                                          </p:val>
                                        </p:tav>
                                        <p:tav tm="100000">
                                          <p:val>
                                            <p:strVal val="#ppt_x"/>
                                          </p:val>
                                        </p:tav>
                                      </p:tavLst>
                                    </p:anim>
                                    <p:anim calcmode="lin" valueType="num">
                                      <p:cBhvr additive="base">
                                        <p:cTn id="1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31"/>
                                        </p:tgtEl>
                                        <p:attrNameLst>
                                          <p:attrName>style.visibility</p:attrName>
                                        </p:attrNameLst>
                                      </p:cBhvr>
                                      <p:to>
                                        <p:strVal val="visible"/>
                                      </p:to>
                                    </p:set>
                                    <p:anim calcmode="lin" valueType="num">
                                      <p:cBhvr additive="base">
                                        <p:cTn id="163" dur="500" fill="hold"/>
                                        <p:tgtEl>
                                          <p:spTgt spid="31"/>
                                        </p:tgtEl>
                                        <p:attrNameLst>
                                          <p:attrName>ppt_x</p:attrName>
                                        </p:attrNameLst>
                                      </p:cBhvr>
                                      <p:tavLst>
                                        <p:tav tm="0">
                                          <p:val>
                                            <p:strVal val="0-#ppt_w/2"/>
                                          </p:val>
                                        </p:tav>
                                        <p:tav tm="100000">
                                          <p:val>
                                            <p:strVal val="#ppt_x"/>
                                          </p:val>
                                        </p:tav>
                                      </p:tavLst>
                                    </p:anim>
                                    <p:anim calcmode="lin" valueType="num">
                                      <p:cBhvr additive="base">
                                        <p:cTn id="16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additive="base">
                                        <p:cTn id="169" dur="500" fill="hold"/>
                                        <p:tgtEl>
                                          <p:spTgt spid="32"/>
                                        </p:tgtEl>
                                        <p:attrNameLst>
                                          <p:attrName>ppt_x</p:attrName>
                                        </p:attrNameLst>
                                      </p:cBhvr>
                                      <p:tavLst>
                                        <p:tav tm="0">
                                          <p:val>
                                            <p:strVal val="0-#ppt_w/2"/>
                                          </p:val>
                                        </p:tav>
                                        <p:tav tm="100000">
                                          <p:val>
                                            <p:strVal val="#ppt_x"/>
                                          </p:val>
                                        </p:tav>
                                      </p:tavLst>
                                    </p:anim>
                                    <p:anim calcmode="lin" valueType="num">
                                      <p:cBhvr additive="base">
                                        <p:cTn id="17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nimBg="1"/>
      <p:bldP spid="8" grpId="0" animBg="1"/>
      <p:bldP spid="9" grpId="0" animBg="1"/>
      <p:bldP spid="10" grpId="0" autoUpdateAnimBg="0"/>
      <p:bldP spid="11" grpId="0" autoUpdateAnimBg="0"/>
      <p:bldP spid="12" grpId="0" autoUpdateAnimBg="0"/>
      <p:bldP spid="13" grpId="0" autoUpdateAnimBg="0"/>
      <p:bldP spid="18" grpId="0" autoUpdateAnimBg="0"/>
      <p:bldP spid="19" grpId="0" autoUpdateAnimBg="0"/>
      <p:bldP spid="20" grpId="0" autoUpdateAnimBg="0"/>
      <p:bldP spid="21" grpId="0" autoUpdateAnimBg="0"/>
      <p:bldP spid="22" grpId="0" animBg="1"/>
      <p:bldP spid="23" grpId="0" animBg="1"/>
      <p:bldP spid="24" grpId="0" animBg="1"/>
      <p:bldP spid="25" grpId="0" animBg="1"/>
      <p:bldP spid="26" grpId="0" animBg="1"/>
      <p:bldP spid="27" grpId="0" animBg="1"/>
      <p:bldP spid="28" grpId="0" animBg="1" autoUpdateAnimBg="0"/>
      <p:bldP spid="29" grpId="0" animBg="1"/>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OFDM Output Waveform</a:t>
            </a:r>
            <a:endParaRPr lang="en-US" sz="4000" b="1" dirty="0"/>
          </a:p>
        </p:txBody>
      </p:sp>
      <p:sp>
        <p:nvSpPr>
          <p:cNvPr id="4" name="Line 4099"/>
          <p:cNvSpPr>
            <a:spLocks noChangeShapeType="1"/>
          </p:cNvSpPr>
          <p:nvPr/>
        </p:nvSpPr>
        <p:spPr bwMode="auto">
          <a:xfrm>
            <a:off x="1487488" y="3843338"/>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 name="Rectangle 4100"/>
          <p:cNvSpPr>
            <a:spLocks noChangeArrowheads="1"/>
          </p:cNvSpPr>
          <p:nvPr/>
        </p:nvSpPr>
        <p:spPr bwMode="auto">
          <a:xfrm>
            <a:off x="4459288" y="5519738"/>
            <a:ext cx="2286000" cy="3810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a:ea typeface="新細明體" pitchFamily="18" charset="-120"/>
              </a:rPr>
              <a:t>DATA</a:t>
            </a:r>
          </a:p>
        </p:txBody>
      </p:sp>
      <p:sp>
        <p:nvSpPr>
          <p:cNvPr id="6" name="Rectangle 4101"/>
          <p:cNvSpPr>
            <a:spLocks noChangeArrowheads="1"/>
          </p:cNvSpPr>
          <p:nvPr/>
        </p:nvSpPr>
        <p:spPr bwMode="auto">
          <a:xfrm>
            <a:off x="6211888" y="5519738"/>
            <a:ext cx="533400" cy="3810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000">
                <a:ea typeface="新細明體" pitchFamily="18" charset="-120"/>
              </a:rPr>
              <a:t>CP</a:t>
            </a:r>
          </a:p>
        </p:txBody>
      </p:sp>
      <p:sp>
        <p:nvSpPr>
          <p:cNvPr id="7" name="Rectangle 4102"/>
          <p:cNvSpPr>
            <a:spLocks noChangeArrowheads="1"/>
          </p:cNvSpPr>
          <p:nvPr/>
        </p:nvSpPr>
        <p:spPr bwMode="auto">
          <a:xfrm>
            <a:off x="5602288" y="4910138"/>
            <a:ext cx="533400" cy="3810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000">
                <a:ea typeface="新細明體" pitchFamily="18" charset="-120"/>
              </a:rPr>
              <a:t>CP</a:t>
            </a:r>
          </a:p>
        </p:txBody>
      </p:sp>
      <p:sp>
        <p:nvSpPr>
          <p:cNvPr id="8" name="Rectangle 4103"/>
          <p:cNvSpPr>
            <a:spLocks noChangeArrowheads="1"/>
          </p:cNvSpPr>
          <p:nvPr/>
        </p:nvSpPr>
        <p:spPr bwMode="auto">
          <a:xfrm>
            <a:off x="4992688" y="4529138"/>
            <a:ext cx="533400" cy="3810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000">
                <a:ea typeface="新細明體" pitchFamily="18" charset="-120"/>
              </a:rPr>
              <a:t>CP</a:t>
            </a:r>
          </a:p>
        </p:txBody>
      </p:sp>
      <p:sp>
        <p:nvSpPr>
          <p:cNvPr id="9" name="Rectangle 4104"/>
          <p:cNvSpPr>
            <a:spLocks noChangeArrowheads="1"/>
          </p:cNvSpPr>
          <p:nvPr/>
        </p:nvSpPr>
        <p:spPr bwMode="auto">
          <a:xfrm>
            <a:off x="4383088" y="4910138"/>
            <a:ext cx="533400" cy="3810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000">
                <a:ea typeface="新細明體" pitchFamily="18" charset="-120"/>
              </a:rPr>
              <a:t>CP</a:t>
            </a:r>
          </a:p>
        </p:txBody>
      </p:sp>
      <p:sp>
        <p:nvSpPr>
          <p:cNvPr id="10" name="Rectangle 4105"/>
          <p:cNvSpPr>
            <a:spLocks noChangeArrowheads="1"/>
          </p:cNvSpPr>
          <p:nvPr/>
        </p:nvSpPr>
        <p:spPr bwMode="auto">
          <a:xfrm>
            <a:off x="3925888" y="5519738"/>
            <a:ext cx="533400" cy="38100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TW" sz="2000">
                <a:ea typeface="新細明體" pitchFamily="18" charset="-120"/>
              </a:rPr>
              <a:t>CP</a:t>
            </a:r>
          </a:p>
        </p:txBody>
      </p:sp>
      <p:grpSp>
        <p:nvGrpSpPr>
          <p:cNvPr id="11" name="Group 4106"/>
          <p:cNvGrpSpPr>
            <a:grpSpLocks/>
          </p:cNvGrpSpPr>
          <p:nvPr/>
        </p:nvGrpSpPr>
        <p:grpSpPr bwMode="auto">
          <a:xfrm>
            <a:off x="-36513" y="3005138"/>
            <a:ext cx="3200401" cy="2895600"/>
            <a:chOff x="0" y="2112"/>
            <a:chExt cx="2016" cy="1824"/>
          </a:xfrm>
        </p:grpSpPr>
        <p:graphicFrame>
          <p:nvGraphicFramePr>
            <p:cNvPr id="12" name="Object 4107"/>
            <p:cNvGraphicFramePr>
              <a:graphicFrameLocks noChangeAspect="1"/>
            </p:cNvGraphicFramePr>
            <p:nvPr/>
          </p:nvGraphicFramePr>
          <p:xfrm>
            <a:off x="0" y="2400"/>
            <a:ext cx="802" cy="1536"/>
          </p:xfrm>
          <a:graphic>
            <a:graphicData uri="http://schemas.openxmlformats.org/presentationml/2006/ole">
              <mc:AlternateContent xmlns:mc="http://schemas.openxmlformats.org/markup-compatibility/2006">
                <mc:Choice xmlns:v="urn:schemas-microsoft-com:vml" Requires="v">
                  <p:oleObj spid="_x0000_s3077" name="Equation" r:id="rId3" imgW="596900" imgH="1143000" progId="Equation.DSMT4">
                    <p:embed/>
                  </p:oleObj>
                </mc:Choice>
                <mc:Fallback>
                  <p:oleObj name="Equation" r:id="rId3" imgW="596900" imgH="1143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00"/>
                          <a:ext cx="802" cy="1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4108"/>
            <p:cNvSpPr>
              <a:spLocks noChangeShapeType="1"/>
            </p:cNvSpPr>
            <p:nvPr/>
          </p:nvSpPr>
          <p:spPr bwMode="auto">
            <a:xfrm flipV="1">
              <a:off x="912" y="2112"/>
              <a:ext cx="1104" cy="288"/>
            </a:xfrm>
            <a:prstGeom prst="line">
              <a:avLst/>
            </a:prstGeom>
            <a:noFill/>
            <a:ln w="50800">
              <a:solidFill>
                <a:srgbClr val="FF00FF"/>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 name="Group 4109"/>
          <p:cNvGrpSpPr>
            <a:grpSpLocks/>
          </p:cNvGrpSpPr>
          <p:nvPr/>
        </p:nvGrpSpPr>
        <p:grpSpPr bwMode="auto">
          <a:xfrm>
            <a:off x="1258888" y="3081338"/>
            <a:ext cx="6477000" cy="3429000"/>
            <a:chOff x="816" y="2160"/>
            <a:chExt cx="4080" cy="2160"/>
          </a:xfrm>
        </p:grpSpPr>
        <p:pic>
          <p:nvPicPr>
            <p:cNvPr id="15" name="Picture 41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 y="3110"/>
              <a:ext cx="1613"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 name="Object 4111"/>
            <p:cNvGraphicFramePr>
              <a:graphicFrameLocks noChangeAspect="1"/>
            </p:cNvGraphicFramePr>
            <p:nvPr/>
          </p:nvGraphicFramePr>
          <p:xfrm>
            <a:off x="1344" y="2640"/>
            <a:ext cx="3552" cy="219"/>
          </p:xfrm>
          <a:graphic>
            <a:graphicData uri="http://schemas.openxmlformats.org/presentationml/2006/ole">
              <mc:AlternateContent xmlns:mc="http://schemas.openxmlformats.org/markup-compatibility/2006">
                <mc:Choice xmlns:v="urn:schemas-microsoft-com:vml" Requires="v">
                  <p:oleObj spid="_x0000_s3078" name="Equation" r:id="rId6" imgW="4127500" imgH="254000" progId="Equation.DSMT4">
                    <p:embed/>
                  </p:oleObj>
                </mc:Choice>
                <mc:Fallback>
                  <p:oleObj name="Equation" r:id="rId6" imgW="4127500" imgH="254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4" y="2640"/>
                          <a:ext cx="3552"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4112"/>
            <p:cNvSpPr>
              <a:spLocks noChangeShapeType="1"/>
            </p:cNvSpPr>
            <p:nvPr/>
          </p:nvSpPr>
          <p:spPr bwMode="auto">
            <a:xfrm flipV="1">
              <a:off x="1824" y="2160"/>
              <a:ext cx="1104" cy="432"/>
            </a:xfrm>
            <a:prstGeom prst="line">
              <a:avLst/>
            </a:prstGeom>
            <a:noFill/>
            <a:ln w="50800">
              <a:solidFill>
                <a:srgbClr val="FF00FF"/>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 name="Line 4113"/>
          <p:cNvSpPr>
            <a:spLocks noChangeShapeType="1"/>
          </p:cNvSpPr>
          <p:nvPr/>
        </p:nvSpPr>
        <p:spPr bwMode="auto">
          <a:xfrm flipV="1">
            <a:off x="5526088" y="3081338"/>
            <a:ext cx="609600" cy="1219200"/>
          </a:xfrm>
          <a:prstGeom prst="line">
            <a:avLst/>
          </a:prstGeom>
          <a:noFill/>
          <a:ln w="50800">
            <a:solidFill>
              <a:srgbClr val="FF00FF"/>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9" name="Group 4114"/>
          <p:cNvGrpSpPr>
            <a:grpSpLocks/>
          </p:cNvGrpSpPr>
          <p:nvPr/>
        </p:nvGrpSpPr>
        <p:grpSpPr bwMode="auto">
          <a:xfrm>
            <a:off x="6699250" y="3005138"/>
            <a:ext cx="2408238" cy="3505200"/>
            <a:chOff x="4243" y="2112"/>
            <a:chExt cx="1517" cy="2208"/>
          </a:xfrm>
        </p:grpSpPr>
        <p:pic>
          <p:nvPicPr>
            <p:cNvPr id="20" name="Picture 411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43" y="3182"/>
              <a:ext cx="1517" cy="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Line 4116"/>
            <p:cNvSpPr>
              <a:spLocks noChangeShapeType="1"/>
            </p:cNvSpPr>
            <p:nvPr/>
          </p:nvSpPr>
          <p:spPr bwMode="auto">
            <a:xfrm flipH="1" flipV="1">
              <a:off x="4464" y="2112"/>
              <a:ext cx="336" cy="1056"/>
            </a:xfrm>
            <a:prstGeom prst="line">
              <a:avLst/>
            </a:prstGeom>
            <a:noFill/>
            <a:ln w="50800">
              <a:solidFill>
                <a:srgbClr val="FF00FF"/>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2" name="Line 4117"/>
          <p:cNvSpPr>
            <a:spLocks noChangeShapeType="1"/>
          </p:cNvSpPr>
          <p:nvPr/>
        </p:nvSpPr>
        <p:spPr bwMode="auto">
          <a:xfrm flipH="1" flipV="1">
            <a:off x="4840288" y="3081338"/>
            <a:ext cx="152400" cy="1219200"/>
          </a:xfrm>
          <a:prstGeom prst="line">
            <a:avLst/>
          </a:prstGeom>
          <a:noFill/>
          <a:ln w="50800">
            <a:solidFill>
              <a:srgbClr val="FF00FF"/>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23" name="Object 4118"/>
          <p:cNvGraphicFramePr>
            <a:graphicFrameLocks noChangeAspect="1"/>
          </p:cNvGraphicFramePr>
          <p:nvPr/>
        </p:nvGraphicFramePr>
        <p:xfrm>
          <a:off x="420688" y="1557338"/>
          <a:ext cx="7924800" cy="1512887"/>
        </p:xfrm>
        <a:graphic>
          <a:graphicData uri="http://schemas.openxmlformats.org/presentationml/2006/ole">
            <mc:AlternateContent xmlns:mc="http://schemas.openxmlformats.org/markup-compatibility/2006">
              <mc:Choice xmlns:v="urn:schemas-microsoft-com:vml" Requires="v">
                <p:oleObj spid="_x0000_s3079" name="VISIO" r:id="rId9" imgW="6736485" imgH="1285021" progId="Visio.Drawing.6">
                  <p:embed/>
                </p:oleObj>
              </mc:Choice>
              <mc:Fallback>
                <p:oleObj name="VISIO" r:id="rId9" imgW="6736485" imgH="1285021"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688" y="1557338"/>
                        <a:ext cx="7924800"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Line 4119"/>
          <p:cNvSpPr>
            <a:spLocks noChangeShapeType="1"/>
          </p:cNvSpPr>
          <p:nvPr/>
        </p:nvSpPr>
        <p:spPr bwMode="auto">
          <a:xfrm flipH="1" flipV="1">
            <a:off x="6288088" y="5214938"/>
            <a:ext cx="3048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4120"/>
          <p:cNvSpPr>
            <a:spLocks noChangeShapeType="1"/>
          </p:cNvSpPr>
          <p:nvPr/>
        </p:nvSpPr>
        <p:spPr bwMode="auto">
          <a:xfrm flipH="1" flipV="1">
            <a:off x="5678488" y="4681538"/>
            <a:ext cx="3048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4121"/>
          <p:cNvSpPr>
            <a:spLocks noChangeShapeType="1"/>
          </p:cNvSpPr>
          <p:nvPr/>
        </p:nvSpPr>
        <p:spPr bwMode="auto">
          <a:xfrm flipH="1">
            <a:off x="4535488" y="4681538"/>
            <a:ext cx="3048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Line 4122"/>
          <p:cNvSpPr>
            <a:spLocks noChangeShapeType="1"/>
          </p:cNvSpPr>
          <p:nvPr/>
        </p:nvSpPr>
        <p:spPr bwMode="auto">
          <a:xfrm flipH="1">
            <a:off x="4002088" y="5214938"/>
            <a:ext cx="3048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8" name="Group 4123"/>
          <p:cNvGrpSpPr>
            <a:grpSpLocks/>
          </p:cNvGrpSpPr>
          <p:nvPr/>
        </p:nvGrpSpPr>
        <p:grpSpPr bwMode="auto">
          <a:xfrm>
            <a:off x="3316288" y="2624138"/>
            <a:ext cx="5257800" cy="3676650"/>
            <a:chOff x="2016" y="1872"/>
            <a:chExt cx="3312" cy="2316"/>
          </a:xfrm>
        </p:grpSpPr>
        <p:pic>
          <p:nvPicPr>
            <p:cNvPr id="29" name="Picture 41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6" y="2352"/>
              <a:ext cx="2448" cy="1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Line 4125"/>
            <p:cNvSpPr>
              <a:spLocks noChangeShapeType="1"/>
            </p:cNvSpPr>
            <p:nvPr/>
          </p:nvSpPr>
          <p:spPr bwMode="auto">
            <a:xfrm flipV="1">
              <a:off x="4272" y="1872"/>
              <a:ext cx="1056" cy="624"/>
            </a:xfrm>
            <a:prstGeom prst="line">
              <a:avLst/>
            </a:prstGeom>
            <a:noFill/>
            <a:ln w="50800">
              <a:solidFill>
                <a:srgbClr val="FF00FF"/>
              </a:solidFill>
              <a:prstDash val="dash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93541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0-#ppt_w/2"/>
                                          </p:val>
                                        </p:tav>
                                        <p:tav tm="100000">
                                          <p:val>
                                            <p:strVal val="#ppt_x"/>
                                          </p:val>
                                        </p:tav>
                                      </p:tavLst>
                                    </p:anim>
                                    <p:anim calcmode="lin" valueType="num">
                                      <p:cBhvr additive="base">
                                        <p:cTn id="5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0-#ppt_w/2"/>
                                          </p:val>
                                        </p:tav>
                                        <p:tav tm="100000">
                                          <p:val>
                                            <p:strVal val="#ppt_x"/>
                                          </p:val>
                                        </p:tav>
                                      </p:tavLst>
                                    </p:anim>
                                    <p:anim calcmode="lin" valueType="num">
                                      <p:cBhvr additive="base">
                                        <p:cTn id="6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0-#ppt_w/2"/>
                                          </p:val>
                                        </p:tav>
                                        <p:tav tm="100000">
                                          <p:val>
                                            <p:strVal val="#ppt_x"/>
                                          </p:val>
                                        </p:tav>
                                      </p:tavLst>
                                    </p:anim>
                                    <p:anim calcmode="lin" valueType="num">
                                      <p:cBhvr additive="base">
                                        <p:cTn id="6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0-#ppt_w/2"/>
                                          </p:val>
                                        </p:tav>
                                        <p:tav tm="100000">
                                          <p:val>
                                            <p:strVal val="#ppt_x"/>
                                          </p:val>
                                        </p:tav>
                                      </p:tavLst>
                                    </p:anim>
                                    <p:anim calcmode="lin" valueType="num">
                                      <p:cBhvr additive="base">
                                        <p:cTn id="7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0-#ppt_w/2"/>
                                          </p:val>
                                        </p:tav>
                                        <p:tav tm="100000">
                                          <p:val>
                                            <p:strVal val="#ppt_x"/>
                                          </p:val>
                                        </p:tav>
                                      </p:tavLst>
                                    </p:anim>
                                    <p:anim calcmode="lin" valueType="num">
                                      <p:cBhvr additive="base">
                                        <p:cTn id="8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0-#ppt_w/2"/>
                                          </p:val>
                                        </p:tav>
                                        <p:tav tm="100000">
                                          <p:val>
                                            <p:strVal val="#ppt_x"/>
                                          </p:val>
                                        </p:tav>
                                      </p:tavLst>
                                    </p:anim>
                                    <p:anim calcmode="lin" valueType="num">
                                      <p:cBhvr additive="base">
                                        <p:cTn id="8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0-#ppt_w/2"/>
                                          </p:val>
                                        </p:tav>
                                        <p:tav tm="100000">
                                          <p:val>
                                            <p:strVal val="#ppt_x"/>
                                          </p:val>
                                        </p:tav>
                                      </p:tavLst>
                                    </p:anim>
                                    <p:anim calcmode="lin" valueType="num">
                                      <p:cBhvr additive="base">
                                        <p:cTn id="9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0-#ppt_w/2"/>
                                          </p:val>
                                        </p:tav>
                                        <p:tav tm="100000">
                                          <p:val>
                                            <p:strVal val="#ppt_x"/>
                                          </p:val>
                                        </p:tav>
                                      </p:tavLst>
                                    </p:anim>
                                    <p:anim calcmode="lin" valueType="num">
                                      <p:cBhvr additive="base">
                                        <p:cTn id="10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8" grpId="0" animBg="1"/>
      <p:bldP spid="22" grpId="0" animBg="1"/>
      <p:bldP spid="24"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TW" sz="4000" b="1" dirty="0" smtClean="0"/>
              <a:t>Series and Parallel Concepts</a:t>
            </a:r>
          </a:p>
        </p:txBody>
      </p:sp>
      <p:sp>
        <p:nvSpPr>
          <p:cNvPr id="8195" name="Rectangle 3"/>
          <p:cNvSpPr>
            <a:spLocks noGrp="1" noChangeArrowheads="1"/>
          </p:cNvSpPr>
          <p:nvPr>
            <p:ph type="body" idx="1"/>
          </p:nvPr>
        </p:nvSpPr>
        <p:spPr/>
        <p:txBody>
          <a:bodyPr/>
          <a:lstStyle/>
          <a:p>
            <a:pPr eaLnBrk="1" hangingPunct="1"/>
            <a:r>
              <a:rPr lang="en-US" altLang="zh-TW" dirty="0" smtClean="0">
                <a:solidFill>
                  <a:srgbClr val="000000"/>
                </a:solidFill>
              </a:rPr>
              <a:t>In OFDM system design, the series and parallel converter is considered to realize the concept of parallel data transmission.</a:t>
            </a:r>
            <a:r>
              <a:rPr lang="en-US" altLang="zh-TW" dirty="0" smtClean="0"/>
              <a:t> </a:t>
            </a:r>
            <a:endParaRPr lang="en-US" altLang="zh-TW" b="1" dirty="0" smtClean="0">
              <a:solidFill>
                <a:srgbClr val="000000"/>
              </a:solidFill>
            </a:endParaRPr>
          </a:p>
        </p:txBody>
      </p:sp>
      <p:graphicFrame>
        <p:nvGraphicFramePr>
          <p:cNvPr id="8196" name="Object 9"/>
          <p:cNvGraphicFramePr>
            <a:graphicFrameLocks noChangeAspect="1"/>
          </p:cNvGraphicFramePr>
          <p:nvPr/>
        </p:nvGraphicFramePr>
        <p:xfrm>
          <a:off x="1835150" y="3068638"/>
          <a:ext cx="5545138" cy="2970212"/>
        </p:xfrm>
        <a:graphic>
          <a:graphicData uri="http://schemas.openxmlformats.org/presentationml/2006/ole">
            <mc:AlternateContent xmlns:mc="http://schemas.openxmlformats.org/markup-compatibility/2006">
              <mc:Choice xmlns:v="urn:schemas-microsoft-com:vml" Requires="v">
                <p:oleObj spid="_x0000_s4098" name="VISIO" r:id="rId3" imgW="5550195" imgH="2969522" progId="Visio.Drawing.6">
                  <p:embed/>
                </p:oleObj>
              </mc:Choice>
              <mc:Fallback>
                <p:oleObj name="VISIO" r:id="rId3" imgW="5550195" imgH="2969522"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068638"/>
                        <a:ext cx="5545138" cy="297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10"/>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1/3</a:t>
            </a:r>
          </a:p>
        </p:txBody>
      </p:sp>
    </p:spTree>
    <p:extLst>
      <p:ext uri="{BB962C8B-B14F-4D97-AF65-F5344CB8AC3E}">
        <p14:creationId xmlns:p14="http://schemas.microsoft.com/office/powerpoint/2010/main" val="3618363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eaLnBrk="1" hangingPunct="1"/>
            <a:r>
              <a:rPr lang="en-US" altLang="zh-TW" sz="4000" b="1" dirty="0" smtClean="0"/>
              <a:t>Series and Parallel Concepts</a:t>
            </a:r>
          </a:p>
        </p:txBody>
      </p:sp>
      <p:sp>
        <p:nvSpPr>
          <p:cNvPr id="9219" name="Rectangle 1027"/>
          <p:cNvSpPr>
            <a:spLocks noGrp="1" noChangeArrowheads="1"/>
          </p:cNvSpPr>
          <p:nvPr>
            <p:ph type="body" idx="1"/>
          </p:nvPr>
        </p:nvSpPr>
        <p:spPr/>
        <p:txBody>
          <a:bodyPr>
            <a:noAutofit/>
          </a:bodyPr>
          <a:lstStyle/>
          <a:p>
            <a:pPr algn="just" eaLnBrk="1" hangingPunct="1"/>
            <a:r>
              <a:rPr lang="en-US" altLang="zh-TW" sz="3600" dirty="0" smtClean="0">
                <a:solidFill>
                  <a:srgbClr val="000000"/>
                </a:solidFill>
              </a:rPr>
              <a:t>Series </a:t>
            </a:r>
          </a:p>
          <a:p>
            <a:pPr lvl="1" algn="just" eaLnBrk="1" hangingPunct="1"/>
            <a:r>
              <a:rPr lang="en-US" altLang="zh-TW" sz="2400" dirty="0" smtClean="0">
                <a:solidFill>
                  <a:srgbClr val="000000"/>
                </a:solidFill>
              </a:rPr>
              <a:t>In a conventional serial data system, the symbols are transmitted sequentially, with the frequency spectrum of each data symbol allowed to occupy the entire available bandwidth. </a:t>
            </a:r>
          </a:p>
          <a:p>
            <a:pPr lvl="1" algn="just" eaLnBrk="1" hangingPunct="1"/>
            <a:r>
              <a:rPr lang="en-US" altLang="zh-TW" sz="2400" dirty="0" smtClean="0">
                <a:solidFill>
                  <a:srgbClr val="000000"/>
                </a:solidFill>
              </a:rPr>
              <a:t>When the data rate is sufficient high, several adjacent symbols may be completely distorted over frequency selective fading or multipath delay spread channel.</a:t>
            </a:r>
            <a:r>
              <a:rPr lang="en-US" altLang="zh-TW" sz="2400" b="1" dirty="0" smtClean="0">
                <a:solidFill>
                  <a:srgbClr val="000000"/>
                </a:solidFill>
              </a:rPr>
              <a:t> </a:t>
            </a:r>
          </a:p>
          <a:p>
            <a:pPr algn="just" eaLnBrk="1" hangingPunct="1"/>
            <a:endParaRPr lang="en-US" altLang="zh-TW" sz="3600" dirty="0" smtClean="0"/>
          </a:p>
        </p:txBody>
      </p:sp>
      <p:sp>
        <p:nvSpPr>
          <p:cNvPr id="9220" name="Rectangle 1028"/>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2/3</a:t>
            </a:r>
          </a:p>
        </p:txBody>
      </p:sp>
    </p:spTree>
    <p:extLst>
      <p:ext uri="{BB962C8B-B14F-4D97-AF65-F5344CB8AC3E}">
        <p14:creationId xmlns:p14="http://schemas.microsoft.com/office/powerpoint/2010/main" val="294710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sz="4000" b="1" dirty="0" smtClean="0"/>
              <a:t>Series and Parallel Concepts</a:t>
            </a:r>
          </a:p>
        </p:txBody>
      </p:sp>
      <p:sp>
        <p:nvSpPr>
          <p:cNvPr id="10243" name="Rectangle 3"/>
          <p:cNvSpPr>
            <a:spLocks noGrp="1" noChangeArrowheads="1"/>
          </p:cNvSpPr>
          <p:nvPr>
            <p:ph type="body" idx="1"/>
          </p:nvPr>
        </p:nvSpPr>
        <p:spPr/>
        <p:txBody>
          <a:bodyPr>
            <a:noAutofit/>
          </a:bodyPr>
          <a:lstStyle/>
          <a:p>
            <a:pPr algn="just" eaLnBrk="1" hangingPunct="1"/>
            <a:r>
              <a:rPr lang="en-US" altLang="zh-TW" sz="3200" dirty="0" smtClean="0">
                <a:solidFill>
                  <a:srgbClr val="000000"/>
                </a:solidFill>
              </a:rPr>
              <a:t>Parallel</a:t>
            </a:r>
          </a:p>
          <a:p>
            <a:pPr lvl="1" algn="just" eaLnBrk="1" hangingPunct="1"/>
            <a:r>
              <a:rPr lang="en-US" altLang="zh-TW" sz="2000" dirty="0" smtClean="0">
                <a:solidFill>
                  <a:srgbClr val="000000"/>
                </a:solidFill>
              </a:rPr>
              <a:t>The spectrum of an individual data element normally occupies only a small part of available bandwidth. </a:t>
            </a:r>
          </a:p>
          <a:p>
            <a:pPr lvl="1" algn="just" eaLnBrk="1" hangingPunct="1"/>
            <a:r>
              <a:rPr lang="en-US" altLang="zh-TW" sz="2000" dirty="0" smtClean="0">
                <a:solidFill>
                  <a:srgbClr val="000000"/>
                </a:solidFill>
              </a:rPr>
              <a:t>Because of dividing an entire channel bandwidth into many narrow </a:t>
            </a:r>
            <a:r>
              <a:rPr lang="en-US" altLang="zh-TW" sz="2000" dirty="0" err="1" smtClean="0">
                <a:solidFill>
                  <a:srgbClr val="000000"/>
                </a:solidFill>
              </a:rPr>
              <a:t>subbands</a:t>
            </a:r>
            <a:r>
              <a:rPr lang="en-US" altLang="zh-TW" sz="2000" dirty="0" smtClean="0">
                <a:solidFill>
                  <a:srgbClr val="000000"/>
                </a:solidFill>
              </a:rPr>
              <a:t>, the frequency response over each individual </a:t>
            </a:r>
            <a:r>
              <a:rPr lang="en-US" altLang="zh-TW" sz="2000" dirty="0" err="1" smtClean="0">
                <a:solidFill>
                  <a:srgbClr val="000000"/>
                </a:solidFill>
              </a:rPr>
              <a:t>subchannel</a:t>
            </a:r>
            <a:r>
              <a:rPr lang="en-US" altLang="zh-TW" sz="2000" dirty="0" smtClean="0">
                <a:solidFill>
                  <a:srgbClr val="000000"/>
                </a:solidFill>
              </a:rPr>
              <a:t> is relatively flat. </a:t>
            </a:r>
          </a:p>
          <a:p>
            <a:pPr lvl="1" algn="just" eaLnBrk="1" hangingPunct="1"/>
            <a:r>
              <a:rPr lang="en-US" altLang="zh-TW" sz="2000" dirty="0" smtClean="0">
                <a:solidFill>
                  <a:srgbClr val="000000"/>
                </a:solidFill>
              </a:rPr>
              <a:t>A parallel data transmission system offers possibilities for alleviating this problem encountered with serial systems.  </a:t>
            </a:r>
          </a:p>
          <a:p>
            <a:pPr lvl="2" algn="just" eaLnBrk="1" hangingPunct="1"/>
            <a:r>
              <a:rPr lang="en-US" altLang="zh-TW" sz="3200" dirty="0" smtClean="0">
                <a:solidFill>
                  <a:srgbClr val="000000"/>
                </a:solidFill>
              </a:rPr>
              <a:t> Resistance to frequency selective fading </a:t>
            </a:r>
          </a:p>
        </p:txBody>
      </p:sp>
      <p:sp>
        <p:nvSpPr>
          <p:cNvPr id="10244" name="Rectangle 4"/>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3/3</a:t>
            </a:r>
          </a:p>
        </p:txBody>
      </p:sp>
    </p:spTree>
    <p:extLst>
      <p:ext uri="{BB962C8B-B14F-4D97-AF65-F5344CB8AC3E}">
        <p14:creationId xmlns:p14="http://schemas.microsoft.com/office/powerpoint/2010/main" val="1897532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eaLnBrk="1" hangingPunct="1"/>
            <a:r>
              <a:rPr lang="en-US" altLang="zh-TW" sz="4000" b="1" dirty="0" smtClean="0"/>
              <a:t>Modulation/Mapping</a:t>
            </a:r>
          </a:p>
        </p:txBody>
      </p:sp>
      <p:sp>
        <p:nvSpPr>
          <p:cNvPr id="11267" name="Rectangle 1027"/>
          <p:cNvSpPr>
            <a:spLocks noGrp="1" noChangeArrowheads="1"/>
          </p:cNvSpPr>
          <p:nvPr>
            <p:ph type="body" idx="1"/>
          </p:nvPr>
        </p:nvSpPr>
        <p:spPr/>
        <p:txBody>
          <a:bodyPr/>
          <a:lstStyle/>
          <a:p>
            <a:pPr eaLnBrk="1" hangingPunct="1"/>
            <a:r>
              <a:rPr lang="en-US" altLang="zh-TW" smtClean="0"/>
              <a:t>The process of mapping the information bits onto the signal constellation plays a fundamental role in determining the properties of the modulation.  </a:t>
            </a:r>
          </a:p>
          <a:p>
            <a:pPr eaLnBrk="1" hangingPunct="1"/>
            <a:r>
              <a:rPr lang="en-US" altLang="zh-TW" smtClean="0"/>
              <a:t>An OFDM signal consists of a sum of sub-carriers, each of which contains </a:t>
            </a:r>
            <a:r>
              <a:rPr lang="en-US" altLang="zh-TW" i="1" smtClean="0"/>
              <a:t>M</a:t>
            </a:r>
            <a:r>
              <a:rPr lang="en-US" altLang="zh-TW" smtClean="0"/>
              <a:t>-ary phase shift keyed (PSK) or quadrature amplitude modulated (QAM) signals.</a:t>
            </a:r>
          </a:p>
          <a:p>
            <a:pPr eaLnBrk="1" hangingPunct="1"/>
            <a:r>
              <a:rPr lang="en-US" altLang="zh-TW" smtClean="0"/>
              <a:t>Modulation types over OFDM systems</a:t>
            </a:r>
          </a:p>
          <a:p>
            <a:pPr lvl="1" eaLnBrk="1" hangingPunct="1"/>
            <a:r>
              <a:rPr lang="en-US" altLang="zh-TW" b="1" smtClean="0"/>
              <a:t>Phase shift keying (PSK)</a:t>
            </a:r>
          </a:p>
          <a:p>
            <a:pPr lvl="1" eaLnBrk="1" hangingPunct="1"/>
            <a:r>
              <a:rPr lang="en-US" altLang="zh-TW" b="1" smtClean="0"/>
              <a:t>Quadrature amplitude modulation (QAM)</a:t>
            </a:r>
          </a:p>
        </p:txBody>
      </p:sp>
      <p:sp>
        <p:nvSpPr>
          <p:cNvPr id="11268" name="Rectangle 1028"/>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1/1</a:t>
            </a:r>
          </a:p>
        </p:txBody>
      </p:sp>
    </p:spTree>
    <p:extLst>
      <p:ext uri="{BB962C8B-B14F-4D97-AF65-F5344CB8AC3E}">
        <p14:creationId xmlns:p14="http://schemas.microsoft.com/office/powerpoint/2010/main" val="3602208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TW" sz="4000" b="1" dirty="0" smtClean="0"/>
              <a:t>Mapping - Phase Shift Keying </a:t>
            </a:r>
          </a:p>
        </p:txBody>
      </p:sp>
      <p:sp>
        <p:nvSpPr>
          <p:cNvPr id="12291" name="Rectangle 3"/>
          <p:cNvSpPr>
            <a:spLocks noGrp="1" noChangeArrowheads="1"/>
          </p:cNvSpPr>
          <p:nvPr>
            <p:ph type="body" idx="1"/>
          </p:nvPr>
        </p:nvSpPr>
        <p:spPr/>
        <p:txBody>
          <a:bodyPr/>
          <a:lstStyle/>
          <a:p>
            <a:pPr eaLnBrk="1" hangingPunct="1"/>
            <a:r>
              <a:rPr lang="en-US" altLang="zh-TW" i="1" dirty="0" smtClean="0">
                <a:solidFill>
                  <a:srgbClr val="000000"/>
                </a:solidFill>
              </a:rPr>
              <a:t>M</a:t>
            </a:r>
            <a:r>
              <a:rPr lang="en-US" altLang="zh-TW" dirty="0" smtClean="0">
                <a:solidFill>
                  <a:srgbClr val="000000"/>
                </a:solidFill>
              </a:rPr>
              <a:t>-</a:t>
            </a:r>
            <a:r>
              <a:rPr lang="en-US" altLang="zh-TW" dirty="0" err="1" smtClean="0">
                <a:solidFill>
                  <a:srgbClr val="000000"/>
                </a:solidFill>
              </a:rPr>
              <a:t>ary</a:t>
            </a:r>
            <a:r>
              <a:rPr lang="en-US" altLang="zh-TW" dirty="0" smtClean="0">
                <a:solidFill>
                  <a:srgbClr val="000000"/>
                </a:solidFill>
              </a:rPr>
              <a:t> phase shift keying</a:t>
            </a:r>
            <a:r>
              <a:rPr lang="en-US" altLang="zh-TW" dirty="0" smtClean="0"/>
              <a:t> </a:t>
            </a:r>
          </a:p>
          <a:p>
            <a:pPr lvl="1" algn="just" eaLnBrk="1" hangingPunct="1"/>
            <a:r>
              <a:rPr lang="en-US" altLang="zh-TW" dirty="0" smtClean="0">
                <a:solidFill>
                  <a:srgbClr val="000000"/>
                </a:solidFill>
              </a:rPr>
              <a:t>Consider </a:t>
            </a:r>
            <a:r>
              <a:rPr lang="en-US" altLang="zh-TW" i="1" dirty="0" smtClean="0">
                <a:solidFill>
                  <a:srgbClr val="000000"/>
                </a:solidFill>
              </a:rPr>
              <a:t>M</a:t>
            </a:r>
            <a:r>
              <a:rPr lang="en-US" altLang="zh-TW" dirty="0" smtClean="0">
                <a:solidFill>
                  <a:srgbClr val="000000"/>
                </a:solidFill>
              </a:rPr>
              <a:t>-</a:t>
            </a:r>
            <a:r>
              <a:rPr lang="en-US" altLang="zh-TW" dirty="0" err="1" smtClean="0">
                <a:solidFill>
                  <a:srgbClr val="000000"/>
                </a:solidFill>
              </a:rPr>
              <a:t>ary</a:t>
            </a:r>
            <a:r>
              <a:rPr lang="en-US" altLang="zh-TW" dirty="0" smtClean="0">
                <a:solidFill>
                  <a:srgbClr val="000000"/>
                </a:solidFill>
              </a:rPr>
              <a:t> phase-shift keying (</a:t>
            </a:r>
            <a:r>
              <a:rPr lang="en-US" altLang="zh-TW" i="1" dirty="0" smtClean="0">
                <a:solidFill>
                  <a:srgbClr val="000000"/>
                </a:solidFill>
              </a:rPr>
              <a:t>M</a:t>
            </a:r>
            <a:r>
              <a:rPr lang="en-US" altLang="zh-TW" dirty="0" smtClean="0">
                <a:solidFill>
                  <a:srgbClr val="000000"/>
                </a:solidFill>
              </a:rPr>
              <a:t>-PSK) for which the signal set is</a:t>
            </a:r>
          </a:p>
          <a:p>
            <a:pPr lvl="1" algn="just" eaLnBrk="1" hangingPunct="1">
              <a:buFont typeface="Wingdings" pitchFamily="2" charset="2"/>
              <a:buNone/>
            </a:pPr>
            <a:r>
              <a:rPr lang="en-US" altLang="zh-TW" dirty="0" smtClean="0">
                <a:solidFill>
                  <a:srgbClr val="000000"/>
                </a:solidFill>
              </a:rPr>
              <a:t>                                                                                           </a:t>
            </a:r>
          </a:p>
          <a:p>
            <a:pPr lvl="1" algn="just" eaLnBrk="1" hangingPunct="1"/>
            <a:endParaRPr lang="en-US" altLang="zh-TW" dirty="0" smtClean="0">
              <a:solidFill>
                <a:srgbClr val="000000"/>
              </a:solidFill>
            </a:endParaRPr>
          </a:p>
          <a:p>
            <a:pPr lvl="1" algn="just" eaLnBrk="1" hangingPunct="1"/>
            <a:endParaRPr lang="en-US" altLang="zh-TW" dirty="0" smtClean="0">
              <a:solidFill>
                <a:srgbClr val="000000"/>
              </a:solidFill>
            </a:endParaRPr>
          </a:p>
          <a:p>
            <a:pPr lvl="1" algn="just" eaLnBrk="1" hangingPunct="1">
              <a:buFont typeface="Wingdings" pitchFamily="2" charset="2"/>
              <a:buNone/>
            </a:pPr>
            <a:r>
              <a:rPr lang="en-US" altLang="zh-TW" dirty="0" smtClean="0">
                <a:solidFill>
                  <a:srgbClr val="000000"/>
                </a:solidFill>
              </a:rPr>
              <a:t>    where      is the signal energy per symbol,       is the symbol duration, and        is the carrier frequency.</a:t>
            </a:r>
          </a:p>
          <a:p>
            <a:pPr lvl="1" algn="just" eaLnBrk="1" hangingPunct="1"/>
            <a:endParaRPr lang="en-US" altLang="zh-TW" dirty="0" smtClean="0">
              <a:solidFill>
                <a:srgbClr val="000000"/>
              </a:solidFill>
            </a:endParaRPr>
          </a:p>
          <a:p>
            <a:pPr lvl="1" eaLnBrk="1" hangingPunct="1"/>
            <a:r>
              <a:rPr lang="en-US" altLang="zh-TW" dirty="0" smtClean="0">
                <a:solidFill>
                  <a:srgbClr val="000000"/>
                </a:solidFill>
              </a:rPr>
              <a:t>This phase of the carrier takes on one of the </a:t>
            </a:r>
            <a:r>
              <a:rPr lang="en-US" altLang="zh-TW" i="1" dirty="0" smtClean="0">
                <a:solidFill>
                  <a:srgbClr val="000000"/>
                </a:solidFill>
              </a:rPr>
              <a:t>M</a:t>
            </a:r>
            <a:r>
              <a:rPr lang="en-US" altLang="zh-TW" dirty="0" smtClean="0">
                <a:solidFill>
                  <a:srgbClr val="000000"/>
                </a:solidFill>
              </a:rPr>
              <a:t> </a:t>
            </a:r>
          </a:p>
          <a:p>
            <a:pPr lvl="1" eaLnBrk="1" hangingPunct="1">
              <a:buFont typeface="Wingdings" pitchFamily="2" charset="2"/>
              <a:buNone/>
            </a:pPr>
            <a:r>
              <a:rPr lang="en-US" altLang="zh-TW" dirty="0" smtClean="0">
                <a:solidFill>
                  <a:srgbClr val="000000"/>
                </a:solidFill>
              </a:rPr>
              <a:t>   possible values, namely</a:t>
            </a:r>
            <a:r>
              <a:rPr lang="en-US" altLang="zh-TW" b="1" dirty="0" smtClean="0">
                <a:solidFill>
                  <a:srgbClr val="000000"/>
                </a:solidFill>
              </a:rPr>
              <a:t>                       </a:t>
            </a:r>
            <a:r>
              <a:rPr lang="en-US" altLang="zh-TW" b="1" dirty="0" smtClean="0">
                <a:solidFill>
                  <a:srgbClr val="000000"/>
                </a:solidFill>
              </a:rPr>
              <a:t>               , </a:t>
            </a:r>
            <a:r>
              <a:rPr lang="en-US" altLang="zh-TW" dirty="0" smtClean="0">
                <a:solidFill>
                  <a:srgbClr val="000000"/>
                </a:solidFill>
              </a:rPr>
              <a:t>where </a:t>
            </a:r>
            <a:endParaRPr lang="en-US" altLang="zh-TW" dirty="0" smtClean="0"/>
          </a:p>
          <a:p>
            <a:pPr algn="just" eaLnBrk="1" hangingPunct="1">
              <a:buFont typeface="Wingdings" pitchFamily="2" charset="2"/>
              <a:buNone/>
            </a:pPr>
            <a:endParaRPr lang="en-US" altLang="zh-TW" dirty="0" smtClean="0">
              <a:solidFill>
                <a:srgbClr val="000000"/>
              </a:solidFill>
            </a:endParaRPr>
          </a:p>
        </p:txBody>
      </p:sp>
      <p:graphicFrame>
        <p:nvGraphicFramePr>
          <p:cNvPr id="12292" name="Object 4"/>
          <p:cNvGraphicFramePr>
            <a:graphicFrameLocks noChangeAspect="1"/>
          </p:cNvGraphicFramePr>
          <p:nvPr>
            <p:extLst>
              <p:ext uri="{D42A27DB-BD31-4B8C-83A1-F6EECF244321}">
                <p14:modId xmlns:p14="http://schemas.microsoft.com/office/powerpoint/2010/main" val="2519214525"/>
              </p:ext>
            </p:extLst>
          </p:nvPr>
        </p:nvGraphicFramePr>
        <p:xfrm>
          <a:off x="1692275" y="2438400"/>
          <a:ext cx="5791200" cy="838200"/>
        </p:xfrm>
        <a:graphic>
          <a:graphicData uri="http://schemas.openxmlformats.org/presentationml/2006/ole">
            <mc:AlternateContent xmlns:mc="http://schemas.openxmlformats.org/markup-compatibility/2006">
              <mc:Choice xmlns:v="urn:schemas-microsoft-com:vml" Requires="v">
                <p:oleObj spid="_x0000_s5122" r:id="rId3" imgW="3937000" imgH="482600" progId="Equation.DSMT4">
                  <p:embed/>
                </p:oleObj>
              </mc:Choice>
              <mc:Fallback>
                <p:oleObj r:id="rId3" imgW="39370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438400"/>
                        <a:ext cx="579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6"/>
          <p:cNvGraphicFramePr>
            <a:graphicFrameLocks noChangeAspect="1"/>
          </p:cNvGraphicFramePr>
          <p:nvPr>
            <p:extLst>
              <p:ext uri="{D42A27DB-BD31-4B8C-83A1-F6EECF244321}">
                <p14:modId xmlns:p14="http://schemas.microsoft.com/office/powerpoint/2010/main" val="1721797432"/>
              </p:ext>
            </p:extLst>
          </p:nvPr>
        </p:nvGraphicFramePr>
        <p:xfrm>
          <a:off x="3429000" y="4267200"/>
          <a:ext cx="2209800" cy="533400"/>
        </p:xfrm>
        <a:graphic>
          <a:graphicData uri="http://schemas.openxmlformats.org/presentationml/2006/ole">
            <mc:AlternateContent xmlns:mc="http://schemas.openxmlformats.org/markup-compatibility/2006">
              <mc:Choice xmlns:v="urn:schemas-microsoft-com:vml" Requires="v">
                <p:oleObj spid="_x0000_s5123" r:id="rId5" imgW="1091726" imgH="253890" progId="Equation.DSMT4">
                  <p:embed/>
                </p:oleObj>
              </mc:Choice>
              <mc:Fallback>
                <p:oleObj r:id="rId5" imgW="1091726"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267200"/>
                        <a:ext cx="220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8"/>
          <p:cNvGraphicFramePr>
            <a:graphicFrameLocks noChangeAspect="1"/>
          </p:cNvGraphicFramePr>
          <p:nvPr>
            <p:extLst>
              <p:ext uri="{D42A27DB-BD31-4B8C-83A1-F6EECF244321}">
                <p14:modId xmlns:p14="http://schemas.microsoft.com/office/powerpoint/2010/main" val="2101924598"/>
              </p:ext>
            </p:extLst>
          </p:nvPr>
        </p:nvGraphicFramePr>
        <p:xfrm>
          <a:off x="6553200" y="4267200"/>
          <a:ext cx="1752600" cy="438150"/>
        </p:xfrm>
        <a:graphic>
          <a:graphicData uri="http://schemas.openxmlformats.org/presentationml/2006/ole">
            <mc:AlternateContent xmlns:mc="http://schemas.openxmlformats.org/markup-compatibility/2006">
              <mc:Choice xmlns:v="urn:schemas-microsoft-com:vml" Requires="v">
                <p:oleObj spid="_x0000_s5124" r:id="rId7" imgW="787058" imgH="203112" progId="Equation.DSMT4">
                  <p:embed/>
                </p:oleObj>
              </mc:Choice>
              <mc:Fallback>
                <p:oleObj r:id="rId7" imgW="787058"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4267200"/>
                        <a:ext cx="1752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5" name="Object 10"/>
          <p:cNvGraphicFramePr>
            <a:graphicFrameLocks noChangeAspect="1"/>
          </p:cNvGraphicFramePr>
          <p:nvPr>
            <p:extLst>
              <p:ext uri="{D42A27DB-BD31-4B8C-83A1-F6EECF244321}">
                <p14:modId xmlns:p14="http://schemas.microsoft.com/office/powerpoint/2010/main" val="331885435"/>
              </p:ext>
            </p:extLst>
          </p:nvPr>
        </p:nvGraphicFramePr>
        <p:xfrm>
          <a:off x="1905000" y="3124200"/>
          <a:ext cx="381000" cy="457200"/>
        </p:xfrm>
        <a:graphic>
          <a:graphicData uri="http://schemas.openxmlformats.org/presentationml/2006/ole">
            <mc:AlternateContent xmlns:mc="http://schemas.openxmlformats.org/markup-compatibility/2006">
              <mc:Choice xmlns:v="urn:schemas-microsoft-com:vml" Requires="v">
                <p:oleObj spid="_x0000_s5125" name="Equation" r:id="rId9" imgW="190500" imgH="228600" progId="Equation.DSMT4">
                  <p:embed/>
                </p:oleObj>
              </mc:Choice>
              <mc:Fallback>
                <p:oleObj name="Equation" r:id="rId9" imgW="1905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31242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11"/>
          <p:cNvGraphicFramePr>
            <a:graphicFrameLocks noChangeAspect="1"/>
          </p:cNvGraphicFramePr>
          <p:nvPr>
            <p:extLst>
              <p:ext uri="{D42A27DB-BD31-4B8C-83A1-F6EECF244321}">
                <p14:modId xmlns:p14="http://schemas.microsoft.com/office/powerpoint/2010/main" val="2655438397"/>
              </p:ext>
            </p:extLst>
          </p:nvPr>
        </p:nvGraphicFramePr>
        <p:xfrm>
          <a:off x="5486400" y="3086100"/>
          <a:ext cx="330200" cy="495300"/>
        </p:xfrm>
        <a:graphic>
          <a:graphicData uri="http://schemas.openxmlformats.org/presentationml/2006/ole">
            <mc:AlternateContent xmlns:mc="http://schemas.openxmlformats.org/markup-compatibility/2006">
              <mc:Choice xmlns:v="urn:schemas-microsoft-com:vml" Requires="v">
                <p:oleObj spid="_x0000_s5126" name="Equation" r:id="rId11" imgW="152334" imgH="228501" progId="Equation.DSMT4">
                  <p:embed/>
                </p:oleObj>
              </mc:Choice>
              <mc:Fallback>
                <p:oleObj name="Equation" r:id="rId11" imgW="152334" imgH="228501"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3086100"/>
                        <a:ext cx="330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13"/>
          <p:cNvGraphicFramePr>
            <a:graphicFrameLocks noChangeAspect="1"/>
          </p:cNvGraphicFramePr>
          <p:nvPr>
            <p:extLst>
              <p:ext uri="{D42A27DB-BD31-4B8C-83A1-F6EECF244321}">
                <p14:modId xmlns:p14="http://schemas.microsoft.com/office/powerpoint/2010/main" val="3893888124"/>
              </p:ext>
            </p:extLst>
          </p:nvPr>
        </p:nvGraphicFramePr>
        <p:xfrm>
          <a:off x="863600" y="3352800"/>
          <a:ext cx="431800" cy="411163"/>
        </p:xfrm>
        <a:graphic>
          <a:graphicData uri="http://schemas.openxmlformats.org/presentationml/2006/ole">
            <mc:AlternateContent xmlns:mc="http://schemas.openxmlformats.org/markup-compatibility/2006">
              <mc:Choice xmlns:v="urn:schemas-microsoft-com:vml" Requires="v">
                <p:oleObj spid="_x0000_s5127" name="方程式" r:id="rId13" imgW="165028" imgH="228501" progId="Equation.3">
                  <p:embed/>
                </p:oleObj>
              </mc:Choice>
              <mc:Fallback>
                <p:oleObj name="方程式" r:id="rId13" imgW="165028"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0" y="3352800"/>
                        <a:ext cx="431800"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Rectangle 15"/>
          <p:cNvSpPr>
            <a:spLocks noChangeArrowheads="1"/>
          </p:cNvSpPr>
          <p:nvPr/>
        </p:nvSpPr>
        <p:spPr bwMode="auto">
          <a:xfrm>
            <a:off x="8305800" y="609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Clr>
                <a:schemeClr val="accent2"/>
              </a:buClr>
              <a:buFont typeface="Wingdings" pitchFamily="2" charset="2"/>
              <a:buNone/>
            </a:pPr>
            <a:r>
              <a:rPr lang="en-US" altLang="zh-TW" b="1">
                <a:latin typeface="Times New Roman" pitchFamily="18" charset="0"/>
              </a:rPr>
              <a:t>1/2</a:t>
            </a:r>
          </a:p>
        </p:txBody>
      </p:sp>
    </p:spTree>
    <p:extLst>
      <p:ext uri="{BB962C8B-B14F-4D97-AF65-F5344CB8AC3E}">
        <p14:creationId xmlns:p14="http://schemas.microsoft.com/office/powerpoint/2010/main" val="20906126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30</TotalTime>
  <Words>1025</Words>
  <Application>Microsoft Office PowerPoint</Application>
  <PresentationFormat>On-screen Show (4:3)</PresentationFormat>
  <Paragraphs>222</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5</vt:i4>
      </vt:variant>
      <vt:variant>
        <vt:lpstr>Slide Titles</vt:lpstr>
      </vt:variant>
      <vt:variant>
        <vt:i4>25</vt:i4>
      </vt:variant>
    </vt:vector>
  </HeadingPairs>
  <TitlesOfParts>
    <vt:vector size="31" baseType="lpstr">
      <vt:lpstr>Executive</vt:lpstr>
      <vt:lpstr>VISIO</vt:lpstr>
      <vt:lpstr>Visio</vt:lpstr>
      <vt:lpstr>Microsoft 方程式編輯器 3.0</vt:lpstr>
      <vt:lpstr>MathType 4.0 Equation</vt:lpstr>
      <vt:lpstr>Visio 2000 Drawing</vt:lpstr>
      <vt:lpstr>OFDM</vt:lpstr>
      <vt:lpstr>OFDM Transmitter and Receiver</vt:lpstr>
      <vt:lpstr>OFDM Transmitter</vt:lpstr>
      <vt:lpstr>OFDM Output Waveform</vt:lpstr>
      <vt:lpstr>Series and Parallel Concepts</vt:lpstr>
      <vt:lpstr>Series and Parallel Concepts</vt:lpstr>
      <vt:lpstr>Series and Parallel Concepts</vt:lpstr>
      <vt:lpstr>Modulation/Mapping</vt:lpstr>
      <vt:lpstr>Mapping - Phase Shift Keying </vt:lpstr>
      <vt:lpstr>Mapping - Phase Shift Keying</vt:lpstr>
      <vt:lpstr>Mapping –  Quadrature Amplitude Modulation</vt:lpstr>
      <vt:lpstr>Mapping –  Quadrature Amplitude Modulation</vt:lpstr>
      <vt:lpstr>IFFT and FFT</vt:lpstr>
      <vt:lpstr>Signal Representation of OFDM using IDFT/DFT </vt:lpstr>
      <vt:lpstr>Signal Representation of OFDM using IDFT/DFT</vt:lpstr>
      <vt:lpstr>Orthogonality</vt:lpstr>
      <vt:lpstr>Orthogonality</vt:lpstr>
      <vt:lpstr>Guard Interval and Cyclic Extension</vt:lpstr>
      <vt:lpstr>Guard Interval and Cyclic Extension </vt:lpstr>
      <vt:lpstr>Guard Interval and Cyclic Extension</vt:lpstr>
      <vt:lpstr>Guard Interval and Cyclic Extension</vt:lpstr>
      <vt:lpstr>Guard Interval and Cyclic Extension</vt:lpstr>
      <vt:lpstr>Guard Interval and Cyclic Extension</vt:lpstr>
      <vt:lpstr>Guard Interval and Cyclic Extension</vt:lpstr>
      <vt:lpstr>Guard Interval and Cyclic Extension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OFDM</dc:title>
  <dc:creator>kaiser</dc:creator>
  <cp:lastModifiedBy>kaiser</cp:lastModifiedBy>
  <cp:revision>6</cp:revision>
  <dcterms:created xsi:type="dcterms:W3CDTF">2011-10-05T08:12:54Z</dcterms:created>
  <dcterms:modified xsi:type="dcterms:W3CDTF">2011-10-05T08:44:08Z</dcterms:modified>
</cp:coreProperties>
</file>