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60A7-ED0E-4E93-8390-F7DD50163AB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D65E-C22B-4B64-B72B-9C8518F0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M </a:t>
            </a:r>
            <a:r>
              <a:rPr lang="en-US" dirty="0" err="1" smtClean="0"/>
              <a:t>Shamim</a:t>
            </a:r>
            <a:r>
              <a:rPr lang="en-US" dirty="0" smtClean="0"/>
              <a:t> Kaiser</a:t>
            </a:r>
            <a:endParaRPr lang="en-US" dirty="0"/>
          </a:p>
          <a:p>
            <a:r>
              <a:rPr lang="en-US" dirty="0" smtClean="0"/>
              <a:t>kaiser@juniv.edu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Electromagnetic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Signal: Electromagnetic (EM) field as a function of time</a:t>
            </a:r>
          </a:p>
          <a:p>
            <a:r>
              <a:rPr lang="en-US" dirty="0" smtClean="0"/>
              <a:t>EM waves may travel in media such as space, air, glass, water etc.</a:t>
            </a:r>
          </a:p>
          <a:p>
            <a:r>
              <a:rPr lang="en-US" dirty="0" smtClean="0"/>
              <a:t>Can equivalently also be expressed as a function of frequency</a:t>
            </a:r>
          </a:p>
          <a:p>
            <a:pPr lvl="1"/>
            <a:r>
              <a:rPr lang="en-US" dirty="0" smtClean="0"/>
              <a:t>Signal consists of components of different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Channel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Impairments, such as noise, limit data rate that can be achieved</a:t>
            </a:r>
          </a:p>
          <a:p>
            <a:pPr algn="just"/>
            <a:r>
              <a:rPr lang="en-US" dirty="0" smtClean="0"/>
              <a:t>For digital data, to what extent do impairments limit data rate?</a:t>
            </a:r>
          </a:p>
          <a:p>
            <a:pPr algn="just"/>
            <a:r>
              <a:rPr lang="en-US" dirty="0" smtClean="0"/>
              <a:t>Channel Capacity – the maximum rate at which data can be transmitted over a given communication path, or channel, under given conditions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Related to Channel</a:t>
            </a:r>
            <a:br>
              <a:rPr lang="en-US" dirty="0" smtClean="0"/>
            </a:b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Data rate - rate at which data can be communicated (bps)</a:t>
            </a:r>
          </a:p>
          <a:p>
            <a:pPr algn="just"/>
            <a:r>
              <a:rPr lang="en-US" dirty="0" smtClean="0"/>
              <a:t>Bandwidth - the bandwidth of the transmitted signal as constrained by the transmitter and the nature of the transmission medium (Hertz)</a:t>
            </a:r>
          </a:p>
          <a:p>
            <a:pPr algn="just"/>
            <a:r>
              <a:rPr lang="en-US" dirty="0" smtClean="0"/>
              <a:t>Noise - average level of noise over the communications path</a:t>
            </a:r>
          </a:p>
          <a:p>
            <a:pPr algn="just"/>
            <a:r>
              <a:rPr lang="en-US" dirty="0" smtClean="0"/>
              <a:t>Error rate - rate at which errors occur</a:t>
            </a:r>
          </a:p>
          <a:p>
            <a:pPr lvl="1" algn="just"/>
            <a:r>
              <a:rPr lang="en-US" dirty="0" smtClean="0"/>
              <a:t>Error = transmit 1 and receive 0; transmit 0 and receive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Nyquist</a:t>
            </a:r>
            <a:r>
              <a:rPr lang="en-US" dirty="0" smtClean="0"/>
              <a:t>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binary signals (two voltage levels)</a:t>
            </a:r>
          </a:p>
          <a:p>
            <a:pPr marL="0" indent="0">
              <a:buNone/>
            </a:pPr>
            <a:r>
              <a:rPr lang="en-US" dirty="0" smtClean="0"/>
              <a:t>			C = 2B</a:t>
            </a:r>
          </a:p>
          <a:p>
            <a:r>
              <a:rPr lang="en-US" dirty="0" smtClean="0"/>
              <a:t>With multilevel signaling</a:t>
            </a:r>
          </a:p>
          <a:p>
            <a:pPr marL="0" indent="0">
              <a:buNone/>
            </a:pPr>
            <a:r>
              <a:rPr lang="en-US" dirty="0" smtClean="0"/>
              <a:t>			C = 2B log2 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where, M = number of discrete signal or voltage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Shannon Capacity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C=Blog</a:t>
            </a:r>
            <a:r>
              <a:rPr lang="en-US" baseline="-25000" dirty="0" smtClean="0"/>
              <a:t>2</a:t>
            </a:r>
            <a:r>
              <a:rPr lang="en-US" dirty="0" smtClean="0"/>
              <a:t>(1+ SNR)</a:t>
            </a:r>
          </a:p>
          <a:p>
            <a:pPr algn="just"/>
            <a:r>
              <a:rPr lang="en-US" dirty="0" smtClean="0"/>
              <a:t>Represents theoretical maximum that can be achieved</a:t>
            </a:r>
          </a:p>
          <a:p>
            <a:pPr algn="just"/>
            <a:r>
              <a:rPr lang="en-US" dirty="0" smtClean="0"/>
              <a:t>In practice, only much lower rates achieved</a:t>
            </a:r>
          </a:p>
          <a:p>
            <a:pPr marL="0" indent="0" algn="just">
              <a:buNone/>
            </a:pPr>
            <a:r>
              <a:rPr lang="en-US" dirty="0" smtClean="0"/>
              <a:t>– Formula assumes white noise (thermal noise)</a:t>
            </a:r>
          </a:p>
          <a:p>
            <a:pPr marL="0" indent="0" algn="just">
              <a:buNone/>
            </a:pPr>
            <a:r>
              <a:rPr lang="en-US" dirty="0" smtClean="0"/>
              <a:t>– Impulse noise is not accounted for</a:t>
            </a:r>
          </a:p>
          <a:p>
            <a:pPr marL="0" indent="0" algn="just">
              <a:buNone/>
            </a:pPr>
            <a:r>
              <a:rPr lang="en-US" dirty="0" smtClean="0"/>
              <a:t>– Attenuation distortion or delay distortion not accounted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Nyquist</a:t>
            </a:r>
            <a:r>
              <a:rPr lang="en-US" dirty="0" smtClean="0"/>
              <a:t> and Shannon</a:t>
            </a:r>
            <a:br>
              <a:rPr lang="en-US" dirty="0" smtClean="0"/>
            </a:br>
            <a:r>
              <a:rPr lang="en-US" dirty="0" smtClean="0"/>
              <a:t>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Spectrum of a channel between 3 MHz and 4 MHz ; SNR(dB) = 24 dB</a:t>
            </a:r>
          </a:p>
          <a:p>
            <a:r>
              <a:rPr lang="en-US" dirty="0" smtClean="0"/>
              <a:t>B=4-3=1MHz</a:t>
            </a:r>
          </a:p>
          <a:p>
            <a:r>
              <a:rPr lang="en-US" dirty="0" smtClean="0"/>
              <a:t>SNR (dB)=24dB=10log</a:t>
            </a:r>
            <a:r>
              <a:rPr lang="en-US" baseline="-25000" dirty="0" smtClean="0"/>
              <a:t>10</a:t>
            </a:r>
            <a:r>
              <a:rPr lang="en-US" dirty="0" smtClean="0"/>
              <a:t>(SNR), thus SNR=251</a:t>
            </a:r>
          </a:p>
          <a:p>
            <a:r>
              <a:rPr lang="en-US" dirty="0" smtClean="0"/>
              <a:t>Using Shannon’s formula</a:t>
            </a:r>
          </a:p>
          <a:p>
            <a:r>
              <a:rPr lang="en-US" dirty="0" smtClean="0"/>
              <a:t>C=8Mbps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signaling levels are required?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0" t="51177" r="28640" b="14411"/>
          <a:stretch/>
        </p:blipFill>
        <p:spPr bwMode="auto">
          <a:xfrm>
            <a:off x="2133600" y="2286000"/>
            <a:ext cx="4531659" cy="262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0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Transmission Medium: Physical path between transmitter and receiver</a:t>
            </a:r>
          </a:p>
          <a:p>
            <a:r>
              <a:rPr lang="en-US" dirty="0" smtClean="0"/>
              <a:t>Guided Media</a:t>
            </a:r>
          </a:p>
          <a:p>
            <a:pPr marL="0" indent="0">
              <a:buNone/>
            </a:pPr>
            <a:r>
              <a:rPr lang="en-US" dirty="0" smtClean="0"/>
              <a:t>	– Waves are guided along a solid medium</a:t>
            </a:r>
          </a:p>
          <a:p>
            <a:pPr marL="0" indent="0">
              <a:buNone/>
            </a:pPr>
            <a:r>
              <a:rPr lang="en-US" dirty="0" smtClean="0"/>
              <a:t>	– E.g., copper twisted pair, copper coaxial cable, optical fiber</a:t>
            </a:r>
          </a:p>
          <a:p>
            <a:r>
              <a:rPr lang="en-US" dirty="0" smtClean="0"/>
              <a:t>Unguided Media</a:t>
            </a:r>
          </a:p>
          <a:p>
            <a:pPr marL="0" indent="0">
              <a:buNone/>
            </a:pPr>
            <a:r>
              <a:rPr lang="en-US" dirty="0" smtClean="0"/>
              <a:t>	– Provides means of transmission but does not guide electromagnetic signals</a:t>
            </a:r>
          </a:p>
          <a:p>
            <a:pPr marL="0" indent="0">
              <a:buNone/>
            </a:pPr>
            <a:r>
              <a:rPr lang="en-US" dirty="0" smtClean="0"/>
              <a:t>	– Usually referred to as wireless transmission</a:t>
            </a:r>
          </a:p>
          <a:p>
            <a:pPr marL="0" indent="0">
              <a:buNone/>
            </a:pPr>
            <a:r>
              <a:rPr lang="en-US" dirty="0" smtClean="0"/>
              <a:t>	– E.g., atmosphere, outer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Unguided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and reception are achieved by means of an antenna</a:t>
            </a:r>
          </a:p>
          <a:p>
            <a:r>
              <a:rPr lang="en-US" dirty="0" smtClean="0"/>
              <a:t>Configurations for wireless transmission</a:t>
            </a:r>
          </a:p>
          <a:p>
            <a:pPr marL="0" indent="0">
              <a:buNone/>
            </a:pPr>
            <a:r>
              <a:rPr lang="en-US" dirty="0" smtClean="0"/>
              <a:t>	– Directional</a:t>
            </a:r>
          </a:p>
          <a:p>
            <a:pPr marL="0" indent="0">
              <a:buNone/>
            </a:pPr>
            <a:r>
              <a:rPr lang="en-US" dirty="0" smtClean="0"/>
              <a:t>	– Omnidirectional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Frequency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Microwave frequency range</a:t>
            </a:r>
          </a:p>
          <a:p>
            <a:pPr marL="0" indent="0" algn="just">
              <a:buNone/>
            </a:pPr>
            <a:r>
              <a:rPr lang="en-US" dirty="0" smtClean="0"/>
              <a:t>	– 1 GHz to 40 GHz</a:t>
            </a:r>
          </a:p>
          <a:p>
            <a:pPr marL="0" indent="0" algn="just">
              <a:buNone/>
            </a:pPr>
            <a:r>
              <a:rPr lang="en-US" dirty="0" smtClean="0"/>
              <a:t>	– Directional beams possible</a:t>
            </a:r>
          </a:p>
          <a:p>
            <a:pPr marL="0" indent="0" algn="just">
              <a:buNone/>
            </a:pPr>
            <a:r>
              <a:rPr lang="en-US" dirty="0" smtClean="0"/>
              <a:t>	– Suitable for point-to-point transmission</a:t>
            </a:r>
          </a:p>
          <a:p>
            <a:pPr marL="0" indent="0" algn="just">
              <a:buNone/>
            </a:pPr>
            <a:r>
              <a:rPr lang="en-US" dirty="0" smtClean="0"/>
              <a:t>	– Used for satellite communications</a:t>
            </a:r>
          </a:p>
          <a:p>
            <a:pPr algn="just"/>
            <a:r>
              <a:rPr lang="en-US" dirty="0" smtClean="0"/>
              <a:t>Radio frequency range</a:t>
            </a:r>
          </a:p>
          <a:p>
            <a:pPr marL="0" indent="0" algn="just">
              <a:buNone/>
            </a:pPr>
            <a:r>
              <a:rPr lang="en-US" dirty="0" smtClean="0"/>
              <a:t>	– 30 MHz to 1 GHz</a:t>
            </a:r>
          </a:p>
          <a:p>
            <a:pPr marL="0" indent="0" algn="just">
              <a:buNone/>
            </a:pPr>
            <a:r>
              <a:rPr lang="en-US" dirty="0" smtClean="0"/>
              <a:t>	– Suitable for omnidirectional applications</a:t>
            </a:r>
          </a:p>
          <a:p>
            <a:pPr algn="just"/>
            <a:r>
              <a:rPr lang="en-US" dirty="0" smtClean="0"/>
              <a:t>Infrared frequency range</a:t>
            </a:r>
          </a:p>
          <a:p>
            <a:pPr marL="0" indent="0" algn="just">
              <a:buNone/>
            </a:pPr>
            <a:r>
              <a:rPr lang="en-US" dirty="0" smtClean="0"/>
              <a:t>	– Roughly, 3x10</a:t>
            </a:r>
            <a:r>
              <a:rPr lang="en-US" baseline="30000" dirty="0" smtClean="0"/>
              <a:t>11</a:t>
            </a:r>
            <a:r>
              <a:rPr lang="en-US" dirty="0" smtClean="0"/>
              <a:t> to 2x10</a:t>
            </a:r>
            <a:r>
              <a:rPr lang="en-US" baseline="30000" dirty="0" smtClean="0"/>
              <a:t>14</a:t>
            </a:r>
            <a:r>
              <a:rPr lang="en-US" dirty="0" smtClean="0"/>
              <a:t> Hz</a:t>
            </a:r>
          </a:p>
          <a:p>
            <a:pPr marL="0" indent="0" algn="just">
              <a:buNone/>
            </a:pPr>
            <a:r>
              <a:rPr lang="en-US" dirty="0" smtClean="0"/>
              <a:t>	– Useful in local point-to-point multipoint applications within confined areas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Comes of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err="1" smtClean="0"/>
              <a:t>Guglielmo</a:t>
            </a:r>
            <a:r>
              <a:rPr lang="en-US" b="1" dirty="0" smtClean="0"/>
              <a:t> Marconi</a:t>
            </a:r>
            <a:r>
              <a:rPr lang="en-US" dirty="0" smtClean="0"/>
              <a:t> invented the wireless telegraph in 1896</a:t>
            </a:r>
          </a:p>
          <a:p>
            <a:pPr lvl="1" algn="just"/>
            <a:r>
              <a:rPr lang="en-US" dirty="0" smtClean="0"/>
              <a:t>Communication by encoding alphanumeric characters in analog signal</a:t>
            </a:r>
          </a:p>
          <a:p>
            <a:pPr lvl="1" algn="just"/>
            <a:r>
              <a:rPr lang="en-US" dirty="0" smtClean="0"/>
              <a:t>Sent telegraphic signals across the Atlantic Ocean Communications satellites launched in 1960s</a:t>
            </a:r>
          </a:p>
          <a:p>
            <a:pPr algn="just"/>
            <a:r>
              <a:rPr lang="en-US" dirty="0" smtClean="0"/>
              <a:t>Advances in wireless technology</a:t>
            </a:r>
          </a:p>
          <a:p>
            <a:pPr lvl="1" algn="just"/>
            <a:r>
              <a:rPr lang="en-US" dirty="0" smtClean="0"/>
              <a:t>Radio, television, mobile telephone, communication satellites</a:t>
            </a:r>
          </a:p>
          <a:p>
            <a:pPr algn="just"/>
            <a:r>
              <a:rPr lang="en-US" dirty="0" smtClean="0"/>
              <a:t>More recently</a:t>
            </a:r>
          </a:p>
          <a:p>
            <a:pPr lvl="1" algn="just"/>
            <a:r>
              <a:rPr lang="en-US" dirty="0" smtClean="0"/>
              <a:t>Satellite communications, wireless networking, cellular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1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Terrestrial Microwave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Description of common microwave antenna</a:t>
            </a:r>
          </a:p>
          <a:p>
            <a:pPr marL="0" indent="0" algn="just">
              <a:buNone/>
            </a:pPr>
            <a:r>
              <a:rPr lang="en-US" dirty="0" smtClean="0"/>
              <a:t>	– Parabolic "dish", 3 m in diameter</a:t>
            </a:r>
          </a:p>
          <a:p>
            <a:pPr marL="0" indent="0" algn="just">
              <a:buNone/>
            </a:pPr>
            <a:r>
              <a:rPr lang="en-US" dirty="0" smtClean="0"/>
              <a:t>	– Fixed rigidly and focuses a narrow beam</a:t>
            </a:r>
          </a:p>
          <a:p>
            <a:pPr marL="0" indent="0" algn="just">
              <a:buNone/>
            </a:pPr>
            <a:r>
              <a:rPr lang="en-US" dirty="0" smtClean="0"/>
              <a:t>	– Achieves line-of-sight transmission to receiving antenna</a:t>
            </a:r>
          </a:p>
          <a:p>
            <a:pPr marL="0" indent="0" algn="just">
              <a:buNone/>
            </a:pPr>
            <a:r>
              <a:rPr lang="en-US" dirty="0" smtClean="0"/>
              <a:t>	– Located at substantial heights above ground level </a:t>
            </a:r>
          </a:p>
          <a:p>
            <a:pPr algn="just"/>
            <a:r>
              <a:rPr lang="en-US" dirty="0" smtClean="0"/>
              <a:t>Applications</a:t>
            </a:r>
          </a:p>
          <a:p>
            <a:pPr marL="400050" lvl="1" indent="0" algn="just">
              <a:buNone/>
            </a:pPr>
            <a:r>
              <a:rPr lang="en-US" dirty="0" smtClean="0"/>
              <a:t>– Long haul telecommunications service</a:t>
            </a:r>
          </a:p>
          <a:p>
            <a:pPr marL="400050" lvl="1" indent="0" algn="just">
              <a:buNone/>
            </a:pPr>
            <a:r>
              <a:rPr lang="en-US" dirty="0" smtClean="0"/>
              <a:t>– Short point-to-point links between buildings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Satellite Microwave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Description of communication satellite</a:t>
            </a:r>
          </a:p>
          <a:p>
            <a:pPr marL="0" indent="0" algn="just">
              <a:buNone/>
            </a:pPr>
            <a:r>
              <a:rPr lang="en-US" dirty="0" smtClean="0"/>
              <a:t>– Microwave relay station</a:t>
            </a:r>
          </a:p>
          <a:p>
            <a:pPr marL="0" indent="0" algn="just">
              <a:buNone/>
            </a:pPr>
            <a:r>
              <a:rPr lang="en-US" dirty="0" smtClean="0"/>
              <a:t>– Used to link two or more ground-based microwave transmitter/receivers</a:t>
            </a:r>
          </a:p>
          <a:p>
            <a:pPr marL="0" indent="0" algn="just">
              <a:buNone/>
            </a:pPr>
            <a:r>
              <a:rPr lang="en-US" dirty="0" smtClean="0"/>
              <a:t>– Receives transmissions on one frequency band</a:t>
            </a:r>
          </a:p>
          <a:p>
            <a:pPr marL="0" indent="0" algn="just">
              <a:buNone/>
            </a:pPr>
            <a:r>
              <a:rPr lang="en-US" dirty="0" smtClean="0"/>
              <a:t>(uplink), amplifies or repeats the signal, and transmits it on another frequency (downlink)</a:t>
            </a:r>
          </a:p>
          <a:p>
            <a:pPr marL="0" indent="0" algn="just">
              <a:buNone/>
            </a:pPr>
            <a:r>
              <a:rPr lang="en-US" dirty="0" smtClean="0"/>
              <a:t>Applications</a:t>
            </a:r>
          </a:p>
          <a:p>
            <a:pPr marL="0" indent="0" algn="just">
              <a:buNone/>
            </a:pPr>
            <a:r>
              <a:rPr lang="en-US" dirty="0" smtClean="0"/>
              <a:t>– Television distribution</a:t>
            </a:r>
          </a:p>
          <a:p>
            <a:pPr marL="0" indent="0" algn="just">
              <a:buNone/>
            </a:pPr>
            <a:r>
              <a:rPr lang="en-US" dirty="0" smtClean="0"/>
              <a:t>– Long-distance telephone transmission</a:t>
            </a:r>
          </a:p>
          <a:p>
            <a:pPr marL="0" indent="0" algn="just">
              <a:buNone/>
            </a:pPr>
            <a:r>
              <a:rPr lang="en-US" dirty="0" smtClean="0"/>
              <a:t>– Private business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• Description of broadcast radio antennas</a:t>
            </a:r>
          </a:p>
          <a:p>
            <a:pPr marL="0" indent="0" algn="just">
              <a:buNone/>
            </a:pPr>
            <a:r>
              <a:rPr lang="en-US" dirty="0" smtClean="0"/>
              <a:t>– Omnidirectional</a:t>
            </a:r>
          </a:p>
          <a:p>
            <a:pPr marL="0" indent="0" algn="just">
              <a:buNone/>
            </a:pPr>
            <a:r>
              <a:rPr lang="en-US" dirty="0" smtClean="0"/>
              <a:t>– Antennas not required to be dish-shaped</a:t>
            </a:r>
          </a:p>
          <a:p>
            <a:pPr marL="0" indent="0" algn="just">
              <a:buNone/>
            </a:pPr>
            <a:r>
              <a:rPr lang="en-US" dirty="0" smtClean="0"/>
              <a:t>– Antennas need not be rigidly mounted to a</a:t>
            </a:r>
          </a:p>
          <a:p>
            <a:pPr marL="0" indent="0" algn="just">
              <a:buNone/>
            </a:pPr>
            <a:r>
              <a:rPr lang="en-US" dirty="0" smtClean="0"/>
              <a:t>precise alignment</a:t>
            </a:r>
          </a:p>
          <a:p>
            <a:pPr marL="0" indent="0" algn="just">
              <a:buNone/>
            </a:pPr>
            <a:r>
              <a:rPr lang="en-US" dirty="0" smtClean="0"/>
              <a:t>• Applications</a:t>
            </a:r>
          </a:p>
          <a:p>
            <a:pPr marL="0" indent="0" algn="just">
              <a:buNone/>
            </a:pPr>
            <a:r>
              <a:rPr lang="en-US" dirty="0" smtClean="0"/>
              <a:t>– Broadcast radio</a:t>
            </a:r>
          </a:p>
          <a:p>
            <a:pPr marL="0" indent="0" algn="just">
              <a:buNone/>
            </a:pPr>
            <a:r>
              <a:rPr lang="en-US" dirty="0" smtClean="0"/>
              <a:t>• VHF and part of the UHF band; 30 MHZ to 1GHz</a:t>
            </a:r>
          </a:p>
          <a:p>
            <a:pPr marL="0" indent="0" algn="just">
              <a:buNone/>
            </a:pPr>
            <a:r>
              <a:rPr lang="en-US" dirty="0" smtClean="0"/>
              <a:t>• Covers FM radio and UHF and VHF television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Capacity of transmission medium usually</a:t>
            </a:r>
          </a:p>
          <a:p>
            <a:pPr marL="0" indent="0">
              <a:buNone/>
            </a:pPr>
            <a:r>
              <a:rPr lang="en-US" dirty="0" smtClean="0"/>
              <a:t>exceeds capacity required for transmission</a:t>
            </a:r>
          </a:p>
          <a:p>
            <a:pPr marL="0" indent="0">
              <a:buNone/>
            </a:pPr>
            <a:r>
              <a:rPr lang="en-US" dirty="0" smtClean="0"/>
              <a:t>of a single signal</a:t>
            </a:r>
          </a:p>
          <a:p>
            <a:pPr marL="0" indent="0">
              <a:buNone/>
            </a:pPr>
            <a:r>
              <a:rPr lang="en-US" dirty="0" smtClean="0"/>
              <a:t>Multiplexing </a:t>
            </a:r>
          </a:p>
          <a:p>
            <a:pPr marL="857250" lvl="1" indent="-457200"/>
            <a:r>
              <a:rPr lang="en-US" dirty="0" smtClean="0"/>
              <a:t>carrying multiple signals on a single medium</a:t>
            </a:r>
          </a:p>
          <a:p>
            <a:pPr marL="857250" lvl="1" indent="-457200"/>
            <a:r>
              <a:rPr lang="en-US" dirty="0" smtClean="0"/>
              <a:t>More efficient use of transmission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8" t="20118" r="15625" b="42118"/>
          <a:stretch/>
        </p:blipFill>
        <p:spPr bwMode="auto">
          <a:xfrm>
            <a:off x="457200" y="2474311"/>
            <a:ext cx="8229600" cy="277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0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Cost per kbps of transmission facility declines with an increase in the data rate</a:t>
            </a:r>
          </a:p>
          <a:p>
            <a:pPr marL="0" indent="0">
              <a:buNone/>
            </a:pPr>
            <a:r>
              <a:rPr lang="en-US" dirty="0" smtClean="0"/>
              <a:t>• Cost of transmission and receiving equipment declines with increased data rate</a:t>
            </a:r>
          </a:p>
          <a:p>
            <a:pPr marL="0" indent="0">
              <a:buNone/>
            </a:pPr>
            <a:r>
              <a:rPr lang="en-US" dirty="0" smtClean="0"/>
              <a:t>• Most individual data communicating devices require relatively modest data rate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0" t="18176" r="27095" b="24118"/>
          <a:stretch/>
        </p:blipFill>
        <p:spPr bwMode="auto">
          <a:xfrm>
            <a:off x="77765" y="2819400"/>
            <a:ext cx="4494235" cy="378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1" t="25228" r="25356" b="12715"/>
          <a:stretch/>
        </p:blipFill>
        <p:spPr bwMode="auto">
          <a:xfrm>
            <a:off x="4495800" y="1295400"/>
            <a:ext cx="4509210" cy="383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8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Electromagnetic Spectrum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9353" r="14963" b="20059"/>
          <a:stretch/>
        </p:blipFill>
        <p:spPr bwMode="auto">
          <a:xfrm>
            <a:off x="922915" y="1600200"/>
            <a:ext cx="72981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2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Electromagnetic Spectrum 2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7588" r="16839" b="19706"/>
          <a:stretch/>
        </p:blipFill>
        <p:spPr bwMode="auto">
          <a:xfrm>
            <a:off x="1210539" y="1600200"/>
            <a:ext cx="672292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3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Wireless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Area Networks: Bluetooth</a:t>
            </a:r>
          </a:p>
          <a:p>
            <a:r>
              <a:rPr lang="en-US" dirty="0" smtClean="0"/>
              <a:t>Local Area Networks: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Metro and Wide Area Networks: Cellular</a:t>
            </a:r>
          </a:p>
          <a:p>
            <a:r>
              <a:rPr lang="en-US" dirty="0" smtClean="0"/>
              <a:t>Satellite Networks</a:t>
            </a:r>
          </a:p>
          <a:p>
            <a:r>
              <a:rPr lang="en-US" dirty="0" smtClean="0"/>
              <a:t>Sensor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8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Network Characteristic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t="12529" r="16066" b="33471"/>
          <a:stretch/>
        </p:blipFill>
        <p:spPr bwMode="auto">
          <a:xfrm>
            <a:off x="457200" y="1851790"/>
            <a:ext cx="8229600" cy="402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0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Evolution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t="25764" r="18934" b="20588"/>
          <a:stretch/>
        </p:blipFill>
        <p:spPr bwMode="auto">
          <a:xfrm>
            <a:off x="746333" y="1819192"/>
            <a:ext cx="7651333" cy="408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3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Wireless?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Ease of use: </a:t>
            </a:r>
          </a:p>
          <a:p>
            <a:pPr lvl="1" algn="just"/>
            <a:r>
              <a:rPr lang="en-US" dirty="0" smtClean="0"/>
              <a:t>Un-tethered use from anywhere</a:t>
            </a:r>
          </a:p>
          <a:p>
            <a:pPr algn="just"/>
            <a:r>
              <a:rPr lang="en-US" dirty="0" smtClean="0"/>
              <a:t>Ease of deployment: </a:t>
            </a:r>
          </a:p>
          <a:p>
            <a:pPr lvl="1" algn="just"/>
            <a:r>
              <a:rPr lang="en-US" dirty="0" smtClean="0"/>
              <a:t>No running media cables between Transceivers</a:t>
            </a:r>
          </a:p>
          <a:p>
            <a:pPr algn="just"/>
            <a:r>
              <a:rPr lang="en-US" dirty="0" smtClean="0"/>
              <a:t>Mobility: </a:t>
            </a:r>
          </a:p>
          <a:p>
            <a:pPr lvl="1" algn="just"/>
            <a:r>
              <a:rPr lang="en-US" dirty="0" smtClean="0"/>
              <a:t>Communicate while 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the Wireless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Inherently broadcast and shared</a:t>
            </a:r>
          </a:p>
          <a:p>
            <a:pPr lvl="1" algn="just"/>
            <a:r>
              <a:rPr lang="en-US" dirty="0" smtClean="0"/>
              <a:t>Users can impact other users, just by co-location or location vicinity</a:t>
            </a:r>
          </a:p>
          <a:p>
            <a:pPr lvl="1" algn="just"/>
            <a:r>
              <a:rPr lang="en-US" dirty="0" smtClean="0"/>
              <a:t>Limited capacity; no adding cables to add capacity</a:t>
            </a:r>
          </a:p>
          <a:p>
            <a:pPr lvl="1" algn="just"/>
            <a:r>
              <a:rPr lang="en-US" dirty="0" smtClean="0"/>
              <a:t>Licensing of spectrum, or ‘collisions’ in unlicensed</a:t>
            </a:r>
          </a:p>
          <a:p>
            <a:pPr algn="just"/>
            <a:r>
              <a:rPr lang="en-US" dirty="0" smtClean="0"/>
              <a:t>Unpredictable Medium</a:t>
            </a:r>
          </a:p>
          <a:p>
            <a:pPr lvl="1" algn="just"/>
            <a:r>
              <a:rPr lang="en-US" dirty="0" smtClean="0"/>
              <a:t>Medium is dynamic, even without devices moving</a:t>
            </a:r>
          </a:p>
          <a:p>
            <a:pPr lvl="1" algn="just"/>
            <a:r>
              <a:rPr lang="en-US" dirty="0" smtClean="0"/>
              <a:t>Devices may be moving</a:t>
            </a:r>
          </a:p>
          <a:p>
            <a:pPr lvl="1" algn="just"/>
            <a:r>
              <a:rPr lang="en-US" dirty="0" smtClean="0"/>
              <a:t>Attenuation with distance, multi-paths, higher error rates, and unpredictable channel responses</a:t>
            </a:r>
          </a:p>
          <a:p>
            <a:pPr algn="just"/>
            <a:r>
              <a:rPr lang="en-US" dirty="0" smtClean="0"/>
              <a:t>Device limitations, such as battery capacity or screen sizes</a:t>
            </a:r>
          </a:p>
          <a:p>
            <a:pPr algn="just"/>
            <a:r>
              <a:rPr lang="en-US" dirty="0" smtClean="0"/>
              <a:t>Politics and Incompatible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700</Words>
  <Application>Microsoft Office PowerPoint</Application>
  <PresentationFormat>On-screen Show (4:3)</PresentationFormat>
  <Paragraphs>140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Overview</vt:lpstr>
      <vt:lpstr>Wireless Comes of Age</vt:lpstr>
      <vt:lpstr>The Electromagnetic Spectrum</vt:lpstr>
      <vt:lpstr>The Electromagnetic Spectrum 2</vt:lpstr>
      <vt:lpstr>Different Wireless Technologies</vt:lpstr>
      <vt:lpstr>Different Network Characteristic</vt:lpstr>
      <vt:lpstr>Cellular Network Evolution</vt:lpstr>
      <vt:lpstr>Why Wireless?</vt:lpstr>
      <vt:lpstr>Challenges in the Wireless Domain</vt:lpstr>
      <vt:lpstr>Electromagnetic Signal</vt:lpstr>
      <vt:lpstr>About Channel Capacity</vt:lpstr>
      <vt:lpstr>Concepts Related to Channel Capacity</vt:lpstr>
      <vt:lpstr>Nyquist Bandwidth</vt:lpstr>
      <vt:lpstr>Shannon Capacity Formula</vt:lpstr>
      <vt:lpstr>Example of Nyquist and Shannon Formulations</vt:lpstr>
      <vt:lpstr>PowerPoint Presentation</vt:lpstr>
      <vt:lpstr>Transmission Media</vt:lpstr>
      <vt:lpstr>Unguided Media</vt:lpstr>
      <vt:lpstr>General Frequency Ranges</vt:lpstr>
      <vt:lpstr>Terrestrial Microwave</vt:lpstr>
      <vt:lpstr>Satellite Microwave</vt:lpstr>
      <vt:lpstr>Broadcast Radio</vt:lpstr>
      <vt:lpstr>Multiplexing</vt:lpstr>
      <vt:lpstr>PowerPoint Presentation</vt:lpstr>
      <vt:lpstr>Use of MUX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Attohara</dc:creator>
  <cp:lastModifiedBy>Attohara</cp:lastModifiedBy>
  <cp:revision>4</cp:revision>
  <dcterms:created xsi:type="dcterms:W3CDTF">2015-01-16T12:54:22Z</dcterms:created>
  <dcterms:modified xsi:type="dcterms:W3CDTF">2015-01-16T13:36:58Z</dcterms:modified>
</cp:coreProperties>
</file>