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3" r:id="rId1"/>
  </p:sldMasterIdLst>
  <p:notesMasterIdLst>
    <p:notesMasterId r:id="rId58"/>
  </p:notesMasterIdLst>
  <p:handoutMasterIdLst>
    <p:handoutMasterId r:id="rId59"/>
  </p:handoutMasterIdLst>
  <p:sldIdLst>
    <p:sldId id="256" r:id="rId2"/>
    <p:sldId id="785" r:id="rId3"/>
    <p:sldId id="809" r:id="rId4"/>
    <p:sldId id="810" r:id="rId5"/>
    <p:sldId id="811" r:id="rId6"/>
    <p:sldId id="812" r:id="rId7"/>
    <p:sldId id="813" r:id="rId8"/>
    <p:sldId id="814" r:id="rId9"/>
    <p:sldId id="815" r:id="rId10"/>
    <p:sldId id="816" r:id="rId11"/>
    <p:sldId id="817" r:id="rId12"/>
    <p:sldId id="786" r:id="rId13"/>
    <p:sldId id="787" r:id="rId14"/>
    <p:sldId id="788" r:id="rId15"/>
    <p:sldId id="789" r:id="rId16"/>
    <p:sldId id="791" r:id="rId17"/>
    <p:sldId id="792" r:id="rId18"/>
    <p:sldId id="793" r:id="rId19"/>
    <p:sldId id="794" r:id="rId20"/>
    <p:sldId id="795" r:id="rId21"/>
    <p:sldId id="796" r:id="rId22"/>
    <p:sldId id="797" r:id="rId23"/>
    <p:sldId id="806" r:id="rId24"/>
    <p:sldId id="819" r:id="rId25"/>
    <p:sldId id="818" r:id="rId26"/>
    <p:sldId id="820" r:id="rId27"/>
    <p:sldId id="821" r:id="rId28"/>
    <p:sldId id="808" r:id="rId29"/>
    <p:sldId id="801" r:id="rId30"/>
    <p:sldId id="802" r:id="rId31"/>
    <p:sldId id="803" r:id="rId32"/>
    <p:sldId id="822" r:id="rId33"/>
    <p:sldId id="765" r:id="rId34"/>
    <p:sldId id="766" r:id="rId35"/>
    <p:sldId id="767" r:id="rId36"/>
    <p:sldId id="768" r:id="rId37"/>
    <p:sldId id="769" r:id="rId38"/>
    <p:sldId id="823" r:id="rId39"/>
    <p:sldId id="771" r:id="rId40"/>
    <p:sldId id="772" r:id="rId41"/>
    <p:sldId id="773" r:id="rId42"/>
    <p:sldId id="774" r:id="rId43"/>
    <p:sldId id="775" r:id="rId44"/>
    <p:sldId id="776" r:id="rId45"/>
    <p:sldId id="777" r:id="rId46"/>
    <p:sldId id="804" r:id="rId47"/>
    <p:sldId id="805" r:id="rId48"/>
    <p:sldId id="781" r:id="rId49"/>
    <p:sldId id="782" r:id="rId50"/>
    <p:sldId id="783" r:id="rId51"/>
    <p:sldId id="784" r:id="rId52"/>
    <p:sldId id="828" r:id="rId53"/>
    <p:sldId id="824" r:id="rId54"/>
    <p:sldId id="825" r:id="rId55"/>
    <p:sldId id="826" r:id="rId56"/>
    <p:sldId id="829" r:id="rId57"/>
  </p:sldIdLst>
  <p:sldSz cx="9144000" cy="6858000" type="screen4x3"/>
  <p:notesSz cx="7315200" cy="9601200"/>
  <p:defaultTextStyle>
    <a:defPPr>
      <a:defRPr lang="en-US"/>
    </a:defPPr>
    <a:lvl1pPr algn="l" rtl="0" eaLnBrk="0" fontAlgn="base" hangingPunct="0">
      <a:spcBef>
        <a:spcPct val="20000"/>
      </a:spcBef>
      <a:spcAft>
        <a:spcPct val="0"/>
      </a:spcAft>
      <a:buChar char="•"/>
      <a:defRPr kumimoji="1" sz="1600" kern="1200">
        <a:solidFill>
          <a:schemeClr val="tx1"/>
        </a:solidFill>
        <a:latin typeface="Tahoma" pitchFamily="34" charset="0"/>
        <a:ea typeface="+mn-ea"/>
        <a:cs typeface="+mn-cs"/>
      </a:defRPr>
    </a:lvl1pPr>
    <a:lvl2pPr marL="457200" algn="l" rtl="0" eaLnBrk="0" fontAlgn="base" hangingPunct="0">
      <a:spcBef>
        <a:spcPct val="20000"/>
      </a:spcBef>
      <a:spcAft>
        <a:spcPct val="0"/>
      </a:spcAft>
      <a:buChar char="•"/>
      <a:defRPr kumimoji="1" sz="16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16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16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1600" kern="1200">
        <a:solidFill>
          <a:schemeClr val="tx1"/>
        </a:solidFill>
        <a:latin typeface="Tahoma" pitchFamily="34" charset="0"/>
        <a:ea typeface="+mn-ea"/>
        <a:cs typeface="+mn-cs"/>
      </a:defRPr>
    </a:lvl5pPr>
    <a:lvl6pPr marL="2286000" algn="l" defTabSz="914400" rtl="0" eaLnBrk="1" latinLnBrk="0" hangingPunct="1">
      <a:defRPr kumimoji="1" sz="1600" kern="1200">
        <a:solidFill>
          <a:schemeClr val="tx1"/>
        </a:solidFill>
        <a:latin typeface="Tahoma" pitchFamily="34" charset="0"/>
        <a:ea typeface="+mn-ea"/>
        <a:cs typeface="+mn-cs"/>
      </a:defRPr>
    </a:lvl6pPr>
    <a:lvl7pPr marL="2743200" algn="l" defTabSz="914400" rtl="0" eaLnBrk="1" latinLnBrk="0" hangingPunct="1">
      <a:defRPr kumimoji="1" sz="1600" kern="1200">
        <a:solidFill>
          <a:schemeClr val="tx1"/>
        </a:solidFill>
        <a:latin typeface="Tahoma" pitchFamily="34" charset="0"/>
        <a:ea typeface="+mn-ea"/>
        <a:cs typeface="+mn-cs"/>
      </a:defRPr>
    </a:lvl7pPr>
    <a:lvl8pPr marL="3200400" algn="l" defTabSz="914400" rtl="0" eaLnBrk="1" latinLnBrk="0" hangingPunct="1">
      <a:defRPr kumimoji="1" sz="1600" kern="1200">
        <a:solidFill>
          <a:schemeClr val="tx1"/>
        </a:solidFill>
        <a:latin typeface="Tahoma" pitchFamily="34" charset="0"/>
        <a:ea typeface="+mn-ea"/>
        <a:cs typeface="+mn-cs"/>
      </a:defRPr>
    </a:lvl8pPr>
    <a:lvl9pPr marL="3657600" algn="l" defTabSz="914400" rtl="0" eaLnBrk="1" latinLnBrk="0" hangingPunct="1">
      <a:defRPr kumimoji="1" sz="16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00"/>
    <a:srgbClr val="FF9900"/>
    <a:srgbClr val="0080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4" autoAdjust="0"/>
    <p:restoredTop sz="82275" autoAdjust="0"/>
  </p:normalViewPr>
  <p:slideViewPr>
    <p:cSldViewPr>
      <p:cViewPr>
        <p:scale>
          <a:sx n="66" d="100"/>
          <a:sy n="66" d="100"/>
        </p:scale>
        <p:origin x="-1296" y="-3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260"/>
    </p:cViewPr>
  </p:sorterViewPr>
  <p:notesViewPr>
    <p:cSldViewPr>
      <p:cViewPr varScale="1">
        <p:scale>
          <a:sx n="75" d="100"/>
          <a:sy n="75" d="100"/>
        </p:scale>
        <p:origin x="-210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9"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p:spPr>
        <p:txBody>
          <a:bodyPr vert="horz" wrap="square" lIns="95729" tIns="47864" rIns="95729" bIns="47864" numCol="1" anchor="t" anchorCtr="0" compatLnSpc="1">
            <a:prstTxWarp prst="textNoShape">
              <a:avLst/>
            </a:prstTxWarp>
          </a:bodyPr>
          <a:lstStyle>
            <a:lvl1pPr algn="r" defTabSz="957263">
              <a:buFontTx/>
              <a:buNone/>
              <a:defRPr kumimoji="0" sz="1200"/>
            </a:lvl1pPr>
          </a:lstStyle>
          <a:p>
            <a:pPr>
              <a:defRPr/>
            </a:pPr>
            <a:endParaRPr lang="en-US"/>
          </a:p>
        </p:txBody>
      </p:sp>
      <p:sp>
        <p:nvSpPr>
          <p:cNvPr id="372741"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p:spPr>
        <p:txBody>
          <a:bodyPr vert="horz" wrap="square" lIns="95729" tIns="47864" rIns="95729" bIns="47864" numCol="1" anchor="b" anchorCtr="0" compatLnSpc="1">
            <a:prstTxWarp prst="textNoShape">
              <a:avLst/>
            </a:prstTxWarp>
          </a:bodyPr>
          <a:lstStyle>
            <a:lvl1pPr algn="r" defTabSz="957263">
              <a:buFontTx/>
              <a:buNone/>
              <a:defRPr kumimoji="0" sz="1200"/>
            </a:lvl1pPr>
          </a:lstStyle>
          <a:p>
            <a:pPr>
              <a:defRPr/>
            </a:pPr>
            <a:fld id="{B9F2875F-B57C-4D24-B936-413CA76BBD5B}" type="slidenum">
              <a:rPr lang="en-US"/>
              <a:pPr>
                <a:defRPr/>
              </a:pPr>
              <a:t>‹#›</a:t>
            </a:fld>
            <a:endParaRPr lang="en-US"/>
          </a:p>
        </p:txBody>
      </p:sp>
    </p:spTree>
    <p:extLst>
      <p:ext uri="{BB962C8B-B14F-4D97-AF65-F5344CB8AC3E}">
        <p14:creationId xmlns:p14="http://schemas.microsoft.com/office/powerpoint/2010/main" val="3268840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8"/>
          <p:cNvSpPr>
            <a:spLocks noGrp="1" noChangeArrowheads="1"/>
          </p:cNvSpPr>
          <p:nvPr>
            <p:ph type="hdr" sz="quarter"/>
          </p:nvPr>
        </p:nvSpPr>
        <p:spPr bwMode="auto">
          <a:xfrm>
            <a:off x="0" y="0"/>
            <a:ext cx="3170238" cy="481013"/>
          </a:xfrm>
          <a:prstGeom prst="rect">
            <a:avLst/>
          </a:prstGeom>
          <a:noFill/>
          <a:ln w="9525">
            <a:noFill/>
            <a:miter lim="800000"/>
            <a:headEnd/>
            <a:tailEnd/>
          </a:ln>
        </p:spPr>
        <p:txBody>
          <a:bodyPr vert="horz" wrap="square" lIns="95729" tIns="47864" rIns="95729" bIns="47864" numCol="1" anchor="t" anchorCtr="0" compatLnSpc="1">
            <a:prstTxWarp prst="textNoShape">
              <a:avLst/>
            </a:prstTxWarp>
          </a:bodyPr>
          <a:lstStyle>
            <a:lvl1pPr defTabSz="957263">
              <a:defRPr kumimoji="0" sz="1200"/>
            </a:lvl1pPr>
          </a:lstStyle>
          <a:p>
            <a:pPr>
              <a:defRPr/>
            </a:pPr>
            <a:endParaRPr lang="en-US"/>
          </a:p>
        </p:txBody>
      </p:sp>
      <p:sp>
        <p:nvSpPr>
          <p:cNvPr id="58371" name="Rectangle 9"/>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62506" name="Rectangle 10"/>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p:spPr>
        <p:txBody>
          <a:bodyPr vert="horz" wrap="square" lIns="95729" tIns="47864" rIns="95729" bIns="478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2507" name="Rectangle 11"/>
          <p:cNvSpPr>
            <a:spLocks noGrp="1" noChangeArrowheads="1"/>
          </p:cNvSpPr>
          <p:nvPr>
            <p:ph type="dt" idx="1"/>
          </p:nvPr>
        </p:nvSpPr>
        <p:spPr bwMode="auto">
          <a:xfrm>
            <a:off x="4144963" y="0"/>
            <a:ext cx="3170237" cy="481013"/>
          </a:xfrm>
          <a:prstGeom prst="rect">
            <a:avLst/>
          </a:prstGeom>
          <a:noFill/>
          <a:ln w="9525">
            <a:noFill/>
            <a:miter lim="800000"/>
            <a:headEnd/>
            <a:tailEnd/>
          </a:ln>
        </p:spPr>
        <p:txBody>
          <a:bodyPr vert="horz" wrap="square" lIns="95729" tIns="47864" rIns="95729" bIns="47864" numCol="1" anchor="t" anchorCtr="0" compatLnSpc="1">
            <a:prstTxWarp prst="textNoShape">
              <a:avLst/>
            </a:prstTxWarp>
          </a:bodyPr>
          <a:lstStyle>
            <a:lvl1pPr algn="r" defTabSz="957263">
              <a:defRPr kumimoji="0" sz="1200"/>
            </a:lvl1pPr>
          </a:lstStyle>
          <a:p>
            <a:pPr>
              <a:defRPr/>
            </a:pPr>
            <a:endParaRPr lang="en-US"/>
          </a:p>
        </p:txBody>
      </p:sp>
      <p:sp>
        <p:nvSpPr>
          <p:cNvPr id="362508" name="Rectangle 12"/>
          <p:cNvSpPr>
            <a:spLocks noGrp="1" noChangeArrowheads="1"/>
          </p:cNvSpPr>
          <p:nvPr>
            <p:ph type="ftr" sz="quarter" idx="4"/>
          </p:nvPr>
        </p:nvSpPr>
        <p:spPr bwMode="auto">
          <a:xfrm>
            <a:off x="0" y="9120188"/>
            <a:ext cx="3170238" cy="481012"/>
          </a:xfrm>
          <a:prstGeom prst="rect">
            <a:avLst/>
          </a:prstGeom>
          <a:noFill/>
          <a:ln w="9525">
            <a:noFill/>
            <a:miter lim="800000"/>
            <a:headEnd/>
            <a:tailEnd/>
          </a:ln>
        </p:spPr>
        <p:txBody>
          <a:bodyPr vert="horz" wrap="square" lIns="95729" tIns="47864" rIns="95729" bIns="47864" numCol="1" anchor="b" anchorCtr="0" compatLnSpc="1">
            <a:prstTxWarp prst="textNoShape">
              <a:avLst/>
            </a:prstTxWarp>
          </a:bodyPr>
          <a:lstStyle>
            <a:lvl1pPr defTabSz="957263">
              <a:defRPr kumimoji="0" sz="1200"/>
            </a:lvl1pPr>
          </a:lstStyle>
          <a:p>
            <a:pPr>
              <a:defRPr/>
            </a:pPr>
            <a:endParaRPr lang="en-US"/>
          </a:p>
        </p:txBody>
      </p:sp>
      <p:sp>
        <p:nvSpPr>
          <p:cNvPr id="362509" name="Rectangle 13"/>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p:spPr>
        <p:txBody>
          <a:bodyPr vert="horz" wrap="square" lIns="95729" tIns="47864" rIns="95729" bIns="47864" numCol="1" anchor="b" anchorCtr="0" compatLnSpc="1">
            <a:prstTxWarp prst="textNoShape">
              <a:avLst/>
            </a:prstTxWarp>
          </a:bodyPr>
          <a:lstStyle>
            <a:lvl1pPr algn="r" defTabSz="957263">
              <a:defRPr kumimoji="0" sz="1200"/>
            </a:lvl1pPr>
          </a:lstStyle>
          <a:p>
            <a:pPr>
              <a:defRPr/>
            </a:pPr>
            <a:fld id="{56BFFA0C-3BCB-4ED5-94E0-A10AB054D6C9}" type="slidenum">
              <a:rPr lang="en-US"/>
              <a:pPr>
                <a:defRPr/>
              </a:pPr>
              <a:t>‹#›</a:t>
            </a:fld>
            <a:endParaRPr lang="en-US"/>
          </a:p>
        </p:txBody>
      </p:sp>
    </p:spTree>
    <p:extLst>
      <p:ext uri="{BB962C8B-B14F-4D97-AF65-F5344CB8AC3E}">
        <p14:creationId xmlns:p14="http://schemas.microsoft.com/office/powerpoint/2010/main" val="36549929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tp://ftp.isi.edu/in-notes/rfc1546.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5"/>
          </p:nvPr>
        </p:nvSpPr>
        <p:spPr>
          <a:noFill/>
        </p:spPr>
        <p:txBody>
          <a:bodyPr/>
          <a:lstStyle/>
          <a:p>
            <a:fld id="{FA01BF69-CBB7-43AF-8E35-1C0CB71641C5}" type="slidenum">
              <a:rPr lang="en-US" smtClean="0"/>
              <a:pPr/>
              <a:t>1</a:t>
            </a:fld>
            <a:endParaRPr lang="en-US"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US" smtClean="0"/>
              <a:t>http://www.tcpipguide.com/free/t_MobileIPOverviewHistoryandMotivation.htm#Figure_127</a:t>
            </a:r>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3"/>
          <p:cNvSpPr>
            <a:spLocks noGrp="1" noChangeArrowheads="1"/>
          </p:cNvSpPr>
          <p:nvPr>
            <p:ph type="sldNum" sz="quarter" idx="5"/>
          </p:nvPr>
        </p:nvSpPr>
        <p:spPr>
          <a:noFill/>
        </p:spPr>
        <p:txBody>
          <a:bodyPr/>
          <a:lstStyle/>
          <a:p>
            <a:fld id="{3CD1C78F-E56E-4852-A32A-5A86D4997C26}" type="slidenum">
              <a:rPr lang="en-US" smtClean="0"/>
              <a:pPr/>
              <a:t>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mtClean="0"/>
              <a:t>Anycast is a network service that delivers a datagram to any one server out of a group of servers distributed throughout the network. As originally introduced in </a:t>
            </a:r>
            <a:r>
              <a:rPr lang="en-US" smtClean="0">
                <a:hlinkClick r:id="rId3"/>
              </a:rPr>
              <a:t>RFC 1546</a:t>
            </a:r>
            <a:r>
              <a:rPr lang="en-US" smtClean="0"/>
              <a:t>, anycast is a way to reach the mirror that is the closest (measuring network hops). However, the closest mirror server is not always the best mirror server. Some applications are more sensitive to server load, or latency between client and server, or throughput between the client and server. In the limit, every application will have a particular set of metrics for determining which mirror server a client should contact.</a:t>
            </a:r>
          </a:p>
          <a:p>
            <a:endParaRPr lang="en-US" smtClean="0"/>
          </a:p>
          <a:p>
            <a:r>
              <a:rPr lang="en-US" b="1" smtClean="0"/>
              <a:t>Application-Aware Anycast</a:t>
            </a:r>
          </a:p>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Universität Karlsruhe</a:t>
            </a:r>
          </a:p>
          <a:p>
            <a:r>
              <a:rPr lang="en-US" smtClean="0"/>
              <a:t>Institut für Telematik</a:t>
            </a:r>
            <a:endParaRPr lang="en-US"/>
          </a:p>
        </p:txBody>
      </p:sp>
      <p:sp>
        <p:nvSpPr>
          <p:cNvPr id="5" name="Date Placeholder 4"/>
          <p:cNvSpPr>
            <a:spLocks noGrp="1"/>
          </p:cNvSpPr>
          <p:nvPr>
            <p:ph type="dt" idx="11"/>
          </p:nvPr>
        </p:nvSpPr>
        <p:spPr/>
        <p:txBody>
          <a:bodyPr/>
          <a:lstStyle/>
          <a:p>
            <a:r>
              <a:rPr lang="en-US" smtClean="0"/>
              <a:t>Mobilkommunikation</a:t>
            </a:r>
          </a:p>
          <a:p>
            <a:r>
              <a:rPr lang="en-US" smtClean="0"/>
              <a:t>SS 1998</a:t>
            </a:r>
            <a:endParaRPr lang="en-US"/>
          </a:p>
        </p:txBody>
      </p:sp>
      <p:sp>
        <p:nvSpPr>
          <p:cNvPr id="6" name="Footer Placeholder 5"/>
          <p:cNvSpPr>
            <a:spLocks noGrp="1"/>
          </p:cNvSpPr>
          <p:nvPr>
            <p:ph type="ftr" sz="quarter" idx="12"/>
          </p:nvPr>
        </p:nvSpPr>
        <p:spPr/>
        <p:txBody>
          <a:bodyPr/>
          <a:lstStyle/>
          <a:p>
            <a:r>
              <a:rPr lang="en-US" smtClean="0"/>
              <a:t>Prof. Dr. Dr. h.c. G. Krüger</a:t>
            </a:r>
          </a:p>
          <a:p>
            <a:r>
              <a:rPr lang="en-US" smtClean="0"/>
              <a:t>E. Dorner / Dr. J. Schiller</a:t>
            </a:r>
            <a:endParaRPr lang="en-US"/>
          </a:p>
        </p:txBody>
      </p:sp>
      <p:sp>
        <p:nvSpPr>
          <p:cNvPr id="7" name="Slide Number Placeholder 6"/>
          <p:cNvSpPr>
            <a:spLocks noGrp="1"/>
          </p:cNvSpPr>
          <p:nvPr>
            <p:ph type="sldNum" sz="quarter" idx="13"/>
          </p:nvPr>
        </p:nvSpPr>
        <p:spPr/>
        <p:txBody>
          <a:bodyPr/>
          <a:lstStyle/>
          <a:p>
            <a:fld id="{7F89DE16-9BA6-47B0-96DA-154E22533F5F}"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Universität Karlsruhe</a:t>
            </a:r>
          </a:p>
          <a:p>
            <a:r>
              <a:rPr lang="en-US" smtClean="0"/>
              <a:t>Institut für Telematik</a:t>
            </a:r>
            <a:endParaRPr lang="en-US"/>
          </a:p>
        </p:txBody>
      </p:sp>
      <p:sp>
        <p:nvSpPr>
          <p:cNvPr id="5" name="Date Placeholder 4"/>
          <p:cNvSpPr>
            <a:spLocks noGrp="1"/>
          </p:cNvSpPr>
          <p:nvPr>
            <p:ph type="dt" idx="11"/>
          </p:nvPr>
        </p:nvSpPr>
        <p:spPr/>
        <p:txBody>
          <a:bodyPr/>
          <a:lstStyle/>
          <a:p>
            <a:r>
              <a:rPr lang="en-US" smtClean="0"/>
              <a:t>Mobilkommunikation</a:t>
            </a:r>
          </a:p>
          <a:p>
            <a:r>
              <a:rPr lang="en-US" smtClean="0"/>
              <a:t>SS 1998</a:t>
            </a:r>
            <a:endParaRPr lang="en-US"/>
          </a:p>
        </p:txBody>
      </p:sp>
      <p:sp>
        <p:nvSpPr>
          <p:cNvPr id="6" name="Footer Placeholder 5"/>
          <p:cNvSpPr>
            <a:spLocks noGrp="1"/>
          </p:cNvSpPr>
          <p:nvPr>
            <p:ph type="ftr" sz="quarter" idx="12"/>
          </p:nvPr>
        </p:nvSpPr>
        <p:spPr/>
        <p:txBody>
          <a:bodyPr/>
          <a:lstStyle/>
          <a:p>
            <a:r>
              <a:rPr lang="en-US" smtClean="0"/>
              <a:t>Prof. Dr. Dr. h.c. G. Krüger</a:t>
            </a:r>
          </a:p>
          <a:p>
            <a:r>
              <a:rPr lang="en-US" smtClean="0"/>
              <a:t>E. Dorner / Dr. J. Schiller</a:t>
            </a:r>
            <a:endParaRPr lang="en-US"/>
          </a:p>
        </p:txBody>
      </p:sp>
      <p:sp>
        <p:nvSpPr>
          <p:cNvPr id="7" name="Slide Number Placeholder 6"/>
          <p:cNvSpPr>
            <a:spLocks noGrp="1"/>
          </p:cNvSpPr>
          <p:nvPr>
            <p:ph type="sldNum" sz="quarter" idx="13"/>
          </p:nvPr>
        </p:nvSpPr>
        <p:spPr/>
        <p:txBody>
          <a:bodyPr/>
          <a:lstStyle/>
          <a:p>
            <a:fld id="{7F89DE16-9BA6-47B0-96DA-154E22533F5F}"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Universität Karlsruhe</a:t>
            </a:r>
          </a:p>
          <a:p>
            <a:r>
              <a:rPr lang="en-US" smtClean="0"/>
              <a:t>Institut für Telematik</a:t>
            </a:r>
            <a:endParaRPr lang="en-US"/>
          </a:p>
        </p:txBody>
      </p:sp>
      <p:sp>
        <p:nvSpPr>
          <p:cNvPr id="5" name="Date Placeholder 4"/>
          <p:cNvSpPr>
            <a:spLocks noGrp="1"/>
          </p:cNvSpPr>
          <p:nvPr>
            <p:ph type="dt" idx="11"/>
          </p:nvPr>
        </p:nvSpPr>
        <p:spPr/>
        <p:txBody>
          <a:bodyPr/>
          <a:lstStyle/>
          <a:p>
            <a:r>
              <a:rPr lang="en-US" smtClean="0"/>
              <a:t>Mobilkommunikation</a:t>
            </a:r>
          </a:p>
          <a:p>
            <a:r>
              <a:rPr lang="en-US" smtClean="0"/>
              <a:t>SS 1998</a:t>
            </a:r>
            <a:endParaRPr lang="en-US"/>
          </a:p>
        </p:txBody>
      </p:sp>
      <p:sp>
        <p:nvSpPr>
          <p:cNvPr id="6" name="Footer Placeholder 5"/>
          <p:cNvSpPr>
            <a:spLocks noGrp="1"/>
          </p:cNvSpPr>
          <p:nvPr>
            <p:ph type="ftr" sz="quarter" idx="12"/>
          </p:nvPr>
        </p:nvSpPr>
        <p:spPr/>
        <p:txBody>
          <a:bodyPr/>
          <a:lstStyle/>
          <a:p>
            <a:r>
              <a:rPr lang="en-US" smtClean="0"/>
              <a:t>Prof. Dr. Dr. h.c. G. Krüger</a:t>
            </a:r>
          </a:p>
          <a:p>
            <a:r>
              <a:rPr lang="en-US" smtClean="0"/>
              <a:t>E. Dorner / Dr. J. Schiller</a:t>
            </a:r>
            <a:endParaRPr lang="en-US"/>
          </a:p>
        </p:txBody>
      </p:sp>
      <p:sp>
        <p:nvSpPr>
          <p:cNvPr id="7" name="Slide Number Placeholder 6"/>
          <p:cNvSpPr>
            <a:spLocks noGrp="1"/>
          </p:cNvSpPr>
          <p:nvPr>
            <p:ph type="sldNum" sz="quarter" idx="13"/>
          </p:nvPr>
        </p:nvSpPr>
        <p:spPr/>
        <p:txBody>
          <a:bodyPr/>
          <a:lstStyle/>
          <a:p>
            <a:fld id="{7F89DE16-9BA6-47B0-96DA-154E22533F5F}" type="slidenum">
              <a:rPr lang="en-US" smtClean="0"/>
              <a:pPr/>
              <a:t>55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3"/>
          <p:cNvSpPr>
            <a:spLocks noGrp="1" noChangeArrowheads="1"/>
          </p:cNvSpPr>
          <p:nvPr>
            <p:ph type="sldNum" sz="quarter" idx="5"/>
          </p:nvPr>
        </p:nvSpPr>
        <p:spPr>
          <a:noFill/>
        </p:spPr>
        <p:txBody>
          <a:bodyPr/>
          <a:lstStyle/>
          <a:p>
            <a:fld id="{6698B9D4-22C8-472F-B88F-FF6F000E608E}" type="slidenum">
              <a:rPr lang="en-US" smtClean="0"/>
              <a:pPr/>
              <a:t>7</a:t>
            </a:fld>
            <a:endParaRPr lang="en-US"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i="1" dirty="0" smtClean="0"/>
              <a:t>indirection</a:t>
            </a:r>
            <a:r>
              <a:rPr lang="en-US" dirty="0" smtClean="0"/>
              <a:t>. These solutions</a:t>
            </a:r>
          </a:p>
          <a:p>
            <a:r>
              <a:rPr lang="en-US" dirty="0" smtClean="0"/>
              <a:t>assume a physical or a logical indirection point</a:t>
            </a:r>
          </a:p>
          <a:p>
            <a:r>
              <a:rPr lang="en-US" dirty="0" smtClean="0"/>
              <a:t>interposed between the sender and the receiver(s) that</a:t>
            </a:r>
          </a:p>
          <a:p>
            <a:r>
              <a:rPr lang="en-US" dirty="0" smtClean="0"/>
              <a:t>relays the traffic between them. By communicating</a:t>
            </a:r>
          </a:p>
          <a:p>
            <a:r>
              <a:rPr lang="en-US" dirty="0" smtClean="0"/>
              <a:t>through the indirection point rather than directly to the</a:t>
            </a:r>
          </a:p>
          <a:p>
            <a:r>
              <a:rPr lang="en-US" dirty="0" smtClean="0"/>
              <a:t>end-host, a sender can abstract away the location and the</a:t>
            </a:r>
          </a:p>
          <a:p>
            <a:r>
              <a:rPr lang="en-US" dirty="0" smtClean="0"/>
              <a:t>number of receivers. For instance, mobile IP assumes</a:t>
            </a:r>
          </a:p>
          <a:p>
            <a:r>
              <a:rPr lang="en-US" dirty="0" smtClean="0"/>
              <a:t>a home agent that hides the end-host mobility, while IP</a:t>
            </a:r>
          </a:p>
          <a:p>
            <a:r>
              <a:rPr lang="en-US" dirty="0" smtClean="0"/>
              <a:t>multicast assumes a logical indirection point (address)</a:t>
            </a:r>
          </a:p>
          <a:p>
            <a:r>
              <a:rPr lang="en-US" dirty="0" smtClean="0"/>
              <a:t>that hides the number of receivers and their locations.</a:t>
            </a:r>
          </a:p>
          <a:p>
            <a:r>
              <a:rPr lang="en-US" dirty="0" smtClean="0"/>
              <a:t>www.cs.rice.edu/Conferences/IPTPS02/166.pdf </a:t>
            </a:r>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6BFFA0C-3BCB-4ED5-94E0-A10AB054D6C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buFontTx/>
              <a:buNone/>
            </a:pPr>
            <a:r>
              <a:rPr lang="en-US" smtClean="0"/>
              <a:t>CEG436</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FontTx/>
              <a:buNone/>
            </a:pPr>
            <a:fld id="{E2523328-5748-4325-AE1F-4444A2A13363}" type="slidenum">
              <a:rPr lang="en-US" smtClean="0"/>
              <a:pPr>
                <a:buFontTx/>
                <a:buNone/>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buFontTx/>
              <a:buNone/>
            </a:pPr>
            <a:r>
              <a:rPr lang="en-US" smtClean="0"/>
              <a:t>CEG436</a:t>
            </a:r>
            <a:endParaRPr lang="en-US" dirty="0"/>
          </a:p>
        </p:txBody>
      </p:sp>
      <p:sp>
        <p:nvSpPr>
          <p:cNvPr id="5" name="Footer Placeholder 4"/>
          <p:cNvSpPr>
            <a:spLocks noGrp="1"/>
          </p:cNvSpPr>
          <p:nvPr>
            <p:ph type="ftr" sz="quarter" idx="11"/>
          </p:nvPr>
        </p:nvSpPr>
        <p:spPr/>
        <p:txBody>
          <a:bodyPr/>
          <a:lstStyle>
            <a:lvl1pPr>
              <a:buNone/>
              <a:defRPr/>
            </a:lvl1pPr>
          </a:lstStyle>
          <a:p>
            <a:endParaRPr lang="en-US" dirty="0"/>
          </a:p>
        </p:txBody>
      </p:sp>
      <p:sp>
        <p:nvSpPr>
          <p:cNvPr id="6" name="Slide Number Placeholder 5"/>
          <p:cNvSpPr>
            <a:spLocks noGrp="1"/>
          </p:cNvSpPr>
          <p:nvPr>
            <p:ph type="sldNum" sz="quarter" idx="12"/>
          </p:nvPr>
        </p:nvSpPr>
        <p:spPr/>
        <p:txBody>
          <a:bodyPr/>
          <a:lstStyle/>
          <a:p>
            <a:pPr>
              <a:buFontTx/>
              <a:buNone/>
            </a:pPr>
            <a:fld id="{E2523328-5748-4325-AE1F-4444A2A13363}" type="slidenum">
              <a:rPr lang="en-US" smtClean="0"/>
              <a:pPr>
                <a:buFontTx/>
                <a:buNone/>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buFontTx/>
              <a:buNone/>
            </a:pPr>
            <a:r>
              <a:rPr lang="en-US" smtClean="0"/>
              <a:t>CEG436</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buFontTx/>
              <a:buNone/>
            </a:pPr>
            <a:fld id="{E2523328-5748-4325-AE1F-4444A2A13363}" type="slidenum">
              <a:rPr lang="en-US" smtClean="0"/>
              <a:pPr>
                <a:buFontTx/>
                <a:buNone/>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buFontTx/>
              <a:buNone/>
            </a:pPr>
            <a:r>
              <a:rPr lang="en-US" smtClean="0"/>
              <a:t>CEG436</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buFontTx/>
              <a:buNone/>
            </a:pPr>
            <a:fld id="{E2523328-5748-4325-AE1F-4444A2A13363}" type="slidenum">
              <a:rPr lang="en-US" smtClean="0"/>
              <a:pPr>
                <a:buFontTx/>
                <a:buNone/>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48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19200"/>
            <a:ext cx="38481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38481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buFontTx/>
              <a:buNone/>
            </a:pPr>
            <a:r>
              <a:rPr lang="en-US" smtClean="0"/>
              <a:t>CEG436</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FontTx/>
              <a:buNone/>
            </a:pPr>
            <a:fld id="{E2523328-5748-4325-AE1F-4444A2A13363}" type="slidenum">
              <a:rPr lang="en-US" smtClean="0"/>
              <a:pPr>
                <a:buFontTx/>
                <a:buNone/>
              </a:pPr>
              <a:t>‹#›</a:t>
            </a:fld>
            <a:endParaRPr lang="en-US"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19" r:id="rId4"/>
    <p:sldLayoutId id="2147483725" r:id="rId5"/>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wmf"/><Relationship Id="rId4" Type="http://schemas.openxmlformats.org/officeDocument/2006/relationships/oleObject" Target="../embeddings/oleObject4.bin"/><Relationship Id="rId9"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7.xml"/><Relationship Id="rId7"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wmf"/><Relationship Id="rId4" Type="http://schemas.openxmlformats.org/officeDocument/2006/relationships/oleObject" Target="../embeddings/oleObject9.bin"/><Relationship Id="rId9" Type="http://schemas.openxmlformats.org/officeDocument/2006/relationships/image" Target="../media/image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wmf"/><Relationship Id="rId4" Type="http://schemas.openxmlformats.org/officeDocument/2006/relationships/oleObject" Target="../embeddings/oleObject12.bin"/><Relationship Id="rId9" Type="http://schemas.openxmlformats.org/officeDocument/2006/relationships/image" Target="../media/image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9.xml"/><Relationship Id="rId7"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1.wmf"/><Relationship Id="rId4" Type="http://schemas.openxmlformats.org/officeDocument/2006/relationships/oleObject" Target="../embeddings/oleObject15.bin"/><Relationship Id="rId9"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1.xml"/><Relationship Id="rId7"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1.wmf"/><Relationship Id="rId4" Type="http://schemas.openxmlformats.org/officeDocument/2006/relationships/oleObject" Target="../embeddings/oleObject18.bin"/><Relationship Id="rId9" Type="http://schemas.openxmlformats.org/officeDocument/2006/relationships/image" Target="../media/image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1.wmf"/><Relationship Id="rId4" Type="http://schemas.openxmlformats.org/officeDocument/2006/relationships/oleObject" Target="../embeddings/oleObject21.bin"/><Relationship Id="rId9" Type="http://schemas.openxmlformats.org/officeDocument/2006/relationships/image" Target="../media/image3.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adlinkMouseOver(event,this,5);" TargetMode="External"/><Relationship Id="rId4" Type="http://schemas.openxmlformats.org/officeDocument/2006/relationships/hyperlink" Target="http://www.tcpipguide.com/free/t_MobileIPOverviewHistoryandMotivation.ht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hyperlink" Target="adlinkMouseOver(event,this,5);" TargetMode="External"/><Relationship Id="rId4" Type="http://schemas.openxmlformats.org/officeDocument/2006/relationships/hyperlink" Target="http://www.tcpipguide.com/free/t_MobileIPAddressingHomeandCareOfAddresses.htm"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2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proquest.safaribooksonline.com.ezproxy.libraries.wright.edu:2048/book/networking/network-management/978013139053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smtClean="0"/>
              <a:t>Mobile </a:t>
            </a:r>
            <a:r>
              <a:rPr lang="en-US" dirty="0" smtClean="0"/>
              <a:t>Computing</a:t>
            </a:r>
            <a:endParaRPr lang="en-US" dirty="0"/>
          </a:p>
        </p:txBody>
      </p:sp>
      <p:sp>
        <p:nvSpPr>
          <p:cNvPr id="9" name="Title 8"/>
          <p:cNvSpPr>
            <a:spLocks noGrp="1"/>
          </p:cNvSpPr>
          <p:nvPr>
            <p:ph type="ctrTitle"/>
          </p:nvPr>
        </p:nvSpPr>
        <p:spPr/>
        <p:txBody>
          <a:bodyPr/>
          <a:lstStyle/>
          <a:p>
            <a:r>
              <a:rPr lang="en-US" dirty="0" smtClean="0"/>
              <a:t>Mobile IP</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smtClean="0"/>
              <a:t>File systems</a:t>
            </a:r>
          </a:p>
        </p:txBody>
      </p:sp>
      <p:sp>
        <p:nvSpPr>
          <p:cNvPr id="23557" name="Rectangle 3"/>
          <p:cNvSpPr>
            <a:spLocks noGrp="1" noChangeArrowheads="1"/>
          </p:cNvSpPr>
          <p:nvPr>
            <p:ph idx="1"/>
          </p:nvPr>
        </p:nvSpPr>
        <p:spPr/>
        <p:txBody>
          <a:bodyPr/>
          <a:lstStyle/>
          <a:p>
            <a:r>
              <a:rPr lang="en-US" smtClean="0"/>
              <a:t>Four major aspects of disconnected or partially connected operations:</a:t>
            </a:r>
          </a:p>
          <a:p>
            <a:pPr lvl="1"/>
            <a:r>
              <a:rPr lang="en-US" smtClean="0"/>
              <a:t>Hoarding: what to pre-fetch</a:t>
            </a:r>
          </a:p>
          <a:p>
            <a:pPr lvl="1"/>
            <a:r>
              <a:rPr lang="en-US" smtClean="0"/>
              <a:t>Consistency: what to keep consistent when connectivity is partial</a:t>
            </a:r>
          </a:p>
          <a:p>
            <a:pPr lvl="1"/>
            <a:r>
              <a:rPr lang="en-US" smtClean="0"/>
              <a:t>Emulation: how to operate when disconnected</a:t>
            </a:r>
          </a:p>
          <a:p>
            <a:pPr lvl="1"/>
            <a:r>
              <a:rPr lang="en-US" smtClean="0"/>
              <a:t>Conflict resolution: how to resolve conflicts</a:t>
            </a:r>
          </a:p>
          <a:p>
            <a:r>
              <a:rPr lang="en-US" smtClean="0"/>
              <a:t>Many choices within each aspect</a:t>
            </a:r>
          </a:p>
        </p:txBody>
      </p:sp>
      <p:sp>
        <p:nvSpPr>
          <p:cNvPr id="19" name="Date Placeholder 18"/>
          <p:cNvSpPr>
            <a:spLocks noGrp="1"/>
          </p:cNvSpPr>
          <p:nvPr>
            <p:ph type="dt" sz="half" idx="10"/>
          </p:nvPr>
        </p:nvSpPr>
        <p:spPr/>
        <p:txBody>
          <a:bodyPr/>
          <a:lstStyle/>
          <a:p>
            <a:pPr>
              <a:buFontTx/>
              <a:buNone/>
            </a:pPr>
            <a:r>
              <a:rPr lang="en-US" smtClean="0"/>
              <a:t>CEG436</a:t>
            </a:r>
            <a:endParaRPr lang="en-US" dirty="0"/>
          </a:p>
        </p:txBody>
      </p:sp>
      <p:sp>
        <p:nvSpPr>
          <p:cNvPr id="20" name="Slide Number Placeholder 19"/>
          <p:cNvSpPr>
            <a:spLocks noGrp="1"/>
          </p:cNvSpPr>
          <p:nvPr>
            <p:ph type="sldNum" sz="quarter" idx="12"/>
          </p:nvPr>
        </p:nvSpPr>
        <p:spPr/>
        <p:txBody>
          <a:bodyPr/>
          <a:lstStyle/>
          <a:p>
            <a:pPr>
              <a:buFontTx/>
              <a:buNone/>
            </a:pPr>
            <a:fld id="{E2523328-5748-4325-AE1F-4444A2A13363}" type="slidenum">
              <a:rPr lang="en-US" smtClean="0"/>
              <a:pPr>
                <a:buFontTx/>
                <a:buNone/>
              </a:pPr>
              <a:t>10</a:t>
            </a:fld>
            <a:endParaRPr lang="en-US" dirty="0"/>
          </a:p>
        </p:txBody>
      </p:sp>
      <p:sp>
        <p:nvSpPr>
          <p:cNvPr id="21" name="Footer Placeholder 20"/>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fontScale="90000"/>
          </a:bodyPr>
          <a:lstStyle/>
          <a:p>
            <a:r>
              <a:rPr lang="en-US" smtClean="0"/>
              <a:t>Impact of Mobility: Applications/Services</a:t>
            </a:r>
          </a:p>
        </p:txBody>
      </p:sp>
      <p:sp>
        <p:nvSpPr>
          <p:cNvPr id="24581" name="Rectangle 3"/>
          <p:cNvSpPr>
            <a:spLocks noGrp="1" noChangeArrowheads="1"/>
          </p:cNvSpPr>
          <p:nvPr>
            <p:ph idx="1"/>
          </p:nvPr>
        </p:nvSpPr>
        <p:spPr/>
        <p:txBody>
          <a:bodyPr/>
          <a:lstStyle/>
          <a:p>
            <a:r>
              <a:rPr lang="en-US" smtClean="0"/>
              <a:t>A few questions for application designs:</a:t>
            </a:r>
          </a:p>
          <a:p>
            <a:pPr lvl="1"/>
            <a:r>
              <a:rPr lang="en-US" sz="2000" smtClean="0"/>
              <a:t>How much to know about mobility (dynamic state)?</a:t>
            </a:r>
          </a:p>
          <a:p>
            <a:pPr lvl="1"/>
            <a:r>
              <a:rPr lang="en-US" sz="2000" smtClean="0"/>
              <a:t>How much to control the activity of OS?</a:t>
            </a:r>
          </a:p>
          <a:p>
            <a:pPr lvl="1"/>
            <a:r>
              <a:rPr lang="en-US" sz="2000" smtClean="0"/>
              <a:t>How to structure the interaction btw. App and systems</a:t>
            </a:r>
          </a:p>
          <a:p>
            <a:pPr lvl="1"/>
            <a:r>
              <a:rPr lang="en-US" sz="2000" smtClean="0"/>
              <a:t>How to write location-aware applications?</a:t>
            </a:r>
          </a:p>
          <a:p>
            <a:pPr lvl="1"/>
            <a:r>
              <a:rPr lang="en-US" sz="2000" smtClean="0"/>
              <a:t>What kind of filtering, data retrieval, and control support to be provided at the backbone?</a:t>
            </a:r>
          </a:p>
        </p:txBody>
      </p:sp>
      <p:sp>
        <p:nvSpPr>
          <p:cNvPr id="8" name="Date Placeholder 7"/>
          <p:cNvSpPr>
            <a:spLocks noGrp="1"/>
          </p:cNvSpPr>
          <p:nvPr>
            <p:ph type="dt" sz="half" idx="10"/>
          </p:nvPr>
        </p:nvSpPr>
        <p:spPr/>
        <p:txBody>
          <a:bodyPr/>
          <a:lstStyle/>
          <a:p>
            <a:pPr>
              <a:buFontTx/>
              <a:buNone/>
            </a:pPr>
            <a:r>
              <a:rPr lang="en-US" smtClean="0"/>
              <a:t>CEG436</a:t>
            </a:r>
            <a:endParaRPr lang="en-US" dirty="0"/>
          </a:p>
        </p:txBody>
      </p:sp>
      <p:sp>
        <p:nvSpPr>
          <p:cNvPr id="12" name="Slide Number Placeholder 11"/>
          <p:cNvSpPr>
            <a:spLocks noGrp="1"/>
          </p:cNvSpPr>
          <p:nvPr>
            <p:ph type="sldNum" sz="quarter" idx="12"/>
          </p:nvPr>
        </p:nvSpPr>
        <p:spPr/>
        <p:txBody>
          <a:bodyPr/>
          <a:lstStyle/>
          <a:p>
            <a:pPr>
              <a:buFontTx/>
              <a:buNone/>
            </a:pPr>
            <a:fld id="{E2523328-5748-4325-AE1F-4444A2A13363}" type="slidenum">
              <a:rPr lang="en-US" smtClean="0"/>
              <a:pPr>
                <a:buFontTx/>
                <a:buNone/>
              </a:pPr>
              <a:t>11</a:t>
            </a:fld>
            <a:endParaRPr lang="en-US" dirty="0"/>
          </a:p>
        </p:txBody>
      </p:sp>
      <p:sp>
        <p:nvSpPr>
          <p:cNvPr id="13" name="Footer Placeholder 1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Freeform 2"/>
          <p:cNvSpPr>
            <a:spLocks/>
          </p:cNvSpPr>
          <p:nvPr/>
        </p:nvSpPr>
        <p:spPr bwMode="auto">
          <a:xfrm>
            <a:off x="1612900" y="2616200"/>
            <a:ext cx="1866900" cy="1589088"/>
          </a:xfrm>
          <a:custGeom>
            <a:avLst/>
            <a:gdLst>
              <a:gd name="T0" fmla="*/ 1067567219 w 1340"/>
              <a:gd name="T1" fmla="*/ 74768515 h 1191"/>
              <a:gd name="T2" fmla="*/ 159164356 w 1340"/>
              <a:gd name="T3" fmla="*/ 106813130 h 1191"/>
              <a:gd name="T4" fmla="*/ 112579645 w 1340"/>
              <a:gd name="T5" fmla="*/ 715646021 h 1191"/>
              <a:gd name="T6" fmla="*/ 54349083 w 1340"/>
              <a:gd name="T7" fmla="*/ 1281754720 h 1191"/>
              <a:gd name="T8" fmla="*/ 217394940 w 1340"/>
              <a:gd name="T9" fmla="*/ 1548787106 h 1191"/>
              <a:gd name="T10" fmla="*/ 1044274167 w 1340"/>
              <a:gd name="T11" fmla="*/ 1559467748 h 1191"/>
              <a:gd name="T12" fmla="*/ 1242260233 w 1340"/>
              <a:gd name="T13" fmla="*/ 2008081383 h 1191"/>
              <a:gd name="T14" fmla="*/ 2147483647 w 1340"/>
              <a:gd name="T15" fmla="*/ 1954675506 h 1191"/>
              <a:gd name="T16" fmla="*/ 2147483647 w 1340"/>
              <a:gd name="T17" fmla="*/ 1014722667 h 1191"/>
              <a:gd name="T18" fmla="*/ 2147483647 w 1340"/>
              <a:gd name="T19" fmla="*/ 608832766 h 1191"/>
              <a:gd name="T20" fmla="*/ 1475184136 w 1340"/>
              <a:gd name="T21" fmla="*/ 512701654 h 1191"/>
              <a:gd name="T22" fmla="*/ 1067567219 w 1340"/>
              <a:gd name="T23" fmla="*/ 7476851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1032" name="Group 3"/>
          <p:cNvGrpSpPr>
            <a:grpSpLocks/>
          </p:cNvGrpSpPr>
          <p:nvPr/>
        </p:nvGrpSpPr>
        <p:grpSpPr bwMode="auto">
          <a:xfrm>
            <a:off x="2668588" y="3609975"/>
            <a:ext cx="501650" cy="233363"/>
            <a:chOff x="3600" y="219"/>
            <a:chExt cx="360" cy="175"/>
          </a:xfrm>
        </p:grpSpPr>
        <p:sp>
          <p:nvSpPr>
            <p:cNvPr id="1141" name="Oval 4"/>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1142" name="Line 5"/>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1143" name="Line 6"/>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1144" name="Rectangle 7"/>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1145" name="Oval 8"/>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1146" name="Group 9"/>
            <p:cNvGrpSpPr>
              <a:grpSpLocks/>
            </p:cNvGrpSpPr>
            <p:nvPr/>
          </p:nvGrpSpPr>
          <p:grpSpPr bwMode="auto">
            <a:xfrm>
              <a:off x="3686" y="244"/>
              <a:ext cx="177" cy="66"/>
              <a:chOff x="2848" y="848"/>
              <a:chExt cx="140" cy="98"/>
            </a:xfrm>
          </p:grpSpPr>
          <p:sp>
            <p:nvSpPr>
              <p:cNvPr id="1151" name="Line 10"/>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1152" name="Line 11"/>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1153" name="Line 12"/>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1147" name="Group 13"/>
            <p:cNvGrpSpPr>
              <a:grpSpLocks/>
            </p:cNvGrpSpPr>
            <p:nvPr/>
          </p:nvGrpSpPr>
          <p:grpSpPr bwMode="auto">
            <a:xfrm flipV="1">
              <a:off x="3686" y="243"/>
              <a:ext cx="177" cy="66"/>
              <a:chOff x="2848" y="848"/>
              <a:chExt cx="140" cy="98"/>
            </a:xfrm>
          </p:grpSpPr>
          <p:sp>
            <p:nvSpPr>
              <p:cNvPr id="1148" name="Line 14"/>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1149" name="Line 15"/>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1150" name="Line 16"/>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1033" name="Group 17"/>
          <p:cNvGrpSpPr>
            <a:grpSpLocks/>
          </p:cNvGrpSpPr>
          <p:nvPr/>
        </p:nvGrpSpPr>
        <p:grpSpPr bwMode="auto">
          <a:xfrm>
            <a:off x="1771650" y="3263900"/>
            <a:ext cx="1333500" cy="342900"/>
            <a:chOff x="8025" y="5070"/>
            <a:chExt cx="2100" cy="540"/>
          </a:xfrm>
        </p:grpSpPr>
        <p:sp>
          <p:nvSpPr>
            <p:cNvPr id="1138" name="Line 18"/>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1139" name="Line 19"/>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1140" name="Line 20"/>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sp>
        <p:nvSpPr>
          <p:cNvPr id="1034" name="Rectangle 21"/>
          <p:cNvSpPr>
            <a:spLocks noGrp="1" noChangeArrowheads="1"/>
          </p:cNvSpPr>
          <p:nvPr>
            <p:ph type="title"/>
          </p:nvPr>
        </p:nvSpPr>
        <p:spPr/>
        <p:txBody>
          <a:bodyPr/>
          <a:lstStyle/>
          <a:p>
            <a:r>
              <a:rPr lang="en-US" smtClean="0"/>
              <a:t>Mobility: Vocabulary</a:t>
            </a:r>
          </a:p>
        </p:txBody>
      </p:sp>
      <p:sp>
        <p:nvSpPr>
          <p:cNvPr id="1035" name="Text Box 22"/>
          <p:cNvSpPr txBox="1">
            <a:spLocks noChangeArrowheads="1"/>
          </p:cNvSpPr>
          <p:nvPr/>
        </p:nvSpPr>
        <p:spPr bwMode="auto">
          <a:xfrm>
            <a:off x="593725" y="1350963"/>
            <a:ext cx="3349625" cy="946150"/>
          </a:xfrm>
          <a:prstGeom prst="rect">
            <a:avLst/>
          </a:prstGeom>
          <a:noFill/>
          <a:ln w="9525">
            <a:noFill/>
            <a:miter lim="800000"/>
            <a:headEnd/>
            <a:tailEnd/>
          </a:ln>
        </p:spPr>
        <p:txBody>
          <a:bodyPr>
            <a:spAutoFit/>
          </a:bodyPr>
          <a:lstStyle/>
          <a:p>
            <a:pPr>
              <a:spcBef>
                <a:spcPct val="0"/>
              </a:spcBef>
              <a:buFontTx/>
              <a:buNone/>
            </a:pPr>
            <a:r>
              <a:rPr kumimoji="0" lang="en-US" sz="2000" i="1" dirty="0">
                <a:solidFill>
                  <a:srgbClr val="FF0000"/>
                </a:solidFill>
                <a:latin typeface="Comic Sans MS" pitchFamily="66" charset="0"/>
              </a:rPr>
              <a:t>home network:</a:t>
            </a:r>
            <a:r>
              <a:rPr kumimoji="0" lang="en-US" sz="2000" dirty="0">
                <a:latin typeface="Comic Sans MS" pitchFamily="66" charset="0"/>
              </a:rPr>
              <a:t> permanent “home” of mobile</a:t>
            </a:r>
          </a:p>
          <a:p>
            <a:pPr>
              <a:spcBef>
                <a:spcPct val="0"/>
              </a:spcBef>
              <a:buFontTx/>
              <a:buNone/>
            </a:pPr>
            <a:r>
              <a:rPr kumimoji="0" lang="en-US" dirty="0">
                <a:latin typeface="Comic Sans MS" pitchFamily="66" charset="0"/>
              </a:rPr>
              <a:t>(e.g., </a:t>
            </a:r>
            <a:r>
              <a:rPr kumimoji="0" lang="en-US" dirty="0" smtClean="0">
                <a:latin typeface="Comic Sans MS" pitchFamily="66" charset="0"/>
              </a:rPr>
              <a:t>128.119.40.0/24</a:t>
            </a:r>
            <a:r>
              <a:rPr kumimoji="0" lang="en-US" dirty="0">
                <a:latin typeface="Comic Sans MS" pitchFamily="66" charset="0"/>
              </a:rPr>
              <a:t>)</a:t>
            </a:r>
          </a:p>
        </p:txBody>
      </p:sp>
      <p:sp>
        <p:nvSpPr>
          <p:cNvPr id="1036" name="Text Box 23"/>
          <p:cNvSpPr txBox="1">
            <a:spLocks noChangeArrowheads="1"/>
          </p:cNvSpPr>
          <p:nvPr/>
        </p:nvSpPr>
        <p:spPr bwMode="auto">
          <a:xfrm>
            <a:off x="320675" y="4257675"/>
            <a:ext cx="2905125" cy="1555750"/>
          </a:xfrm>
          <a:prstGeom prst="rect">
            <a:avLst/>
          </a:prstGeom>
          <a:noFill/>
          <a:ln w="9525">
            <a:noFill/>
            <a:miter lim="800000"/>
            <a:headEnd/>
            <a:tailEnd/>
          </a:ln>
        </p:spPr>
        <p:txBody>
          <a:bodyPr>
            <a:spAutoFit/>
          </a:bodyPr>
          <a:lstStyle/>
          <a:p>
            <a:pPr>
              <a:spcBef>
                <a:spcPct val="0"/>
              </a:spcBef>
              <a:buFontTx/>
              <a:buNone/>
            </a:pPr>
            <a:r>
              <a:rPr kumimoji="0" lang="en-US" sz="2000" i="1">
                <a:solidFill>
                  <a:srgbClr val="FF0000"/>
                </a:solidFill>
                <a:latin typeface="Comic Sans MS" pitchFamily="66" charset="0"/>
              </a:rPr>
              <a:t>Permanent address:</a:t>
            </a:r>
            <a:r>
              <a:rPr kumimoji="0" lang="en-US" sz="2000">
                <a:latin typeface="Comic Sans MS" pitchFamily="66" charset="0"/>
              </a:rPr>
              <a:t> address in home network, </a:t>
            </a:r>
            <a:r>
              <a:rPr kumimoji="0" lang="en-US" sz="2000" i="1">
                <a:latin typeface="Comic Sans MS" pitchFamily="66" charset="0"/>
              </a:rPr>
              <a:t>can always</a:t>
            </a:r>
            <a:r>
              <a:rPr kumimoji="0" lang="en-US" sz="2000">
                <a:latin typeface="Comic Sans MS" pitchFamily="66" charset="0"/>
              </a:rPr>
              <a:t> be used to reach mobile</a:t>
            </a:r>
          </a:p>
          <a:p>
            <a:pPr>
              <a:spcBef>
                <a:spcPct val="0"/>
              </a:spcBef>
              <a:buFontTx/>
              <a:buNone/>
            </a:pPr>
            <a:r>
              <a:rPr kumimoji="0" lang="en-US">
                <a:latin typeface="Comic Sans MS" pitchFamily="66" charset="0"/>
              </a:rPr>
              <a:t>e.g., 128.119.40.186</a:t>
            </a:r>
          </a:p>
        </p:txBody>
      </p:sp>
      <p:sp>
        <p:nvSpPr>
          <p:cNvPr id="1037" name="Text Box 24"/>
          <p:cNvSpPr txBox="1">
            <a:spLocks noChangeArrowheads="1"/>
          </p:cNvSpPr>
          <p:nvPr/>
        </p:nvSpPr>
        <p:spPr bwMode="auto">
          <a:xfrm>
            <a:off x="4232275" y="1423988"/>
            <a:ext cx="3914775" cy="1311275"/>
          </a:xfrm>
          <a:prstGeom prst="rect">
            <a:avLst/>
          </a:prstGeom>
          <a:noFill/>
          <a:ln w="9525">
            <a:noFill/>
            <a:miter lim="800000"/>
            <a:headEnd/>
            <a:tailEnd/>
          </a:ln>
        </p:spPr>
        <p:txBody>
          <a:bodyPr>
            <a:spAutoFit/>
          </a:bodyPr>
          <a:lstStyle/>
          <a:p>
            <a:pPr>
              <a:spcBef>
                <a:spcPct val="0"/>
              </a:spcBef>
              <a:buFontTx/>
              <a:buNone/>
            </a:pPr>
            <a:r>
              <a:rPr kumimoji="0" lang="en-US" sz="2000" i="1">
                <a:solidFill>
                  <a:srgbClr val="FF0000"/>
                </a:solidFill>
                <a:latin typeface="Comic Sans MS" pitchFamily="66" charset="0"/>
              </a:rPr>
              <a:t>home agent: </a:t>
            </a:r>
            <a:r>
              <a:rPr kumimoji="0" lang="en-US" sz="2000" i="1">
                <a:latin typeface="Comic Sans MS" pitchFamily="66" charset="0"/>
              </a:rPr>
              <a:t>entity that will perform mobility functions on behalf of mobile, when mobile is remote</a:t>
            </a:r>
            <a:endParaRPr kumimoji="0" lang="en-US" sz="2000">
              <a:latin typeface="Comic Sans MS" pitchFamily="66" charset="0"/>
            </a:endParaRPr>
          </a:p>
        </p:txBody>
      </p:sp>
      <p:grpSp>
        <p:nvGrpSpPr>
          <p:cNvPr id="1038" name="Group 25"/>
          <p:cNvGrpSpPr>
            <a:grpSpLocks/>
          </p:cNvGrpSpPr>
          <p:nvPr/>
        </p:nvGrpSpPr>
        <p:grpSpPr bwMode="auto">
          <a:xfrm>
            <a:off x="1520825" y="2822575"/>
            <a:ext cx="914400" cy="590550"/>
            <a:chOff x="10665" y="3225"/>
            <a:chExt cx="1440" cy="930"/>
          </a:xfrm>
        </p:grpSpPr>
        <p:sp>
          <p:nvSpPr>
            <p:cNvPr id="1068" name="Oval 26"/>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1069" name="Group 27"/>
            <p:cNvGrpSpPr>
              <a:grpSpLocks/>
            </p:cNvGrpSpPr>
            <p:nvPr/>
          </p:nvGrpSpPr>
          <p:grpSpPr bwMode="auto">
            <a:xfrm>
              <a:off x="11038" y="3281"/>
              <a:ext cx="618" cy="667"/>
              <a:chOff x="8023" y="4451"/>
              <a:chExt cx="618" cy="667"/>
            </a:xfrm>
          </p:grpSpPr>
          <p:sp>
            <p:nvSpPr>
              <p:cNvPr id="1070" name="Freeform 28"/>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1071" name="Freeform 29"/>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1072" name="Freeform 30"/>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1073" name="Freeform 31"/>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1074" name="Freeform 32"/>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1075" name="Freeform 33"/>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1076" name="Freeform 34"/>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1077" name="Freeform 35"/>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1078" name="Freeform 36"/>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1079" name="Freeform 37"/>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1080" name="Freeform 38"/>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1081" name="Freeform 39"/>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1082" name="Freeform 40"/>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1083" name="Freeform 41"/>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1084" name="Freeform 42"/>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1085" name="Freeform 43"/>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1086" name="Freeform 44"/>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1087" name="Freeform 45"/>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1088" name="Freeform 46"/>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1089" name="Freeform 47"/>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1090" name="Freeform 48"/>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1091" name="Freeform 49"/>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1092" name="Freeform 50"/>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1093" name="Freeform 51"/>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1094" name="Freeform 52"/>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1095" name="Freeform 53"/>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1096" name="Freeform 54"/>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1097" name="Freeform 55"/>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1098" name="Freeform 56"/>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1099" name="Freeform 57"/>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1100" name="Freeform 58"/>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1101" name="Freeform 59"/>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1102" name="Freeform 60"/>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1103" name="Freeform 61"/>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1104" name="Freeform 62"/>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1105" name="Freeform 63"/>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1106" name="Freeform 64"/>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1107" name="Freeform 65"/>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1108" name="Freeform 66"/>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1109" name="Freeform 67"/>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1110" name="Freeform 68"/>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1111" name="Freeform 69"/>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1112" name="Freeform 70"/>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1113" name="Freeform 71"/>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1114" name="Freeform 72"/>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1115" name="Freeform 73"/>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1116" name="Freeform 74"/>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1117" name="Freeform 75"/>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1118" name="Freeform 76"/>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1119" name="Freeform 77"/>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1120" name="Freeform 78"/>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1121" name="Freeform 79"/>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1122" name="Freeform 80"/>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1123" name="Freeform 81"/>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1124" name="Freeform 82"/>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1125" name="Freeform 83"/>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1126" name="Freeform 84"/>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1127" name="Freeform 85"/>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1128" name="Freeform 86"/>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1129" name="Freeform 87"/>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1130" name="Freeform 88"/>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1131" name="Freeform 89"/>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1132" name="Freeform 90"/>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1133" name="Freeform 91"/>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1134" name="Freeform 92"/>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1135" name="Freeform 93"/>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1136" name="Freeform 94"/>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1137" name="Freeform 95"/>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1039" name="Freeform 96"/>
          <p:cNvSpPr>
            <a:spLocks/>
          </p:cNvSpPr>
          <p:nvPr/>
        </p:nvSpPr>
        <p:spPr bwMode="auto">
          <a:xfrm>
            <a:off x="6413500" y="2486025"/>
            <a:ext cx="1838325" cy="1711325"/>
          </a:xfrm>
          <a:custGeom>
            <a:avLst/>
            <a:gdLst>
              <a:gd name="T0" fmla="*/ 1614093 w 2894"/>
              <a:gd name="T1" fmla="*/ 537490098 h 2693"/>
              <a:gd name="T2" fmla="*/ 140823056 w 2894"/>
              <a:gd name="T3" fmla="*/ 205546469 h 2693"/>
              <a:gd name="T4" fmla="*/ 558449312 w 2894"/>
              <a:gd name="T5" fmla="*/ 138915351 h 2693"/>
              <a:gd name="T6" fmla="*/ 1047495843 w 2894"/>
              <a:gd name="T7" fmla="*/ 68649991 h 2693"/>
              <a:gd name="T8" fmla="*/ 1163704751 w 2894"/>
              <a:gd name="T9" fmla="*/ 550815933 h 2693"/>
              <a:gd name="T10" fmla="*/ 1072916046 w 2894"/>
              <a:gd name="T11" fmla="*/ 865798911 h 2693"/>
              <a:gd name="T12" fmla="*/ 848972056 w 2894"/>
              <a:gd name="T13" fmla="*/ 1011175695 h 2693"/>
              <a:gd name="T14" fmla="*/ 661342754 w 2894"/>
              <a:gd name="T15" fmla="*/ 1041462260 h 2693"/>
              <a:gd name="T16" fmla="*/ 421257844 w 2894"/>
              <a:gd name="T17" fmla="*/ 1062057251 h 2693"/>
              <a:gd name="T18" fmla="*/ 139612328 w 2894"/>
              <a:gd name="T19" fmla="*/ 888816955 h 2693"/>
              <a:gd name="T20" fmla="*/ 1614093 w 2894"/>
              <a:gd name="T21" fmla="*/ 537490098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1040" name="Group 97"/>
          <p:cNvGrpSpPr>
            <a:grpSpLocks/>
          </p:cNvGrpSpPr>
          <p:nvPr/>
        </p:nvGrpSpPr>
        <p:grpSpPr bwMode="auto">
          <a:xfrm>
            <a:off x="6705600" y="3724275"/>
            <a:ext cx="501650" cy="233363"/>
            <a:chOff x="3600" y="219"/>
            <a:chExt cx="360" cy="175"/>
          </a:xfrm>
        </p:grpSpPr>
        <p:sp>
          <p:nvSpPr>
            <p:cNvPr id="1055" name="Oval 98"/>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1056" name="Line 99"/>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1057" name="Line 100"/>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1058" name="Rectangle 101"/>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1059" name="Oval 102"/>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1060" name="Group 103"/>
            <p:cNvGrpSpPr>
              <a:grpSpLocks/>
            </p:cNvGrpSpPr>
            <p:nvPr/>
          </p:nvGrpSpPr>
          <p:grpSpPr bwMode="auto">
            <a:xfrm>
              <a:off x="3686" y="244"/>
              <a:ext cx="177" cy="66"/>
              <a:chOff x="2848" y="848"/>
              <a:chExt cx="140" cy="98"/>
            </a:xfrm>
          </p:grpSpPr>
          <p:sp>
            <p:nvSpPr>
              <p:cNvPr id="1065" name="Line 104"/>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1066" name="Line 105"/>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1067" name="Line 106"/>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1061" name="Group 107"/>
            <p:cNvGrpSpPr>
              <a:grpSpLocks/>
            </p:cNvGrpSpPr>
            <p:nvPr/>
          </p:nvGrpSpPr>
          <p:grpSpPr bwMode="auto">
            <a:xfrm flipV="1">
              <a:off x="3686" y="243"/>
              <a:ext cx="177" cy="66"/>
              <a:chOff x="2848" y="848"/>
              <a:chExt cx="140" cy="98"/>
            </a:xfrm>
          </p:grpSpPr>
          <p:sp>
            <p:nvSpPr>
              <p:cNvPr id="1062" name="Line 108"/>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1063" name="Line 109"/>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1064" name="Line 110"/>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1041" name="Line 111"/>
          <p:cNvSpPr>
            <a:spLocks noChangeShapeType="1"/>
          </p:cNvSpPr>
          <p:nvPr/>
        </p:nvSpPr>
        <p:spPr bwMode="auto">
          <a:xfrm>
            <a:off x="6735763" y="3552825"/>
            <a:ext cx="1333500" cy="0"/>
          </a:xfrm>
          <a:prstGeom prst="line">
            <a:avLst/>
          </a:prstGeom>
          <a:noFill/>
          <a:ln w="19050">
            <a:solidFill>
              <a:srgbClr val="000000"/>
            </a:solidFill>
            <a:round/>
            <a:headEnd/>
            <a:tailEnd/>
          </a:ln>
        </p:spPr>
        <p:txBody>
          <a:bodyPr/>
          <a:lstStyle/>
          <a:p>
            <a:endParaRPr lang="en-US"/>
          </a:p>
        </p:txBody>
      </p:sp>
      <p:sp>
        <p:nvSpPr>
          <p:cNvPr id="1042" name="Line 112"/>
          <p:cNvSpPr>
            <a:spLocks noChangeShapeType="1"/>
          </p:cNvSpPr>
          <p:nvPr/>
        </p:nvSpPr>
        <p:spPr bwMode="auto">
          <a:xfrm>
            <a:off x="6945313" y="3552825"/>
            <a:ext cx="0" cy="171450"/>
          </a:xfrm>
          <a:prstGeom prst="line">
            <a:avLst/>
          </a:prstGeom>
          <a:noFill/>
          <a:ln w="19050">
            <a:solidFill>
              <a:srgbClr val="000000"/>
            </a:solidFill>
            <a:round/>
            <a:headEnd/>
            <a:tailEnd/>
          </a:ln>
        </p:spPr>
        <p:txBody>
          <a:bodyPr/>
          <a:lstStyle/>
          <a:p>
            <a:endParaRPr lang="en-US"/>
          </a:p>
        </p:txBody>
      </p:sp>
      <p:sp>
        <p:nvSpPr>
          <p:cNvPr id="1043" name="Line 113"/>
          <p:cNvSpPr>
            <a:spLocks noChangeShapeType="1"/>
          </p:cNvSpPr>
          <p:nvPr/>
        </p:nvSpPr>
        <p:spPr bwMode="auto">
          <a:xfrm>
            <a:off x="7797800" y="3386138"/>
            <a:ext cx="0" cy="171450"/>
          </a:xfrm>
          <a:prstGeom prst="line">
            <a:avLst/>
          </a:prstGeom>
          <a:noFill/>
          <a:ln w="19050">
            <a:solidFill>
              <a:srgbClr val="000000"/>
            </a:solidFill>
            <a:round/>
            <a:headEnd/>
            <a:tailEnd/>
          </a:ln>
        </p:spPr>
        <p:txBody>
          <a:bodyPr/>
          <a:lstStyle/>
          <a:p>
            <a:endParaRPr lang="en-US"/>
          </a:p>
        </p:txBody>
      </p:sp>
      <p:grpSp>
        <p:nvGrpSpPr>
          <p:cNvPr id="1044" name="Group 114"/>
          <p:cNvGrpSpPr>
            <a:grpSpLocks/>
          </p:cNvGrpSpPr>
          <p:nvPr/>
        </p:nvGrpSpPr>
        <p:grpSpPr bwMode="auto">
          <a:xfrm>
            <a:off x="7340600" y="2914650"/>
            <a:ext cx="914400" cy="590550"/>
            <a:chOff x="10665" y="3225"/>
            <a:chExt cx="1440" cy="930"/>
          </a:xfrm>
        </p:grpSpPr>
        <p:sp>
          <p:nvSpPr>
            <p:cNvPr id="1053" name="Oval 115"/>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1054" name="Group 116"/>
            <p:cNvGrpSpPr>
              <a:grpSpLocks/>
            </p:cNvGrpSpPr>
            <p:nvPr/>
          </p:nvGrpSpPr>
          <p:grpSpPr bwMode="auto">
            <a:xfrm>
              <a:off x="11031" y="3335"/>
              <a:ext cx="565" cy="643"/>
              <a:chOff x="2870" y="1518"/>
              <a:chExt cx="292" cy="320"/>
            </a:xfrm>
          </p:grpSpPr>
          <p:graphicFrame>
            <p:nvGraphicFramePr>
              <p:cNvPr id="1027" name="Object 11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44" r:id="rId4" imgW="819000" imgH="847800" progId="">
                      <p:embed/>
                    </p:oleObj>
                  </mc:Choice>
                  <mc:Fallback>
                    <p:oleObj r:id="rId4" imgW="819000" imgH="847800" progId="">
                      <p:embed/>
                      <p:pic>
                        <p:nvPicPr>
                          <p:cNvPr id="0" name="Object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11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45" r:id="rId6" imgW="1266840" imgH="1200240" progId="">
                      <p:embed/>
                    </p:oleObj>
                  </mc:Choice>
                  <mc:Fallback>
                    <p:oleObj r:id="rId6" imgW="1266840" imgH="1200240" progId="">
                      <p:embed/>
                      <p:pic>
                        <p:nvPicPr>
                          <p:cNvPr id="0" name="Object 1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045" name="Freeform 119"/>
          <p:cNvSpPr>
            <a:spLocks/>
          </p:cNvSpPr>
          <p:nvPr/>
        </p:nvSpPr>
        <p:spPr bwMode="auto">
          <a:xfrm>
            <a:off x="3954463" y="3432175"/>
            <a:ext cx="2109787" cy="1250950"/>
          </a:xfrm>
          <a:custGeom>
            <a:avLst/>
            <a:gdLst>
              <a:gd name="T0" fmla="*/ 240105067 w 3324"/>
              <a:gd name="T1" fmla="*/ 6042134 h 1971"/>
              <a:gd name="T2" fmla="*/ 60026108 w 3324"/>
              <a:gd name="T3" fmla="*/ 132929470 h 1971"/>
              <a:gd name="T4" fmla="*/ 1208494 w 3324"/>
              <a:gd name="T5" fmla="*/ 429402127 h 1971"/>
              <a:gd name="T6" fmla="*/ 67680748 w 3324"/>
              <a:gd name="T7" fmla="*/ 646922666 h 1971"/>
              <a:gd name="T8" fmla="*/ 245342085 w 3324"/>
              <a:gd name="T9" fmla="*/ 737556066 h 1971"/>
              <a:gd name="T10" fmla="*/ 436298777 w 3324"/>
              <a:gd name="T11" fmla="*/ 695260511 h 1971"/>
              <a:gd name="T12" fmla="*/ 623628640 w 3324"/>
              <a:gd name="T13" fmla="*/ 755683095 h 1971"/>
              <a:gd name="T14" fmla="*/ 955989337 w 3324"/>
              <a:gd name="T15" fmla="*/ 773809489 h 1971"/>
              <a:gd name="T16" fmla="*/ 1306477917 w 3324"/>
              <a:gd name="T17" fmla="*/ 634837769 h 1971"/>
              <a:gd name="T18" fmla="*/ 1151779290 w 3324"/>
              <a:gd name="T19" fmla="*/ 376633121 h 1971"/>
              <a:gd name="T20" fmla="*/ 1093364739 w 3324"/>
              <a:gd name="T21" fmla="*/ 178850343 h 1971"/>
              <a:gd name="T22" fmla="*/ 690504076 w 3324"/>
              <a:gd name="T23" fmla="*/ 97481453 h 1971"/>
              <a:gd name="T24" fmla="*/ 240105067 w 3324"/>
              <a:gd name="T25" fmla="*/ 6042134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1046" name="Text Box 120"/>
          <p:cNvSpPr txBox="1">
            <a:spLocks noChangeArrowheads="1"/>
          </p:cNvSpPr>
          <p:nvPr/>
        </p:nvSpPr>
        <p:spPr bwMode="auto">
          <a:xfrm>
            <a:off x="4129088" y="3729038"/>
            <a:ext cx="1447800" cy="581025"/>
          </a:xfrm>
          <a:prstGeom prst="rect">
            <a:avLst/>
          </a:prstGeom>
          <a:noFill/>
          <a:ln w="9525">
            <a:noFill/>
            <a:miter lim="800000"/>
            <a:headEnd/>
            <a:tailEnd/>
          </a:ln>
        </p:spPr>
        <p:txBody>
          <a:bodyPr>
            <a:spAutoFit/>
          </a:bodyPr>
          <a:lstStyle/>
          <a:p>
            <a:pPr algn="ctr">
              <a:spcBef>
                <a:spcPct val="0"/>
              </a:spcBef>
              <a:buFontTx/>
              <a:buNone/>
            </a:pPr>
            <a:r>
              <a:rPr kumimoji="0" lang="en-US">
                <a:solidFill>
                  <a:schemeClr val="bg1"/>
                </a:solidFill>
                <a:latin typeface="Comic Sans MS" pitchFamily="66" charset="0"/>
              </a:rPr>
              <a:t>wide area network</a:t>
            </a:r>
          </a:p>
        </p:txBody>
      </p:sp>
      <p:sp>
        <p:nvSpPr>
          <p:cNvPr id="1047" name="Freeform 121"/>
          <p:cNvSpPr>
            <a:spLocks/>
          </p:cNvSpPr>
          <p:nvPr/>
        </p:nvSpPr>
        <p:spPr bwMode="auto">
          <a:xfrm>
            <a:off x="3259138" y="4995863"/>
            <a:ext cx="2944812" cy="911225"/>
          </a:xfrm>
          <a:custGeom>
            <a:avLst/>
            <a:gdLst>
              <a:gd name="T0" fmla="*/ 136781926 w 4636"/>
              <a:gd name="T1" fmla="*/ 6048375 h 1435"/>
              <a:gd name="T2" fmla="*/ 76258931 w 4636"/>
              <a:gd name="T3" fmla="*/ 260080116 h 1435"/>
              <a:gd name="T4" fmla="*/ 324402491 w 4636"/>
              <a:gd name="T5" fmla="*/ 508063486 h 1435"/>
              <a:gd name="T6" fmla="*/ 790428560 w 4636"/>
              <a:gd name="T7" fmla="*/ 574595588 h 1435"/>
              <a:gd name="T8" fmla="*/ 1419865662 w 4636"/>
              <a:gd name="T9" fmla="*/ 532256978 h 1435"/>
              <a:gd name="T10" fmla="*/ 1583277251 w 4636"/>
              <a:gd name="T11" fmla="*/ 393144400 h 1435"/>
              <a:gd name="T12" fmla="*/ 1833036078 w 4636"/>
              <a:gd name="T13" fmla="*/ 310079999 h 1435"/>
              <a:gd name="T14" fmla="*/ 1714411529 w 4636"/>
              <a:gd name="T15" fmla="*/ 112096552 h 1435"/>
              <a:gd name="T16" fmla="*/ 896545285 w 4636"/>
              <a:gd name="T17" fmla="*/ 30645099 h 1435"/>
              <a:gd name="T18" fmla="*/ 136781926 w 4636"/>
              <a:gd name="T19" fmla="*/ 6048375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w="9525">
            <a:noFill/>
            <a:round/>
            <a:headEnd/>
            <a:tailEnd/>
          </a:ln>
        </p:spPr>
        <p:txBody>
          <a:bodyPr wrap="none" anchor="ctr"/>
          <a:lstStyle/>
          <a:p>
            <a:endParaRPr lang="en-US"/>
          </a:p>
        </p:txBody>
      </p:sp>
      <p:graphicFrame>
        <p:nvGraphicFramePr>
          <p:cNvPr id="1026" name="Object 122"/>
          <p:cNvGraphicFramePr>
            <a:graphicFrameLocks noChangeAspect="1"/>
          </p:cNvGraphicFramePr>
          <p:nvPr/>
        </p:nvGraphicFramePr>
        <p:xfrm>
          <a:off x="4392613" y="5178425"/>
          <a:ext cx="415925" cy="317500"/>
        </p:xfrm>
        <a:graphic>
          <a:graphicData uri="http://schemas.openxmlformats.org/presentationml/2006/ole">
            <mc:AlternateContent xmlns:mc="http://schemas.openxmlformats.org/markup-compatibility/2006">
              <mc:Choice xmlns:v="urn:schemas-microsoft-com:vml" Requires="v">
                <p:oleObj spid="_x0000_s1046" r:id="rId8" imgW="1305000" imgH="1085760" progId="">
                  <p:embed/>
                </p:oleObj>
              </mc:Choice>
              <mc:Fallback>
                <p:oleObj r:id="rId8" imgW="1305000" imgH="1085760" progId="">
                  <p:embed/>
                  <p:pic>
                    <p:nvPicPr>
                      <p:cNvPr id="0" name="Object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613" y="5178425"/>
                        <a:ext cx="4159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8" name="Text Box 123"/>
          <p:cNvSpPr txBox="1">
            <a:spLocks noChangeArrowheads="1"/>
          </p:cNvSpPr>
          <p:nvPr/>
        </p:nvSpPr>
        <p:spPr bwMode="auto">
          <a:xfrm>
            <a:off x="3984625" y="5473700"/>
            <a:ext cx="1387475" cy="304800"/>
          </a:xfrm>
          <a:prstGeom prst="rect">
            <a:avLst/>
          </a:prstGeom>
          <a:noFill/>
          <a:ln w="9525">
            <a:noFill/>
            <a:miter lim="800000"/>
            <a:headEnd/>
            <a:tailEnd/>
          </a:ln>
        </p:spPr>
        <p:txBody>
          <a:bodyPr wrap="none">
            <a:spAutoFit/>
          </a:bodyPr>
          <a:lstStyle/>
          <a:p>
            <a:pPr>
              <a:spcBef>
                <a:spcPct val="0"/>
              </a:spcBef>
              <a:buFontTx/>
              <a:buNone/>
            </a:pPr>
            <a:r>
              <a:rPr kumimoji="0" lang="en-US" sz="1400">
                <a:latin typeface="Comic Sans MS" pitchFamily="66" charset="0"/>
              </a:rPr>
              <a:t>correspondent</a:t>
            </a:r>
            <a:endParaRPr kumimoji="0" lang="en-US" sz="1800">
              <a:latin typeface="Comic Sans MS" pitchFamily="66" charset="0"/>
            </a:endParaRPr>
          </a:p>
        </p:txBody>
      </p:sp>
      <p:sp>
        <p:nvSpPr>
          <p:cNvPr id="1049" name="Line 124"/>
          <p:cNvSpPr>
            <a:spLocks noChangeShapeType="1"/>
          </p:cNvSpPr>
          <p:nvPr/>
        </p:nvSpPr>
        <p:spPr bwMode="auto">
          <a:xfrm>
            <a:off x="1169988" y="2298700"/>
            <a:ext cx="511175" cy="712788"/>
          </a:xfrm>
          <a:prstGeom prst="line">
            <a:avLst/>
          </a:prstGeom>
          <a:noFill/>
          <a:ln w="28575">
            <a:solidFill>
              <a:srgbClr val="FF0000"/>
            </a:solidFill>
            <a:round/>
            <a:headEnd/>
            <a:tailEnd type="triangle" w="med" len="med"/>
          </a:ln>
        </p:spPr>
        <p:txBody>
          <a:bodyPr wrap="none"/>
          <a:lstStyle/>
          <a:p>
            <a:endParaRPr lang="en-US"/>
          </a:p>
        </p:txBody>
      </p:sp>
      <p:sp>
        <p:nvSpPr>
          <p:cNvPr id="1050" name="Line 125"/>
          <p:cNvSpPr>
            <a:spLocks noChangeShapeType="1"/>
          </p:cNvSpPr>
          <p:nvPr/>
        </p:nvSpPr>
        <p:spPr bwMode="auto">
          <a:xfrm flipV="1">
            <a:off x="757238" y="3216275"/>
            <a:ext cx="996950" cy="1103313"/>
          </a:xfrm>
          <a:prstGeom prst="line">
            <a:avLst/>
          </a:prstGeom>
          <a:noFill/>
          <a:ln w="28575">
            <a:solidFill>
              <a:srgbClr val="FF0000"/>
            </a:solidFill>
            <a:round/>
            <a:headEnd/>
            <a:tailEnd type="triangle" w="med" len="med"/>
          </a:ln>
        </p:spPr>
        <p:txBody>
          <a:bodyPr wrap="none"/>
          <a:lstStyle/>
          <a:p>
            <a:endParaRPr lang="en-US"/>
          </a:p>
        </p:txBody>
      </p:sp>
      <p:sp>
        <p:nvSpPr>
          <p:cNvPr id="1051" name="Line 126"/>
          <p:cNvSpPr>
            <a:spLocks noChangeShapeType="1"/>
          </p:cNvSpPr>
          <p:nvPr/>
        </p:nvSpPr>
        <p:spPr bwMode="auto">
          <a:xfrm flipH="1">
            <a:off x="3003550" y="1711325"/>
            <a:ext cx="1263650" cy="1843088"/>
          </a:xfrm>
          <a:prstGeom prst="line">
            <a:avLst/>
          </a:prstGeom>
          <a:noFill/>
          <a:ln w="28575">
            <a:solidFill>
              <a:srgbClr val="FF0000"/>
            </a:solidFill>
            <a:round/>
            <a:headEnd/>
            <a:tailEnd type="triangle" w="med" len="med"/>
          </a:ln>
        </p:spPr>
        <p:txBody>
          <a:bodyPr wrap="none"/>
          <a:lstStyle/>
          <a:p>
            <a:endParaRPr lang="en-US"/>
          </a:p>
        </p:txBody>
      </p:sp>
      <p:sp>
        <p:nvSpPr>
          <p:cNvPr id="131" name="Date Placeholder 130"/>
          <p:cNvSpPr>
            <a:spLocks noGrp="1"/>
          </p:cNvSpPr>
          <p:nvPr>
            <p:ph type="dt" sz="half" idx="10"/>
          </p:nvPr>
        </p:nvSpPr>
        <p:spPr/>
        <p:txBody>
          <a:bodyPr/>
          <a:lstStyle/>
          <a:p>
            <a:pPr>
              <a:buFontTx/>
              <a:buNone/>
            </a:pPr>
            <a:r>
              <a:rPr lang="en-US" smtClean="0"/>
              <a:t>CEG436</a:t>
            </a:r>
            <a:endParaRPr lang="en-US" dirty="0"/>
          </a:p>
        </p:txBody>
      </p:sp>
      <p:sp>
        <p:nvSpPr>
          <p:cNvPr id="135" name="Slide Number Placeholder 134"/>
          <p:cNvSpPr>
            <a:spLocks noGrp="1"/>
          </p:cNvSpPr>
          <p:nvPr>
            <p:ph type="sldNum" sz="quarter" idx="12"/>
          </p:nvPr>
        </p:nvSpPr>
        <p:spPr/>
        <p:txBody>
          <a:bodyPr/>
          <a:lstStyle/>
          <a:p>
            <a:pPr>
              <a:buFontTx/>
              <a:buNone/>
            </a:pPr>
            <a:fld id="{E2523328-5748-4325-AE1F-4444A2A13363}" type="slidenum">
              <a:rPr lang="en-US" smtClean="0"/>
              <a:pPr>
                <a:buFontTx/>
                <a:buNone/>
              </a:pPr>
              <a:t>12</a:t>
            </a:fld>
            <a:endParaRPr lang="en-US" dirty="0"/>
          </a:p>
        </p:txBody>
      </p:sp>
      <p:sp>
        <p:nvSpPr>
          <p:cNvPr id="136" name="Footer Placeholder 135"/>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Freeform 2"/>
          <p:cNvSpPr>
            <a:spLocks/>
          </p:cNvSpPr>
          <p:nvPr/>
        </p:nvSpPr>
        <p:spPr bwMode="auto">
          <a:xfrm>
            <a:off x="1612900" y="2686050"/>
            <a:ext cx="1866900" cy="1589088"/>
          </a:xfrm>
          <a:custGeom>
            <a:avLst/>
            <a:gdLst>
              <a:gd name="T0" fmla="*/ 1067567219 w 1340"/>
              <a:gd name="T1" fmla="*/ 74768515 h 1191"/>
              <a:gd name="T2" fmla="*/ 159164356 w 1340"/>
              <a:gd name="T3" fmla="*/ 106813130 h 1191"/>
              <a:gd name="T4" fmla="*/ 112579645 w 1340"/>
              <a:gd name="T5" fmla="*/ 715646021 h 1191"/>
              <a:gd name="T6" fmla="*/ 54349083 w 1340"/>
              <a:gd name="T7" fmla="*/ 1281754720 h 1191"/>
              <a:gd name="T8" fmla="*/ 217394940 w 1340"/>
              <a:gd name="T9" fmla="*/ 1548787106 h 1191"/>
              <a:gd name="T10" fmla="*/ 1044274167 w 1340"/>
              <a:gd name="T11" fmla="*/ 1559467748 h 1191"/>
              <a:gd name="T12" fmla="*/ 1242260233 w 1340"/>
              <a:gd name="T13" fmla="*/ 2008081383 h 1191"/>
              <a:gd name="T14" fmla="*/ 2147483647 w 1340"/>
              <a:gd name="T15" fmla="*/ 1954675506 h 1191"/>
              <a:gd name="T16" fmla="*/ 2147483647 w 1340"/>
              <a:gd name="T17" fmla="*/ 1014722667 h 1191"/>
              <a:gd name="T18" fmla="*/ 2147483647 w 1340"/>
              <a:gd name="T19" fmla="*/ 608832766 h 1191"/>
              <a:gd name="T20" fmla="*/ 1475184136 w 1340"/>
              <a:gd name="T21" fmla="*/ 512701654 h 1191"/>
              <a:gd name="T22" fmla="*/ 1067567219 w 1340"/>
              <a:gd name="T23" fmla="*/ 7476851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2056" name="Group 3"/>
          <p:cNvGrpSpPr>
            <a:grpSpLocks/>
          </p:cNvGrpSpPr>
          <p:nvPr/>
        </p:nvGrpSpPr>
        <p:grpSpPr bwMode="auto">
          <a:xfrm>
            <a:off x="2668588" y="3679825"/>
            <a:ext cx="501650" cy="233363"/>
            <a:chOff x="3600" y="219"/>
            <a:chExt cx="360" cy="175"/>
          </a:xfrm>
        </p:grpSpPr>
        <p:sp>
          <p:nvSpPr>
            <p:cNvPr id="2168" name="Oval 4"/>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2169" name="Line 5"/>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2170" name="Line 6"/>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2171" name="Rectangle 7"/>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2172" name="Oval 8"/>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2173" name="Group 9"/>
            <p:cNvGrpSpPr>
              <a:grpSpLocks/>
            </p:cNvGrpSpPr>
            <p:nvPr/>
          </p:nvGrpSpPr>
          <p:grpSpPr bwMode="auto">
            <a:xfrm>
              <a:off x="3686" y="244"/>
              <a:ext cx="177" cy="66"/>
              <a:chOff x="2848" y="848"/>
              <a:chExt cx="140" cy="98"/>
            </a:xfrm>
          </p:grpSpPr>
          <p:sp>
            <p:nvSpPr>
              <p:cNvPr id="2178" name="Line 10"/>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2179" name="Line 11"/>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2180" name="Line 12"/>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2174" name="Group 13"/>
            <p:cNvGrpSpPr>
              <a:grpSpLocks/>
            </p:cNvGrpSpPr>
            <p:nvPr/>
          </p:nvGrpSpPr>
          <p:grpSpPr bwMode="auto">
            <a:xfrm flipV="1">
              <a:off x="3686" y="243"/>
              <a:ext cx="177" cy="66"/>
              <a:chOff x="2848" y="848"/>
              <a:chExt cx="140" cy="98"/>
            </a:xfrm>
          </p:grpSpPr>
          <p:sp>
            <p:nvSpPr>
              <p:cNvPr id="2175" name="Line 14"/>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2176" name="Line 15"/>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2177" name="Line 16"/>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2057" name="Group 17"/>
          <p:cNvGrpSpPr>
            <a:grpSpLocks/>
          </p:cNvGrpSpPr>
          <p:nvPr/>
        </p:nvGrpSpPr>
        <p:grpSpPr bwMode="auto">
          <a:xfrm>
            <a:off x="1771650" y="3333750"/>
            <a:ext cx="1333500" cy="342900"/>
            <a:chOff x="8025" y="5070"/>
            <a:chExt cx="2100" cy="540"/>
          </a:xfrm>
        </p:grpSpPr>
        <p:sp>
          <p:nvSpPr>
            <p:cNvPr id="2165" name="Line 18"/>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2166" name="Line 19"/>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2167" name="Line 20"/>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sp>
        <p:nvSpPr>
          <p:cNvPr id="2058" name="Rectangle 21"/>
          <p:cNvSpPr>
            <a:spLocks noGrp="1" noChangeArrowheads="1"/>
          </p:cNvSpPr>
          <p:nvPr>
            <p:ph type="title"/>
          </p:nvPr>
        </p:nvSpPr>
        <p:spPr>
          <a:xfrm>
            <a:off x="392113" y="76200"/>
            <a:ext cx="7772400" cy="1143000"/>
          </a:xfrm>
        </p:spPr>
        <p:txBody>
          <a:bodyPr/>
          <a:lstStyle/>
          <a:p>
            <a:r>
              <a:rPr lang="en-US" smtClean="0"/>
              <a:t>Mobility: more vocabulary</a:t>
            </a:r>
          </a:p>
        </p:txBody>
      </p:sp>
      <p:sp>
        <p:nvSpPr>
          <p:cNvPr id="2059" name="Text Box 22"/>
          <p:cNvSpPr txBox="1">
            <a:spLocks noChangeArrowheads="1"/>
          </p:cNvSpPr>
          <p:nvPr/>
        </p:nvSpPr>
        <p:spPr bwMode="auto">
          <a:xfrm>
            <a:off x="2728913" y="2513013"/>
            <a:ext cx="3335337" cy="946150"/>
          </a:xfrm>
          <a:prstGeom prst="rect">
            <a:avLst/>
          </a:prstGeom>
          <a:noFill/>
          <a:ln w="9525">
            <a:noFill/>
            <a:miter lim="800000"/>
            <a:headEnd/>
            <a:tailEnd/>
          </a:ln>
        </p:spPr>
        <p:txBody>
          <a:bodyPr>
            <a:spAutoFit/>
          </a:bodyPr>
          <a:lstStyle/>
          <a:p>
            <a:pPr>
              <a:spcBef>
                <a:spcPct val="0"/>
              </a:spcBef>
              <a:buFontTx/>
              <a:buNone/>
            </a:pPr>
            <a:r>
              <a:rPr kumimoji="0" lang="en-US" sz="2000" i="1">
                <a:solidFill>
                  <a:srgbClr val="FF0000"/>
                </a:solidFill>
                <a:latin typeface="Comic Sans MS" pitchFamily="66" charset="0"/>
              </a:rPr>
              <a:t>Care-of-address:</a:t>
            </a:r>
            <a:r>
              <a:rPr kumimoji="0" lang="en-US" sz="2000">
                <a:latin typeface="Comic Sans MS" pitchFamily="66" charset="0"/>
              </a:rPr>
              <a:t> address in visited network.</a:t>
            </a:r>
          </a:p>
          <a:p>
            <a:pPr>
              <a:spcBef>
                <a:spcPct val="0"/>
              </a:spcBef>
              <a:buFontTx/>
              <a:buNone/>
            </a:pPr>
            <a:r>
              <a:rPr kumimoji="0" lang="en-US">
                <a:latin typeface="Comic Sans MS" pitchFamily="66" charset="0"/>
              </a:rPr>
              <a:t>(e.g., 79,129.13.2) </a:t>
            </a:r>
          </a:p>
        </p:txBody>
      </p:sp>
      <p:grpSp>
        <p:nvGrpSpPr>
          <p:cNvPr id="2060" name="Group 23"/>
          <p:cNvGrpSpPr>
            <a:grpSpLocks/>
          </p:cNvGrpSpPr>
          <p:nvPr/>
        </p:nvGrpSpPr>
        <p:grpSpPr bwMode="auto">
          <a:xfrm>
            <a:off x="1520825" y="2892425"/>
            <a:ext cx="914400" cy="590550"/>
            <a:chOff x="10665" y="3225"/>
            <a:chExt cx="1440" cy="930"/>
          </a:xfrm>
        </p:grpSpPr>
        <p:sp>
          <p:nvSpPr>
            <p:cNvPr id="2095" name="Oval 24"/>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2096" name="Group 25"/>
            <p:cNvGrpSpPr>
              <a:grpSpLocks/>
            </p:cNvGrpSpPr>
            <p:nvPr/>
          </p:nvGrpSpPr>
          <p:grpSpPr bwMode="auto">
            <a:xfrm>
              <a:off x="11038" y="3281"/>
              <a:ext cx="618" cy="667"/>
              <a:chOff x="8023" y="4451"/>
              <a:chExt cx="618" cy="667"/>
            </a:xfrm>
          </p:grpSpPr>
          <p:sp>
            <p:nvSpPr>
              <p:cNvPr id="2097" name="Freeform 26"/>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2098" name="Freeform 27"/>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2099" name="Freeform 28"/>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2100" name="Freeform 29"/>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2101" name="Freeform 30"/>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2102" name="Freeform 31"/>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2103" name="Freeform 32"/>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2104" name="Freeform 33"/>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2105" name="Freeform 34"/>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2106" name="Freeform 35"/>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2107" name="Freeform 36"/>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2108" name="Freeform 37"/>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2109" name="Freeform 38"/>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2110" name="Freeform 39"/>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2111" name="Freeform 40"/>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2112" name="Freeform 41"/>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2113" name="Freeform 42"/>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2114" name="Freeform 43"/>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2115" name="Freeform 44"/>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2116" name="Freeform 45"/>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2117" name="Freeform 46"/>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2118" name="Freeform 47"/>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2119" name="Freeform 48"/>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2120" name="Freeform 49"/>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2121" name="Freeform 50"/>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2122" name="Freeform 51"/>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2123" name="Freeform 52"/>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2124" name="Freeform 53"/>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2125" name="Freeform 54"/>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2126" name="Freeform 55"/>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2127" name="Freeform 56"/>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2128" name="Freeform 57"/>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2129" name="Freeform 58"/>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2130" name="Freeform 59"/>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2131" name="Freeform 60"/>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2132" name="Freeform 61"/>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2133" name="Freeform 62"/>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2134" name="Freeform 63"/>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2135" name="Freeform 64"/>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2136" name="Freeform 65"/>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2137" name="Freeform 66"/>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2138" name="Freeform 67"/>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2139" name="Freeform 68"/>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2140" name="Freeform 69"/>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2141" name="Freeform 70"/>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2142" name="Freeform 71"/>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2143" name="Freeform 72"/>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2144" name="Freeform 73"/>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2145" name="Freeform 74"/>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2146" name="Freeform 75"/>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2147" name="Freeform 76"/>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2148" name="Freeform 77"/>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2149" name="Freeform 78"/>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2150" name="Freeform 79"/>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2151" name="Freeform 80"/>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2152" name="Freeform 81"/>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2153" name="Freeform 82"/>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2154" name="Freeform 83"/>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2155" name="Freeform 84"/>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2156" name="Freeform 85"/>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2157" name="Freeform 86"/>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2158" name="Freeform 87"/>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2159" name="Freeform 88"/>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2160" name="Freeform 89"/>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2161" name="Freeform 90"/>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2162" name="Freeform 91"/>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2163" name="Freeform 92"/>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2164" name="Freeform 93"/>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2061" name="Freeform 94"/>
          <p:cNvSpPr>
            <a:spLocks/>
          </p:cNvSpPr>
          <p:nvPr/>
        </p:nvSpPr>
        <p:spPr bwMode="auto">
          <a:xfrm>
            <a:off x="6413500" y="2555875"/>
            <a:ext cx="1838325" cy="1711325"/>
          </a:xfrm>
          <a:custGeom>
            <a:avLst/>
            <a:gdLst>
              <a:gd name="T0" fmla="*/ 1614093 w 2894"/>
              <a:gd name="T1" fmla="*/ 537490098 h 2693"/>
              <a:gd name="T2" fmla="*/ 140823056 w 2894"/>
              <a:gd name="T3" fmla="*/ 205546469 h 2693"/>
              <a:gd name="T4" fmla="*/ 558449312 w 2894"/>
              <a:gd name="T5" fmla="*/ 138915351 h 2693"/>
              <a:gd name="T6" fmla="*/ 1047495843 w 2894"/>
              <a:gd name="T7" fmla="*/ 68649991 h 2693"/>
              <a:gd name="T8" fmla="*/ 1163704751 w 2894"/>
              <a:gd name="T9" fmla="*/ 550815933 h 2693"/>
              <a:gd name="T10" fmla="*/ 1072916046 w 2894"/>
              <a:gd name="T11" fmla="*/ 865798911 h 2693"/>
              <a:gd name="T12" fmla="*/ 848972056 w 2894"/>
              <a:gd name="T13" fmla="*/ 1011175695 h 2693"/>
              <a:gd name="T14" fmla="*/ 661342754 w 2894"/>
              <a:gd name="T15" fmla="*/ 1041462260 h 2693"/>
              <a:gd name="T16" fmla="*/ 421257844 w 2894"/>
              <a:gd name="T17" fmla="*/ 1062057251 h 2693"/>
              <a:gd name="T18" fmla="*/ 139612328 w 2894"/>
              <a:gd name="T19" fmla="*/ 888816955 h 2693"/>
              <a:gd name="T20" fmla="*/ 1614093 w 2894"/>
              <a:gd name="T21" fmla="*/ 537490098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2062" name="Group 95"/>
          <p:cNvGrpSpPr>
            <a:grpSpLocks/>
          </p:cNvGrpSpPr>
          <p:nvPr/>
        </p:nvGrpSpPr>
        <p:grpSpPr bwMode="auto">
          <a:xfrm>
            <a:off x="6705600" y="3794125"/>
            <a:ext cx="501650" cy="233363"/>
            <a:chOff x="3600" y="219"/>
            <a:chExt cx="360" cy="175"/>
          </a:xfrm>
        </p:grpSpPr>
        <p:sp>
          <p:nvSpPr>
            <p:cNvPr id="2082" name="Oval 96"/>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2083" name="Line 97"/>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2084" name="Line 98"/>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2085" name="Rectangle 99"/>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2086" name="Oval 100"/>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2087" name="Group 101"/>
            <p:cNvGrpSpPr>
              <a:grpSpLocks/>
            </p:cNvGrpSpPr>
            <p:nvPr/>
          </p:nvGrpSpPr>
          <p:grpSpPr bwMode="auto">
            <a:xfrm>
              <a:off x="3686" y="244"/>
              <a:ext cx="177" cy="66"/>
              <a:chOff x="2848" y="848"/>
              <a:chExt cx="140" cy="98"/>
            </a:xfrm>
          </p:grpSpPr>
          <p:sp>
            <p:nvSpPr>
              <p:cNvPr id="2092" name="Line 102"/>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2093" name="Line 103"/>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2094" name="Line 104"/>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2088" name="Group 105"/>
            <p:cNvGrpSpPr>
              <a:grpSpLocks/>
            </p:cNvGrpSpPr>
            <p:nvPr/>
          </p:nvGrpSpPr>
          <p:grpSpPr bwMode="auto">
            <a:xfrm flipV="1">
              <a:off x="3686" y="243"/>
              <a:ext cx="177" cy="66"/>
              <a:chOff x="2848" y="848"/>
              <a:chExt cx="140" cy="98"/>
            </a:xfrm>
          </p:grpSpPr>
          <p:sp>
            <p:nvSpPr>
              <p:cNvPr id="2089" name="Line 106"/>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2090" name="Line 107"/>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2091" name="Line 108"/>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2063" name="Line 109"/>
          <p:cNvSpPr>
            <a:spLocks noChangeShapeType="1"/>
          </p:cNvSpPr>
          <p:nvPr/>
        </p:nvSpPr>
        <p:spPr bwMode="auto">
          <a:xfrm>
            <a:off x="6735763" y="3622675"/>
            <a:ext cx="1333500" cy="0"/>
          </a:xfrm>
          <a:prstGeom prst="line">
            <a:avLst/>
          </a:prstGeom>
          <a:noFill/>
          <a:ln w="19050">
            <a:solidFill>
              <a:srgbClr val="000000"/>
            </a:solidFill>
            <a:round/>
            <a:headEnd/>
            <a:tailEnd/>
          </a:ln>
        </p:spPr>
        <p:txBody>
          <a:bodyPr/>
          <a:lstStyle/>
          <a:p>
            <a:endParaRPr lang="en-US"/>
          </a:p>
        </p:txBody>
      </p:sp>
      <p:sp>
        <p:nvSpPr>
          <p:cNvPr id="2064" name="Line 110"/>
          <p:cNvSpPr>
            <a:spLocks noChangeShapeType="1"/>
          </p:cNvSpPr>
          <p:nvPr/>
        </p:nvSpPr>
        <p:spPr bwMode="auto">
          <a:xfrm>
            <a:off x="6945313" y="3622675"/>
            <a:ext cx="0" cy="171450"/>
          </a:xfrm>
          <a:prstGeom prst="line">
            <a:avLst/>
          </a:prstGeom>
          <a:noFill/>
          <a:ln w="19050">
            <a:solidFill>
              <a:srgbClr val="000000"/>
            </a:solidFill>
            <a:round/>
            <a:headEnd/>
            <a:tailEnd/>
          </a:ln>
        </p:spPr>
        <p:txBody>
          <a:bodyPr/>
          <a:lstStyle/>
          <a:p>
            <a:endParaRPr lang="en-US"/>
          </a:p>
        </p:txBody>
      </p:sp>
      <p:sp>
        <p:nvSpPr>
          <p:cNvPr id="2065" name="Line 111"/>
          <p:cNvSpPr>
            <a:spLocks noChangeShapeType="1"/>
          </p:cNvSpPr>
          <p:nvPr/>
        </p:nvSpPr>
        <p:spPr bwMode="auto">
          <a:xfrm>
            <a:off x="7797800" y="3455988"/>
            <a:ext cx="0" cy="171450"/>
          </a:xfrm>
          <a:prstGeom prst="line">
            <a:avLst/>
          </a:prstGeom>
          <a:noFill/>
          <a:ln w="19050">
            <a:solidFill>
              <a:srgbClr val="000000"/>
            </a:solidFill>
            <a:round/>
            <a:headEnd/>
            <a:tailEnd/>
          </a:ln>
        </p:spPr>
        <p:txBody>
          <a:bodyPr/>
          <a:lstStyle/>
          <a:p>
            <a:endParaRPr lang="en-US"/>
          </a:p>
        </p:txBody>
      </p:sp>
      <p:grpSp>
        <p:nvGrpSpPr>
          <p:cNvPr id="2066" name="Group 112"/>
          <p:cNvGrpSpPr>
            <a:grpSpLocks/>
          </p:cNvGrpSpPr>
          <p:nvPr/>
        </p:nvGrpSpPr>
        <p:grpSpPr bwMode="auto">
          <a:xfrm>
            <a:off x="7340600" y="2984500"/>
            <a:ext cx="914400" cy="590550"/>
            <a:chOff x="10665" y="3225"/>
            <a:chExt cx="1440" cy="930"/>
          </a:xfrm>
        </p:grpSpPr>
        <p:sp>
          <p:nvSpPr>
            <p:cNvPr id="2080" name="Oval 113"/>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2081" name="Group 114"/>
            <p:cNvGrpSpPr>
              <a:grpSpLocks/>
            </p:cNvGrpSpPr>
            <p:nvPr/>
          </p:nvGrpSpPr>
          <p:grpSpPr bwMode="auto">
            <a:xfrm>
              <a:off x="11031" y="3335"/>
              <a:ext cx="565" cy="643"/>
              <a:chOff x="2870" y="1518"/>
              <a:chExt cx="292" cy="320"/>
            </a:xfrm>
          </p:grpSpPr>
          <p:graphicFrame>
            <p:nvGraphicFramePr>
              <p:cNvPr id="2051"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8" r:id="rId4" imgW="819000" imgH="847800" progId="">
                      <p:embed/>
                    </p:oleObj>
                  </mc:Choice>
                  <mc:Fallback>
                    <p:oleObj r:id="rId4" imgW="819000" imgH="847800" progId="">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9" r:id="rId6" imgW="1266840" imgH="1200240" progId="">
                      <p:embed/>
                    </p:oleObj>
                  </mc:Choice>
                  <mc:Fallback>
                    <p:oleObj r:id="rId6" imgW="1266840" imgH="1200240" progId="">
                      <p:embed/>
                      <p:pic>
                        <p:nvPicPr>
                          <p:cNvPr id="0" name="Object 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067" name="Freeform 117"/>
          <p:cNvSpPr>
            <a:spLocks/>
          </p:cNvSpPr>
          <p:nvPr/>
        </p:nvSpPr>
        <p:spPr bwMode="auto">
          <a:xfrm>
            <a:off x="3954463" y="3502025"/>
            <a:ext cx="2109787" cy="1250950"/>
          </a:xfrm>
          <a:custGeom>
            <a:avLst/>
            <a:gdLst>
              <a:gd name="T0" fmla="*/ 240105067 w 3324"/>
              <a:gd name="T1" fmla="*/ 6042134 h 1971"/>
              <a:gd name="T2" fmla="*/ 60026108 w 3324"/>
              <a:gd name="T3" fmla="*/ 132929470 h 1971"/>
              <a:gd name="T4" fmla="*/ 1208494 w 3324"/>
              <a:gd name="T5" fmla="*/ 429402127 h 1971"/>
              <a:gd name="T6" fmla="*/ 67680748 w 3324"/>
              <a:gd name="T7" fmla="*/ 646922666 h 1971"/>
              <a:gd name="T8" fmla="*/ 245342085 w 3324"/>
              <a:gd name="T9" fmla="*/ 737556066 h 1971"/>
              <a:gd name="T10" fmla="*/ 436298777 w 3324"/>
              <a:gd name="T11" fmla="*/ 695260511 h 1971"/>
              <a:gd name="T12" fmla="*/ 623628640 w 3324"/>
              <a:gd name="T13" fmla="*/ 755683095 h 1971"/>
              <a:gd name="T14" fmla="*/ 955989337 w 3324"/>
              <a:gd name="T15" fmla="*/ 773809489 h 1971"/>
              <a:gd name="T16" fmla="*/ 1306477917 w 3324"/>
              <a:gd name="T17" fmla="*/ 634837769 h 1971"/>
              <a:gd name="T18" fmla="*/ 1151779290 w 3324"/>
              <a:gd name="T19" fmla="*/ 376633121 h 1971"/>
              <a:gd name="T20" fmla="*/ 1093364739 w 3324"/>
              <a:gd name="T21" fmla="*/ 178850343 h 1971"/>
              <a:gd name="T22" fmla="*/ 690504076 w 3324"/>
              <a:gd name="T23" fmla="*/ 97481453 h 1971"/>
              <a:gd name="T24" fmla="*/ 240105067 w 3324"/>
              <a:gd name="T25" fmla="*/ 6042134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2068" name="Text Box 118"/>
          <p:cNvSpPr txBox="1">
            <a:spLocks noChangeArrowheads="1"/>
          </p:cNvSpPr>
          <p:nvPr/>
        </p:nvSpPr>
        <p:spPr bwMode="auto">
          <a:xfrm>
            <a:off x="4129088" y="3798888"/>
            <a:ext cx="1447800" cy="581025"/>
          </a:xfrm>
          <a:prstGeom prst="rect">
            <a:avLst/>
          </a:prstGeom>
          <a:noFill/>
          <a:ln w="9525">
            <a:noFill/>
            <a:miter lim="800000"/>
            <a:headEnd/>
            <a:tailEnd/>
          </a:ln>
        </p:spPr>
        <p:txBody>
          <a:bodyPr>
            <a:spAutoFit/>
          </a:bodyPr>
          <a:lstStyle/>
          <a:p>
            <a:pPr algn="ctr">
              <a:spcBef>
                <a:spcPct val="0"/>
              </a:spcBef>
              <a:buFontTx/>
              <a:buNone/>
            </a:pPr>
            <a:r>
              <a:rPr kumimoji="0" lang="en-US">
                <a:solidFill>
                  <a:schemeClr val="bg1"/>
                </a:solidFill>
                <a:latin typeface="Comic Sans MS" pitchFamily="66" charset="0"/>
              </a:rPr>
              <a:t>wide area network</a:t>
            </a:r>
          </a:p>
        </p:txBody>
      </p:sp>
      <p:sp>
        <p:nvSpPr>
          <p:cNvPr id="2069" name="Freeform 119"/>
          <p:cNvSpPr>
            <a:spLocks/>
          </p:cNvSpPr>
          <p:nvPr/>
        </p:nvSpPr>
        <p:spPr bwMode="auto">
          <a:xfrm>
            <a:off x="3259138" y="5065713"/>
            <a:ext cx="2944812" cy="911225"/>
          </a:xfrm>
          <a:custGeom>
            <a:avLst/>
            <a:gdLst>
              <a:gd name="T0" fmla="*/ 136781926 w 4636"/>
              <a:gd name="T1" fmla="*/ 6048375 h 1435"/>
              <a:gd name="T2" fmla="*/ 76258931 w 4636"/>
              <a:gd name="T3" fmla="*/ 260080116 h 1435"/>
              <a:gd name="T4" fmla="*/ 324402491 w 4636"/>
              <a:gd name="T5" fmla="*/ 508063486 h 1435"/>
              <a:gd name="T6" fmla="*/ 790428560 w 4636"/>
              <a:gd name="T7" fmla="*/ 574595588 h 1435"/>
              <a:gd name="T8" fmla="*/ 1419865662 w 4636"/>
              <a:gd name="T9" fmla="*/ 532256978 h 1435"/>
              <a:gd name="T10" fmla="*/ 1583277251 w 4636"/>
              <a:gd name="T11" fmla="*/ 393144400 h 1435"/>
              <a:gd name="T12" fmla="*/ 1833036078 w 4636"/>
              <a:gd name="T13" fmla="*/ 310079999 h 1435"/>
              <a:gd name="T14" fmla="*/ 1714411529 w 4636"/>
              <a:gd name="T15" fmla="*/ 112096552 h 1435"/>
              <a:gd name="T16" fmla="*/ 896545285 w 4636"/>
              <a:gd name="T17" fmla="*/ 30645099 h 1435"/>
              <a:gd name="T18" fmla="*/ 136781926 w 4636"/>
              <a:gd name="T19" fmla="*/ 6048375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w="9525">
            <a:noFill/>
            <a:round/>
            <a:headEnd/>
            <a:tailEnd/>
          </a:ln>
        </p:spPr>
        <p:txBody>
          <a:bodyPr wrap="none" anchor="ctr"/>
          <a:lstStyle/>
          <a:p>
            <a:endParaRPr lang="en-US"/>
          </a:p>
        </p:txBody>
      </p:sp>
      <p:graphicFrame>
        <p:nvGraphicFramePr>
          <p:cNvPr id="2050" name="Object 120"/>
          <p:cNvGraphicFramePr>
            <a:graphicFrameLocks noChangeAspect="1"/>
          </p:cNvGraphicFramePr>
          <p:nvPr/>
        </p:nvGraphicFramePr>
        <p:xfrm>
          <a:off x="4392613" y="5248275"/>
          <a:ext cx="415925" cy="317500"/>
        </p:xfrm>
        <a:graphic>
          <a:graphicData uri="http://schemas.openxmlformats.org/presentationml/2006/ole">
            <mc:AlternateContent xmlns:mc="http://schemas.openxmlformats.org/markup-compatibility/2006">
              <mc:Choice xmlns:v="urn:schemas-microsoft-com:vml" Requires="v">
                <p:oleObj spid="_x0000_s2070" r:id="rId8" imgW="1305000" imgH="1085760" progId="">
                  <p:embed/>
                </p:oleObj>
              </mc:Choice>
              <mc:Fallback>
                <p:oleObj r:id="rId8" imgW="1305000" imgH="1085760" progId="">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613" y="5248275"/>
                        <a:ext cx="4159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0" name="Line 121"/>
          <p:cNvSpPr>
            <a:spLocks noChangeShapeType="1"/>
          </p:cNvSpPr>
          <p:nvPr/>
        </p:nvSpPr>
        <p:spPr bwMode="auto">
          <a:xfrm>
            <a:off x="4894263" y="2085975"/>
            <a:ext cx="2528887" cy="1087438"/>
          </a:xfrm>
          <a:prstGeom prst="line">
            <a:avLst/>
          </a:prstGeom>
          <a:noFill/>
          <a:ln w="28575">
            <a:solidFill>
              <a:srgbClr val="FF0000"/>
            </a:solidFill>
            <a:round/>
            <a:headEnd/>
            <a:tailEnd type="triangle" w="med" len="med"/>
          </a:ln>
        </p:spPr>
        <p:txBody>
          <a:bodyPr wrap="none"/>
          <a:lstStyle/>
          <a:p>
            <a:endParaRPr lang="en-US"/>
          </a:p>
        </p:txBody>
      </p:sp>
      <p:sp>
        <p:nvSpPr>
          <p:cNvPr id="2071" name="Line 122"/>
          <p:cNvSpPr>
            <a:spLocks noChangeShapeType="1"/>
          </p:cNvSpPr>
          <p:nvPr/>
        </p:nvSpPr>
        <p:spPr bwMode="auto">
          <a:xfrm flipH="1" flipV="1">
            <a:off x="6916738" y="4092575"/>
            <a:ext cx="255587" cy="539750"/>
          </a:xfrm>
          <a:prstGeom prst="line">
            <a:avLst/>
          </a:prstGeom>
          <a:noFill/>
          <a:ln w="28575">
            <a:solidFill>
              <a:srgbClr val="FF0000"/>
            </a:solidFill>
            <a:round/>
            <a:headEnd/>
            <a:tailEnd type="triangle" w="med" len="med"/>
          </a:ln>
        </p:spPr>
        <p:txBody>
          <a:bodyPr wrap="none"/>
          <a:lstStyle/>
          <a:p>
            <a:endParaRPr lang="en-US"/>
          </a:p>
        </p:txBody>
      </p:sp>
      <p:sp>
        <p:nvSpPr>
          <p:cNvPr id="2072" name="Line 123"/>
          <p:cNvSpPr>
            <a:spLocks noChangeShapeType="1"/>
          </p:cNvSpPr>
          <p:nvPr/>
        </p:nvSpPr>
        <p:spPr bwMode="auto">
          <a:xfrm flipH="1">
            <a:off x="7951788" y="2090738"/>
            <a:ext cx="215900" cy="779462"/>
          </a:xfrm>
          <a:prstGeom prst="line">
            <a:avLst/>
          </a:prstGeom>
          <a:noFill/>
          <a:ln w="28575">
            <a:solidFill>
              <a:srgbClr val="FF0000"/>
            </a:solidFill>
            <a:round/>
            <a:headEnd/>
            <a:tailEnd type="triangle" w="med" len="med"/>
          </a:ln>
        </p:spPr>
        <p:txBody>
          <a:bodyPr wrap="none"/>
          <a:lstStyle/>
          <a:p>
            <a:endParaRPr lang="en-US"/>
          </a:p>
        </p:txBody>
      </p:sp>
      <p:sp>
        <p:nvSpPr>
          <p:cNvPr id="2073" name="Text Box 124"/>
          <p:cNvSpPr txBox="1">
            <a:spLocks noChangeArrowheads="1"/>
          </p:cNvSpPr>
          <p:nvPr/>
        </p:nvSpPr>
        <p:spPr bwMode="auto">
          <a:xfrm>
            <a:off x="5500688" y="1177925"/>
            <a:ext cx="3349625" cy="1006475"/>
          </a:xfrm>
          <a:prstGeom prst="rect">
            <a:avLst/>
          </a:prstGeom>
          <a:noFill/>
          <a:ln w="9525">
            <a:noFill/>
            <a:miter lim="800000"/>
            <a:headEnd/>
            <a:tailEnd/>
          </a:ln>
        </p:spPr>
        <p:txBody>
          <a:bodyPr>
            <a:spAutoFit/>
          </a:bodyPr>
          <a:lstStyle/>
          <a:p>
            <a:pPr>
              <a:spcBef>
                <a:spcPct val="0"/>
              </a:spcBef>
              <a:buFontTx/>
              <a:buNone/>
            </a:pPr>
            <a:r>
              <a:rPr kumimoji="0" lang="en-US" sz="2000" i="1">
                <a:solidFill>
                  <a:srgbClr val="FF0000"/>
                </a:solidFill>
                <a:latin typeface="Comic Sans MS" pitchFamily="66" charset="0"/>
              </a:rPr>
              <a:t>visited network:</a:t>
            </a:r>
            <a:r>
              <a:rPr kumimoji="0" lang="en-US" sz="2000">
                <a:latin typeface="Comic Sans MS" pitchFamily="66" charset="0"/>
              </a:rPr>
              <a:t> network in which mobile currently resides </a:t>
            </a:r>
            <a:r>
              <a:rPr kumimoji="0" lang="en-US">
                <a:latin typeface="Comic Sans MS" pitchFamily="66" charset="0"/>
              </a:rPr>
              <a:t>(e.g., 79.129.13/24)</a:t>
            </a:r>
          </a:p>
        </p:txBody>
      </p:sp>
      <p:sp>
        <p:nvSpPr>
          <p:cNvPr id="2074" name="Text Box 125"/>
          <p:cNvSpPr txBox="1">
            <a:spLocks noChangeArrowheads="1"/>
          </p:cNvSpPr>
          <p:nvPr/>
        </p:nvSpPr>
        <p:spPr bwMode="auto">
          <a:xfrm>
            <a:off x="1684338" y="1547813"/>
            <a:ext cx="3671887" cy="701675"/>
          </a:xfrm>
          <a:prstGeom prst="rect">
            <a:avLst/>
          </a:prstGeom>
          <a:noFill/>
          <a:ln w="9525">
            <a:noFill/>
            <a:miter lim="800000"/>
            <a:headEnd/>
            <a:tailEnd/>
          </a:ln>
        </p:spPr>
        <p:txBody>
          <a:bodyPr>
            <a:spAutoFit/>
          </a:bodyPr>
          <a:lstStyle/>
          <a:p>
            <a:pPr>
              <a:spcBef>
                <a:spcPct val="0"/>
              </a:spcBef>
              <a:buFontTx/>
              <a:buNone/>
            </a:pPr>
            <a:r>
              <a:rPr kumimoji="0" lang="en-US" sz="2000" i="1">
                <a:solidFill>
                  <a:srgbClr val="FF0000"/>
                </a:solidFill>
                <a:latin typeface="Comic Sans MS" pitchFamily="66" charset="0"/>
              </a:rPr>
              <a:t>Permanent address:</a:t>
            </a:r>
            <a:r>
              <a:rPr kumimoji="0" lang="en-US" sz="2000">
                <a:latin typeface="Comic Sans MS" pitchFamily="66" charset="0"/>
              </a:rPr>
              <a:t> remains constant (</a:t>
            </a:r>
            <a:r>
              <a:rPr kumimoji="0" lang="en-US">
                <a:latin typeface="Comic Sans MS" pitchFamily="66" charset="0"/>
              </a:rPr>
              <a:t>e.g., 128.119.40.186)</a:t>
            </a:r>
          </a:p>
        </p:txBody>
      </p:sp>
      <p:sp>
        <p:nvSpPr>
          <p:cNvPr id="2075" name="Text Box 126"/>
          <p:cNvSpPr txBox="1">
            <a:spLocks noChangeArrowheads="1"/>
          </p:cNvSpPr>
          <p:nvPr/>
        </p:nvSpPr>
        <p:spPr bwMode="auto">
          <a:xfrm>
            <a:off x="6396038" y="4587875"/>
            <a:ext cx="2747962" cy="1616075"/>
          </a:xfrm>
          <a:prstGeom prst="rect">
            <a:avLst/>
          </a:prstGeom>
          <a:noFill/>
          <a:ln w="9525">
            <a:noFill/>
            <a:miter lim="800000"/>
            <a:headEnd/>
            <a:tailEnd/>
          </a:ln>
        </p:spPr>
        <p:txBody>
          <a:bodyPr>
            <a:spAutoFit/>
          </a:bodyPr>
          <a:lstStyle/>
          <a:p>
            <a:pPr>
              <a:spcBef>
                <a:spcPct val="0"/>
              </a:spcBef>
              <a:buFontTx/>
              <a:buNone/>
            </a:pPr>
            <a:r>
              <a:rPr kumimoji="0" lang="en-US" sz="2000" i="1">
                <a:solidFill>
                  <a:srgbClr val="FF0000"/>
                </a:solidFill>
                <a:latin typeface="Comic Sans MS" pitchFamily="66" charset="0"/>
              </a:rPr>
              <a:t>home agent: </a:t>
            </a:r>
            <a:r>
              <a:rPr kumimoji="0" lang="en-US" sz="2000" i="1">
                <a:latin typeface="Comic Sans MS" pitchFamily="66" charset="0"/>
              </a:rPr>
              <a:t>entity in visited network that performs mobility functions on behalf of mobile. </a:t>
            </a:r>
            <a:endParaRPr kumimoji="0" lang="en-US" sz="2000">
              <a:latin typeface="Comic Sans MS" pitchFamily="66" charset="0"/>
            </a:endParaRPr>
          </a:p>
        </p:txBody>
      </p:sp>
      <p:sp>
        <p:nvSpPr>
          <p:cNvPr id="2076" name="Line 127"/>
          <p:cNvSpPr>
            <a:spLocks noChangeShapeType="1"/>
          </p:cNvSpPr>
          <p:nvPr/>
        </p:nvSpPr>
        <p:spPr bwMode="auto">
          <a:xfrm>
            <a:off x="5073650" y="2978150"/>
            <a:ext cx="2393950" cy="347663"/>
          </a:xfrm>
          <a:prstGeom prst="line">
            <a:avLst/>
          </a:prstGeom>
          <a:noFill/>
          <a:ln w="28575">
            <a:solidFill>
              <a:srgbClr val="FF0000"/>
            </a:solidFill>
            <a:round/>
            <a:headEnd/>
            <a:tailEnd type="triangle" w="med" len="med"/>
          </a:ln>
        </p:spPr>
        <p:txBody>
          <a:bodyPr wrap="none"/>
          <a:lstStyle/>
          <a:p>
            <a:endParaRPr lang="en-US"/>
          </a:p>
        </p:txBody>
      </p:sp>
      <p:sp>
        <p:nvSpPr>
          <p:cNvPr id="2077" name="Text Box 128"/>
          <p:cNvSpPr txBox="1">
            <a:spLocks noChangeArrowheads="1"/>
          </p:cNvSpPr>
          <p:nvPr/>
        </p:nvSpPr>
        <p:spPr bwMode="auto">
          <a:xfrm>
            <a:off x="496888" y="5453063"/>
            <a:ext cx="2747962" cy="1006475"/>
          </a:xfrm>
          <a:prstGeom prst="rect">
            <a:avLst/>
          </a:prstGeom>
          <a:noFill/>
          <a:ln w="9525">
            <a:noFill/>
            <a:miter lim="800000"/>
            <a:headEnd/>
            <a:tailEnd/>
          </a:ln>
        </p:spPr>
        <p:txBody>
          <a:bodyPr>
            <a:spAutoFit/>
          </a:bodyPr>
          <a:lstStyle/>
          <a:p>
            <a:pPr>
              <a:spcBef>
                <a:spcPct val="0"/>
              </a:spcBef>
              <a:buFontTx/>
              <a:buNone/>
            </a:pPr>
            <a:r>
              <a:rPr kumimoji="0" lang="en-US" sz="2000" i="1">
                <a:solidFill>
                  <a:srgbClr val="FF0000"/>
                </a:solidFill>
                <a:latin typeface="Comic Sans MS" pitchFamily="66" charset="0"/>
              </a:rPr>
              <a:t>correspondent: </a:t>
            </a:r>
            <a:r>
              <a:rPr kumimoji="0" lang="en-US" sz="2000" i="1">
                <a:latin typeface="Comic Sans MS" pitchFamily="66" charset="0"/>
              </a:rPr>
              <a:t>wants to communicate with mobile</a:t>
            </a:r>
            <a:endParaRPr kumimoji="0" lang="en-US" sz="2000">
              <a:latin typeface="Comic Sans MS" pitchFamily="66" charset="0"/>
            </a:endParaRPr>
          </a:p>
        </p:txBody>
      </p:sp>
      <p:sp>
        <p:nvSpPr>
          <p:cNvPr id="2078" name="Line 129"/>
          <p:cNvSpPr>
            <a:spLocks noChangeShapeType="1"/>
          </p:cNvSpPr>
          <p:nvPr/>
        </p:nvSpPr>
        <p:spPr bwMode="auto">
          <a:xfrm flipV="1">
            <a:off x="3209925" y="5468938"/>
            <a:ext cx="1169988" cy="311150"/>
          </a:xfrm>
          <a:prstGeom prst="line">
            <a:avLst/>
          </a:prstGeom>
          <a:noFill/>
          <a:ln w="28575">
            <a:solidFill>
              <a:srgbClr val="FF0000"/>
            </a:solidFill>
            <a:round/>
            <a:headEnd/>
            <a:tailEnd type="triangle" w="med" len="med"/>
          </a:ln>
        </p:spPr>
        <p:txBody>
          <a:bodyPr wrap="none"/>
          <a:lstStyle/>
          <a:p>
            <a:endParaRPr lang="en-US"/>
          </a:p>
        </p:txBody>
      </p:sp>
      <p:sp>
        <p:nvSpPr>
          <p:cNvPr id="134" name="Date Placeholder 133"/>
          <p:cNvSpPr>
            <a:spLocks noGrp="1"/>
          </p:cNvSpPr>
          <p:nvPr>
            <p:ph type="dt" sz="half" idx="10"/>
          </p:nvPr>
        </p:nvSpPr>
        <p:spPr/>
        <p:txBody>
          <a:bodyPr/>
          <a:lstStyle/>
          <a:p>
            <a:pPr>
              <a:buFontTx/>
              <a:buNone/>
            </a:pPr>
            <a:r>
              <a:rPr lang="en-US" smtClean="0"/>
              <a:t>CEG436</a:t>
            </a:r>
            <a:endParaRPr lang="en-US" dirty="0"/>
          </a:p>
        </p:txBody>
      </p:sp>
      <p:sp>
        <p:nvSpPr>
          <p:cNvPr id="138" name="Slide Number Placeholder 137"/>
          <p:cNvSpPr>
            <a:spLocks noGrp="1"/>
          </p:cNvSpPr>
          <p:nvPr>
            <p:ph type="sldNum" sz="quarter" idx="12"/>
          </p:nvPr>
        </p:nvSpPr>
        <p:spPr/>
        <p:txBody>
          <a:bodyPr/>
          <a:lstStyle/>
          <a:p>
            <a:pPr>
              <a:buFontTx/>
              <a:buNone/>
            </a:pPr>
            <a:fld id="{E2523328-5748-4325-AE1F-4444A2A13363}" type="slidenum">
              <a:rPr lang="en-US" smtClean="0"/>
              <a:pPr>
                <a:buFontTx/>
                <a:buNone/>
              </a:pPr>
              <a:t>13</a:t>
            </a:fld>
            <a:endParaRPr lang="en-US" dirty="0"/>
          </a:p>
        </p:txBody>
      </p:sp>
      <p:sp>
        <p:nvSpPr>
          <p:cNvPr id="139" name="Footer Placeholder 138"/>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fontScale="90000"/>
          </a:bodyPr>
          <a:lstStyle/>
          <a:p>
            <a:r>
              <a:rPr lang="en-US" smtClean="0"/>
              <a:t>How do you contact a mobile friend:</a:t>
            </a:r>
          </a:p>
        </p:txBody>
      </p:sp>
      <p:sp>
        <p:nvSpPr>
          <p:cNvPr id="25605" name="Rectangle 3"/>
          <p:cNvSpPr>
            <a:spLocks noGrp="1" noChangeArrowheads="1"/>
          </p:cNvSpPr>
          <p:nvPr>
            <p:ph type="body" sz="half" idx="1"/>
          </p:nvPr>
        </p:nvSpPr>
        <p:spPr/>
        <p:txBody>
          <a:bodyPr>
            <a:normAutofit fontScale="92500" lnSpcReduction="20000"/>
          </a:bodyPr>
          <a:lstStyle/>
          <a:p>
            <a:r>
              <a:rPr lang="en-US" dirty="0" smtClean="0"/>
              <a:t>Consider a friend frequently changing addresses, how do you find her?</a:t>
            </a:r>
          </a:p>
          <a:p>
            <a:endParaRPr lang="en-US" dirty="0" smtClean="0"/>
          </a:p>
          <a:p>
            <a:r>
              <a:rPr lang="en-US" dirty="0" smtClean="0"/>
              <a:t>search all phone books?</a:t>
            </a:r>
          </a:p>
          <a:p>
            <a:r>
              <a:rPr lang="en-US" dirty="0" smtClean="0"/>
              <a:t>call her parents?</a:t>
            </a:r>
          </a:p>
          <a:p>
            <a:r>
              <a:rPr lang="en-US" dirty="0" smtClean="0"/>
              <a:t>expect her to let you know where he/she is?</a:t>
            </a:r>
          </a:p>
        </p:txBody>
      </p:sp>
      <p:pic>
        <p:nvPicPr>
          <p:cNvPr id="25606" name="Picture 4" descr="worldf"/>
          <p:cNvPicPr>
            <a:picLocks noGrp="1" noChangeAspect="1" noChangeArrowheads="1"/>
          </p:cNvPicPr>
          <p:nvPr>
            <p:ph sz="half" idx="2"/>
          </p:nvPr>
        </p:nvPicPr>
        <p:blipFill>
          <a:blip r:embed="rId3" cstate="print"/>
          <a:srcRect/>
          <a:stretch>
            <a:fillRect/>
          </a:stretch>
        </p:blipFill>
        <p:spPr>
          <a:xfrm>
            <a:off x="4762500" y="2624837"/>
            <a:ext cx="3848100" cy="1989325"/>
          </a:xfrm>
        </p:spPr>
      </p:pic>
      <p:pic>
        <p:nvPicPr>
          <p:cNvPr id="25607" name="Picture 5" descr="Alice"/>
          <p:cNvPicPr>
            <a:picLocks noChangeAspect="1" noChangeArrowheads="1"/>
          </p:cNvPicPr>
          <p:nvPr/>
        </p:nvPicPr>
        <p:blipFill>
          <a:blip r:embed="rId4" cstate="print"/>
          <a:srcRect/>
          <a:stretch>
            <a:fillRect/>
          </a:stretch>
        </p:blipFill>
        <p:spPr bwMode="auto">
          <a:xfrm>
            <a:off x="5627688" y="5354638"/>
            <a:ext cx="561975" cy="693737"/>
          </a:xfrm>
          <a:prstGeom prst="rect">
            <a:avLst/>
          </a:prstGeom>
          <a:noFill/>
          <a:ln w="9525">
            <a:noFill/>
            <a:miter lim="800000"/>
            <a:headEnd/>
            <a:tailEnd/>
          </a:ln>
        </p:spPr>
      </p:pic>
      <p:pic>
        <p:nvPicPr>
          <p:cNvPr id="25608" name="Picture 6" descr="Bob"/>
          <p:cNvPicPr>
            <a:picLocks noChangeAspect="1" noChangeArrowheads="1"/>
          </p:cNvPicPr>
          <p:nvPr/>
        </p:nvPicPr>
        <p:blipFill>
          <a:blip r:embed="rId5" cstate="print"/>
          <a:srcRect/>
          <a:stretch>
            <a:fillRect/>
          </a:stretch>
        </p:blipFill>
        <p:spPr bwMode="auto">
          <a:xfrm>
            <a:off x="6645275" y="3151188"/>
            <a:ext cx="676275" cy="690562"/>
          </a:xfrm>
          <a:prstGeom prst="rect">
            <a:avLst/>
          </a:prstGeom>
          <a:noFill/>
          <a:ln w="9525">
            <a:noFill/>
            <a:miter lim="800000"/>
            <a:headEnd/>
            <a:tailEnd/>
          </a:ln>
        </p:spPr>
      </p:pic>
      <p:sp>
        <p:nvSpPr>
          <p:cNvPr id="25609" name="Text Box 7"/>
          <p:cNvSpPr txBox="1">
            <a:spLocks noChangeArrowheads="1"/>
          </p:cNvSpPr>
          <p:nvPr/>
        </p:nvSpPr>
        <p:spPr bwMode="auto">
          <a:xfrm>
            <a:off x="6381750" y="1616075"/>
            <a:ext cx="2644775" cy="822325"/>
          </a:xfrm>
          <a:prstGeom prst="rect">
            <a:avLst/>
          </a:prstGeom>
          <a:noFill/>
          <a:ln w="9525">
            <a:noFill/>
            <a:miter lim="800000"/>
            <a:headEnd/>
            <a:tailEnd/>
          </a:ln>
        </p:spPr>
        <p:txBody>
          <a:bodyPr>
            <a:spAutoFit/>
          </a:bodyPr>
          <a:lstStyle/>
          <a:p>
            <a:pPr>
              <a:spcBef>
                <a:spcPct val="0"/>
              </a:spcBef>
              <a:buFontTx/>
              <a:buNone/>
            </a:pPr>
            <a:r>
              <a:rPr kumimoji="0" lang="en-US" sz="2400">
                <a:latin typeface="Comic Sans MS" pitchFamily="66" charset="0"/>
              </a:rPr>
              <a:t>I wonder where Alice moved to?</a:t>
            </a:r>
            <a:endParaRPr kumimoji="0" lang="en-US" sz="2400">
              <a:latin typeface="Times New Roman" pitchFamily="18" charset="0"/>
            </a:endParaRPr>
          </a:p>
        </p:txBody>
      </p:sp>
      <p:sp>
        <p:nvSpPr>
          <p:cNvPr id="25610" name="Oval 8"/>
          <p:cNvSpPr>
            <a:spLocks noChangeArrowheads="1"/>
          </p:cNvSpPr>
          <p:nvPr/>
        </p:nvSpPr>
        <p:spPr bwMode="auto">
          <a:xfrm>
            <a:off x="5975350" y="1528763"/>
            <a:ext cx="3168650" cy="992187"/>
          </a:xfrm>
          <a:prstGeom prst="ellipse">
            <a:avLst/>
          </a:prstGeom>
          <a:noFill/>
          <a:ln w="9525">
            <a:solidFill>
              <a:schemeClr val="tx1"/>
            </a:solidFill>
            <a:round/>
            <a:headEnd/>
            <a:tailEnd/>
          </a:ln>
        </p:spPr>
        <p:txBody>
          <a:bodyPr wrap="none" anchor="ctr"/>
          <a:lstStyle/>
          <a:p>
            <a:endParaRPr lang="en-US"/>
          </a:p>
        </p:txBody>
      </p:sp>
      <p:sp>
        <p:nvSpPr>
          <p:cNvPr id="25611" name="Oval 9"/>
          <p:cNvSpPr>
            <a:spLocks noChangeArrowheads="1"/>
          </p:cNvSpPr>
          <p:nvPr/>
        </p:nvSpPr>
        <p:spPr bwMode="auto">
          <a:xfrm>
            <a:off x="6473825" y="2420938"/>
            <a:ext cx="1387475" cy="268287"/>
          </a:xfrm>
          <a:prstGeom prst="ellipse">
            <a:avLst/>
          </a:prstGeom>
          <a:noFill/>
          <a:ln w="9525">
            <a:solidFill>
              <a:schemeClr val="tx1"/>
            </a:solidFill>
            <a:round/>
            <a:headEnd/>
            <a:tailEnd/>
          </a:ln>
        </p:spPr>
        <p:txBody>
          <a:bodyPr wrap="none" anchor="ctr"/>
          <a:lstStyle/>
          <a:p>
            <a:endParaRPr lang="en-US"/>
          </a:p>
        </p:txBody>
      </p:sp>
      <p:sp>
        <p:nvSpPr>
          <p:cNvPr id="25612" name="Oval 10"/>
          <p:cNvSpPr>
            <a:spLocks noChangeArrowheads="1"/>
          </p:cNvSpPr>
          <p:nvPr/>
        </p:nvSpPr>
        <p:spPr bwMode="auto">
          <a:xfrm>
            <a:off x="6405563" y="2760663"/>
            <a:ext cx="708025" cy="142875"/>
          </a:xfrm>
          <a:prstGeom prst="ellipse">
            <a:avLst/>
          </a:prstGeom>
          <a:noFill/>
          <a:ln w="9525">
            <a:solidFill>
              <a:schemeClr val="tx1"/>
            </a:solidFill>
            <a:round/>
            <a:headEnd/>
            <a:tailEnd/>
          </a:ln>
        </p:spPr>
        <p:txBody>
          <a:bodyPr wrap="none" anchor="ctr"/>
          <a:lstStyle/>
          <a:p>
            <a:endParaRPr lang="en-US"/>
          </a:p>
        </p:txBody>
      </p:sp>
      <p:sp>
        <p:nvSpPr>
          <p:cNvPr id="25613" name="Oval 11"/>
          <p:cNvSpPr>
            <a:spLocks noChangeArrowheads="1"/>
          </p:cNvSpPr>
          <p:nvPr/>
        </p:nvSpPr>
        <p:spPr bwMode="auto">
          <a:xfrm>
            <a:off x="6557963" y="2960688"/>
            <a:ext cx="280987" cy="95250"/>
          </a:xfrm>
          <a:prstGeom prst="ellips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Mobility: Approaches</a:t>
            </a:r>
          </a:p>
        </p:txBody>
      </p:sp>
      <p:sp>
        <p:nvSpPr>
          <p:cNvPr id="26629" name="Rectangle 3"/>
          <p:cNvSpPr>
            <a:spLocks noGrp="1" noChangeArrowheads="1"/>
          </p:cNvSpPr>
          <p:nvPr>
            <p:ph idx="1"/>
          </p:nvPr>
        </p:nvSpPr>
        <p:spPr/>
        <p:txBody>
          <a:bodyPr>
            <a:normAutofit fontScale="77500" lnSpcReduction="20000"/>
          </a:bodyPr>
          <a:lstStyle/>
          <a:p>
            <a:r>
              <a:rPr lang="en-US" dirty="0" smtClean="0"/>
              <a:t>Let routing handle it: routers advertise permanent address of mobile-nodes-in-residence via usual routing table exchange.</a:t>
            </a:r>
          </a:p>
          <a:p>
            <a:pPr lvl="1"/>
            <a:r>
              <a:rPr lang="en-US" dirty="0" smtClean="0"/>
              <a:t>routing tables indicate where each mobile is located</a:t>
            </a:r>
          </a:p>
          <a:p>
            <a:pPr lvl="1"/>
            <a:r>
              <a:rPr lang="en-US" dirty="0" smtClean="0"/>
              <a:t>no changes to end-systems</a:t>
            </a:r>
          </a:p>
          <a:p>
            <a:pPr algn="r">
              <a:spcBef>
                <a:spcPct val="0"/>
              </a:spcBef>
              <a:buFontTx/>
              <a:buNone/>
            </a:pPr>
            <a:r>
              <a:rPr lang="en-US" sz="2000" dirty="0" smtClean="0">
                <a:latin typeface="Comic Sans MS" pitchFamily="66" charset="0"/>
              </a:rPr>
              <a:t>not </a:t>
            </a:r>
          </a:p>
          <a:p>
            <a:pPr algn="r">
              <a:spcBef>
                <a:spcPct val="0"/>
              </a:spcBef>
              <a:buFontTx/>
              <a:buNone/>
            </a:pPr>
            <a:r>
              <a:rPr lang="en-US" sz="2000" dirty="0" smtClean="0">
                <a:latin typeface="Comic Sans MS" pitchFamily="66" charset="0"/>
              </a:rPr>
              <a:t>scalable</a:t>
            </a:r>
          </a:p>
          <a:p>
            <a:pPr algn="r">
              <a:spcBef>
                <a:spcPct val="0"/>
              </a:spcBef>
              <a:buFontTx/>
              <a:buNone/>
            </a:pPr>
            <a:r>
              <a:rPr lang="en-US" sz="2000" dirty="0" smtClean="0">
                <a:latin typeface="Comic Sans MS" pitchFamily="66" charset="0"/>
              </a:rPr>
              <a:t> to millions of</a:t>
            </a:r>
          </a:p>
          <a:p>
            <a:pPr algn="r">
              <a:spcBef>
                <a:spcPct val="0"/>
              </a:spcBef>
              <a:buFontTx/>
              <a:buNone/>
            </a:pPr>
            <a:r>
              <a:rPr lang="en-US" sz="2000" dirty="0" smtClean="0">
                <a:latin typeface="Comic Sans MS" pitchFamily="66" charset="0"/>
              </a:rPr>
              <a:t>  mobiles</a:t>
            </a:r>
            <a:endParaRPr lang="en-US" dirty="0" smtClean="0"/>
          </a:p>
          <a:p>
            <a:r>
              <a:rPr lang="en-US" dirty="0" smtClean="0"/>
              <a:t>Let end-systems handle it: </a:t>
            </a:r>
          </a:p>
          <a:p>
            <a:pPr lvl="1"/>
            <a:r>
              <a:rPr lang="en-US" dirty="0" smtClean="0"/>
              <a:t>indirect routing: communication from correspondent to mobile goes through home agent, then forwarded to remote</a:t>
            </a:r>
          </a:p>
          <a:p>
            <a:pPr lvl="1"/>
            <a:r>
              <a:rPr lang="en-US" dirty="0" smtClean="0"/>
              <a:t>direct routing: correspondent gets foreign address of mobile, sends directly to mobile</a:t>
            </a:r>
          </a:p>
        </p:txBody>
      </p:sp>
      <p:sp>
        <p:nvSpPr>
          <p:cNvPr id="19" name="Date Placeholder 18"/>
          <p:cNvSpPr>
            <a:spLocks noGrp="1"/>
          </p:cNvSpPr>
          <p:nvPr>
            <p:ph type="dt" sz="half" idx="10"/>
          </p:nvPr>
        </p:nvSpPr>
        <p:spPr/>
        <p:txBody>
          <a:bodyPr/>
          <a:lstStyle/>
          <a:p>
            <a:pPr>
              <a:buFontTx/>
              <a:buNone/>
            </a:pPr>
            <a:r>
              <a:rPr lang="en-US" smtClean="0"/>
              <a:t>CEG436</a:t>
            </a:r>
            <a:endParaRPr lang="en-US" dirty="0"/>
          </a:p>
        </p:txBody>
      </p:sp>
      <p:sp>
        <p:nvSpPr>
          <p:cNvPr id="20" name="Slide Number Placeholder 19"/>
          <p:cNvSpPr>
            <a:spLocks noGrp="1"/>
          </p:cNvSpPr>
          <p:nvPr>
            <p:ph type="sldNum" sz="quarter" idx="12"/>
          </p:nvPr>
        </p:nvSpPr>
        <p:spPr/>
        <p:txBody>
          <a:bodyPr/>
          <a:lstStyle/>
          <a:p>
            <a:pPr>
              <a:buFontTx/>
              <a:buNone/>
            </a:pPr>
            <a:fld id="{E2523328-5748-4325-AE1F-4444A2A13363}" type="slidenum">
              <a:rPr lang="en-US" smtClean="0"/>
              <a:pPr>
                <a:buFontTx/>
                <a:buNone/>
              </a:pPr>
              <a:t>15</a:t>
            </a:fld>
            <a:endParaRPr lang="en-US" dirty="0"/>
          </a:p>
        </p:txBody>
      </p:sp>
      <p:sp>
        <p:nvSpPr>
          <p:cNvPr id="21" name="Footer Placeholder 20"/>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Freeform 2"/>
          <p:cNvSpPr>
            <a:spLocks/>
          </p:cNvSpPr>
          <p:nvPr/>
        </p:nvSpPr>
        <p:spPr bwMode="auto">
          <a:xfrm>
            <a:off x="1257300" y="1727200"/>
            <a:ext cx="1866900" cy="1589088"/>
          </a:xfrm>
          <a:custGeom>
            <a:avLst/>
            <a:gdLst>
              <a:gd name="T0" fmla="*/ 1067567219 w 1340"/>
              <a:gd name="T1" fmla="*/ 74768515 h 1191"/>
              <a:gd name="T2" fmla="*/ 159164356 w 1340"/>
              <a:gd name="T3" fmla="*/ 106813130 h 1191"/>
              <a:gd name="T4" fmla="*/ 112579645 w 1340"/>
              <a:gd name="T5" fmla="*/ 715646021 h 1191"/>
              <a:gd name="T6" fmla="*/ 54349083 w 1340"/>
              <a:gd name="T7" fmla="*/ 1281754720 h 1191"/>
              <a:gd name="T8" fmla="*/ 217394940 w 1340"/>
              <a:gd name="T9" fmla="*/ 1548787106 h 1191"/>
              <a:gd name="T10" fmla="*/ 1044274167 w 1340"/>
              <a:gd name="T11" fmla="*/ 1559467748 h 1191"/>
              <a:gd name="T12" fmla="*/ 1242260233 w 1340"/>
              <a:gd name="T13" fmla="*/ 2008081383 h 1191"/>
              <a:gd name="T14" fmla="*/ 2147483647 w 1340"/>
              <a:gd name="T15" fmla="*/ 1954675506 h 1191"/>
              <a:gd name="T16" fmla="*/ 2147483647 w 1340"/>
              <a:gd name="T17" fmla="*/ 1014722667 h 1191"/>
              <a:gd name="T18" fmla="*/ 2147483647 w 1340"/>
              <a:gd name="T19" fmla="*/ 608832766 h 1191"/>
              <a:gd name="T20" fmla="*/ 1475184136 w 1340"/>
              <a:gd name="T21" fmla="*/ 512701654 h 1191"/>
              <a:gd name="T22" fmla="*/ 1067567219 w 1340"/>
              <a:gd name="T23" fmla="*/ 7476851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3079" name="Group 3"/>
          <p:cNvGrpSpPr>
            <a:grpSpLocks/>
          </p:cNvGrpSpPr>
          <p:nvPr/>
        </p:nvGrpSpPr>
        <p:grpSpPr bwMode="auto">
          <a:xfrm>
            <a:off x="2312988" y="2708275"/>
            <a:ext cx="501650" cy="233363"/>
            <a:chOff x="3600" y="219"/>
            <a:chExt cx="360" cy="175"/>
          </a:xfrm>
        </p:grpSpPr>
        <p:sp>
          <p:nvSpPr>
            <p:cNvPr id="3197" name="Oval 4"/>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3198" name="Line 5"/>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3199" name="Line 6"/>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3200" name="Rectangle 7"/>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3201" name="Oval 8"/>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3202" name="Group 9"/>
            <p:cNvGrpSpPr>
              <a:grpSpLocks/>
            </p:cNvGrpSpPr>
            <p:nvPr/>
          </p:nvGrpSpPr>
          <p:grpSpPr bwMode="auto">
            <a:xfrm>
              <a:off x="3686" y="244"/>
              <a:ext cx="177" cy="66"/>
              <a:chOff x="2848" y="848"/>
              <a:chExt cx="140" cy="98"/>
            </a:xfrm>
          </p:grpSpPr>
          <p:sp>
            <p:nvSpPr>
              <p:cNvPr id="3207" name="Line 10"/>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3208" name="Line 11"/>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3209" name="Line 12"/>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3203" name="Group 13"/>
            <p:cNvGrpSpPr>
              <a:grpSpLocks/>
            </p:cNvGrpSpPr>
            <p:nvPr/>
          </p:nvGrpSpPr>
          <p:grpSpPr bwMode="auto">
            <a:xfrm flipV="1">
              <a:off x="3686" y="243"/>
              <a:ext cx="177" cy="66"/>
              <a:chOff x="2848" y="848"/>
              <a:chExt cx="140" cy="98"/>
            </a:xfrm>
          </p:grpSpPr>
          <p:sp>
            <p:nvSpPr>
              <p:cNvPr id="3204" name="Line 14"/>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3205" name="Line 15"/>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3206" name="Line 16"/>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3080" name="Group 17"/>
          <p:cNvGrpSpPr>
            <a:grpSpLocks/>
          </p:cNvGrpSpPr>
          <p:nvPr/>
        </p:nvGrpSpPr>
        <p:grpSpPr bwMode="auto">
          <a:xfrm>
            <a:off x="1416050" y="2362200"/>
            <a:ext cx="1333500" cy="342900"/>
            <a:chOff x="8025" y="5070"/>
            <a:chExt cx="2100" cy="540"/>
          </a:xfrm>
        </p:grpSpPr>
        <p:sp>
          <p:nvSpPr>
            <p:cNvPr id="3194" name="Line 18"/>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3195" name="Line 19"/>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3196" name="Line 20"/>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sp>
        <p:nvSpPr>
          <p:cNvPr id="3081" name="Rectangle 21"/>
          <p:cNvSpPr>
            <a:spLocks noGrp="1" noChangeArrowheads="1"/>
          </p:cNvSpPr>
          <p:nvPr>
            <p:ph type="title"/>
          </p:nvPr>
        </p:nvSpPr>
        <p:spPr/>
        <p:txBody>
          <a:bodyPr/>
          <a:lstStyle/>
          <a:p>
            <a:r>
              <a:rPr lang="en-US" smtClean="0"/>
              <a:t>Mobility: registration</a:t>
            </a:r>
          </a:p>
        </p:txBody>
      </p:sp>
      <p:sp>
        <p:nvSpPr>
          <p:cNvPr id="1016854" name="Rectangle 22"/>
          <p:cNvSpPr>
            <a:spLocks noGrp="1" noChangeArrowheads="1"/>
          </p:cNvSpPr>
          <p:nvPr>
            <p:ph idx="1"/>
          </p:nvPr>
        </p:nvSpPr>
        <p:spPr>
          <a:xfrm>
            <a:off x="304800" y="4572000"/>
            <a:ext cx="8229600" cy="1828800"/>
          </a:xfrm>
        </p:spPr>
        <p:txBody>
          <a:bodyPr/>
          <a:lstStyle/>
          <a:p>
            <a:r>
              <a:rPr lang="en-US" dirty="0" smtClean="0"/>
              <a:t>End result:</a:t>
            </a:r>
          </a:p>
          <a:p>
            <a:pPr lvl="1"/>
            <a:r>
              <a:rPr lang="en-US" dirty="0" smtClean="0"/>
              <a:t>Foreign agent knows about mobile</a:t>
            </a:r>
          </a:p>
          <a:p>
            <a:pPr lvl="1"/>
            <a:r>
              <a:rPr lang="en-US" dirty="0" smtClean="0"/>
              <a:t>Home agent knows location of mobile</a:t>
            </a:r>
          </a:p>
        </p:txBody>
      </p:sp>
      <p:sp>
        <p:nvSpPr>
          <p:cNvPr id="139" name="Date Placeholder 138"/>
          <p:cNvSpPr>
            <a:spLocks noGrp="1"/>
          </p:cNvSpPr>
          <p:nvPr>
            <p:ph type="dt" sz="half" idx="10"/>
          </p:nvPr>
        </p:nvSpPr>
        <p:spPr/>
        <p:txBody>
          <a:bodyPr/>
          <a:lstStyle/>
          <a:p>
            <a:r>
              <a:rPr lang="en-US" smtClean="0"/>
              <a:t>CEG436</a:t>
            </a:r>
            <a:endParaRPr lang="en-US" dirty="0"/>
          </a:p>
        </p:txBody>
      </p:sp>
      <p:sp>
        <p:nvSpPr>
          <p:cNvPr id="144" name="Footer Placeholder 143"/>
          <p:cNvSpPr>
            <a:spLocks noGrp="1"/>
          </p:cNvSpPr>
          <p:nvPr>
            <p:ph type="ftr" sz="quarter" idx="11"/>
          </p:nvPr>
        </p:nvSpPr>
        <p:spPr/>
        <p:txBody>
          <a:bodyPr/>
          <a:lstStyle/>
          <a:p>
            <a:endParaRPr lang="en-US" dirty="0"/>
          </a:p>
        </p:txBody>
      </p:sp>
      <p:sp>
        <p:nvSpPr>
          <p:cNvPr id="143" name="Slide Number Placeholder 142"/>
          <p:cNvSpPr>
            <a:spLocks noGrp="1"/>
          </p:cNvSpPr>
          <p:nvPr>
            <p:ph type="sldNum" sz="quarter" idx="12"/>
          </p:nvPr>
        </p:nvSpPr>
        <p:spPr/>
        <p:txBody>
          <a:bodyPr/>
          <a:lstStyle/>
          <a:p>
            <a:fld id="{E2523328-5748-4325-AE1F-4444A2A13363}" type="slidenum">
              <a:rPr lang="en-US" smtClean="0"/>
              <a:pPr/>
              <a:t>16</a:t>
            </a:fld>
            <a:endParaRPr lang="en-US" dirty="0"/>
          </a:p>
        </p:txBody>
      </p:sp>
      <p:grpSp>
        <p:nvGrpSpPr>
          <p:cNvPr id="3083" name="Group 23"/>
          <p:cNvGrpSpPr>
            <a:grpSpLocks/>
          </p:cNvGrpSpPr>
          <p:nvPr/>
        </p:nvGrpSpPr>
        <p:grpSpPr bwMode="auto">
          <a:xfrm>
            <a:off x="1165225" y="1920875"/>
            <a:ext cx="914400" cy="590550"/>
            <a:chOff x="10665" y="3225"/>
            <a:chExt cx="1440" cy="930"/>
          </a:xfrm>
        </p:grpSpPr>
        <p:sp>
          <p:nvSpPr>
            <p:cNvPr id="3124" name="Oval 24"/>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3125" name="Group 25"/>
            <p:cNvGrpSpPr>
              <a:grpSpLocks/>
            </p:cNvGrpSpPr>
            <p:nvPr/>
          </p:nvGrpSpPr>
          <p:grpSpPr bwMode="auto">
            <a:xfrm>
              <a:off x="11038" y="3281"/>
              <a:ext cx="618" cy="667"/>
              <a:chOff x="8023" y="4451"/>
              <a:chExt cx="618" cy="667"/>
            </a:xfrm>
          </p:grpSpPr>
          <p:sp>
            <p:nvSpPr>
              <p:cNvPr id="3126" name="Freeform 26"/>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3127" name="Freeform 27"/>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3128" name="Freeform 28"/>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3129" name="Freeform 29"/>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3130" name="Freeform 30"/>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3131" name="Freeform 31"/>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3132" name="Freeform 32"/>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3133" name="Freeform 33"/>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3134" name="Freeform 34"/>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3135" name="Freeform 35"/>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3136" name="Freeform 36"/>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3137" name="Freeform 37"/>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3138" name="Freeform 38"/>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3139" name="Freeform 39"/>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3140" name="Freeform 40"/>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3141" name="Freeform 41"/>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3142" name="Freeform 42"/>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3143" name="Freeform 43"/>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3144" name="Freeform 44"/>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3145" name="Freeform 45"/>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3146" name="Freeform 46"/>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3147" name="Freeform 47"/>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3148" name="Freeform 48"/>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3149" name="Freeform 49"/>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3150" name="Freeform 50"/>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3151" name="Freeform 51"/>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3152" name="Freeform 52"/>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3153" name="Freeform 53"/>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3154" name="Freeform 54"/>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3155" name="Freeform 55"/>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3156" name="Freeform 56"/>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3157" name="Freeform 57"/>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3158" name="Freeform 58"/>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3159" name="Freeform 59"/>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3160" name="Freeform 60"/>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3161" name="Freeform 61"/>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3162" name="Freeform 62"/>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3163" name="Freeform 63"/>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3164" name="Freeform 64"/>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3165" name="Freeform 65"/>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3166" name="Freeform 66"/>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3167" name="Freeform 67"/>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3168" name="Freeform 68"/>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3169" name="Freeform 69"/>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3170" name="Freeform 70"/>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3171" name="Freeform 71"/>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3172" name="Freeform 72"/>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3173" name="Freeform 73"/>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3174" name="Freeform 74"/>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3175" name="Freeform 75"/>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3176" name="Freeform 76"/>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3177" name="Freeform 77"/>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3178" name="Freeform 78"/>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3179" name="Freeform 79"/>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3180" name="Freeform 80"/>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3181" name="Freeform 81"/>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3182" name="Freeform 82"/>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3183" name="Freeform 83"/>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3184" name="Freeform 84"/>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3185" name="Freeform 85"/>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3186" name="Freeform 86"/>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3187" name="Freeform 87"/>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3188" name="Freeform 88"/>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3189" name="Freeform 89"/>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3190" name="Freeform 90"/>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3191" name="Freeform 91"/>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3192" name="Freeform 92"/>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3193" name="Freeform 93"/>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3084" name="Freeform 94"/>
          <p:cNvSpPr>
            <a:spLocks/>
          </p:cNvSpPr>
          <p:nvPr/>
        </p:nvSpPr>
        <p:spPr bwMode="auto">
          <a:xfrm>
            <a:off x="6057900" y="1584325"/>
            <a:ext cx="1838325" cy="1711325"/>
          </a:xfrm>
          <a:custGeom>
            <a:avLst/>
            <a:gdLst>
              <a:gd name="T0" fmla="*/ 1614093 w 2894"/>
              <a:gd name="T1" fmla="*/ 537490098 h 2693"/>
              <a:gd name="T2" fmla="*/ 140823056 w 2894"/>
              <a:gd name="T3" fmla="*/ 205546469 h 2693"/>
              <a:gd name="T4" fmla="*/ 558449312 w 2894"/>
              <a:gd name="T5" fmla="*/ 138915351 h 2693"/>
              <a:gd name="T6" fmla="*/ 1047495843 w 2894"/>
              <a:gd name="T7" fmla="*/ 68649991 h 2693"/>
              <a:gd name="T8" fmla="*/ 1163704751 w 2894"/>
              <a:gd name="T9" fmla="*/ 550815933 h 2693"/>
              <a:gd name="T10" fmla="*/ 1072916046 w 2894"/>
              <a:gd name="T11" fmla="*/ 865798911 h 2693"/>
              <a:gd name="T12" fmla="*/ 848972056 w 2894"/>
              <a:gd name="T13" fmla="*/ 1011175695 h 2693"/>
              <a:gd name="T14" fmla="*/ 661342754 w 2894"/>
              <a:gd name="T15" fmla="*/ 1041462260 h 2693"/>
              <a:gd name="T16" fmla="*/ 421257844 w 2894"/>
              <a:gd name="T17" fmla="*/ 1062057251 h 2693"/>
              <a:gd name="T18" fmla="*/ 139612328 w 2894"/>
              <a:gd name="T19" fmla="*/ 888816955 h 2693"/>
              <a:gd name="T20" fmla="*/ 1614093 w 2894"/>
              <a:gd name="T21" fmla="*/ 537490098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3085" name="Group 95"/>
          <p:cNvGrpSpPr>
            <a:grpSpLocks/>
          </p:cNvGrpSpPr>
          <p:nvPr/>
        </p:nvGrpSpPr>
        <p:grpSpPr bwMode="auto">
          <a:xfrm>
            <a:off x="6350000" y="2822575"/>
            <a:ext cx="501650" cy="233363"/>
            <a:chOff x="3600" y="219"/>
            <a:chExt cx="360" cy="175"/>
          </a:xfrm>
        </p:grpSpPr>
        <p:sp>
          <p:nvSpPr>
            <p:cNvPr id="3111" name="Oval 96"/>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3112" name="Line 97"/>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3113" name="Line 98"/>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3114" name="Rectangle 99"/>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3115" name="Oval 100"/>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3116" name="Group 101"/>
            <p:cNvGrpSpPr>
              <a:grpSpLocks/>
            </p:cNvGrpSpPr>
            <p:nvPr/>
          </p:nvGrpSpPr>
          <p:grpSpPr bwMode="auto">
            <a:xfrm>
              <a:off x="3686" y="244"/>
              <a:ext cx="177" cy="66"/>
              <a:chOff x="2848" y="848"/>
              <a:chExt cx="140" cy="98"/>
            </a:xfrm>
          </p:grpSpPr>
          <p:sp>
            <p:nvSpPr>
              <p:cNvPr id="3121" name="Line 102"/>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3122" name="Line 103"/>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3123" name="Line 104"/>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3117" name="Group 105"/>
            <p:cNvGrpSpPr>
              <a:grpSpLocks/>
            </p:cNvGrpSpPr>
            <p:nvPr/>
          </p:nvGrpSpPr>
          <p:grpSpPr bwMode="auto">
            <a:xfrm flipV="1">
              <a:off x="3686" y="243"/>
              <a:ext cx="177" cy="66"/>
              <a:chOff x="2848" y="848"/>
              <a:chExt cx="140" cy="98"/>
            </a:xfrm>
          </p:grpSpPr>
          <p:sp>
            <p:nvSpPr>
              <p:cNvPr id="3118" name="Line 106"/>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3119" name="Line 107"/>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3120" name="Line 108"/>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3086" name="Line 109"/>
          <p:cNvSpPr>
            <a:spLocks noChangeShapeType="1"/>
          </p:cNvSpPr>
          <p:nvPr/>
        </p:nvSpPr>
        <p:spPr bwMode="auto">
          <a:xfrm>
            <a:off x="6380163" y="2651125"/>
            <a:ext cx="1333500" cy="1588"/>
          </a:xfrm>
          <a:prstGeom prst="line">
            <a:avLst/>
          </a:prstGeom>
          <a:noFill/>
          <a:ln w="19050">
            <a:solidFill>
              <a:srgbClr val="000000"/>
            </a:solidFill>
            <a:round/>
            <a:headEnd/>
            <a:tailEnd/>
          </a:ln>
        </p:spPr>
        <p:txBody>
          <a:bodyPr/>
          <a:lstStyle/>
          <a:p>
            <a:endParaRPr lang="en-US"/>
          </a:p>
        </p:txBody>
      </p:sp>
      <p:sp>
        <p:nvSpPr>
          <p:cNvPr id="3087" name="Line 110"/>
          <p:cNvSpPr>
            <a:spLocks noChangeShapeType="1"/>
          </p:cNvSpPr>
          <p:nvPr/>
        </p:nvSpPr>
        <p:spPr bwMode="auto">
          <a:xfrm>
            <a:off x="6589713" y="2651125"/>
            <a:ext cx="0" cy="171450"/>
          </a:xfrm>
          <a:prstGeom prst="line">
            <a:avLst/>
          </a:prstGeom>
          <a:noFill/>
          <a:ln w="19050">
            <a:solidFill>
              <a:srgbClr val="000000"/>
            </a:solidFill>
            <a:round/>
            <a:headEnd/>
            <a:tailEnd/>
          </a:ln>
        </p:spPr>
        <p:txBody>
          <a:bodyPr/>
          <a:lstStyle/>
          <a:p>
            <a:endParaRPr lang="en-US"/>
          </a:p>
        </p:txBody>
      </p:sp>
      <p:sp>
        <p:nvSpPr>
          <p:cNvPr id="3088" name="Line 111"/>
          <p:cNvSpPr>
            <a:spLocks noChangeShapeType="1"/>
          </p:cNvSpPr>
          <p:nvPr/>
        </p:nvSpPr>
        <p:spPr bwMode="auto">
          <a:xfrm>
            <a:off x="7442200" y="2484438"/>
            <a:ext cx="0" cy="171450"/>
          </a:xfrm>
          <a:prstGeom prst="line">
            <a:avLst/>
          </a:prstGeom>
          <a:noFill/>
          <a:ln w="19050">
            <a:solidFill>
              <a:srgbClr val="000000"/>
            </a:solidFill>
            <a:round/>
            <a:headEnd/>
            <a:tailEnd/>
          </a:ln>
        </p:spPr>
        <p:txBody>
          <a:bodyPr/>
          <a:lstStyle/>
          <a:p>
            <a:endParaRPr lang="en-US"/>
          </a:p>
        </p:txBody>
      </p:sp>
      <p:grpSp>
        <p:nvGrpSpPr>
          <p:cNvPr id="3089" name="Group 112"/>
          <p:cNvGrpSpPr>
            <a:grpSpLocks/>
          </p:cNvGrpSpPr>
          <p:nvPr/>
        </p:nvGrpSpPr>
        <p:grpSpPr bwMode="auto">
          <a:xfrm>
            <a:off x="6985000" y="2012950"/>
            <a:ext cx="914400" cy="590550"/>
            <a:chOff x="10665" y="3225"/>
            <a:chExt cx="1440" cy="930"/>
          </a:xfrm>
        </p:grpSpPr>
        <p:sp>
          <p:nvSpPr>
            <p:cNvPr id="3109" name="Oval 113"/>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3110" name="Group 114"/>
            <p:cNvGrpSpPr>
              <a:grpSpLocks/>
            </p:cNvGrpSpPr>
            <p:nvPr/>
          </p:nvGrpSpPr>
          <p:grpSpPr bwMode="auto">
            <a:xfrm>
              <a:off x="11031" y="3335"/>
              <a:ext cx="565" cy="643"/>
              <a:chOff x="2870" y="1518"/>
              <a:chExt cx="292" cy="320"/>
            </a:xfrm>
          </p:grpSpPr>
          <p:graphicFrame>
            <p:nvGraphicFramePr>
              <p:cNvPr id="3074"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6" r:id="rId4" imgW="819000" imgH="847800" progId="">
                      <p:embed/>
                    </p:oleObj>
                  </mc:Choice>
                  <mc:Fallback>
                    <p:oleObj r:id="rId4" imgW="819000" imgH="847800" progId="">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7" r:id="rId6" imgW="1266840" imgH="1200240" progId="">
                      <p:embed/>
                    </p:oleObj>
                  </mc:Choice>
                  <mc:Fallback>
                    <p:oleObj r:id="rId6" imgW="1266840" imgH="1200240" progId="">
                      <p:embed/>
                      <p:pic>
                        <p:nvPicPr>
                          <p:cNvPr id="0" name="Object 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090" name="Freeform 117"/>
          <p:cNvSpPr>
            <a:spLocks/>
          </p:cNvSpPr>
          <p:nvPr/>
        </p:nvSpPr>
        <p:spPr bwMode="auto">
          <a:xfrm>
            <a:off x="3598863" y="2530475"/>
            <a:ext cx="2109787" cy="1250950"/>
          </a:xfrm>
          <a:custGeom>
            <a:avLst/>
            <a:gdLst>
              <a:gd name="T0" fmla="*/ 240105067 w 3324"/>
              <a:gd name="T1" fmla="*/ 6042134 h 1971"/>
              <a:gd name="T2" fmla="*/ 60026108 w 3324"/>
              <a:gd name="T3" fmla="*/ 132929470 h 1971"/>
              <a:gd name="T4" fmla="*/ 1208494 w 3324"/>
              <a:gd name="T5" fmla="*/ 429402127 h 1971"/>
              <a:gd name="T6" fmla="*/ 67680748 w 3324"/>
              <a:gd name="T7" fmla="*/ 646922666 h 1971"/>
              <a:gd name="T8" fmla="*/ 245342085 w 3324"/>
              <a:gd name="T9" fmla="*/ 737556066 h 1971"/>
              <a:gd name="T10" fmla="*/ 436298777 w 3324"/>
              <a:gd name="T11" fmla="*/ 695260511 h 1971"/>
              <a:gd name="T12" fmla="*/ 623628640 w 3324"/>
              <a:gd name="T13" fmla="*/ 755683095 h 1971"/>
              <a:gd name="T14" fmla="*/ 955989337 w 3324"/>
              <a:gd name="T15" fmla="*/ 773809489 h 1971"/>
              <a:gd name="T16" fmla="*/ 1306477917 w 3324"/>
              <a:gd name="T17" fmla="*/ 634837769 h 1971"/>
              <a:gd name="T18" fmla="*/ 1151779290 w 3324"/>
              <a:gd name="T19" fmla="*/ 376633121 h 1971"/>
              <a:gd name="T20" fmla="*/ 1093364739 w 3324"/>
              <a:gd name="T21" fmla="*/ 178850343 h 1971"/>
              <a:gd name="T22" fmla="*/ 690504076 w 3324"/>
              <a:gd name="T23" fmla="*/ 97481453 h 1971"/>
              <a:gd name="T24" fmla="*/ 240105067 w 3324"/>
              <a:gd name="T25" fmla="*/ 6042134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3091" name="Text Box 118"/>
          <p:cNvSpPr txBox="1">
            <a:spLocks noChangeArrowheads="1"/>
          </p:cNvSpPr>
          <p:nvPr/>
        </p:nvSpPr>
        <p:spPr bwMode="auto">
          <a:xfrm>
            <a:off x="3773488" y="2827338"/>
            <a:ext cx="1447800" cy="581025"/>
          </a:xfrm>
          <a:prstGeom prst="rect">
            <a:avLst/>
          </a:prstGeom>
          <a:noFill/>
          <a:ln w="9525">
            <a:noFill/>
            <a:miter lim="800000"/>
            <a:headEnd/>
            <a:tailEnd/>
          </a:ln>
        </p:spPr>
        <p:txBody>
          <a:bodyPr>
            <a:spAutoFit/>
          </a:bodyPr>
          <a:lstStyle/>
          <a:p>
            <a:pPr algn="ctr">
              <a:spcBef>
                <a:spcPct val="0"/>
              </a:spcBef>
              <a:buFontTx/>
              <a:buNone/>
            </a:pPr>
            <a:r>
              <a:rPr kumimoji="0" lang="en-US">
                <a:solidFill>
                  <a:schemeClr val="bg1"/>
                </a:solidFill>
                <a:latin typeface="Comic Sans MS" pitchFamily="66" charset="0"/>
              </a:rPr>
              <a:t>wide area network</a:t>
            </a:r>
          </a:p>
        </p:txBody>
      </p:sp>
      <p:sp>
        <p:nvSpPr>
          <p:cNvPr id="3092" name="Text Box 119"/>
          <p:cNvSpPr txBox="1">
            <a:spLocks noChangeArrowheads="1"/>
          </p:cNvSpPr>
          <p:nvPr/>
        </p:nvSpPr>
        <p:spPr bwMode="auto">
          <a:xfrm>
            <a:off x="1635125" y="1535113"/>
            <a:ext cx="1887538" cy="396875"/>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home network</a:t>
            </a:r>
          </a:p>
        </p:txBody>
      </p:sp>
      <p:sp>
        <p:nvSpPr>
          <p:cNvPr id="3093" name="Text Box 120"/>
          <p:cNvSpPr txBox="1">
            <a:spLocks noChangeArrowheads="1"/>
          </p:cNvSpPr>
          <p:nvPr/>
        </p:nvSpPr>
        <p:spPr bwMode="auto">
          <a:xfrm>
            <a:off x="5861050" y="1300163"/>
            <a:ext cx="2265363" cy="396875"/>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visited network</a:t>
            </a:r>
          </a:p>
        </p:txBody>
      </p:sp>
      <p:grpSp>
        <p:nvGrpSpPr>
          <p:cNvPr id="13" name="Group 121"/>
          <p:cNvGrpSpPr>
            <a:grpSpLocks/>
          </p:cNvGrpSpPr>
          <p:nvPr/>
        </p:nvGrpSpPr>
        <p:grpSpPr bwMode="auto">
          <a:xfrm>
            <a:off x="6600825" y="2409825"/>
            <a:ext cx="2141538" cy="2341563"/>
            <a:chOff x="4158" y="1518"/>
            <a:chExt cx="1349" cy="1475"/>
          </a:xfrm>
        </p:grpSpPr>
        <p:sp>
          <p:nvSpPr>
            <p:cNvPr id="3103" name="Line 122"/>
            <p:cNvSpPr>
              <a:spLocks noChangeShapeType="1"/>
            </p:cNvSpPr>
            <p:nvPr/>
          </p:nvSpPr>
          <p:spPr bwMode="auto">
            <a:xfrm flipV="1">
              <a:off x="4261" y="1538"/>
              <a:ext cx="310" cy="258"/>
            </a:xfrm>
            <a:prstGeom prst="line">
              <a:avLst/>
            </a:prstGeom>
            <a:noFill/>
            <a:ln w="28575">
              <a:solidFill>
                <a:srgbClr val="FF0000"/>
              </a:solidFill>
              <a:round/>
              <a:headEnd type="triangle" w="med" len="med"/>
              <a:tailEnd type="triangle" w="med" len="med"/>
            </a:ln>
          </p:spPr>
          <p:txBody>
            <a:bodyPr wrap="none"/>
            <a:lstStyle/>
            <a:p>
              <a:endParaRPr lang="en-US"/>
            </a:p>
          </p:txBody>
        </p:sp>
        <p:grpSp>
          <p:nvGrpSpPr>
            <p:cNvPr id="3104" name="Group 123"/>
            <p:cNvGrpSpPr>
              <a:grpSpLocks/>
            </p:cNvGrpSpPr>
            <p:nvPr/>
          </p:nvGrpSpPr>
          <p:grpSpPr bwMode="auto">
            <a:xfrm>
              <a:off x="4324" y="1518"/>
              <a:ext cx="202" cy="231"/>
              <a:chOff x="618" y="3500"/>
              <a:chExt cx="202" cy="231"/>
            </a:xfrm>
          </p:grpSpPr>
          <p:sp>
            <p:nvSpPr>
              <p:cNvPr id="3107" name="Oval 124"/>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3108" name="Text Box 125"/>
              <p:cNvSpPr txBox="1">
                <a:spLocks noChangeArrowheads="1"/>
              </p:cNvSpPr>
              <p:nvPr/>
            </p:nvSpPr>
            <p:spPr bwMode="auto">
              <a:xfrm>
                <a:off x="628" y="3500"/>
                <a:ext cx="181"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1</a:t>
                </a:r>
              </a:p>
            </p:txBody>
          </p:sp>
        </p:grpSp>
        <p:sp>
          <p:nvSpPr>
            <p:cNvPr id="3105" name="Text Box 126"/>
            <p:cNvSpPr txBox="1">
              <a:spLocks noChangeArrowheads="1"/>
            </p:cNvSpPr>
            <p:nvPr/>
          </p:nvSpPr>
          <p:spPr bwMode="auto">
            <a:xfrm>
              <a:off x="4158" y="2167"/>
              <a:ext cx="1349" cy="826"/>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mobile contacts foreign agent on entering visited network</a:t>
              </a:r>
            </a:p>
          </p:txBody>
        </p:sp>
        <p:sp>
          <p:nvSpPr>
            <p:cNvPr id="3106" name="Line 127"/>
            <p:cNvSpPr>
              <a:spLocks noChangeShapeType="1"/>
            </p:cNvSpPr>
            <p:nvPr/>
          </p:nvSpPr>
          <p:spPr bwMode="auto">
            <a:xfrm>
              <a:off x="4512" y="1760"/>
              <a:ext cx="560" cy="456"/>
            </a:xfrm>
            <a:prstGeom prst="line">
              <a:avLst/>
            </a:prstGeom>
            <a:noFill/>
            <a:ln w="19050">
              <a:solidFill>
                <a:schemeClr val="tx1"/>
              </a:solidFill>
              <a:round/>
              <a:headEnd/>
              <a:tailEnd/>
            </a:ln>
          </p:spPr>
          <p:txBody>
            <a:bodyPr wrap="none"/>
            <a:lstStyle/>
            <a:p>
              <a:endParaRPr lang="en-US"/>
            </a:p>
          </p:txBody>
        </p:sp>
      </p:grpSp>
      <p:grpSp>
        <p:nvGrpSpPr>
          <p:cNvPr id="15" name="Group 128"/>
          <p:cNvGrpSpPr>
            <a:grpSpLocks/>
          </p:cNvGrpSpPr>
          <p:nvPr/>
        </p:nvGrpSpPr>
        <p:grpSpPr bwMode="auto">
          <a:xfrm>
            <a:off x="2435225" y="2676525"/>
            <a:ext cx="4046538" cy="2087563"/>
            <a:chOff x="1534" y="1686"/>
            <a:chExt cx="2549" cy="1315"/>
          </a:xfrm>
        </p:grpSpPr>
        <p:sp>
          <p:nvSpPr>
            <p:cNvPr id="3097" name="Line 129"/>
            <p:cNvSpPr>
              <a:spLocks noChangeShapeType="1"/>
            </p:cNvSpPr>
            <p:nvPr/>
          </p:nvSpPr>
          <p:spPr bwMode="auto">
            <a:xfrm flipH="1" flipV="1">
              <a:off x="1801" y="1762"/>
              <a:ext cx="2167" cy="106"/>
            </a:xfrm>
            <a:prstGeom prst="line">
              <a:avLst/>
            </a:prstGeom>
            <a:noFill/>
            <a:ln w="28575">
              <a:solidFill>
                <a:srgbClr val="FF0000"/>
              </a:solidFill>
              <a:round/>
              <a:headEnd type="triangle" w="med" len="med"/>
              <a:tailEnd type="triangle" w="med" len="med"/>
            </a:ln>
          </p:spPr>
          <p:txBody>
            <a:bodyPr wrap="none"/>
            <a:lstStyle/>
            <a:p>
              <a:endParaRPr lang="en-US"/>
            </a:p>
          </p:txBody>
        </p:sp>
        <p:grpSp>
          <p:nvGrpSpPr>
            <p:cNvPr id="3098" name="Group 130"/>
            <p:cNvGrpSpPr>
              <a:grpSpLocks/>
            </p:cNvGrpSpPr>
            <p:nvPr/>
          </p:nvGrpSpPr>
          <p:grpSpPr bwMode="auto">
            <a:xfrm>
              <a:off x="2724" y="1686"/>
              <a:ext cx="214" cy="231"/>
              <a:chOff x="618" y="3500"/>
              <a:chExt cx="214" cy="231"/>
            </a:xfrm>
          </p:grpSpPr>
          <p:sp>
            <p:nvSpPr>
              <p:cNvPr id="3101" name="Oval 131"/>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3102" name="Text Box 132"/>
              <p:cNvSpPr txBox="1">
                <a:spLocks noChangeArrowheads="1"/>
              </p:cNvSpPr>
              <p:nvPr/>
            </p:nvSpPr>
            <p:spPr bwMode="auto">
              <a:xfrm>
                <a:off x="628" y="3500"/>
                <a:ext cx="204"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2</a:t>
                </a:r>
              </a:p>
            </p:txBody>
          </p:sp>
        </p:grpSp>
        <p:sp>
          <p:nvSpPr>
            <p:cNvPr id="3099" name="Text Box 133"/>
            <p:cNvSpPr txBox="1">
              <a:spLocks noChangeArrowheads="1"/>
            </p:cNvSpPr>
            <p:nvPr/>
          </p:nvSpPr>
          <p:spPr bwMode="auto">
            <a:xfrm>
              <a:off x="1534" y="2367"/>
              <a:ext cx="2549" cy="634"/>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foreign agent contacts home agent home: “this mobile is resident in my network”</a:t>
              </a:r>
            </a:p>
          </p:txBody>
        </p:sp>
        <p:sp>
          <p:nvSpPr>
            <p:cNvPr id="3100" name="Line 134"/>
            <p:cNvSpPr>
              <a:spLocks noChangeShapeType="1"/>
            </p:cNvSpPr>
            <p:nvPr/>
          </p:nvSpPr>
          <p:spPr bwMode="auto">
            <a:xfrm flipH="1" flipV="1">
              <a:off x="2824" y="1944"/>
              <a:ext cx="0" cy="464"/>
            </a:xfrm>
            <a:prstGeom prst="line">
              <a:avLst/>
            </a:prstGeom>
            <a:noFill/>
            <a:ln w="19050">
              <a:solidFill>
                <a:schemeClr val="tx1"/>
              </a:solidFill>
              <a:round/>
              <a:headEnd/>
              <a:tailEn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Freeform 2"/>
          <p:cNvSpPr>
            <a:spLocks/>
          </p:cNvSpPr>
          <p:nvPr/>
        </p:nvSpPr>
        <p:spPr bwMode="auto">
          <a:xfrm>
            <a:off x="1612900" y="2616200"/>
            <a:ext cx="1866900" cy="1589088"/>
          </a:xfrm>
          <a:custGeom>
            <a:avLst/>
            <a:gdLst>
              <a:gd name="T0" fmla="*/ 1067567219 w 1340"/>
              <a:gd name="T1" fmla="*/ 74768515 h 1191"/>
              <a:gd name="T2" fmla="*/ 159164356 w 1340"/>
              <a:gd name="T3" fmla="*/ 106813130 h 1191"/>
              <a:gd name="T4" fmla="*/ 112579645 w 1340"/>
              <a:gd name="T5" fmla="*/ 715646021 h 1191"/>
              <a:gd name="T6" fmla="*/ 54349083 w 1340"/>
              <a:gd name="T7" fmla="*/ 1281754720 h 1191"/>
              <a:gd name="T8" fmla="*/ 217394940 w 1340"/>
              <a:gd name="T9" fmla="*/ 1548787106 h 1191"/>
              <a:gd name="T10" fmla="*/ 1044274167 w 1340"/>
              <a:gd name="T11" fmla="*/ 1559467748 h 1191"/>
              <a:gd name="T12" fmla="*/ 1242260233 w 1340"/>
              <a:gd name="T13" fmla="*/ 2008081383 h 1191"/>
              <a:gd name="T14" fmla="*/ 2147483647 w 1340"/>
              <a:gd name="T15" fmla="*/ 1954675506 h 1191"/>
              <a:gd name="T16" fmla="*/ 2147483647 w 1340"/>
              <a:gd name="T17" fmla="*/ 1014722667 h 1191"/>
              <a:gd name="T18" fmla="*/ 2147483647 w 1340"/>
              <a:gd name="T19" fmla="*/ 608832766 h 1191"/>
              <a:gd name="T20" fmla="*/ 1475184136 w 1340"/>
              <a:gd name="T21" fmla="*/ 512701654 h 1191"/>
              <a:gd name="T22" fmla="*/ 1067567219 w 1340"/>
              <a:gd name="T23" fmla="*/ 7476851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4104" name="Group 3"/>
          <p:cNvGrpSpPr>
            <a:grpSpLocks/>
          </p:cNvGrpSpPr>
          <p:nvPr/>
        </p:nvGrpSpPr>
        <p:grpSpPr bwMode="auto">
          <a:xfrm>
            <a:off x="2668588" y="3609975"/>
            <a:ext cx="501650" cy="233363"/>
            <a:chOff x="3600" y="219"/>
            <a:chExt cx="360" cy="175"/>
          </a:xfrm>
        </p:grpSpPr>
        <p:sp>
          <p:nvSpPr>
            <p:cNvPr id="4240" name="Oval 4"/>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4241" name="Line 5"/>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4242" name="Line 6"/>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4243" name="Rectangle 7"/>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4244" name="Oval 8"/>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4245" name="Group 9"/>
            <p:cNvGrpSpPr>
              <a:grpSpLocks/>
            </p:cNvGrpSpPr>
            <p:nvPr/>
          </p:nvGrpSpPr>
          <p:grpSpPr bwMode="auto">
            <a:xfrm>
              <a:off x="3686" y="244"/>
              <a:ext cx="177" cy="66"/>
              <a:chOff x="2848" y="848"/>
              <a:chExt cx="140" cy="98"/>
            </a:xfrm>
          </p:grpSpPr>
          <p:sp>
            <p:nvSpPr>
              <p:cNvPr id="4250" name="Line 10"/>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4251" name="Line 11"/>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4252" name="Line 12"/>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4246" name="Group 13"/>
            <p:cNvGrpSpPr>
              <a:grpSpLocks/>
            </p:cNvGrpSpPr>
            <p:nvPr/>
          </p:nvGrpSpPr>
          <p:grpSpPr bwMode="auto">
            <a:xfrm flipV="1">
              <a:off x="3686" y="243"/>
              <a:ext cx="177" cy="66"/>
              <a:chOff x="2848" y="848"/>
              <a:chExt cx="140" cy="98"/>
            </a:xfrm>
          </p:grpSpPr>
          <p:sp>
            <p:nvSpPr>
              <p:cNvPr id="4247" name="Line 14"/>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4248" name="Line 15"/>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4249" name="Line 16"/>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4105" name="Group 17"/>
          <p:cNvGrpSpPr>
            <a:grpSpLocks/>
          </p:cNvGrpSpPr>
          <p:nvPr/>
        </p:nvGrpSpPr>
        <p:grpSpPr bwMode="auto">
          <a:xfrm>
            <a:off x="1771650" y="3263900"/>
            <a:ext cx="1333500" cy="342900"/>
            <a:chOff x="8025" y="5070"/>
            <a:chExt cx="2100" cy="540"/>
          </a:xfrm>
        </p:grpSpPr>
        <p:sp>
          <p:nvSpPr>
            <p:cNvPr id="4237" name="Line 18"/>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4238" name="Line 19"/>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4239" name="Line 20"/>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sp>
        <p:nvSpPr>
          <p:cNvPr id="4106" name="Rectangle 21"/>
          <p:cNvSpPr>
            <a:spLocks noGrp="1" noChangeArrowheads="1"/>
          </p:cNvSpPr>
          <p:nvPr>
            <p:ph type="title"/>
          </p:nvPr>
        </p:nvSpPr>
        <p:spPr/>
        <p:txBody>
          <a:bodyPr/>
          <a:lstStyle/>
          <a:p>
            <a:r>
              <a:rPr lang="en-US" smtClean="0"/>
              <a:t>Mobility via Indirect Routing</a:t>
            </a:r>
          </a:p>
        </p:txBody>
      </p:sp>
      <p:sp>
        <p:nvSpPr>
          <p:cNvPr id="158" name="Date Placeholder 157"/>
          <p:cNvSpPr>
            <a:spLocks noGrp="1"/>
          </p:cNvSpPr>
          <p:nvPr>
            <p:ph type="dt" sz="half" idx="10"/>
          </p:nvPr>
        </p:nvSpPr>
        <p:spPr/>
        <p:txBody>
          <a:bodyPr/>
          <a:lstStyle/>
          <a:p>
            <a:r>
              <a:rPr lang="en-US" smtClean="0"/>
              <a:t>CEG436</a:t>
            </a:r>
            <a:endParaRPr lang="en-US" dirty="0"/>
          </a:p>
        </p:txBody>
      </p:sp>
      <p:sp>
        <p:nvSpPr>
          <p:cNvPr id="163" name="Footer Placeholder 162"/>
          <p:cNvSpPr>
            <a:spLocks noGrp="1"/>
          </p:cNvSpPr>
          <p:nvPr>
            <p:ph type="ftr" sz="quarter" idx="11"/>
          </p:nvPr>
        </p:nvSpPr>
        <p:spPr/>
        <p:txBody>
          <a:bodyPr/>
          <a:lstStyle/>
          <a:p>
            <a:endParaRPr lang="en-US" dirty="0"/>
          </a:p>
        </p:txBody>
      </p:sp>
      <p:sp>
        <p:nvSpPr>
          <p:cNvPr id="162" name="Slide Number Placeholder 161"/>
          <p:cNvSpPr>
            <a:spLocks noGrp="1"/>
          </p:cNvSpPr>
          <p:nvPr>
            <p:ph type="sldNum" sz="quarter" idx="12"/>
          </p:nvPr>
        </p:nvSpPr>
        <p:spPr/>
        <p:txBody>
          <a:bodyPr/>
          <a:lstStyle/>
          <a:p>
            <a:fld id="{E2523328-5748-4325-AE1F-4444A2A13363}" type="slidenum">
              <a:rPr lang="en-US" smtClean="0"/>
              <a:pPr/>
              <a:t>17</a:t>
            </a:fld>
            <a:endParaRPr lang="en-US" dirty="0"/>
          </a:p>
        </p:txBody>
      </p:sp>
      <p:grpSp>
        <p:nvGrpSpPr>
          <p:cNvPr id="4107" name="Group 22"/>
          <p:cNvGrpSpPr>
            <a:grpSpLocks/>
          </p:cNvGrpSpPr>
          <p:nvPr/>
        </p:nvGrpSpPr>
        <p:grpSpPr bwMode="auto">
          <a:xfrm>
            <a:off x="1520825" y="2822575"/>
            <a:ext cx="914400" cy="590550"/>
            <a:chOff x="10665" y="3225"/>
            <a:chExt cx="1440" cy="930"/>
          </a:xfrm>
        </p:grpSpPr>
        <p:sp>
          <p:nvSpPr>
            <p:cNvPr id="4167" name="Oval 23"/>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4168" name="Group 24"/>
            <p:cNvGrpSpPr>
              <a:grpSpLocks/>
            </p:cNvGrpSpPr>
            <p:nvPr/>
          </p:nvGrpSpPr>
          <p:grpSpPr bwMode="auto">
            <a:xfrm>
              <a:off x="11038" y="3281"/>
              <a:ext cx="618" cy="667"/>
              <a:chOff x="8023" y="4451"/>
              <a:chExt cx="618" cy="667"/>
            </a:xfrm>
          </p:grpSpPr>
          <p:sp>
            <p:nvSpPr>
              <p:cNvPr id="4169" name="Freeform 25"/>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4170" name="Freeform 26"/>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4171" name="Freeform 27"/>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4172" name="Freeform 28"/>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4173" name="Freeform 29"/>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4174" name="Freeform 30"/>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4175" name="Freeform 31"/>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4176" name="Freeform 32"/>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4177" name="Freeform 33"/>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4178" name="Freeform 34"/>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4179" name="Freeform 35"/>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4180" name="Freeform 36"/>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4181" name="Freeform 37"/>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4182" name="Freeform 38"/>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4183" name="Freeform 39"/>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4184" name="Freeform 40"/>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4185" name="Freeform 41"/>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4186" name="Freeform 42"/>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4187" name="Freeform 43"/>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4188" name="Freeform 44"/>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4189" name="Freeform 45"/>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4190" name="Freeform 46"/>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4191" name="Freeform 47"/>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4192" name="Freeform 48"/>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4193" name="Freeform 49"/>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4194" name="Freeform 50"/>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4195" name="Freeform 51"/>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4196" name="Freeform 52"/>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4197" name="Freeform 53"/>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4198" name="Freeform 54"/>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4199" name="Freeform 55"/>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4200" name="Freeform 56"/>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4201" name="Freeform 57"/>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4202" name="Freeform 58"/>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4203" name="Freeform 59"/>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4204" name="Freeform 60"/>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4205" name="Freeform 61"/>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4206" name="Freeform 62"/>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4207" name="Freeform 63"/>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4208" name="Freeform 64"/>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4209" name="Freeform 65"/>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4210" name="Freeform 66"/>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4211" name="Freeform 67"/>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4212" name="Freeform 68"/>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4213" name="Freeform 69"/>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4214" name="Freeform 70"/>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4215" name="Freeform 71"/>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4216" name="Freeform 72"/>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4217" name="Freeform 73"/>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4218" name="Freeform 74"/>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4219" name="Freeform 75"/>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4220" name="Freeform 76"/>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4221" name="Freeform 77"/>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4222" name="Freeform 78"/>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4223" name="Freeform 79"/>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4224" name="Freeform 80"/>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4225" name="Freeform 81"/>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4226" name="Freeform 82"/>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4227" name="Freeform 83"/>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4228" name="Freeform 84"/>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4229" name="Freeform 85"/>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4230" name="Freeform 86"/>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4231" name="Freeform 87"/>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4232" name="Freeform 88"/>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4233" name="Freeform 89"/>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4234" name="Freeform 90"/>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4235" name="Freeform 91"/>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4236" name="Freeform 92"/>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4108" name="Freeform 93"/>
          <p:cNvSpPr>
            <a:spLocks/>
          </p:cNvSpPr>
          <p:nvPr/>
        </p:nvSpPr>
        <p:spPr bwMode="auto">
          <a:xfrm>
            <a:off x="6413500" y="2486025"/>
            <a:ext cx="1838325" cy="1711325"/>
          </a:xfrm>
          <a:custGeom>
            <a:avLst/>
            <a:gdLst>
              <a:gd name="T0" fmla="*/ 1614093 w 2894"/>
              <a:gd name="T1" fmla="*/ 537490098 h 2693"/>
              <a:gd name="T2" fmla="*/ 140823056 w 2894"/>
              <a:gd name="T3" fmla="*/ 205546469 h 2693"/>
              <a:gd name="T4" fmla="*/ 558449312 w 2894"/>
              <a:gd name="T5" fmla="*/ 138915351 h 2693"/>
              <a:gd name="T6" fmla="*/ 1047495843 w 2894"/>
              <a:gd name="T7" fmla="*/ 68649991 h 2693"/>
              <a:gd name="T8" fmla="*/ 1163704751 w 2894"/>
              <a:gd name="T9" fmla="*/ 550815933 h 2693"/>
              <a:gd name="T10" fmla="*/ 1072916046 w 2894"/>
              <a:gd name="T11" fmla="*/ 865798911 h 2693"/>
              <a:gd name="T12" fmla="*/ 848972056 w 2894"/>
              <a:gd name="T13" fmla="*/ 1011175695 h 2693"/>
              <a:gd name="T14" fmla="*/ 661342754 w 2894"/>
              <a:gd name="T15" fmla="*/ 1041462260 h 2693"/>
              <a:gd name="T16" fmla="*/ 421257844 w 2894"/>
              <a:gd name="T17" fmla="*/ 1062057251 h 2693"/>
              <a:gd name="T18" fmla="*/ 139612328 w 2894"/>
              <a:gd name="T19" fmla="*/ 888816955 h 2693"/>
              <a:gd name="T20" fmla="*/ 1614093 w 2894"/>
              <a:gd name="T21" fmla="*/ 537490098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4109" name="Group 94"/>
          <p:cNvGrpSpPr>
            <a:grpSpLocks/>
          </p:cNvGrpSpPr>
          <p:nvPr/>
        </p:nvGrpSpPr>
        <p:grpSpPr bwMode="auto">
          <a:xfrm>
            <a:off x="6705600" y="3724275"/>
            <a:ext cx="501650" cy="233363"/>
            <a:chOff x="3600" y="219"/>
            <a:chExt cx="360" cy="175"/>
          </a:xfrm>
        </p:grpSpPr>
        <p:sp>
          <p:nvSpPr>
            <p:cNvPr id="4154" name="Oval 95"/>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4155" name="Line 96"/>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4156" name="Line 97"/>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4157" name="Rectangle 98"/>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4158" name="Oval 99"/>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4159" name="Group 100"/>
            <p:cNvGrpSpPr>
              <a:grpSpLocks/>
            </p:cNvGrpSpPr>
            <p:nvPr/>
          </p:nvGrpSpPr>
          <p:grpSpPr bwMode="auto">
            <a:xfrm>
              <a:off x="3686" y="244"/>
              <a:ext cx="177" cy="66"/>
              <a:chOff x="2848" y="848"/>
              <a:chExt cx="140" cy="98"/>
            </a:xfrm>
          </p:grpSpPr>
          <p:sp>
            <p:nvSpPr>
              <p:cNvPr id="4164" name="Line 101"/>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4165" name="Line 102"/>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4166" name="Line 103"/>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4160" name="Group 104"/>
            <p:cNvGrpSpPr>
              <a:grpSpLocks/>
            </p:cNvGrpSpPr>
            <p:nvPr/>
          </p:nvGrpSpPr>
          <p:grpSpPr bwMode="auto">
            <a:xfrm flipV="1">
              <a:off x="3686" y="243"/>
              <a:ext cx="177" cy="66"/>
              <a:chOff x="2848" y="848"/>
              <a:chExt cx="140" cy="98"/>
            </a:xfrm>
          </p:grpSpPr>
          <p:sp>
            <p:nvSpPr>
              <p:cNvPr id="4161" name="Line 105"/>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4162" name="Line 106"/>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4163" name="Line 107"/>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4110" name="Line 108"/>
          <p:cNvSpPr>
            <a:spLocks noChangeShapeType="1"/>
          </p:cNvSpPr>
          <p:nvPr/>
        </p:nvSpPr>
        <p:spPr bwMode="auto">
          <a:xfrm>
            <a:off x="6735763" y="3552825"/>
            <a:ext cx="1333500" cy="0"/>
          </a:xfrm>
          <a:prstGeom prst="line">
            <a:avLst/>
          </a:prstGeom>
          <a:noFill/>
          <a:ln w="19050">
            <a:solidFill>
              <a:srgbClr val="000000"/>
            </a:solidFill>
            <a:round/>
            <a:headEnd/>
            <a:tailEnd/>
          </a:ln>
        </p:spPr>
        <p:txBody>
          <a:bodyPr/>
          <a:lstStyle/>
          <a:p>
            <a:endParaRPr lang="en-US"/>
          </a:p>
        </p:txBody>
      </p:sp>
      <p:sp>
        <p:nvSpPr>
          <p:cNvPr id="4111" name="Line 109"/>
          <p:cNvSpPr>
            <a:spLocks noChangeShapeType="1"/>
          </p:cNvSpPr>
          <p:nvPr/>
        </p:nvSpPr>
        <p:spPr bwMode="auto">
          <a:xfrm>
            <a:off x="6945313" y="3552825"/>
            <a:ext cx="0" cy="171450"/>
          </a:xfrm>
          <a:prstGeom prst="line">
            <a:avLst/>
          </a:prstGeom>
          <a:noFill/>
          <a:ln w="19050">
            <a:solidFill>
              <a:srgbClr val="000000"/>
            </a:solidFill>
            <a:round/>
            <a:headEnd/>
            <a:tailEnd/>
          </a:ln>
        </p:spPr>
        <p:txBody>
          <a:bodyPr/>
          <a:lstStyle/>
          <a:p>
            <a:endParaRPr lang="en-US"/>
          </a:p>
        </p:txBody>
      </p:sp>
      <p:sp>
        <p:nvSpPr>
          <p:cNvPr id="4112" name="Line 110"/>
          <p:cNvSpPr>
            <a:spLocks noChangeShapeType="1"/>
          </p:cNvSpPr>
          <p:nvPr/>
        </p:nvSpPr>
        <p:spPr bwMode="auto">
          <a:xfrm>
            <a:off x="7797800" y="3386138"/>
            <a:ext cx="0" cy="171450"/>
          </a:xfrm>
          <a:prstGeom prst="line">
            <a:avLst/>
          </a:prstGeom>
          <a:noFill/>
          <a:ln w="19050">
            <a:solidFill>
              <a:srgbClr val="000000"/>
            </a:solidFill>
            <a:round/>
            <a:headEnd/>
            <a:tailEnd/>
          </a:ln>
        </p:spPr>
        <p:txBody>
          <a:bodyPr/>
          <a:lstStyle/>
          <a:p>
            <a:endParaRPr lang="en-US"/>
          </a:p>
        </p:txBody>
      </p:sp>
      <p:grpSp>
        <p:nvGrpSpPr>
          <p:cNvPr id="4113" name="Group 111"/>
          <p:cNvGrpSpPr>
            <a:grpSpLocks/>
          </p:cNvGrpSpPr>
          <p:nvPr/>
        </p:nvGrpSpPr>
        <p:grpSpPr bwMode="auto">
          <a:xfrm>
            <a:off x="7340600" y="2914650"/>
            <a:ext cx="914400" cy="590550"/>
            <a:chOff x="10665" y="3225"/>
            <a:chExt cx="1440" cy="930"/>
          </a:xfrm>
        </p:grpSpPr>
        <p:sp>
          <p:nvSpPr>
            <p:cNvPr id="4152" name="Oval 112"/>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4153" name="Group 113"/>
            <p:cNvGrpSpPr>
              <a:grpSpLocks/>
            </p:cNvGrpSpPr>
            <p:nvPr/>
          </p:nvGrpSpPr>
          <p:grpSpPr bwMode="auto">
            <a:xfrm>
              <a:off x="11031" y="3335"/>
              <a:ext cx="565" cy="643"/>
              <a:chOff x="2870" y="1518"/>
              <a:chExt cx="292" cy="320"/>
            </a:xfrm>
          </p:grpSpPr>
          <p:graphicFrame>
            <p:nvGraphicFramePr>
              <p:cNvPr id="4099" name="Object 11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116" r:id="rId4" imgW="819000" imgH="847800" progId="">
                      <p:embed/>
                    </p:oleObj>
                  </mc:Choice>
                  <mc:Fallback>
                    <p:oleObj r:id="rId4" imgW="819000" imgH="847800" progId="">
                      <p:embed/>
                      <p:pic>
                        <p:nvPicPr>
                          <p:cNvPr id="0"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1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117" r:id="rId6" imgW="1266840" imgH="1200240" progId="">
                      <p:embed/>
                    </p:oleObj>
                  </mc:Choice>
                  <mc:Fallback>
                    <p:oleObj r:id="rId6" imgW="1266840" imgH="1200240" progId="">
                      <p:embed/>
                      <p:pic>
                        <p:nvPicPr>
                          <p:cNvPr id="0" name="Object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114" name="Freeform 116"/>
          <p:cNvSpPr>
            <a:spLocks/>
          </p:cNvSpPr>
          <p:nvPr/>
        </p:nvSpPr>
        <p:spPr bwMode="auto">
          <a:xfrm>
            <a:off x="3954463" y="3432175"/>
            <a:ext cx="2109787" cy="1250950"/>
          </a:xfrm>
          <a:custGeom>
            <a:avLst/>
            <a:gdLst>
              <a:gd name="T0" fmla="*/ 240105067 w 3324"/>
              <a:gd name="T1" fmla="*/ 6042134 h 1971"/>
              <a:gd name="T2" fmla="*/ 60026108 w 3324"/>
              <a:gd name="T3" fmla="*/ 132929470 h 1971"/>
              <a:gd name="T4" fmla="*/ 1208494 w 3324"/>
              <a:gd name="T5" fmla="*/ 429402127 h 1971"/>
              <a:gd name="T6" fmla="*/ 67680748 w 3324"/>
              <a:gd name="T7" fmla="*/ 646922666 h 1971"/>
              <a:gd name="T8" fmla="*/ 245342085 w 3324"/>
              <a:gd name="T9" fmla="*/ 737556066 h 1971"/>
              <a:gd name="T10" fmla="*/ 436298777 w 3324"/>
              <a:gd name="T11" fmla="*/ 695260511 h 1971"/>
              <a:gd name="T12" fmla="*/ 623628640 w 3324"/>
              <a:gd name="T13" fmla="*/ 755683095 h 1971"/>
              <a:gd name="T14" fmla="*/ 955989337 w 3324"/>
              <a:gd name="T15" fmla="*/ 773809489 h 1971"/>
              <a:gd name="T16" fmla="*/ 1306477917 w 3324"/>
              <a:gd name="T17" fmla="*/ 634837769 h 1971"/>
              <a:gd name="T18" fmla="*/ 1151779290 w 3324"/>
              <a:gd name="T19" fmla="*/ 376633121 h 1971"/>
              <a:gd name="T20" fmla="*/ 1093364739 w 3324"/>
              <a:gd name="T21" fmla="*/ 178850343 h 1971"/>
              <a:gd name="T22" fmla="*/ 690504076 w 3324"/>
              <a:gd name="T23" fmla="*/ 97481453 h 1971"/>
              <a:gd name="T24" fmla="*/ 240105067 w 3324"/>
              <a:gd name="T25" fmla="*/ 6042134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4115" name="Text Box 117"/>
          <p:cNvSpPr txBox="1">
            <a:spLocks noChangeArrowheads="1"/>
          </p:cNvSpPr>
          <p:nvPr/>
        </p:nvSpPr>
        <p:spPr bwMode="auto">
          <a:xfrm>
            <a:off x="4129088" y="3729038"/>
            <a:ext cx="1447800" cy="581025"/>
          </a:xfrm>
          <a:prstGeom prst="rect">
            <a:avLst/>
          </a:prstGeom>
          <a:noFill/>
          <a:ln w="9525">
            <a:noFill/>
            <a:miter lim="800000"/>
            <a:headEnd/>
            <a:tailEnd/>
          </a:ln>
        </p:spPr>
        <p:txBody>
          <a:bodyPr>
            <a:spAutoFit/>
          </a:bodyPr>
          <a:lstStyle/>
          <a:p>
            <a:pPr algn="ctr">
              <a:spcBef>
                <a:spcPct val="0"/>
              </a:spcBef>
              <a:buFontTx/>
              <a:buNone/>
            </a:pPr>
            <a:r>
              <a:rPr kumimoji="0" lang="en-US">
                <a:solidFill>
                  <a:schemeClr val="bg1"/>
                </a:solidFill>
                <a:latin typeface="Comic Sans MS" pitchFamily="66" charset="0"/>
              </a:rPr>
              <a:t>wide area network</a:t>
            </a:r>
          </a:p>
        </p:txBody>
      </p:sp>
      <p:sp>
        <p:nvSpPr>
          <p:cNvPr id="4116" name="Freeform 118"/>
          <p:cNvSpPr>
            <a:spLocks/>
          </p:cNvSpPr>
          <p:nvPr/>
        </p:nvSpPr>
        <p:spPr bwMode="auto">
          <a:xfrm>
            <a:off x="3259138" y="4995863"/>
            <a:ext cx="2944812" cy="911225"/>
          </a:xfrm>
          <a:custGeom>
            <a:avLst/>
            <a:gdLst>
              <a:gd name="T0" fmla="*/ 136781926 w 4636"/>
              <a:gd name="T1" fmla="*/ 6048375 h 1435"/>
              <a:gd name="T2" fmla="*/ 76258931 w 4636"/>
              <a:gd name="T3" fmla="*/ 260080116 h 1435"/>
              <a:gd name="T4" fmla="*/ 324402491 w 4636"/>
              <a:gd name="T5" fmla="*/ 508063486 h 1435"/>
              <a:gd name="T6" fmla="*/ 790428560 w 4636"/>
              <a:gd name="T7" fmla="*/ 574595588 h 1435"/>
              <a:gd name="T8" fmla="*/ 1419865662 w 4636"/>
              <a:gd name="T9" fmla="*/ 532256978 h 1435"/>
              <a:gd name="T10" fmla="*/ 1583277251 w 4636"/>
              <a:gd name="T11" fmla="*/ 393144400 h 1435"/>
              <a:gd name="T12" fmla="*/ 1833036078 w 4636"/>
              <a:gd name="T13" fmla="*/ 310079999 h 1435"/>
              <a:gd name="T14" fmla="*/ 1714411529 w 4636"/>
              <a:gd name="T15" fmla="*/ 112096552 h 1435"/>
              <a:gd name="T16" fmla="*/ 896545285 w 4636"/>
              <a:gd name="T17" fmla="*/ 30645099 h 1435"/>
              <a:gd name="T18" fmla="*/ 136781926 w 4636"/>
              <a:gd name="T19" fmla="*/ 6048375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w="9525">
            <a:noFill/>
            <a:round/>
            <a:headEnd/>
            <a:tailEnd/>
          </a:ln>
        </p:spPr>
        <p:txBody>
          <a:bodyPr wrap="none" anchor="ctr"/>
          <a:lstStyle/>
          <a:p>
            <a:endParaRPr lang="en-US"/>
          </a:p>
        </p:txBody>
      </p:sp>
      <p:graphicFrame>
        <p:nvGraphicFramePr>
          <p:cNvPr id="4098" name="Object 119"/>
          <p:cNvGraphicFramePr>
            <a:graphicFrameLocks noChangeAspect="1"/>
          </p:cNvGraphicFramePr>
          <p:nvPr/>
        </p:nvGraphicFramePr>
        <p:xfrm>
          <a:off x="4392613" y="5178425"/>
          <a:ext cx="415925" cy="317500"/>
        </p:xfrm>
        <a:graphic>
          <a:graphicData uri="http://schemas.openxmlformats.org/presentationml/2006/ole">
            <mc:AlternateContent xmlns:mc="http://schemas.openxmlformats.org/markup-compatibility/2006">
              <mc:Choice xmlns:v="urn:schemas-microsoft-com:vml" Requires="v">
                <p:oleObj spid="_x0000_s4118" r:id="rId8" imgW="1305000" imgH="1085760" progId="">
                  <p:embed/>
                </p:oleObj>
              </mc:Choice>
              <mc:Fallback>
                <p:oleObj r:id="rId8" imgW="1305000" imgH="1085760" progId="">
                  <p:embed/>
                  <p:pic>
                    <p:nvPicPr>
                      <p:cNvPr id="0" name="Object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613" y="5178425"/>
                        <a:ext cx="4159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7" name="Text Box 120"/>
          <p:cNvSpPr txBox="1">
            <a:spLocks noChangeArrowheads="1"/>
          </p:cNvSpPr>
          <p:nvPr/>
        </p:nvSpPr>
        <p:spPr bwMode="auto">
          <a:xfrm>
            <a:off x="473075" y="2852738"/>
            <a:ext cx="1887538" cy="701675"/>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home</a:t>
            </a:r>
          </a:p>
          <a:p>
            <a:pPr>
              <a:spcBef>
                <a:spcPct val="0"/>
              </a:spcBef>
              <a:buFontTx/>
              <a:buNone/>
            </a:pPr>
            <a:r>
              <a:rPr kumimoji="0" lang="en-US" sz="2000">
                <a:latin typeface="Comic Sans MS" pitchFamily="66" charset="0"/>
              </a:rPr>
              <a:t>network</a:t>
            </a:r>
          </a:p>
        </p:txBody>
      </p:sp>
      <p:sp>
        <p:nvSpPr>
          <p:cNvPr id="4118" name="Text Box 121"/>
          <p:cNvSpPr txBox="1">
            <a:spLocks noChangeArrowheads="1"/>
          </p:cNvSpPr>
          <p:nvPr/>
        </p:nvSpPr>
        <p:spPr bwMode="auto">
          <a:xfrm>
            <a:off x="7874000" y="2174875"/>
            <a:ext cx="1270000" cy="701675"/>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visited</a:t>
            </a:r>
          </a:p>
          <a:p>
            <a:pPr>
              <a:spcBef>
                <a:spcPct val="0"/>
              </a:spcBef>
              <a:buFontTx/>
              <a:buNone/>
            </a:pPr>
            <a:r>
              <a:rPr kumimoji="0" lang="en-US" sz="2000">
                <a:latin typeface="Comic Sans MS" pitchFamily="66" charset="0"/>
              </a:rPr>
              <a:t>network</a:t>
            </a:r>
          </a:p>
        </p:txBody>
      </p:sp>
      <p:grpSp>
        <p:nvGrpSpPr>
          <p:cNvPr id="13" name="Group 122"/>
          <p:cNvGrpSpPr>
            <a:grpSpLocks/>
          </p:cNvGrpSpPr>
          <p:nvPr/>
        </p:nvGrpSpPr>
        <p:grpSpPr bwMode="auto">
          <a:xfrm>
            <a:off x="7119938" y="3325813"/>
            <a:ext cx="492125" cy="366712"/>
            <a:chOff x="4485" y="2095"/>
            <a:chExt cx="310" cy="231"/>
          </a:xfrm>
        </p:grpSpPr>
        <p:sp>
          <p:nvSpPr>
            <p:cNvPr id="4148" name="Line 123"/>
            <p:cNvSpPr>
              <a:spLocks noChangeShapeType="1"/>
            </p:cNvSpPr>
            <p:nvPr/>
          </p:nvSpPr>
          <p:spPr bwMode="auto">
            <a:xfrm flipV="1">
              <a:off x="4485" y="2106"/>
              <a:ext cx="310" cy="210"/>
            </a:xfrm>
            <a:prstGeom prst="line">
              <a:avLst/>
            </a:prstGeom>
            <a:noFill/>
            <a:ln w="28575">
              <a:solidFill>
                <a:srgbClr val="FF0000"/>
              </a:solidFill>
              <a:round/>
              <a:headEnd/>
              <a:tailEnd type="triangle" w="med" len="med"/>
            </a:ln>
          </p:spPr>
          <p:txBody>
            <a:bodyPr wrap="none"/>
            <a:lstStyle/>
            <a:p>
              <a:endParaRPr lang="en-US"/>
            </a:p>
          </p:txBody>
        </p:sp>
        <p:grpSp>
          <p:nvGrpSpPr>
            <p:cNvPr id="4149" name="Group 124"/>
            <p:cNvGrpSpPr>
              <a:grpSpLocks/>
            </p:cNvGrpSpPr>
            <p:nvPr/>
          </p:nvGrpSpPr>
          <p:grpSpPr bwMode="auto">
            <a:xfrm>
              <a:off x="4530" y="2095"/>
              <a:ext cx="214" cy="231"/>
              <a:chOff x="618" y="3500"/>
              <a:chExt cx="214" cy="231"/>
            </a:xfrm>
          </p:grpSpPr>
          <p:sp>
            <p:nvSpPr>
              <p:cNvPr id="4150" name="Oval 125"/>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4151" name="Text Box 126"/>
              <p:cNvSpPr txBox="1">
                <a:spLocks noChangeArrowheads="1"/>
              </p:cNvSpPr>
              <p:nvPr/>
            </p:nvSpPr>
            <p:spPr bwMode="auto">
              <a:xfrm>
                <a:off x="628" y="3500"/>
                <a:ext cx="204"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3</a:t>
                </a:r>
              </a:p>
            </p:txBody>
          </p:sp>
        </p:grpSp>
      </p:grpSp>
      <p:grpSp>
        <p:nvGrpSpPr>
          <p:cNvPr id="15" name="Group 127"/>
          <p:cNvGrpSpPr>
            <a:grpSpLocks/>
          </p:cNvGrpSpPr>
          <p:nvPr/>
        </p:nvGrpSpPr>
        <p:grpSpPr bwMode="auto">
          <a:xfrm>
            <a:off x="3181350" y="3838575"/>
            <a:ext cx="3486150" cy="638175"/>
            <a:chOff x="2004" y="2418"/>
            <a:chExt cx="2196" cy="402"/>
          </a:xfrm>
        </p:grpSpPr>
        <p:sp>
          <p:nvSpPr>
            <p:cNvPr id="4144" name="Freeform 128"/>
            <p:cNvSpPr>
              <a:spLocks/>
            </p:cNvSpPr>
            <p:nvPr/>
          </p:nvSpPr>
          <p:spPr bwMode="auto">
            <a:xfrm>
              <a:off x="2004" y="2418"/>
              <a:ext cx="2196" cy="318"/>
            </a:xfrm>
            <a:custGeom>
              <a:avLst/>
              <a:gdLst>
                <a:gd name="T0" fmla="*/ 0 w 2196"/>
                <a:gd name="T1" fmla="*/ 0 h 318"/>
                <a:gd name="T2" fmla="*/ 1194 w 2196"/>
                <a:gd name="T3" fmla="*/ 306 h 318"/>
                <a:gd name="T4" fmla="*/ 2196 w 2196"/>
                <a:gd name="T5" fmla="*/ 30 h 318"/>
                <a:gd name="T6" fmla="*/ 0 60000 65536"/>
                <a:gd name="T7" fmla="*/ 0 60000 65536"/>
                <a:gd name="T8" fmla="*/ 0 60000 65536"/>
                <a:gd name="T9" fmla="*/ 0 w 2196"/>
                <a:gd name="T10" fmla="*/ 0 h 318"/>
                <a:gd name="T11" fmla="*/ 2196 w 2196"/>
                <a:gd name="T12" fmla="*/ 318 h 318"/>
              </a:gdLst>
              <a:ahLst/>
              <a:cxnLst>
                <a:cxn ang="T6">
                  <a:pos x="T0" y="T1"/>
                </a:cxn>
                <a:cxn ang="T7">
                  <a:pos x="T2" y="T3"/>
                </a:cxn>
                <a:cxn ang="T8">
                  <a:pos x="T4" y="T5"/>
                </a:cxn>
              </a:cxnLst>
              <a:rect l="T9" t="T10" r="T11" b="T12"/>
              <a:pathLst>
                <a:path w="2196" h="318">
                  <a:moveTo>
                    <a:pt x="0" y="0"/>
                  </a:moveTo>
                  <a:cubicBezTo>
                    <a:pt x="199" y="51"/>
                    <a:pt x="828" y="301"/>
                    <a:pt x="1194" y="306"/>
                  </a:cubicBezTo>
                  <a:cubicBezTo>
                    <a:pt x="1536" y="318"/>
                    <a:pt x="1987" y="88"/>
                    <a:pt x="2196" y="30"/>
                  </a:cubicBezTo>
                </a:path>
              </a:pathLst>
            </a:custGeom>
            <a:noFill/>
            <a:ln w="28575">
              <a:solidFill>
                <a:srgbClr val="FF0000"/>
              </a:solidFill>
              <a:round/>
              <a:headEnd/>
              <a:tailEnd type="triangle" w="med" len="med"/>
            </a:ln>
          </p:spPr>
          <p:txBody>
            <a:bodyPr wrap="none"/>
            <a:lstStyle/>
            <a:p>
              <a:endParaRPr lang="en-US"/>
            </a:p>
          </p:txBody>
        </p:sp>
        <p:grpSp>
          <p:nvGrpSpPr>
            <p:cNvPr id="4145" name="Group 129"/>
            <p:cNvGrpSpPr>
              <a:grpSpLocks/>
            </p:cNvGrpSpPr>
            <p:nvPr/>
          </p:nvGrpSpPr>
          <p:grpSpPr bwMode="auto">
            <a:xfrm>
              <a:off x="3083" y="2589"/>
              <a:ext cx="214" cy="231"/>
              <a:chOff x="618" y="3500"/>
              <a:chExt cx="214" cy="231"/>
            </a:xfrm>
          </p:grpSpPr>
          <p:sp>
            <p:nvSpPr>
              <p:cNvPr id="4146" name="Oval 130"/>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4147" name="Text Box 131"/>
              <p:cNvSpPr txBox="1">
                <a:spLocks noChangeArrowheads="1"/>
              </p:cNvSpPr>
              <p:nvPr/>
            </p:nvSpPr>
            <p:spPr bwMode="auto">
              <a:xfrm>
                <a:off x="628" y="3500"/>
                <a:ext cx="204"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2</a:t>
                </a:r>
              </a:p>
            </p:txBody>
          </p:sp>
        </p:grpSp>
      </p:grpSp>
      <p:grpSp>
        <p:nvGrpSpPr>
          <p:cNvPr id="17" name="Group 132"/>
          <p:cNvGrpSpPr>
            <a:grpSpLocks/>
          </p:cNvGrpSpPr>
          <p:nvPr/>
        </p:nvGrpSpPr>
        <p:grpSpPr bwMode="auto">
          <a:xfrm>
            <a:off x="4826000" y="3424238"/>
            <a:ext cx="3103563" cy="2016125"/>
            <a:chOff x="3040" y="2157"/>
            <a:chExt cx="1955" cy="1270"/>
          </a:xfrm>
        </p:grpSpPr>
        <p:sp>
          <p:nvSpPr>
            <p:cNvPr id="4140" name="Freeform 133"/>
            <p:cNvSpPr>
              <a:spLocks/>
            </p:cNvSpPr>
            <p:nvPr/>
          </p:nvSpPr>
          <p:spPr bwMode="auto">
            <a:xfrm>
              <a:off x="3040" y="2157"/>
              <a:ext cx="1955" cy="1270"/>
            </a:xfrm>
            <a:custGeom>
              <a:avLst/>
              <a:gdLst>
                <a:gd name="T0" fmla="*/ 1955 w 1955"/>
                <a:gd name="T1" fmla="*/ 0 h 1270"/>
                <a:gd name="T2" fmla="*/ 1077 w 1955"/>
                <a:gd name="T3" fmla="*/ 765 h 1270"/>
                <a:gd name="T4" fmla="*/ 0 w 1955"/>
                <a:gd name="T5" fmla="*/ 1270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809" y="127"/>
                    <a:pt x="1425" y="536"/>
                    <a:pt x="1077" y="765"/>
                  </a:cubicBezTo>
                  <a:cubicBezTo>
                    <a:pt x="729" y="994"/>
                    <a:pt x="224" y="1165"/>
                    <a:pt x="0" y="1270"/>
                  </a:cubicBezTo>
                </a:path>
              </a:pathLst>
            </a:custGeom>
            <a:noFill/>
            <a:ln w="28575">
              <a:solidFill>
                <a:srgbClr val="FF0000"/>
              </a:solidFill>
              <a:round/>
              <a:headEnd/>
              <a:tailEnd type="triangle" w="med" len="med"/>
            </a:ln>
          </p:spPr>
          <p:txBody>
            <a:bodyPr wrap="none"/>
            <a:lstStyle/>
            <a:p>
              <a:endParaRPr lang="en-US"/>
            </a:p>
          </p:txBody>
        </p:sp>
        <p:grpSp>
          <p:nvGrpSpPr>
            <p:cNvPr id="4141" name="Group 134"/>
            <p:cNvGrpSpPr>
              <a:grpSpLocks/>
            </p:cNvGrpSpPr>
            <p:nvPr/>
          </p:nvGrpSpPr>
          <p:grpSpPr bwMode="auto">
            <a:xfrm>
              <a:off x="3982" y="2835"/>
              <a:ext cx="214" cy="231"/>
              <a:chOff x="618" y="3500"/>
              <a:chExt cx="214" cy="231"/>
            </a:xfrm>
          </p:grpSpPr>
          <p:sp>
            <p:nvSpPr>
              <p:cNvPr id="4142" name="Oval 135"/>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4143" name="Text Box 136"/>
              <p:cNvSpPr txBox="1">
                <a:spLocks noChangeArrowheads="1"/>
              </p:cNvSpPr>
              <p:nvPr/>
            </p:nvSpPr>
            <p:spPr bwMode="auto">
              <a:xfrm>
                <a:off x="628" y="3500"/>
                <a:ext cx="204"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4</a:t>
                </a:r>
              </a:p>
            </p:txBody>
          </p:sp>
        </p:grpSp>
      </p:grpSp>
      <p:grpSp>
        <p:nvGrpSpPr>
          <p:cNvPr id="19" name="Group 137"/>
          <p:cNvGrpSpPr>
            <a:grpSpLocks/>
          </p:cNvGrpSpPr>
          <p:nvPr/>
        </p:nvGrpSpPr>
        <p:grpSpPr bwMode="auto">
          <a:xfrm>
            <a:off x="2986088" y="3889375"/>
            <a:ext cx="1357312" cy="1298575"/>
            <a:chOff x="1881" y="2450"/>
            <a:chExt cx="855" cy="818"/>
          </a:xfrm>
        </p:grpSpPr>
        <p:sp>
          <p:nvSpPr>
            <p:cNvPr id="4136" name="Line 138"/>
            <p:cNvSpPr>
              <a:spLocks noChangeShapeType="1"/>
            </p:cNvSpPr>
            <p:nvPr/>
          </p:nvSpPr>
          <p:spPr bwMode="auto">
            <a:xfrm flipH="1" flipV="1">
              <a:off x="1881" y="2450"/>
              <a:ext cx="855" cy="818"/>
            </a:xfrm>
            <a:prstGeom prst="line">
              <a:avLst/>
            </a:prstGeom>
            <a:noFill/>
            <a:ln w="28575">
              <a:solidFill>
                <a:srgbClr val="FF0000"/>
              </a:solidFill>
              <a:round/>
              <a:headEnd/>
              <a:tailEnd type="triangle" w="med" len="med"/>
            </a:ln>
          </p:spPr>
          <p:txBody>
            <a:bodyPr wrap="none"/>
            <a:lstStyle/>
            <a:p>
              <a:endParaRPr lang="en-US"/>
            </a:p>
          </p:txBody>
        </p:sp>
        <p:grpSp>
          <p:nvGrpSpPr>
            <p:cNvPr id="4137" name="Group 139"/>
            <p:cNvGrpSpPr>
              <a:grpSpLocks/>
            </p:cNvGrpSpPr>
            <p:nvPr/>
          </p:nvGrpSpPr>
          <p:grpSpPr bwMode="auto">
            <a:xfrm>
              <a:off x="2172" y="2702"/>
              <a:ext cx="202" cy="231"/>
              <a:chOff x="618" y="3500"/>
              <a:chExt cx="202" cy="231"/>
            </a:xfrm>
          </p:grpSpPr>
          <p:sp>
            <p:nvSpPr>
              <p:cNvPr id="4138" name="Oval 140"/>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4139" name="Text Box 141"/>
              <p:cNvSpPr txBox="1">
                <a:spLocks noChangeArrowheads="1"/>
              </p:cNvSpPr>
              <p:nvPr/>
            </p:nvSpPr>
            <p:spPr bwMode="auto">
              <a:xfrm>
                <a:off x="628" y="3500"/>
                <a:ext cx="181"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1</a:t>
                </a:r>
              </a:p>
            </p:txBody>
          </p:sp>
        </p:grpSp>
      </p:grpSp>
      <p:grpSp>
        <p:nvGrpSpPr>
          <p:cNvPr id="21" name="Group 142"/>
          <p:cNvGrpSpPr>
            <a:grpSpLocks/>
          </p:cNvGrpSpPr>
          <p:nvPr/>
        </p:nvGrpSpPr>
        <p:grpSpPr bwMode="auto">
          <a:xfrm>
            <a:off x="908050" y="4598988"/>
            <a:ext cx="2535238" cy="1198562"/>
            <a:chOff x="572" y="2897"/>
            <a:chExt cx="1597" cy="755"/>
          </a:xfrm>
        </p:grpSpPr>
        <p:sp>
          <p:nvSpPr>
            <p:cNvPr id="4134" name="Text Box 143"/>
            <p:cNvSpPr txBox="1">
              <a:spLocks noChangeArrowheads="1"/>
            </p:cNvSpPr>
            <p:nvPr/>
          </p:nvSpPr>
          <p:spPr bwMode="auto">
            <a:xfrm>
              <a:off x="572" y="2902"/>
              <a:ext cx="1597" cy="750"/>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correspondent addresses packets using home address of mobile</a:t>
              </a:r>
            </a:p>
          </p:txBody>
        </p:sp>
        <p:sp>
          <p:nvSpPr>
            <p:cNvPr id="4135" name="Line 144"/>
            <p:cNvSpPr>
              <a:spLocks noChangeShapeType="1"/>
            </p:cNvSpPr>
            <p:nvPr/>
          </p:nvSpPr>
          <p:spPr bwMode="auto">
            <a:xfrm flipV="1">
              <a:off x="1703" y="2897"/>
              <a:ext cx="465" cy="144"/>
            </a:xfrm>
            <a:prstGeom prst="line">
              <a:avLst/>
            </a:prstGeom>
            <a:noFill/>
            <a:ln w="19050">
              <a:solidFill>
                <a:schemeClr val="tx1"/>
              </a:solidFill>
              <a:round/>
              <a:headEnd/>
              <a:tailEnd/>
            </a:ln>
          </p:spPr>
          <p:txBody>
            <a:bodyPr wrap="none"/>
            <a:lstStyle/>
            <a:p>
              <a:endParaRPr lang="en-US"/>
            </a:p>
          </p:txBody>
        </p:sp>
      </p:grpSp>
      <p:grpSp>
        <p:nvGrpSpPr>
          <p:cNvPr id="22" name="Group 145"/>
          <p:cNvGrpSpPr>
            <a:grpSpLocks/>
          </p:cNvGrpSpPr>
          <p:nvPr/>
        </p:nvGrpSpPr>
        <p:grpSpPr bwMode="auto">
          <a:xfrm>
            <a:off x="2506663" y="1882775"/>
            <a:ext cx="2794000" cy="2168525"/>
            <a:chOff x="1579" y="1186"/>
            <a:chExt cx="1760" cy="1366"/>
          </a:xfrm>
        </p:grpSpPr>
        <p:sp>
          <p:nvSpPr>
            <p:cNvPr id="4132" name="Text Box 146"/>
            <p:cNvSpPr txBox="1">
              <a:spLocks noChangeArrowheads="1"/>
            </p:cNvSpPr>
            <p:nvPr/>
          </p:nvSpPr>
          <p:spPr bwMode="auto">
            <a:xfrm>
              <a:off x="1579" y="1186"/>
              <a:ext cx="1760" cy="577"/>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home agent intercepts packets, forwards to foreign agent</a:t>
              </a:r>
            </a:p>
          </p:txBody>
        </p:sp>
        <p:sp>
          <p:nvSpPr>
            <p:cNvPr id="4133" name="Line 147"/>
            <p:cNvSpPr>
              <a:spLocks noChangeShapeType="1"/>
            </p:cNvSpPr>
            <p:nvPr/>
          </p:nvSpPr>
          <p:spPr bwMode="auto">
            <a:xfrm>
              <a:off x="2652" y="1698"/>
              <a:ext cx="466" cy="854"/>
            </a:xfrm>
            <a:prstGeom prst="line">
              <a:avLst/>
            </a:prstGeom>
            <a:noFill/>
            <a:ln w="19050">
              <a:solidFill>
                <a:schemeClr val="tx1"/>
              </a:solidFill>
              <a:round/>
              <a:headEnd/>
              <a:tailEnd/>
            </a:ln>
          </p:spPr>
          <p:txBody>
            <a:bodyPr wrap="none"/>
            <a:lstStyle/>
            <a:p>
              <a:endParaRPr lang="en-US"/>
            </a:p>
          </p:txBody>
        </p:sp>
      </p:grpSp>
      <p:grpSp>
        <p:nvGrpSpPr>
          <p:cNvPr id="23" name="Group 148"/>
          <p:cNvGrpSpPr>
            <a:grpSpLocks/>
          </p:cNvGrpSpPr>
          <p:nvPr/>
        </p:nvGrpSpPr>
        <p:grpSpPr bwMode="auto">
          <a:xfrm>
            <a:off x="5432425" y="1387475"/>
            <a:ext cx="2338388" cy="1924050"/>
            <a:chOff x="3422" y="874"/>
            <a:chExt cx="1473" cy="1212"/>
          </a:xfrm>
        </p:grpSpPr>
        <p:sp>
          <p:nvSpPr>
            <p:cNvPr id="4130" name="Text Box 149"/>
            <p:cNvSpPr txBox="1">
              <a:spLocks noChangeArrowheads="1"/>
            </p:cNvSpPr>
            <p:nvPr/>
          </p:nvSpPr>
          <p:spPr bwMode="auto">
            <a:xfrm>
              <a:off x="3422" y="874"/>
              <a:ext cx="1473" cy="577"/>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foreign agent receives packets, forwards to mobile</a:t>
              </a:r>
            </a:p>
          </p:txBody>
        </p:sp>
        <p:sp>
          <p:nvSpPr>
            <p:cNvPr id="4131" name="Line 150"/>
            <p:cNvSpPr>
              <a:spLocks noChangeShapeType="1"/>
            </p:cNvSpPr>
            <p:nvPr/>
          </p:nvSpPr>
          <p:spPr bwMode="auto">
            <a:xfrm>
              <a:off x="4211" y="1420"/>
              <a:ext cx="377" cy="666"/>
            </a:xfrm>
            <a:prstGeom prst="line">
              <a:avLst/>
            </a:prstGeom>
            <a:noFill/>
            <a:ln w="9525">
              <a:solidFill>
                <a:schemeClr val="tx1"/>
              </a:solidFill>
              <a:round/>
              <a:headEnd/>
              <a:tailEnd/>
            </a:ln>
          </p:spPr>
          <p:txBody>
            <a:bodyPr wrap="none"/>
            <a:lstStyle/>
            <a:p>
              <a:endParaRPr lang="en-US"/>
            </a:p>
          </p:txBody>
        </p:sp>
      </p:grpSp>
      <p:grpSp>
        <p:nvGrpSpPr>
          <p:cNvPr id="24" name="Group 151"/>
          <p:cNvGrpSpPr>
            <a:grpSpLocks/>
          </p:cNvGrpSpPr>
          <p:nvPr/>
        </p:nvGrpSpPr>
        <p:grpSpPr bwMode="auto">
          <a:xfrm>
            <a:off x="6653213" y="4776788"/>
            <a:ext cx="2247900" cy="1165225"/>
            <a:chOff x="4191" y="3009"/>
            <a:chExt cx="1416" cy="734"/>
          </a:xfrm>
        </p:grpSpPr>
        <p:sp>
          <p:nvSpPr>
            <p:cNvPr id="4128" name="Text Box 152"/>
            <p:cNvSpPr txBox="1">
              <a:spLocks noChangeArrowheads="1"/>
            </p:cNvSpPr>
            <p:nvPr/>
          </p:nvSpPr>
          <p:spPr bwMode="auto">
            <a:xfrm>
              <a:off x="4332" y="3166"/>
              <a:ext cx="1275" cy="577"/>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mobile replies directly to correspondent</a:t>
              </a:r>
            </a:p>
          </p:txBody>
        </p:sp>
        <p:sp>
          <p:nvSpPr>
            <p:cNvPr id="4129" name="Line 153"/>
            <p:cNvSpPr>
              <a:spLocks noChangeShapeType="1"/>
            </p:cNvSpPr>
            <p:nvPr/>
          </p:nvSpPr>
          <p:spPr bwMode="auto">
            <a:xfrm flipH="1" flipV="1">
              <a:off x="4191" y="3009"/>
              <a:ext cx="248" cy="179"/>
            </a:xfrm>
            <a:prstGeom prst="line">
              <a:avLst/>
            </a:prstGeom>
            <a:noFill/>
            <a:ln w="9525">
              <a:solidFill>
                <a:schemeClr val="tx1"/>
              </a:solidFill>
              <a:round/>
              <a:headEnd/>
              <a:tailEn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p:txBody>
          <a:bodyPr/>
          <a:lstStyle/>
          <a:p>
            <a:r>
              <a:rPr lang="en-US" smtClean="0"/>
              <a:t>Indirect Routing: comments</a:t>
            </a:r>
          </a:p>
        </p:txBody>
      </p:sp>
      <p:sp>
        <p:nvSpPr>
          <p:cNvPr id="5128" name="Rectangle 3"/>
          <p:cNvSpPr>
            <a:spLocks noGrp="1" noChangeArrowheads="1"/>
          </p:cNvSpPr>
          <p:nvPr>
            <p:ph idx="1"/>
          </p:nvPr>
        </p:nvSpPr>
        <p:spPr/>
        <p:txBody>
          <a:bodyPr>
            <a:normAutofit fontScale="85000" lnSpcReduction="10000"/>
          </a:bodyPr>
          <a:lstStyle/>
          <a:p>
            <a:r>
              <a:rPr lang="en-US" dirty="0" smtClean="0"/>
              <a:t>Mobile uses two addresses:</a:t>
            </a:r>
          </a:p>
          <a:p>
            <a:pPr lvl="1"/>
            <a:r>
              <a:rPr lang="en-US" dirty="0" smtClean="0"/>
              <a:t>permanent address: used by correspondent (hence mobile location is transparent to correspondent)</a:t>
            </a:r>
          </a:p>
          <a:p>
            <a:pPr lvl="1"/>
            <a:r>
              <a:rPr lang="en-US" dirty="0" smtClean="0"/>
              <a:t>care-of-address: used by home agent to forward </a:t>
            </a:r>
            <a:r>
              <a:rPr lang="en-US" dirty="0" err="1" smtClean="0"/>
              <a:t>datagrams</a:t>
            </a:r>
            <a:r>
              <a:rPr lang="en-US" dirty="0" smtClean="0"/>
              <a:t> to mobile</a:t>
            </a:r>
          </a:p>
          <a:p>
            <a:r>
              <a:rPr lang="en-US" dirty="0" smtClean="0"/>
              <a:t>foreign agent functions may be done by mobile itself</a:t>
            </a:r>
          </a:p>
          <a:p>
            <a:r>
              <a:rPr lang="en-US" dirty="0" smtClean="0"/>
              <a:t>triangle routing: correspondent-home-network-mobile</a:t>
            </a:r>
          </a:p>
          <a:p>
            <a:pPr lvl="1"/>
            <a:r>
              <a:rPr lang="en-US" dirty="0" smtClean="0"/>
              <a:t>inefficient when</a:t>
            </a:r>
            <a:br>
              <a:rPr lang="en-US" dirty="0" smtClean="0"/>
            </a:br>
            <a:r>
              <a:rPr lang="en-US" dirty="0" smtClean="0"/>
              <a:t>correspondent, mobile </a:t>
            </a:r>
            <a:br>
              <a:rPr lang="en-US" dirty="0" smtClean="0"/>
            </a:br>
            <a:r>
              <a:rPr lang="en-US" dirty="0" smtClean="0"/>
              <a:t>are in same network</a:t>
            </a:r>
          </a:p>
        </p:txBody>
      </p:sp>
      <p:sp>
        <p:nvSpPr>
          <p:cNvPr id="145" name="Date Placeholder 144"/>
          <p:cNvSpPr>
            <a:spLocks noGrp="1"/>
          </p:cNvSpPr>
          <p:nvPr>
            <p:ph type="dt" sz="half" idx="10"/>
          </p:nvPr>
        </p:nvSpPr>
        <p:spPr/>
        <p:txBody>
          <a:bodyPr/>
          <a:lstStyle/>
          <a:p>
            <a:r>
              <a:rPr lang="en-US" smtClean="0"/>
              <a:t>CEG436</a:t>
            </a:r>
            <a:endParaRPr lang="en-US" dirty="0"/>
          </a:p>
        </p:txBody>
      </p:sp>
      <p:sp>
        <p:nvSpPr>
          <p:cNvPr id="150" name="Footer Placeholder 149"/>
          <p:cNvSpPr>
            <a:spLocks noGrp="1"/>
          </p:cNvSpPr>
          <p:nvPr>
            <p:ph type="ftr" sz="quarter" idx="11"/>
          </p:nvPr>
        </p:nvSpPr>
        <p:spPr/>
        <p:txBody>
          <a:bodyPr/>
          <a:lstStyle/>
          <a:p>
            <a:endParaRPr lang="en-US" dirty="0"/>
          </a:p>
        </p:txBody>
      </p:sp>
      <p:sp>
        <p:nvSpPr>
          <p:cNvPr id="149" name="Slide Number Placeholder 148"/>
          <p:cNvSpPr>
            <a:spLocks noGrp="1"/>
          </p:cNvSpPr>
          <p:nvPr>
            <p:ph type="sldNum" sz="quarter" idx="12"/>
          </p:nvPr>
        </p:nvSpPr>
        <p:spPr/>
        <p:txBody>
          <a:bodyPr/>
          <a:lstStyle/>
          <a:p>
            <a:fld id="{E2523328-5748-4325-AE1F-4444A2A13363}" type="slidenum">
              <a:rPr lang="en-US" smtClean="0"/>
              <a:pPr/>
              <a:t>18</a:t>
            </a:fld>
            <a:endParaRPr lang="en-US" dirty="0"/>
          </a:p>
        </p:txBody>
      </p:sp>
      <p:grpSp>
        <p:nvGrpSpPr>
          <p:cNvPr id="5129" name="Group 4"/>
          <p:cNvGrpSpPr>
            <a:grpSpLocks/>
          </p:cNvGrpSpPr>
          <p:nvPr/>
        </p:nvGrpSpPr>
        <p:grpSpPr bwMode="auto">
          <a:xfrm>
            <a:off x="4687888" y="4364038"/>
            <a:ext cx="3154362" cy="1449387"/>
            <a:chOff x="958" y="1566"/>
            <a:chExt cx="4242" cy="2155"/>
          </a:xfrm>
        </p:grpSpPr>
        <p:sp>
          <p:nvSpPr>
            <p:cNvPr id="5131" name="Freeform 5"/>
            <p:cNvSpPr>
              <a:spLocks/>
            </p:cNvSpPr>
            <p:nvPr/>
          </p:nvSpPr>
          <p:spPr bwMode="auto">
            <a:xfrm>
              <a:off x="1016" y="1648"/>
              <a:ext cx="1176" cy="1001"/>
            </a:xfrm>
            <a:custGeom>
              <a:avLst/>
              <a:gdLst>
                <a:gd name="T0" fmla="*/ 424 w 1340"/>
                <a:gd name="T1" fmla="*/ 29 h 1191"/>
                <a:gd name="T2" fmla="*/ 63 w 1340"/>
                <a:gd name="T3" fmla="*/ 42 h 1191"/>
                <a:gd name="T4" fmla="*/ 45 w 1340"/>
                <a:gd name="T5" fmla="*/ 284 h 1191"/>
                <a:gd name="T6" fmla="*/ 22 w 1340"/>
                <a:gd name="T7" fmla="*/ 508 h 1191"/>
                <a:gd name="T8" fmla="*/ 86 w 1340"/>
                <a:gd name="T9" fmla="*/ 614 h 1191"/>
                <a:gd name="T10" fmla="*/ 414 w 1340"/>
                <a:gd name="T11" fmla="*/ 619 h 1191"/>
                <a:gd name="T12" fmla="*/ 493 w 1340"/>
                <a:gd name="T13" fmla="*/ 797 h 1191"/>
                <a:gd name="T14" fmla="*/ 950 w 1340"/>
                <a:gd name="T15" fmla="*/ 776 h 1191"/>
                <a:gd name="T16" fmla="*/ 983 w 1340"/>
                <a:gd name="T17" fmla="*/ 403 h 1191"/>
                <a:gd name="T18" fmla="*/ 928 w 1340"/>
                <a:gd name="T19" fmla="*/ 241 h 1191"/>
                <a:gd name="T20" fmla="*/ 585 w 1340"/>
                <a:gd name="T21" fmla="*/ 203 h 1191"/>
                <a:gd name="T22" fmla="*/ 424 w 1340"/>
                <a:gd name="T23" fmla="*/ 29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5132" name="Group 6"/>
            <p:cNvGrpSpPr>
              <a:grpSpLocks/>
            </p:cNvGrpSpPr>
            <p:nvPr/>
          </p:nvGrpSpPr>
          <p:grpSpPr bwMode="auto">
            <a:xfrm>
              <a:off x="1681" y="2274"/>
              <a:ext cx="316" cy="147"/>
              <a:chOff x="3600" y="219"/>
              <a:chExt cx="360" cy="175"/>
            </a:xfrm>
          </p:grpSpPr>
          <p:sp>
            <p:nvSpPr>
              <p:cNvPr id="5251" name="Oval 7"/>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5252" name="Line 8"/>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5253" name="Line 9"/>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5254" name="Rectangle 10"/>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5255" name="Oval 11"/>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5256" name="Group 12"/>
              <p:cNvGrpSpPr>
                <a:grpSpLocks/>
              </p:cNvGrpSpPr>
              <p:nvPr/>
            </p:nvGrpSpPr>
            <p:grpSpPr bwMode="auto">
              <a:xfrm>
                <a:off x="3686" y="244"/>
                <a:ext cx="177" cy="66"/>
                <a:chOff x="2848" y="848"/>
                <a:chExt cx="140" cy="98"/>
              </a:xfrm>
            </p:grpSpPr>
            <p:sp>
              <p:nvSpPr>
                <p:cNvPr id="5261" name="Line 1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5262" name="Line 1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5263" name="Line 1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5257" name="Group 16"/>
              <p:cNvGrpSpPr>
                <a:grpSpLocks/>
              </p:cNvGrpSpPr>
              <p:nvPr/>
            </p:nvGrpSpPr>
            <p:grpSpPr bwMode="auto">
              <a:xfrm flipV="1">
                <a:off x="3686" y="243"/>
                <a:ext cx="177" cy="66"/>
                <a:chOff x="2848" y="848"/>
                <a:chExt cx="140" cy="98"/>
              </a:xfrm>
            </p:grpSpPr>
            <p:sp>
              <p:nvSpPr>
                <p:cNvPr id="5258" name="Line 1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5259" name="Line 1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5260" name="Line 1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5133" name="Group 20"/>
            <p:cNvGrpSpPr>
              <a:grpSpLocks/>
            </p:cNvGrpSpPr>
            <p:nvPr/>
          </p:nvGrpSpPr>
          <p:grpSpPr bwMode="auto">
            <a:xfrm>
              <a:off x="1116" y="2056"/>
              <a:ext cx="840" cy="216"/>
              <a:chOff x="8025" y="5070"/>
              <a:chExt cx="2100" cy="540"/>
            </a:xfrm>
          </p:grpSpPr>
          <p:sp>
            <p:nvSpPr>
              <p:cNvPr id="5248" name="Line 21"/>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5249" name="Line 22"/>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5250" name="Line 23"/>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grpSp>
          <p:nvGrpSpPr>
            <p:cNvPr id="5134" name="Group 24"/>
            <p:cNvGrpSpPr>
              <a:grpSpLocks/>
            </p:cNvGrpSpPr>
            <p:nvPr/>
          </p:nvGrpSpPr>
          <p:grpSpPr bwMode="auto">
            <a:xfrm>
              <a:off x="958" y="1778"/>
              <a:ext cx="576" cy="372"/>
              <a:chOff x="10665" y="3225"/>
              <a:chExt cx="1440" cy="930"/>
            </a:xfrm>
          </p:grpSpPr>
          <p:sp>
            <p:nvSpPr>
              <p:cNvPr id="5178" name="Oval 25"/>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5179" name="Group 26"/>
              <p:cNvGrpSpPr>
                <a:grpSpLocks/>
              </p:cNvGrpSpPr>
              <p:nvPr/>
            </p:nvGrpSpPr>
            <p:grpSpPr bwMode="auto">
              <a:xfrm>
                <a:off x="11038" y="3281"/>
                <a:ext cx="618" cy="667"/>
                <a:chOff x="8023" y="4451"/>
                <a:chExt cx="618" cy="667"/>
              </a:xfrm>
            </p:grpSpPr>
            <p:sp>
              <p:nvSpPr>
                <p:cNvPr id="5180" name="Freeform 27"/>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5181" name="Freeform 28"/>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5182" name="Freeform 29"/>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5183" name="Freeform 30"/>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5184" name="Freeform 31"/>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5185" name="Freeform 32"/>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5186" name="Freeform 33"/>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5187" name="Freeform 34"/>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5188" name="Freeform 35"/>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5189" name="Freeform 36"/>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5190" name="Freeform 37"/>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5191" name="Freeform 38"/>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5192" name="Freeform 39"/>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5193" name="Freeform 40"/>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5194" name="Freeform 41"/>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5195" name="Freeform 42"/>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5196" name="Freeform 43"/>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5197" name="Freeform 44"/>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5198" name="Freeform 45"/>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5199" name="Freeform 46"/>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5200" name="Freeform 47"/>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5201" name="Freeform 48"/>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5202" name="Freeform 49"/>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5203" name="Freeform 50"/>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5204" name="Freeform 51"/>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5205" name="Freeform 52"/>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5206" name="Freeform 53"/>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5207" name="Freeform 54"/>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5208" name="Freeform 55"/>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5209" name="Freeform 56"/>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5210" name="Freeform 57"/>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5211" name="Freeform 58"/>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5212" name="Freeform 59"/>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5213" name="Freeform 60"/>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5214" name="Freeform 61"/>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5215" name="Freeform 62"/>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5216" name="Freeform 63"/>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5217" name="Freeform 64"/>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5218" name="Freeform 65"/>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5219" name="Freeform 66"/>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5220" name="Freeform 67"/>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5221" name="Freeform 68"/>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5222" name="Freeform 69"/>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5223" name="Freeform 70"/>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5224" name="Freeform 71"/>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5225" name="Freeform 72"/>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5226" name="Freeform 73"/>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5227" name="Freeform 74"/>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5228" name="Freeform 75"/>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5229" name="Freeform 76"/>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5230" name="Freeform 77"/>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5231" name="Freeform 78"/>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5232" name="Freeform 79"/>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5233" name="Freeform 80"/>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5234" name="Freeform 81"/>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5235" name="Freeform 82"/>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5236" name="Freeform 83"/>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5237" name="Freeform 84"/>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5238" name="Freeform 85"/>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5239" name="Freeform 86"/>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5240" name="Freeform 87"/>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5241" name="Freeform 88"/>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5242" name="Freeform 89"/>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5243" name="Freeform 90"/>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5244" name="Freeform 91"/>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5245" name="Freeform 92"/>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5246" name="Freeform 93"/>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5247" name="Freeform 94"/>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5135" name="Freeform 95"/>
            <p:cNvSpPr>
              <a:spLocks/>
            </p:cNvSpPr>
            <p:nvPr/>
          </p:nvSpPr>
          <p:spPr bwMode="auto">
            <a:xfrm>
              <a:off x="4040" y="1566"/>
              <a:ext cx="1158" cy="1078"/>
            </a:xfrm>
            <a:custGeom>
              <a:avLst/>
              <a:gdLst>
                <a:gd name="T0" fmla="*/ 1 w 2894"/>
                <a:gd name="T1" fmla="*/ 213 h 2693"/>
                <a:gd name="T2" fmla="*/ 56 w 2894"/>
                <a:gd name="T3" fmla="*/ 82 h 2693"/>
                <a:gd name="T4" fmla="*/ 222 w 2894"/>
                <a:gd name="T5" fmla="*/ 55 h 2693"/>
                <a:gd name="T6" fmla="*/ 416 w 2894"/>
                <a:gd name="T7" fmla="*/ 27 h 2693"/>
                <a:gd name="T8" fmla="*/ 462 w 2894"/>
                <a:gd name="T9" fmla="*/ 219 h 2693"/>
                <a:gd name="T10" fmla="*/ 426 w 2894"/>
                <a:gd name="T11" fmla="*/ 343 h 2693"/>
                <a:gd name="T12" fmla="*/ 337 w 2894"/>
                <a:gd name="T13" fmla="*/ 401 h 2693"/>
                <a:gd name="T14" fmla="*/ 262 w 2894"/>
                <a:gd name="T15" fmla="*/ 413 h 2693"/>
                <a:gd name="T16" fmla="*/ 167 w 2894"/>
                <a:gd name="T17" fmla="*/ 422 h 2693"/>
                <a:gd name="T18" fmla="*/ 55 w 2894"/>
                <a:gd name="T19" fmla="*/ 353 h 2693"/>
                <a:gd name="T20" fmla="*/ 1 w 2894"/>
                <a:gd name="T21" fmla="*/ 213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5136" name="Group 96"/>
            <p:cNvGrpSpPr>
              <a:grpSpLocks/>
            </p:cNvGrpSpPr>
            <p:nvPr/>
          </p:nvGrpSpPr>
          <p:grpSpPr bwMode="auto">
            <a:xfrm>
              <a:off x="4224" y="2346"/>
              <a:ext cx="316" cy="147"/>
              <a:chOff x="3600" y="219"/>
              <a:chExt cx="360" cy="175"/>
            </a:xfrm>
          </p:grpSpPr>
          <p:sp>
            <p:nvSpPr>
              <p:cNvPr id="5165" name="Oval 97"/>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5166" name="Line 98"/>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5167" name="Line 99"/>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5168" name="Rectangle 100"/>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5169" name="Oval 101"/>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5170" name="Group 102"/>
              <p:cNvGrpSpPr>
                <a:grpSpLocks/>
              </p:cNvGrpSpPr>
              <p:nvPr/>
            </p:nvGrpSpPr>
            <p:grpSpPr bwMode="auto">
              <a:xfrm>
                <a:off x="3686" y="244"/>
                <a:ext cx="177" cy="66"/>
                <a:chOff x="2848" y="848"/>
                <a:chExt cx="140" cy="98"/>
              </a:xfrm>
            </p:grpSpPr>
            <p:sp>
              <p:nvSpPr>
                <p:cNvPr id="5175" name="Line 10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5176" name="Line 10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5177" name="Line 10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5171" name="Group 106"/>
              <p:cNvGrpSpPr>
                <a:grpSpLocks/>
              </p:cNvGrpSpPr>
              <p:nvPr/>
            </p:nvGrpSpPr>
            <p:grpSpPr bwMode="auto">
              <a:xfrm flipV="1">
                <a:off x="3686" y="243"/>
                <a:ext cx="177" cy="66"/>
                <a:chOff x="2848" y="848"/>
                <a:chExt cx="140" cy="98"/>
              </a:xfrm>
            </p:grpSpPr>
            <p:sp>
              <p:nvSpPr>
                <p:cNvPr id="5172" name="Line 10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5173" name="Line 10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5174" name="Line 10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5137" name="Line 110"/>
            <p:cNvSpPr>
              <a:spLocks noChangeShapeType="1"/>
            </p:cNvSpPr>
            <p:nvPr/>
          </p:nvSpPr>
          <p:spPr bwMode="auto">
            <a:xfrm>
              <a:off x="4243" y="2238"/>
              <a:ext cx="840" cy="0"/>
            </a:xfrm>
            <a:prstGeom prst="line">
              <a:avLst/>
            </a:prstGeom>
            <a:noFill/>
            <a:ln w="19050">
              <a:solidFill>
                <a:srgbClr val="000000"/>
              </a:solidFill>
              <a:round/>
              <a:headEnd/>
              <a:tailEnd/>
            </a:ln>
          </p:spPr>
          <p:txBody>
            <a:bodyPr/>
            <a:lstStyle/>
            <a:p>
              <a:endParaRPr lang="en-US"/>
            </a:p>
          </p:txBody>
        </p:sp>
        <p:sp>
          <p:nvSpPr>
            <p:cNvPr id="5138" name="Line 111"/>
            <p:cNvSpPr>
              <a:spLocks noChangeShapeType="1"/>
            </p:cNvSpPr>
            <p:nvPr/>
          </p:nvSpPr>
          <p:spPr bwMode="auto">
            <a:xfrm>
              <a:off x="4375" y="2238"/>
              <a:ext cx="0" cy="108"/>
            </a:xfrm>
            <a:prstGeom prst="line">
              <a:avLst/>
            </a:prstGeom>
            <a:noFill/>
            <a:ln w="19050">
              <a:solidFill>
                <a:srgbClr val="000000"/>
              </a:solidFill>
              <a:round/>
              <a:headEnd/>
              <a:tailEnd/>
            </a:ln>
          </p:spPr>
          <p:txBody>
            <a:bodyPr/>
            <a:lstStyle/>
            <a:p>
              <a:endParaRPr lang="en-US"/>
            </a:p>
          </p:txBody>
        </p:sp>
        <p:sp>
          <p:nvSpPr>
            <p:cNvPr id="5139" name="Line 112"/>
            <p:cNvSpPr>
              <a:spLocks noChangeShapeType="1"/>
            </p:cNvSpPr>
            <p:nvPr/>
          </p:nvSpPr>
          <p:spPr bwMode="auto">
            <a:xfrm>
              <a:off x="4912" y="2133"/>
              <a:ext cx="0" cy="108"/>
            </a:xfrm>
            <a:prstGeom prst="line">
              <a:avLst/>
            </a:prstGeom>
            <a:noFill/>
            <a:ln w="19050">
              <a:solidFill>
                <a:srgbClr val="000000"/>
              </a:solidFill>
              <a:round/>
              <a:headEnd/>
              <a:tailEnd/>
            </a:ln>
          </p:spPr>
          <p:txBody>
            <a:bodyPr/>
            <a:lstStyle/>
            <a:p>
              <a:endParaRPr lang="en-US"/>
            </a:p>
          </p:txBody>
        </p:sp>
        <p:grpSp>
          <p:nvGrpSpPr>
            <p:cNvPr id="5140" name="Group 113"/>
            <p:cNvGrpSpPr>
              <a:grpSpLocks/>
            </p:cNvGrpSpPr>
            <p:nvPr/>
          </p:nvGrpSpPr>
          <p:grpSpPr bwMode="auto">
            <a:xfrm>
              <a:off x="4624" y="1836"/>
              <a:ext cx="576" cy="372"/>
              <a:chOff x="10665" y="3225"/>
              <a:chExt cx="1440" cy="930"/>
            </a:xfrm>
          </p:grpSpPr>
          <p:sp>
            <p:nvSpPr>
              <p:cNvPr id="5163" name="Oval 114"/>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5164" name="Group 115"/>
              <p:cNvGrpSpPr>
                <a:grpSpLocks/>
              </p:cNvGrpSpPr>
              <p:nvPr/>
            </p:nvGrpSpPr>
            <p:grpSpPr bwMode="auto">
              <a:xfrm>
                <a:off x="11031" y="3335"/>
                <a:ext cx="565" cy="643"/>
                <a:chOff x="2870" y="1518"/>
                <a:chExt cx="292" cy="320"/>
              </a:xfrm>
            </p:grpSpPr>
            <p:graphicFrame>
              <p:nvGraphicFramePr>
                <p:cNvPr id="5123" name="Object 11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40" r:id="rId4" imgW="819000" imgH="847800" progId="">
                        <p:embed/>
                      </p:oleObj>
                    </mc:Choice>
                    <mc:Fallback>
                      <p:oleObj r:id="rId4" imgW="819000" imgH="847800" progId="">
                        <p:embed/>
                        <p:pic>
                          <p:nvPicPr>
                            <p:cNvPr id="0" name="Object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1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41" r:id="rId6" imgW="1266840" imgH="1200240" progId="">
                        <p:embed/>
                      </p:oleObj>
                    </mc:Choice>
                    <mc:Fallback>
                      <p:oleObj r:id="rId6" imgW="1266840" imgH="1200240" progId="">
                        <p:embed/>
                        <p:pic>
                          <p:nvPicPr>
                            <p:cNvPr id="0"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5141" name="Freeform 118"/>
            <p:cNvSpPr>
              <a:spLocks/>
            </p:cNvSpPr>
            <p:nvPr/>
          </p:nvSpPr>
          <p:spPr bwMode="auto">
            <a:xfrm>
              <a:off x="2491" y="2162"/>
              <a:ext cx="1329" cy="788"/>
            </a:xfrm>
            <a:custGeom>
              <a:avLst/>
              <a:gdLst>
                <a:gd name="T0" fmla="*/ 95 w 3324"/>
                <a:gd name="T1" fmla="*/ 2 h 1971"/>
                <a:gd name="T2" fmla="*/ 24 w 3324"/>
                <a:gd name="T3" fmla="*/ 53 h 1971"/>
                <a:gd name="T4" fmla="*/ 0 w 3324"/>
                <a:gd name="T5" fmla="*/ 170 h 1971"/>
                <a:gd name="T6" fmla="*/ 27 w 3324"/>
                <a:gd name="T7" fmla="*/ 257 h 1971"/>
                <a:gd name="T8" fmla="*/ 97 w 3324"/>
                <a:gd name="T9" fmla="*/ 293 h 1971"/>
                <a:gd name="T10" fmla="*/ 173 w 3324"/>
                <a:gd name="T11" fmla="*/ 276 h 1971"/>
                <a:gd name="T12" fmla="*/ 247 w 3324"/>
                <a:gd name="T13" fmla="*/ 300 h 1971"/>
                <a:gd name="T14" fmla="*/ 379 w 3324"/>
                <a:gd name="T15" fmla="*/ 307 h 1971"/>
                <a:gd name="T16" fmla="*/ 519 w 3324"/>
                <a:gd name="T17" fmla="*/ 252 h 1971"/>
                <a:gd name="T18" fmla="*/ 457 w 3324"/>
                <a:gd name="T19" fmla="*/ 150 h 1971"/>
                <a:gd name="T20" fmla="*/ 434 w 3324"/>
                <a:gd name="T21" fmla="*/ 71 h 1971"/>
                <a:gd name="T22" fmla="*/ 274 w 3324"/>
                <a:gd name="T23" fmla="*/ 39 h 1971"/>
                <a:gd name="T24" fmla="*/ 95 w 3324"/>
                <a:gd name="T25" fmla="*/ 2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5142" name="Freeform 119"/>
            <p:cNvSpPr>
              <a:spLocks/>
            </p:cNvSpPr>
            <p:nvPr/>
          </p:nvSpPr>
          <p:spPr bwMode="auto">
            <a:xfrm>
              <a:off x="2053" y="3147"/>
              <a:ext cx="1855" cy="574"/>
            </a:xfrm>
            <a:custGeom>
              <a:avLst/>
              <a:gdLst>
                <a:gd name="T0" fmla="*/ 54 w 4636"/>
                <a:gd name="T1" fmla="*/ 2 h 1435"/>
                <a:gd name="T2" fmla="*/ 30 w 4636"/>
                <a:gd name="T3" fmla="*/ 103 h 1435"/>
                <a:gd name="T4" fmla="*/ 129 w 4636"/>
                <a:gd name="T5" fmla="*/ 202 h 1435"/>
                <a:gd name="T6" fmla="*/ 314 w 4636"/>
                <a:gd name="T7" fmla="*/ 228 h 1435"/>
                <a:gd name="T8" fmla="*/ 563 w 4636"/>
                <a:gd name="T9" fmla="*/ 211 h 1435"/>
                <a:gd name="T10" fmla="*/ 628 w 4636"/>
                <a:gd name="T11" fmla="*/ 156 h 1435"/>
                <a:gd name="T12" fmla="*/ 727 w 4636"/>
                <a:gd name="T13" fmla="*/ 123 h 1435"/>
                <a:gd name="T14" fmla="*/ 680 w 4636"/>
                <a:gd name="T15" fmla="*/ 44 h 1435"/>
                <a:gd name="T16" fmla="*/ 356 w 4636"/>
                <a:gd name="T17" fmla="*/ 12 h 1435"/>
                <a:gd name="T18" fmla="*/ 54 w 4636"/>
                <a:gd name="T19" fmla="*/ 2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w="9525">
              <a:noFill/>
              <a:round/>
              <a:headEnd/>
              <a:tailEnd/>
            </a:ln>
          </p:spPr>
          <p:txBody>
            <a:bodyPr wrap="none" anchor="ctr"/>
            <a:lstStyle/>
            <a:p>
              <a:endParaRPr lang="en-US"/>
            </a:p>
          </p:txBody>
        </p:sp>
        <p:graphicFrame>
          <p:nvGraphicFramePr>
            <p:cNvPr id="5122" name="Object 120"/>
            <p:cNvGraphicFramePr>
              <a:graphicFrameLocks noChangeAspect="1"/>
            </p:cNvGraphicFramePr>
            <p:nvPr/>
          </p:nvGraphicFramePr>
          <p:xfrm>
            <a:off x="2767" y="3262"/>
            <a:ext cx="262" cy="200"/>
          </p:xfrm>
          <a:graphic>
            <a:graphicData uri="http://schemas.openxmlformats.org/presentationml/2006/ole">
              <mc:AlternateContent xmlns:mc="http://schemas.openxmlformats.org/markup-compatibility/2006">
                <mc:Choice xmlns:v="urn:schemas-microsoft-com:vml" Requires="v">
                  <p:oleObj spid="_x0000_s5142" r:id="rId8" imgW="1305000" imgH="1085760" progId="">
                    <p:embed/>
                  </p:oleObj>
                </mc:Choice>
                <mc:Fallback>
                  <p:oleObj r:id="rId8" imgW="1305000" imgH="1085760" progId="">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 y="3262"/>
                          <a:ext cx="26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43" name="Group 121"/>
            <p:cNvGrpSpPr>
              <a:grpSpLocks/>
            </p:cNvGrpSpPr>
            <p:nvPr/>
          </p:nvGrpSpPr>
          <p:grpSpPr bwMode="auto">
            <a:xfrm>
              <a:off x="4475" y="2095"/>
              <a:ext cx="320" cy="545"/>
              <a:chOff x="4475" y="2095"/>
              <a:chExt cx="320" cy="545"/>
            </a:xfrm>
          </p:grpSpPr>
          <p:sp>
            <p:nvSpPr>
              <p:cNvPr id="5159" name="Line 122"/>
              <p:cNvSpPr>
                <a:spLocks noChangeShapeType="1"/>
              </p:cNvSpPr>
              <p:nvPr/>
            </p:nvSpPr>
            <p:spPr bwMode="auto">
              <a:xfrm flipV="1">
                <a:off x="4485" y="2106"/>
                <a:ext cx="310" cy="210"/>
              </a:xfrm>
              <a:prstGeom prst="line">
                <a:avLst/>
              </a:prstGeom>
              <a:noFill/>
              <a:ln w="28575">
                <a:solidFill>
                  <a:srgbClr val="FF0000"/>
                </a:solidFill>
                <a:round/>
                <a:headEnd/>
                <a:tailEnd type="triangle" w="med" len="med"/>
              </a:ln>
            </p:spPr>
            <p:txBody>
              <a:bodyPr wrap="none"/>
              <a:lstStyle/>
              <a:p>
                <a:endParaRPr lang="en-US"/>
              </a:p>
            </p:txBody>
          </p:sp>
          <p:grpSp>
            <p:nvGrpSpPr>
              <p:cNvPr id="5160" name="Group 123"/>
              <p:cNvGrpSpPr>
                <a:grpSpLocks/>
              </p:cNvGrpSpPr>
              <p:nvPr/>
            </p:nvGrpSpPr>
            <p:grpSpPr bwMode="auto">
              <a:xfrm>
                <a:off x="4475" y="2095"/>
                <a:ext cx="257" cy="545"/>
                <a:chOff x="563" y="3500"/>
                <a:chExt cx="257" cy="545"/>
              </a:xfrm>
            </p:grpSpPr>
            <p:sp>
              <p:nvSpPr>
                <p:cNvPr id="5161" name="Oval 124"/>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5162" name="Text Box 125"/>
                <p:cNvSpPr txBox="1">
                  <a:spLocks noChangeArrowheads="1"/>
                </p:cNvSpPr>
                <p:nvPr/>
              </p:nvSpPr>
              <p:spPr bwMode="auto">
                <a:xfrm>
                  <a:off x="563" y="3500"/>
                  <a:ext cx="246" cy="545"/>
                </a:xfrm>
                <a:prstGeom prst="rect">
                  <a:avLst/>
                </a:prstGeom>
                <a:noFill/>
                <a:ln w="9525">
                  <a:noFill/>
                  <a:miter lim="800000"/>
                  <a:headEnd/>
                  <a:tailEnd/>
                </a:ln>
              </p:spPr>
              <p:txBody>
                <a:bodyPr wrap="none">
                  <a:spAutoFit/>
                </a:bodyPr>
                <a:lstStyle/>
                <a:p>
                  <a:pPr>
                    <a:spcBef>
                      <a:spcPct val="0"/>
                    </a:spcBef>
                    <a:buFontTx/>
                    <a:buNone/>
                  </a:pPr>
                  <a:endParaRPr kumimoji="0" lang="en-US" sz="1800">
                    <a:solidFill>
                      <a:srgbClr val="FF0000"/>
                    </a:solidFill>
                    <a:latin typeface="Comic Sans MS" pitchFamily="66" charset="0"/>
                  </a:endParaRPr>
                </a:p>
              </p:txBody>
            </p:sp>
          </p:grpSp>
        </p:grpSp>
        <p:grpSp>
          <p:nvGrpSpPr>
            <p:cNvPr id="5144" name="Group 126"/>
            <p:cNvGrpSpPr>
              <a:grpSpLocks/>
            </p:cNvGrpSpPr>
            <p:nvPr/>
          </p:nvGrpSpPr>
          <p:grpSpPr bwMode="auto">
            <a:xfrm>
              <a:off x="2004" y="2418"/>
              <a:ext cx="2196" cy="716"/>
              <a:chOff x="2004" y="2418"/>
              <a:chExt cx="2196" cy="716"/>
            </a:xfrm>
          </p:grpSpPr>
          <p:sp>
            <p:nvSpPr>
              <p:cNvPr id="5155" name="Freeform 127"/>
              <p:cNvSpPr>
                <a:spLocks/>
              </p:cNvSpPr>
              <p:nvPr/>
            </p:nvSpPr>
            <p:spPr bwMode="auto">
              <a:xfrm>
                <a:off x="2004" y="2418"/>
                <a:ext cx="2196" cy="318"/>
              </a:xfrm>
              <a:custGeom>
                <a:avLst/>
                <a:gdLst>
                  <a:gd name="T0" fmla="*/ 0 w 2196"/>
                  <a:gd name="T1" fmla="*/ 0 h 318"/>
                  <a:gd name="T2" fmla="*/ 1194 w 2196"/>
                  <a:gd name="T3" fmla="*/ 306 h 318"/>
                  <a:gd name="T4" fmla="*/ 2196 w 2196"/>
                  <a:gd name="T5" fmla="*/ 30 h 318"/>
                  <a:gd name="T6" fmla="*/ 0 60000 65536"/>
                  <a:gd name="T7" fmla="*/ 0 60000 65536"/>
                  <a:gd name="T8" fmla="*/ 0 60000 65536"/>
                  <a:gd name="T9" fmla="*/ 0 w 2196"/>
                  <a:gd name="T10" fmla="*/ 0 h 318"/>
                  <a:gd name="T11" fmla="*/ 2196 w 2196"/>
                  <a:gd name="T12" fmla="*/ 318 h 318"/>
                </a:gdLst>
                <a:ahLst/>
                <a:cxnLst>
                  <a:cxn ang="T6">
                    <a:pos x="T0" y="T1"/>
                  </a:cxn>
                  <a:cxn ang="T7">
                    <a:pos x="T2" y="T3"/>
                  </a:cxn>
                  <a:cxn ang="T8">
                    <a:pos x="T4" y="T5"/>
                  </a:cxn>
                </a:cxnLst>
                <a:rect l="T9" t="T10" r="T11" b="T12"/>
                <a:pathLst>
                  <a:path w="2196" h="318">
                    <a:moveTo>
                      <a:pt x="0" y="0"/>
                    </a:moveTo>
                    <a:cubicBezTo>
                      <a:pt x="199" y="51"/>
                      <a:pt x="828" y="301"/>
                      <a:pt x="1194" y="306"/>
                    </a:cubicBezTo>
                    <a:cubicBezTo>
                      <a:pt x="1536" y="318"/>
                      <a:pt x="1987" y="88"/>
                      <a:pt x="2196" y="30"/>
                    </a:cubicBezTo>
                  </a:path>
                </a:pathLst>
              </a:custGeom>
              <a:noFill/>
              <a:ln w="28575">
                <a:solidFill>
                  <a:srgbClr val="FF0000"/>
                </a:solidFill>
                <a:round/>
                <a:headEnd/>
                <a:tailEnd type="triangle" w="med" len="med"/>
              </a:ln>
            </p:spPr>
            <p:txBody>
              <a:bodyPr wrap="none"/>
              <a:lstStyle/>
              <a:p>
                <a:endParaRPr lang="en-US"/>
              </a:p>
            </p:txBody>
          </p:sp>
          <p:grpSp>
            <p:nvGrpSpPr>
              <p:cNvPr id="5156" name="Group 128"/>
              <p:cNvGrpSpPr>
                <a:grpSpLocks/>
              </p:cNvGrpSpPr>
              <p:nvPr/>
            </p:nvGrpSpPr>
            <p:grpSpPr bwMode="auto">
              <a:xfrm>
                <a:off x="3027" y="2589"/>
                <a:ext cx="258" cy="545"/>
                <a:chOff x="562" y="3500"/>
                <a:chExt cx="258" cy="545"/>
              </a:xfrm>
            </p:grpSpPr>
            <p:sp>
              <p:nvSpPr>
                <p:cNvPr id="5157" name="Oval 129"/>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5158" name="Text Box 130"/>
                <p:cNvSpPr txBox="1">
                  <a:spLocks noChangeArrowheads="1"/>
                </p:cNvSpPr>
                <p:nvPr/>
              </p:nvSpPr>
              <p:spPr bwMode="auto">
                <a:xfrm>
                  <a:off x="562" y="3500"/>
                  <a:ext cx="249" cy="545"/>
                </a:xfrm>
                <a:prstGeom prst="rect">
                  <a:avLst/>
                </a:prstGeom>
                <a:noFill/>
                <a:ln w="9525">
                  <a:noFill/>
                  <a:miter lim="800000"/>
                  <a:headEnd/>
                  <a:tailEnd/>
                </a:ln>
              </p:spPr>
              <p:txBody>
                <a:bodyPr wrap="none">
                  <a:spAutoFit/>
                </a:bodyPr>
                <a:lstStyle/>
                <a:p>
                  <a:pPr>
                    <a:spcBef>
                      <a:spcPct val="0"/>
                    </a:spcBef>
                    <a:buFontTx/>
                    <a:buNone/>
                  </a:pPr>
                  <a:endParaRPr kumimoji="0" lang="en-US" sz="1800">
                    <a:solidFill>
                      <a:srgbClr val="FF0000"/>
                    </a:solidFill>
                    <a:latin typeface="Comic Sans MS" pitchFamily="66" charset="0"/>
                  </a:endParaRPr>
                </a:p>
              </p:txBody>
            </p:sp>
          </p:grpSp>
        </p:grpSp>
        <p:grpSp>
          <p:nvGrpSpPr>
            <p:cNvPr id="5145" name="Group 131"/>
            <p:cNvGrpSpPr>
              <a:grpSpLocks/>
            </p:cNvGrpSpPr>
            <p:nvPr/>
          </p:nvGrpSpPr>
          <p:grpSpPr bwMode="auto">
            <a:xfrm>
              <a:off x="3040" y="2157"/>
              <a:ext cx="1955" cy="1270"/>
              <a:chOff x="3040" y="2157"/>
              <a:chExt cx="1955" cy="1270"/>
            </a:xfrm>
          </p:grpSpPr>
          <p:sp>
            <p:nvSpPr>
              <p:cNvPr id="5151" name="Freeform 132"/>
              <p:cNvSpPr>
                <a:spLocks/>
              </p:cNvSpPr>
              <p:nvPr/>
            </p:nvSpPr>
            <p:spPr bwMode="auto">
              <a:xfrm>
                <a:off x="3040" y="2157"/>
                <a:ext cx="1955" cy="1270"/>
              </a:xfrm>
              <a:custGeom>
                <a:avLst/>
                <a:gdLst>
                  <a:gd name="T0" fmla="*/ 1955 w 1955"/>
                  <a:gd name="T1" fmla="*/ 0 h 1270"/>
                  <a:gd name="T2" fmla="*/ 1077 w 1955"/>
                  <a:gd name="T3" fmla="*/ 765 h 1270"/>
                  <a:gd name="T4" fmla="*/ 0 w 1955"/>
                  <a:gd name="T5" fmla="*/ 1270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809" y="127"/>
                      <a:pt x="1425" y="536"/>
                      <a:pt x="1077" y="765"/>
                    </a:cubicBezTo>
                    <a:cubicBezTo>
                      <a:pt x="729" y="994"/>
                      <a:pt x="224" y="1165"/>
                      <a:pt x="0" y="1270"/>
                    </a:cubicBezTo>
                  </a:path>
                </a:pathLst>
              </a:custGeom>
              <a:noFill/>
              <a:ln w="28575">
                <a:solidFill>
                  <a:srgbClr val="FF0000"/>
                </a:solidFill>
                <a:round/>
                <a:headEnd/>
                <a:tailEnd type="triangle" w="med" len="med"/>
              </a:ln>
            </p:spPr>
            <p:txBody>
              <a:bodyPr wrap="none"/>
              <a:lstStyle/>
              <a:p>
                <a:endParaRPr lang="en-US"/>
              </a:p>
            </p:txBody>
          </p:sp>
          <p:grpSp>
            <p:nvGrpSpPr>
              <p:cNvPr id="5152" name="Group 133"/>
              <p:cNvGrpSpPr>
                <a:grpSpLocks/>
              </p:cNvGrpSpPr>
              <p:nvPr/>
            </p:nvGrpSpPr>
            <p:grpSpPr bwMode="auto">
              <a:xfrm>
                <a:off x="3927" y="2835"/>
                <a:ext cx="257" cy="545"/>
                <a:chOff x="563" y="3500"/>
                <a:chExt cx="257" cy="545"/>
              </a:xfrm>
            </p:grpSpPr>
            <p:sp>
              <p:nvSpPr>
                <p:cNvPr id="5153" name="Oval 134"/>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5154" name="Text Box 135"/>
                <p:cNvSpPr txBox="1">
                  <a:spLocks noChangeArrowheads="1"/>
                </p:cNvSpPr>
                <p:nvPr/>
              </p:nvSpPr>
              <p:spPr bwMode="auto">
                <a:xfrm>
                  <a:off x="563" y="3500"/>
                  <a:ext cx="246" cy="545"/>
                </a:xfrm>
                <a:prstGeom prst="rect">
                  <a:avLst/>
                </a:prstGeom>
                <a:noFill/>
                <a:ln w="9525">
                  <a:noFill/>
                  <a:miter lim="800000"/>
                  <a:headEnd/>
                  <a:tailEnd/>
                </a:ln>
              </p:spPr>
              <p:txBody>
                <a:bodyPr wrap="none">
                  <a:spAutoFit/>
                </a:bodyPr>
                <a:lstStyle/>
                <a:p>
                  <a:pPr>
                    <a:spcBef>
                      <a:spcPct val="0"/>
                    </a:spcBef>
                    <a:buFontTx/>
                    <a:buNone/>
                  </a:pPr>
                  <a:endParaRPr kumimoji="0" lang="en-US" sz="1800">
                    <a:solidFill>
                      <a:srgbClr val="FF0000"/>
                    </a:solidFill>
                    <a:latin typeface="Comic Sans MS" pitchFamily="66" charset="0"/>
                  </a:endParaRPr>
                </a:p>
              </p:txBody>
            </p:sp>
          </p:grpSp>
        </p:grpSp>
        <p:grpSp>
          <p:nvGrpSpPr>
            <p:cNvPr id="5146" name="Group 136"/>
            <p:cNvGrpSpPr>
              <a:grpSpLocks/>
            </p:cNvGrpSpPr>
            <p:nvPr/>
          </p:nvGrpSpPr>
          <p:grpSpPr bwMode="auto">
            <a:xfrm>
              <a:off x="1881" y="2450"/>
              <a:ext cx="855" cy="818"/>
              <a:chOff x="1881" y="2450"/>
              <a:chExt cx="855" cy="818"/>
            </a:xfrm>
          </p:grpSpPr>
          <p:sp>
            <p:nvSpPr>
              <p:cNvPr id="5147" name="Line 137"/>
              <p:cNvSpPr>
                <a:spLocks noChangeShapeType="1"/>
              </p:cNvSpPr>
              <p:nvPr/>
            </p:nvSpPr>
            <p:spPr bwMode="auto">
              <a:xfrm flipH="1" flipV="1">
                <a:off x="1881" y="2450"/>
                <a:ext cx="855" cy="818"/>
              </a:xfrm>
              <a:prstGeom prst="line">
                <a:avLst/>
              </a:prstGeom>
              <a:noFill/>
              <a:ln w="28575">
                <a:solidFill>
                  <a:srgbClr val="FF0000"/>
                </a:solidFill>
                <a:round/>
                <a:headEnd/>
                <a:tailEnd type="triangle" w="med" len="med"/>
              </a:ln>
            </p:spPr>
            <p:txBody>
              <a:bodyPr wrap="none"/>
              <a:lstStyle/>
              <a:p>
                <a:endParaRPr lang="en-US"/>
              </a:p>
            </p:txBody>
          </p:sp>
          <p:grpSp>
            <p:nvGrpSpPr>
              <p:cNvPr id="5148" name="Group 138"/>
              <p:cNvGrpSpPr>
                <a:grpSpLocks/>
              </p:cNvGrpSpPr>
              <p:nvPr/>
            </p:nvGrpSpPr>
            <p:grpSpPr bwMode="auto">
              <a:xfrm>
                <a:off x="2117" y="2702"/>
                <a:ext cx="257" cy="550"/>
                <a:chOff x="563" y="3500"/>
                <a:chExt cx="257" cy="550"/>
              </a:xfrm>
            </p:grpSpPr>
            <p:sp>
              <p:nvSpPr>
                <p:cNvPr id="5149" name="Oval 139"/>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5150" name="Text Box 140"/>
                <p:cNvSpPr txBox="1">
                  <a:spLocks noChangeArrowheads="1"/>
                </p:cNvSpPr>
                <p:nvPr/>
              </p:nvSpPr>
              <p:spPr bwMode="auto">
                <a:xfrm>
                  <a:off x="563" y="3500"/>
                  <a:ext cx="246" cy="550"/>
                </a:xfrm>
                <a:prstGeom prst="rect">
                  <a:avLst/>
                </a:prstGeom>
                <a:noFill/>
                <a:ln w="9525">
                  <a:noFill/>
                  <a:miter lim="800000"/>
                  <a:headEnd/>
                  <a:tailEnd/>
                </a:ln>
              </p:spPr>
              <p:txBody>
                <a:bodyPr wrap="none">
                  <a:spAutoFit/>
                </a:bodyPr>
                <a:lstStyle/>
                <a:p>
                  <a:pPr>
                    <a:spcBef>
                      <a:spcPct val="0"/>
                    </a:spcBef>
                    <a:buFontTx/>
                    <a:buNone/>
                  </a:pPr>
                  <a:endParaRPr kumimoji="0" lang="en-US" sz="1800">
                    <a:solidFill>
                      <a:srgbClr val="FF0000"/>
                    </a:solidFill>
                    <a:latin typeface="Comic Sans MS" pitchFamily="66" charset="0"/>
                  </a:endParaRPr>
                </a:p>
              </p:txBody>
            </p:sp>
          </p:gr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Freeform 2"/>
          <p:cNvSpPr>
            <a:spLocks/>
          </p:cNvSpPr>
          <p:nvPr/>
        </p:nvSpPr>
        <p:spPr bwMode="auto">
          <a:xfrm>
            <a:off x="4302125" y="4129088"/>
            <a:ext cx="1838325" cy="1089025"/>
          </a:xfrm>
          <a:custGeom>
            <a:avLst/>
            <a:gdLst>
              <a:gd name="T0" fmla="*/ 182292282 w 3324"/>
              <a:gd name="T1" fmla="*/ 4579321 h 1971"/>
              <a:gd name="T2" fmla="*/ 45573209 w 3324"/>
              <a:gd name="T3" fmla="*/ 100743386 h 1971"/>
              <a:gd name="T4" fmla="*/ 917503 w 3324"/>
              <a:gd name="T5" fmla="*/ 325431779 h 1971"/>
              <a:gd name="T6" fmla="*/ 51384615 w 3324"/>
              <a:gd name="T7" fmla="*/ 490284486 h 1971"/>
              <a:gd name="T8" fmla="*/ 186268682 w 3324"/>
              <a:gd name="T9" fmla="*/ 558973160 h 1971"/>
              <a:gd name="T10" fmla="*/ 331246407 w 3324"/>
              <a:gd name="T11" fmla="*/ 526918483 h 1971"/>
              <a:gd name="T12" fmla="*/ 473471000 w 3324"/>
              <a:gd name="T13" fmla="*/ 572710564 h 1971"/>
              <a:gd name="T14" fmla="*/ 725805505 w 3324"/>
              <a:gd name="T15" fmla="*/ 586448658 h 1971"/>
              <a:gd name="T16" fmla="*/ 991903523 w 3324"/>
              <a:gd name="T17" fmla="*/ 481125849 h 1971"/>
              <a:gd name="T18" fmla="*/ 874453726 w 3324"/>
              <a:gd name="T19" fmla="*/ 285439473 h 1971"/>
              <a:gd name="T20" fmla="*/ 830103871 w 3324"/>
              <a:gd name="T21" fmla="*/ 135545766 h 1971"/>
              <a:gd name="T22" fmla="*/ 524243929 w 3324"/>
              <a:gd name="T23" fmla="*/ 73878566 h 1971"/>
              <a:gd name="T24" fmla="*/ 182292282 w 3324"/>
              <a:gd name="T25" fmla="*/ 4579321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6152" name="Rectangle 3"/>
          <p:cNvSpPr>
            <a:spLocks noGrp="1" noChangeArrowheads="1"/>
          </p:cNvSpPr>
          <p:nvPr>
            <p:ph type="title"/>
          </p:nvPr>
        </p:nvSpPr>
        <p:spPr/>
        <p:txBody>
          <a:bodyPr>
            <a:normAutofit/>
          </a:bodyPr>
          <a:lstStyle/>
          <a:p>
            <a:r>
              <a:rPr lang="en-US" dirty="0" smtClean="0"/>
              <a:t>Forwarding </a:t>
            </a:r>
            <a:r>
              <a:rPr lang="en-US" dirty="0" err="1" smtClean="0"/>
              <a:t>Datagrams</a:t>
            </a:r>
            <a:endParaRPr lang="en-US" dirty="0" smtClean="0"/>
          </a:p>
        </p:txBody>
      </p:sp>
      <p:sp>
        <p:nvSpPr>
          <p:cNvPr id="187" name="Date Placeholder 186"/>
          <p:cNvSpPr>
            <a:spLocks noGrp="1"/>
          </p:cNvSpPr>
          <p:nvPr>
            <p:ph type="dt" sz="half" idx="10"/>
          </p:nvPr>
        </p:nvSpPr>
        <p:spPr/>
        <p:txBody>
          <a:bodyPr/>
          <a:lstStyle/>
          <a:p>
            <a:r>
              <a:rPr lang="en-US" smtClean="0"/>
              <a:t>CEG436</a:t>
            </a:r>
            <a:endParaRPr lang="en-US" dirty="0"/>
          </a:p>
        </p:txBody>
      </p:sp>
      <p:sp>
        <p:nvSpPr>
          <p:cNvPr id="192" name="Footer Placeholder 191"/>
          <p:cNvSpPr>
            <a:spLocks noGrp="1"/>
          </p:cNvSpPr>
          <p:nvPr>
            <p:ph type="ftr" sz="quarter" idx="11"/>
          </p:nvPr>
        </p:nvSpPr>
        <p:spPr/>
        <p:txBody>
          <a:bodyPr/>
          <a:lstStyle/>
          <a:p>
            <a:endParaRPr lang="en-US" dirty="0"/>
          </a:p>
        </p:txBody>
      </p:sp>
      <p:sp>
        <p:nvSpPr>
          <p:cNvPr id="191" name="Slide Number Placeholder 190"/>
          <p:cNvSpPr>
            <a:spLocks noGrp="1"/>
          </p:cNvSpPr>
          <p:nvPr>
            <p:ph type="sldNum" sz="quarter" idx="12"/>
          </p:nvPr>
        </p:nvSpPr>
        <p:spPr/>
        <p:txBody>
          <a:bodyPr/>
          <a:lstStyle/>
          <a:p>
            <a:fld id="{E2523328-5748-4325-AE1F-4444A2A13363}" type="slidenum">
              <a:rPr lang="en-US" smtClean="0"/>
              <a:pPr/>
              <a:t>19</a:t>
            </a:fld>
            <a:endParaRPr lang="en-US" dirty="0"/>
          </a:p>
        </p:txBody>
      </p:sp>
      <p:sp>
        <p:nvSpPr>
          <p:cNvPr id="6153" name="Freeform 4"/>
          <p:cNvSpPr>
            <a:spLocks/>
          </p:cNvSpPr>
          <p:nvPr/>
        </p:nvSpPr>
        <p:spPr bwMode="auto">
          <a:xfrm>
            <a:off x="2317750" y="3646488"/>
            <a:ext cx="1625600" cy="1384300"/>
          </a:xfrm>
          <a:custGeom>
            <a:avLst/>
            <a:gdLst>
              <a:gd name="T0" fmla="*/ 809432347 w 1340"/>
              <a:gd name="T1" fmla="*/ 56740023 h 1191"/>
              <a:gd name="T2" fmla="*/ 120678958 w 1340"/>
              <a:gd name="T3" fmla="*/ 81056521 h 1191"/>
              <a:gd name="T4" fmla="*/ 85358564 w 1340"/>
              <a:gd name="T5" fmla="*/ 543079061 h 1191"/>
              <a:gd name="T6" fmla="*/ 41207751 w 1340"/>
              <a:gd name="T7" fmla="*/ 972678112 h 1191"/>
              <a:gd name="T8" fmla="*/ 164829790 w 1340"/>
              <a:gd name="T9" fmla="*/ 1175319325 h 1191"/>
              <a:gd name="T10" fmla="*/ 791771544 w 1340"/>
              <a:gd name="T11" fmla="*/ 1183425206 h 1191"/>
              <a:gd name="T12" fmla="*/ 941884731 w 1340"/>
              <a:gd name="T13" fmla="*/ 1523863199 h 1191"/>
              <a:gd name="T14" fmla="*/ 1816071739 w 1340"/>
              <a:gd name="T15" fmla="*/ 1483334957 h 1191"/>
              <a:gd name="T16" fmla="*/ 1877882124 w 1340"/>
              <a:gd name="T17" fmla="*/ 770036900 h 1191"/>
              <a:gd name="T18" fmla="*/ 1771920945 w 1340"/>
              <a:gd name="T19" fmla="*/ 462022576 h 1191"/>
              <a:gd name="T20" fmla="*/ 1118487910 w 1340"/>
              <a:gd name="T21" fmla="*/ 389071971 h 1191"/>
              <a:gd name="T22" fmla="*/ 809432347 w 1340"/>
              <a:gd name="T23" fmla="*/ 5674002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6154" name="Group 5"/>
          <p:cNvGrpSpPr>
            <a:grpSpLocks/>
          </p:cNvGrpSpPr>
          <p:nvPr/>
        </p:nvGrpSpPr>
        <p:grpSpPr bwMode="auto">
          <a:xfrm>
            <a:off x="3236913" y="4511675"/>
            <a:ext cx="436562" cy="203200"/>
            <a:chOff x="3600" y="219"/>
            <a:chExt cx="360" cy="175"/>
          </a:xfrm>
        </p:grpSpPr>
        <p:sp>
          <p:nvSpPr>
            <p:cNvPr id="6317" name="Oval 6"/>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6318" name="Line 7"/>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6319" name="Line 8"/>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6320" name="Rectangle 9"/>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6321" name="Oval 10"/>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6322" name="Group 11"/>
            <p:cNvGrpSpPr>
              <a:grpSpLocks/>
            </p:cNvGrpSpPr>
            <p:nvPr/>
          </p:nvGrpSpPr>
          <p:grpSpPr bwMode="auto">
            <a:xfrm>
              <a:off x="3686" y="244"/>
              <a:ext cx="177" cy="66"/>
              <a:chOff x="2848" y="848"/>
              <a:chExt cx="140" cy="98"/>
            </a:xfrm>
          </p:grpSpPr>
          <p:sp>
            <p:nvSpPr>
              <p:cNvPr id="6327" name="Line 12"/>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6328" name="Line 13"/>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6329" name="Line 14"/>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6323" name="Group 15"/>
            <p:cNvGrpSpPr>
              <a:grpSpLocks/>
            </p:cNvGrpSpPr>
            <p:nvPr/>
          </p:nvGrpSpPr>
          <p:grpSpPr bwMode="auto">
            <a:xfrm flipV="1">
              <a:off x="3686" y="243"/>
              <a:ext cx="177" cy="66"/>
              <a:chOff x="2848" y="848"/>
              <a:chExt cx="140" cy="98"/>
            </a:xfrm>
          </p:grpSpPr>
          <p:sp>
            <p:nvSpPr>
              <p:cNvPr id="6324" name="Line 16"/>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6325" name="Line 17"/>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6326" name="Line 18"/>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6155" name="Group 19"/>
          <p:cNvGrpSpPr>
            <a:grpSpLocks/>
          </p:cNvGrpSpPr>
          <p:nvPr/>
        </p:nvGrpSpPr>
        <p:grpSpPr bwMode="auto">
          <a:xfrm>
            <a:off x="2455863" y="4211638"/>
            <a:ext cx="1160462" cy="298450"/>
            <a:chOff x="8025" y="5070"/>
            <a:chExt cx="2100" cy="540"/>
          </a:xfrm>
        </p:grpSpPr>
        <p:sp>
          <p:nvSpPr>
            <p:cNvPr id="6314" name="Line 20"/>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6315" name="Line 21"/>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6316" name="Line 22"/>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grpSp>
        <p:nvGrpSpPr>
          <p:cNvPr id="6156" name="Group 23"/>
          <p:cNvGrpSpPr>
            <a:grpSpLocks/>
          </p:cNvGrpSpPr>
          <p:nvPr/>
        </p:nvGrpSpPr>
        <p:grpSpPr bwMode="auto">
          <a:xfrm>
            <a:off x="2236788" y="3827463"/>
            <a:ext cx="796925" cy="512762"/>
            <a:chOff x="10665" y="3225"/>
            <a:chExt cx="1440" cy="930"/>
          </a:xfrm>
        </p:grpSpPr>
        <p:sp>
          <p:nvSpPr>
            <p:cNvPr id="6244" name="Oval 24"/>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6245" name="Group 25"/>
            <p:cNvGrpSpPr>
              <a:grpSpLocks/>
            </p:cNvGrpSpPr>
            <p:nvPr/>
          </p:nvGrpSpPr>
          <p:grpSpPr bwMode="auto">
            <a:xfrm>
              <a:off x="11038" y="3281"/>
              <a:ext cx="618" cy="667"/>
              <a:chOff x="8023" y="4451"/>
              <a:chExt cx="618" cy="667"/>
            </a:xfrm>
          </p:grpSpPr>
          <p:sp>
            <p:nvSpPr>
              <p:cNvPr id="6246" name="Freeform 26"/>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6247" name="Freeform 27"/>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6248" name="Freeform 28"/>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6249" name="Freeform 29"/>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6250" name="Freeform 30"/>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6251" name="Freeform 31"/>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6252" name="Freeform 32"/>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6253" name="Freeform 33"/>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6254" name="Freeform 34"/>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6255" name="Freeform 35"/>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6256" name="Freeform 36"/>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6257" name="Freeform 37"/>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6258" name="Freeform 38"/>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6259" name="Freeform 39"/>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6260" name="Freeform 40"/>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6261" name="Freeform 41"/>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6262" name="Freeform 42"/>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6263" name="Freeform 43"/>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6264" name="Freeform 44"/>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6265" name="Freeform 45"/>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6266" name="Freeform 46"/>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6267" name="Freeform 47"/>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6268" name="Freeform 48"/>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6269" name="Freeform 49"/>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6270" name="Freeform 50"/>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6271" name="Freeform 51"/>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6272" name="Freeform 52"/>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6273" name="Freeform 53"/>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6274" name="Freeform 54"/>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6275" name="Freeform 55"/>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6276" name="Freeform 56"/>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6277" name="Freeform 57"/>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6278" name="Freeform 58"/>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6279" name="Freeform 59"/>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6280" name="Freeform 60"/>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6281" name="Freeform 61"/>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6282" name="Freeform 62"/>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6283" name="Freeform 63"/>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6284" name="Freeform 64"/>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6285" name="Freeform 65"/>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6286" name="Freeform 66"/>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6287" name="Freeform 67"/>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6288" name="Freeform 68"/>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6289" name="Freeform 69"/>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6290" name="Freeform 70"/>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6291" name="Freeform 71"/>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6292" name="Freeform 72"/>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6293" name="Freeform 73"/>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6294" name="Freeform 74"/>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6295" name="Freeform 75"/>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6296" name="Freeform 76"/>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6297" name="Freeform 77"/>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6298" name="Freeform 78"/>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6299" name="Freeform 79"/>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6300" name="Freeform 80"/>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6301" name="Freeform 81"/>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6302" name="Freeform 82"/>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6303" name="Freeform 83"/>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6304" name="Freeform 84"/>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6305" name="Freeform 85"/>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6306" name="Freeform 86"/>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6307" name="Freeform 87"/>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6308" name="Freeform 88"/>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6309" name="Freeform 89"/>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6310" name="Freeform 90"/>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6311" name="Freeform 91"/>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6312" name="Freeform 92"/>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6313" name="Freeform 93"/>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6157" name="Freeform 94"/>
          <p:cNvSpPr>
            <a:spLocks/>
          </p:cNvSpPr>
          <p:nvPr/>
        </p:nvSpPr>
        <p:spPr bwMode="auto">
          <a:xfrm>
            <a:off x="6445250" y="3305175"/>
            <a:ext cx="1600200" cy="1489075"/>
          </a:xfrm>
          <a:custGeom>
            <a:avLst/>
            <a:gdLst>
              <a:gd name="T0" fmla="*/ 1223097 w 2894"/>
              <a:gd name="T1" fmla="*/ 406947655 h 2693"/>
              <a:gd name="T2" fmla="*/ 106703038 w 2894"/>
              <a:gd name="T3" fmla="*/ 155624662 h 2693"/>
              <a:gd name="T4" fmla="*/ 423143414 w 2894"/>
              <a:gd name="T5" fmla="*/ 105176355 h 2693"/>
              <a:gd name="T6" fmla="*/ 793699762 w 2894"/>
              <a:gd name="T7" fmla="*/ 51976623 h 2693"/>
              <a:gd name="T8" fmla="*/ 881752755 w 2894"/>
              <a:gd name="T9" fmla="*/ 417037199 h 2693"/>
              <a:gd name="T10" fmla="*/ 812961319 w 2894"/>
              <a:gd name="T11" fmla="*/ 655519275 h 2693"/>
              <a:gd name="T12" fmla="*/ 643276036 w 2894"/>
              <a:gd name="T13" fmla="*/ 765587479 h 2693"/>
              <a:gd name="T14" fmla="*/ 501106967 w 2894"/>
              <a:gd name="T15" fmla="*/ 788518562 h 2693"/>
              <a:gd name="T16" fmla="*/ 319191825 w 2894"/>
              <a:gd name="T17" fmla="*/ 804111544 h 2693"/>
              <a:gd name="T18" fmla="*/ 105785715 w 2894"/>
              <a:gd name="T19" fmla="*/ 672946367 h 2693"/>
              <a:gd name="T20" fmla="*/ 1223097 w 2894"/>
              <a:gd name="T21" fmla="*/ 406947655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6158" name="Group 95"/>
          <p:cNvGrpSpPr>
            <a:grpSpLocks/>
          </p:cNvGrpSpPr>
          <p:nvPr/>
        </p:nvGrpSpPr>
        <p:grpSpPr bwMode="auto">
          <a:xfrm>
            <a:off x="6699250" y="4383088"/>
            <a:ext cx="436563" cy="203200"/>
            <a:chOff x="3600" y="219"/>
            <a:chExt cx="360" cy="175"/>
          </a:xfrm>
        </p:grpSpPr>
        <p:sp>
          <p:nvSpPr>
            <p:cNvPr id="6231" name="Oval 96"/>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6232" name="Line 97"/>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6233" name="Line 98"/>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6234" name="Rectangle 99"/>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6235" name="Oval 100"/>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6236" name="Group 101"/>
            <p:cNvGrpSpPr>
              <a:grpSpLocks/>
            </p:cNvGrpSpPr>
            <p:nvPr/>
          </p:nvGrpSpPr>
          <p:grpSpPr bwMode="auto">
            <a:xfrm>
              <a:off x="3686" y="244"/>
              <a:ext cx="177" cy="66"/>
              <a:chOff x="2848" y="848"/>
              <a:chExt cx="140" cy="98"/>
            </a:xfrm>
          </p:grpSpPr>
          <p:sp>
            <p:nvSpPr>
              <p:cNvPr id="6241" name="Line 102"/>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6242" name="Line 103"/>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6243" name="Line 104"/>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6237" name="Group 105"/>
            <p:cNvGrpSpPr>
              <a:grpSpLocks/>
            </p:cNvGrpSpPr>
            <p:nvPr/>
          </p:nvGrpSpPr>
          <p:grpSpPr bwMode="auto">
            <a:xfrm flipV="1">
              <a:off x="3686" y="243"/>
              <a:ext cx="177" cy="66"/>
              <a:chOff x="2848" y="848"/>
              <a:chExt cx="140" cy="98"/>
            </a:xfrm>
          </p:grpSpPr>
          <p:sp>
            <p:nvSpPr>
              <p:cNvPr id="6238" name="Line 106"/>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6239" name="Line 107"/>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6240" name="Line 108"/>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6159" name="Line 109"/>
          <p:cNvSpPr>
            <a:spLocks noChangeShapeType="1"/>
          </p:cNvSpPr>
          <p:nvPr/>
        </p:nvSpPr>
        <p:spPr bwMode="auto">
          <a:xfrm>
            <a:off x="6724650" y="4233863"/>
            <a:ext cx="1162050" cy="0"/>
          </a:xfrm>
          <a:prstGeom prst="line">
            <a:avLst/>
          </a:prstGeom>
          <a:noFill/>
          <a:ln w="19050">
            <a:solidFill>
              <a:srgbClr val="000000"/>
            </a:solidFill>
            <a:round/>
            <a:headEnd/>
            <a:tailEnd/>
          </a:ln>
        </p:spPr>
        <p:txBody>
          <a:bodyPr/>
          <a:lstStyle/>
          <a:p>
            <a:endParaRPr lang="en-US"/>
          </a:p>
        </p:txBody>
      </p:sp>
      <p:sp>
        <p:nvSpPr>
          <p:cNvPr id="6160" name="Line 110"/>
          <p:cNvSpPr>
            <a:spLocks noChangeShapeType="1"/>
          </p:cNvSpPr>
          <p:nvPr/>
        </p:nvSpPr>
        <p:spPr bwMode="auto">
          <a:xfrm>
            <a:off x="6907213" y="4233863"/>
            <a:ext cx="0" cy="149225"/>
          </a:xfrm>
          <a:prstGeom prst="line">
            <a:avLst/>
          </a:prstGeom>
          <a:noFill/>
          <a:ln w="19050">
            <a:solidFill>
              <a:srgbClr val="000000"/>
            </a:solidFill>
            <a:round/>
            <a:headEnd/>
            <a:tailEnd/>
          </a:ln>
        </p:spPr>
        <p:txBody>
          <a:bodyPr/>
          <a:lstStyle/>
          <a:p>
            <a:endParaRPr lang="en-US"/>
          </a:p>
        </p:txBody>
      </p:sp>
      <p:sp>
        <p:nvSpPr>
          <p:cNvPr id="6161" name="Line 111"/>
          <p:cNvSpPr>
            <a:spLocks noChangeShapeType="1"/>
          </p:cNvSpPr>
          <p:nvPr/>
        </p:nvSpPr>
        <p:spPr bwMode="auto">
          <a:xfrm>
            <a:off x="7650163" y="4089400"/>
            <a:ext cx="0" cy="149225"/>
          </a:xfrm>
          <a:prstGeom prst="line">
            <a:avLst/>
          </a:prstGeom>
          <a:noFill/>
          <a:ln w="19050">
            <a:solidFill>
              <a:srgbClr val="000000"/>
            </a:solidFill>
            <a:round/>
            <a:headEnd/>
            <a:tailEnd/>
          </a:ln>
        </p:spPr>
        <p:txBody>
          <a:bodyPr/>
          <a:lstStyle/>
          <a:p>
            <a:endParaRPr lang="en-US"/>
          </a:p>
        </p:txBody>
      </p:sp>
      <p:grpSp>
        <p:nvGrpSpPr>
          <p:cNvPr id="6162" name="Group 112"/>
          <p:cNvGrpSpPr>
            <a:grpSpLocks/>
          </p:cNvGrpSpPr>
          <p:nvPr/>
        </p:nvGrpSpPr>
        <p:grpSpPr bwMode="auto">
          <a:xfrm>
            <a:off x="7251700" y="3678238"/>
            <a:ext cx="796925" cy="514350"/>
            <a:chOff x="10665" y="3225"/>
            <a:chExt cx="1440" cy="930"/>
          </a:xfrm>
        </p:grpSpPr>
        <p:sp>
          <p:nvSpPr>
            <p:cNvPr id="6229" name="Oval 113"/>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6230" name="Group 114"/>
            <p:cNvGrpSpPr>
              <a:grpSpLocks/>
            </p:cNvGrpSpPr>
            <p:nvPr/>
          </p:nvGrpSpPr>
          <p:grpSpPr bwMode="auto">
            <a:xfrm>
              <a:off x="11031" y="3335"/>
              <a:ext cx="565" cy="643"/>
              <a:chOff x="2870" y="1518"/>
              <a:chExt cx="292" cy="320"/>
            </a:xfrm>
          </p:grpSpPr>
          <p:graphicFrame>
            <p:nvGraphicFramePr>
              <p:cNvPr id="6147"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164" r:id="rId4" imgW="819000" imgH="847800" progId="">
                      <p:embed/>
                    </p:oleObj>
                  </mc:Choice>
                  <mc:Fallback>
                    <p:oleObj r:id="rId4" imgW="819000" imgH="847800" progId="">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165" r:id="rId6" imgW="1266840" imgH="1200240" progId="">
                      <p:embed/>
                    </p:oleObj>
                  </mc:Choice>
                  <mc:Fallback>
                    <p:oleObj r:id="rId6" imgW="1266840" imgH="1200240" progId="">
                      <p:embed/>
                      <p:pic>
                        <p:nvPicPr>
                          <p:cNvPr id="0" name="Object 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6163" name="Freeform 117"/>
          <p:cNvSpPr>
            <a:spLocks/>
          </p:cNvSpPr>
          <p:nvPr/>
        </p:nvSpPr>
        <p:spPr bwMode="auto">
          <a:xfrm>
            <a:off x="3697288" y="5489575"/>
            <a:ext cx="2565400" cy="793750"/>
          </a:xfrm>
          <a:custGeom>
            <a:avLst/>
            <a:gdLst>
              <a:gd name="T0" fmla="*/ 103806279 w 4636"/>
              <a:gd name="T1" fmla="*/ 4589369 h 1435"/>
              <a:gd name="T2" fmla="*/ 57874222 w 4636"/>
              <a:gd name="T3" fmla="*/ 197343952 h 1435"/>
              <a:gd name="T4" fmla="*/ 246194807 w 4636"/>
              <a:gd name="T5" fmla="*/ 385508618 h 1435"/>
              <a:gd name="T6" fmla="*/ 599870893 w 4636"/>
              <a:gd name="T7" fmla="*/ 435992207 h 1435"/>
              <a:gd name="T8" fmla="*/ 1077562448 w 4636"/>
              <a:gd name="T9" fmla="*/ 403866085 h 1435"/>
              <a:gd name="T10" fmla="*/ 1201578956 w 4636"/>
              <a:gd name="T11" fmla="*/ 298310093 h 1435"/>
              <a:gd name="T12" fmla="*/ 1391124086 w 4636"/>
              <a:gd name="T13" fmla="*/ 235282424 h 1435"/>
              <a:gd name="T14" fmla="*/ 1301098284 w 4636"/>
              <a:gd name="T15" fmla="*/ 85056817 h 1435"/>
              <a:gd name="T16" fmla="*/ 680404830 w 4636"/>
              <a:gd name="T17" fmla="*/ 23252727 h 1435"/>
              <a:gd name="T18" fmla="*/ 103806279 w 4636"/>
              <a:gd name="T19" fmla="*/ 4589369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w="9525">
            <a:noFill/>
            <a:round/>
            <a:headEnd/>
            <a:tailEnd/>
          </a:ln>
        </p:spPr>
        <p:txBody>
          <a:bodyPr wrap="none" anchor="ctr"/>
          <a:lstStyle/>
          <a:p>
            <a:endParaRPr lang="en-US"/>
          </a:p>
        </p:txBody>
      </p:sp>
      <p:graphicFrame>
        <p:nvGraphicFramePr>
          <p:cNvPr id="6146" name="Object 118"/>
          <p:cNvGraphicFramePr>
            <a:graphicFrameLocks noChangeAspect="1"/>
          </p:cNvGraphicFramePr>
          <p:nvPr/>
        </p:nvGraphicFramePr>
        <p:xfrm>
          <a:off x="4684713" y="5648325"/>
          <a:ext cx="361950" cy="277813"/>
        </p:xfrm>
        <a:graphic>
          <a:graphicData uri="http://schemas.openxmlformats.org/presentationml/2006/ole">
            <mc:AlternateContent xmlns:mc="http://schemas.openxmlformats.org/markup-compatibility/2006">
              <mc:Choice xmlns:v="urn:schemas-microsoft-com:vml" Requires="v">
                <p:oleObj spid="_x0000_s6166" r:id="rId8" imgW="1305000" imgH="1085760" progId="">
                  <p:embed/>
                </p:oleObj>
              </mc:Choice>
              <mc:Fallback>
                <p:oleObj r:id="rId8" imgW="1305000" imgH="1085760" progId="">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4713" y="5648325"/>
                        <a:ext cx="361950"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 name="Line 119"/>
          <p:cNvSpPr>
            <a:spLocks noChangeShapeType="1"/>
          </p:cNvSpPr>
          <p:nvPr/>
        </p:nvSpPr>
        <p:spPr bwMode="auto">
          <a:xfrm flipV="1">
            <a:off x="7059613" y="4052888"/>
            <a:ext cx="428625" cy="288925"/>
          </a:xfrm>
          <a:prstGeom prst="line">
            <a:avLst/>
          </a:prstGeom>
          <a:noFill/>
          <a:ln w="28575">
            <a:solidFill>
              <a:srgbClr val="FF0000"/>
            </a:solidFill>
            <a:round/>
            <a:headEnd/>
            <a:tailEnd type="triangle" w="med" len="med"/>
          </a:ln>
        </p:spPr>
        <p:txBody>
          <a:bodyPr wrap="none"/>
          <a:lstStyle/>
          <a:p>
            <a:endParaRPr lang="en-US"/>
          </a:p>
        </p:txBody>
      </p:sp>
      <p:sp>
        <p:nvSpPr>
          <p:cNvPr id="6165" name="Freeform 120"/>
          <p:cNvSpPr>
            <a:spLocks/>
          </p:cNvSpPr>
          <p:nvPr/>
        </p:nvSpPr>
        <p:spPr bwMode="auto">
          <a:xfrm>
            <a:off x="3695700" y="4630738"/>
            <a:ext cx="2970213" cy="292100"/>
          </a:xfrm>
          <a:custGeom>
            <a:avLst/>
            <a:gdLst>
              <a:gd name="T0" fmla="*/ 0 w 2196"/>
              <a:gd name="T1" fmla="*/ 0 h 318"/>
              <a:gd name="T2" fmla="*/ 2147483647 w 2196"/>
              <a:gd name="T3" fmla="*/ 258184266 h 318"/>
              <a:gd name="T4" fmla="*/ 2147483647 w 2196"/>
              <a:gd name="T5" fmla="*/ 25312575 h 318"/>
              <a:gd name="T6" fmla="*/ 0 60000 65536"/>
              <a:gd name="T7" fmla="*/ 0 60000 65536"/>
              <a:gd name="T8" fmla="*/ 0 60000 65536"/>
              <a:gd name="T9" fmla="*/ 0 w 2196"/>
              <a:gd name="T10" fmla="*/ 0 h 318"/>
              <a:gd name="T11" fmla="*/ 2196 w 2196"/>
              <a:gd name="T12" fmla="*/ 318 h 318"/>
            </a:gdLst>
            <a:ahLst/>
            <a:cxnLst>
              <a:cxn ang="T6">
                <a:pos x="T0" y="T1"/>
              </a:cxn>
              <a:cxn ang="T7">
                <a:pos x="T2" y="T3"/>
              </a:cxn>
              <a:cxn ang="T8">
                <a:pos x="T4" y="T5"/>
              </a:cxn>
            </a:cxnLst>
            <a:rect l="T9" t="T10" r="T11" b="T12"/>
            <a:pathLst>
              <a:path w="2196" h="318">
                <a:moveTo>
                  <a:pt x="0" y="0"/>
                </a:moveTo>
                <a:cubicBezTo>
                  <a:pt x="199" y="51"/>
                  <a:pt x="828" y="301"/>
                  <a:pt x="1194" y="306"/>
                </a:cubicBezTo>
                <a:cubicBezTo>
                  <a:pt x="1536" y="318"/>
                  <a:pt x="1987" y="88"/>
                  <a:pt x="2196" y="30"/>
                </a:cubicBezTo>
              </a:path>
            </a:pathLst>
          </a:custGeom>
          <a:noFill/>
          <a:ln w="28575">
            <a:solidFill>
              <a:srgbClr val="FF0000"/>
            </a:solidFill>
            <a:round/>
            <a:headEnd/>
            <a:tailEnd type="triangle" w="med" len="med"/>
          </a:ln>
        </p:spPr>
        <p:txBody>
          <a:bodyPr wrap="none"/>
          <a:lstStyle/>
          <a:p>
            <a:endParaRPr lang="en-US"/>
          </a:p>
        </p:txBody>
      </p:sp>
      <p:sp>
        <p:nvSpPr>
          <p:cNvPr id="6166" name="Line 121"/>
          <p:cNvSpPr>
            <a:spLocks noChangeShapeType="1"/>
          </p:cNvSpPr>
          <p:nvPr/>
        </p:nvSpPr>
        <p:spPr bwMode="auto">
          <a:xfrm flipH="1" flipV="1">
            <a:off x="3660775" y="4743450"/>
            <a:ext cx="981075" cy="914400"/>
          </a:xfrm>
          <a:prstGeom prst="line">
            <a:avLst/>
          </a:prstGeom>
          <a:noFill/>
          <a:ln w="28575">
            <a:solidFill>
              <a:srgbClr val="FF0000"/>
            </a:solidFill>
            <a:round/>
            <a:headEnd/>
            <a:tailEnd type="triangle" w="med" len="med"/>
          </a:ln>
        </p:spPr>
        <p:txBody>
          <a:bodyPr wrap="none"/>
          <a:lstStyle/>
          <a:p>
            <a:endParaRPr lang="en-US"/>
          </a:p>
        </p:txBody>
      </p:sp>
      <p:sp>
        <p:nvSpPr>
          <p:cNvPr id="6167" name="Text Box 122"/>
          <p:cNvSpPr txBox="1">
            <a:spLocks noChangeArrowheads="1"/>
          </p:cNvSpPr>
          <p:nvPr/>
        </p:nvSpPr>
        <p:spPr bwMode="auto">
          <a:xfrm>
            <a:off x="254000" y="3963988"/>
            <a:ext cx="2100263" cy="581025"/>
          </a:xfrm>
          <a:prstGeom prst="rect">
            <a:avLst/>
          </a:prstGeom>
          <a:noFill/>
          <a:ln w="9525">
            <a:noFill/>
            <a:miter lim="800000"/>
            <a:headEnd/>
            <a:tailEnd/>
          </a:ln>
        </p:spPr>
        <p:txBody>
          <a:bodyPr>
            <a:spAutoFit/>
          </a:bodyPr>
          <a:lstStyle/>
          <a:p>
            <a:pPr>
              <a:spcBef>
                <a:spcPct val="0"/>
              </a:spcBef>
              <a:buFontTx/>
              <a:buNone/>
            </a:pPr>
            <a:r>
              <a:rPr kumimoji="0" lang="en-US">
                <a:latin typeface="Comic Sans MS" pitchFamily="66" charset="0"/>
              </a:rPr>
              <a:t>Permanent address: 128.119.40.186</a:t>
            </a:r>
          </a:p>
        </p:txBody>
      </p:sp>
      <p:sp>
        <p:nvSpPr>
          <p:cNvPr id="6168" name="Text Box 123"/>
          <p:cNvSpPr txBox="1">
            <a:spLocks noChangeArrowheads="1"/>
          </p:cNvSpPr>
          <p:nvPr/>
        </p:nvSpPr>
        <p:spPr bwMode="auto">
          <a:xfrm>
            <a:off x="6305550" y="4710113"/>
            <a:ext cx="2100263" cy="581025"/>
          </a:xfrm>
          <a:prstGeom prst="rect">
            <a:avLst/>
          </a:prstGeom>
          <a:noFill/>
          <a:ln w="9525">
            <a:noFill/>
            <a:miter lim="800000"/>
            <a:headEnd/>
            <a:tailEnd/>
          </a:ln>
        </p:spPr>
        <p:txBody>
          <a:bodyPr>
            <a:spAutoFit/>
          </a:bodyPr>
          <a:lstStyle/>
          <a:p>
            <a:pPr algn="r">
              <a:spcBef>
                <a:spcPct val="0"/>
              </a:spcBef>
              <a:buFontTx/>
              <a:buNone/>
            </a:pPr>
            <a:r>
              <a:rPr kumimoji="0" lang="en-US">
                <a:latin typeface="Comic Sans MS" pitchFamily="66" charset="0"/>
              </a:rPr>
              <a:t>Care-of address: 79.129.13.2</a:t>
            </a:r>
          </a:p>
        </p:txBody>
      </p:sp>
      <p:grpSp>
        <p:nvGrpSpPr>
          <p:cNvPr id="13" name="Group 124"/>
          <p:cNvGrpSpPr>
            <a:grpSpLocks/>
          </p:cNvGrpSpPr>
          <p:nvPr/>
        </p:nvGrpSpPr>
        <p:grpSpPr bwMode="auto">
          <a:xfrm>
            <a:off x="1385888" y="5038725"/>
            <a:ext cx="3021012" cy="1068388"/>
            <a:chOff x="873" y="3174"/>
            <a:chExt cx="1903" cy="673"/>
          </a:xfrm>
        </p:grpSpPr>
        <p:grpSp>
          <p:nvGrpSpPr>
            <p:cNvPr id="6216" name="Group 125"/>
            <p:cNvGrpSpPr>
              <a:grpSpLocks/>
            </p:cNvGrpSpPr>
            <p:nvPr/>
          </p:nvGrpSpPr>
          <p:grpSpPr bwMode="auto">
            <a:xfrm>
              <a:off x="908" y="3174"/>
              <a:ext cx="1868" cy="286"/>
              <a:chOff x="527" y="2649"/>
              <a:chExt cx="1868" cy="286"/>
            </a:xfrm>
          </p:grpSpPr>
          <p:sp>
            <p:nvSpPr>
              <p:cNvPr id="6218" name="Rectangle 126"/>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19" name="Text Box 127"/>
              <p:cNvSpPr txBox="1">
                <a:spLocks noChangeArrowheads="1"/>
              </p:cNvSpPr>
              <p:nvPr/>
            </p:nvSpPr>
            <p:spPr bwMode="auto">
              <a:xfrm>
                <a:off x="527" y="2698"/>
                <a:ext cx="1780" cy="212"/>
              </a:xfrm>
              <a:prstGeom prst="rect">
                <a:avLst/>
              </a:prstGeom>
              <a:noFill/>
              <a:ln w="9525">
                <a:noFill/>
                <a:miter lim="800000"/>
                <a:headEnd/>
                <a:tailEnd/>
              </a:ln>
            </p:spPr>
            <p:txBody>
              <a:bodyPr>
                <a:spAutoFit/>
              </a:bodyPr>
              <a:lstStyle/>
              <a:p>
                <a:pPr>
                  <a:spcBef>
                    <a:spcPct val="0"/>
                  </a:spcBef>
                  <a:buFontTx/>
                  <a:buNone/>
                </a:pPr>
                <a:r>
                  <a:rPr kumimoji="0" lang="en-US">
                    <a:latin typeface="Comic Sans MS" pitchFamily="66" charset="0"/>
                  </a:rPr>
                  <a:t>dest: 128.119.40.186</a:t>
                </a:r>
              </a:p>
            </p:txBody>
          </p:sp>
          <p:sp>
            <p:nvSpPr>
              <p:cNvPr id="6220" name="Line 128"/>
              <p:cNvSpPr>
                <a:spLocks noChangeShapeType="1"/>
              </p:cNvSpPr>
              <p:nvPr/>
            </p:nvSpPr>
            <p:spPr bwMode="auto">
              <a:xfrm>
                <a:off x="1847" y="2680"/>
                <a:ext cx="3" cy="234"/>
              </a:xfrm>
              <a:prstGeom prst="line">
                <a:avLst/>
              </a:prstGeom>
              <a:noFill/>
              <a:ln w="9525">
                <a:solidFill>
                  <a:schemeClr val="tx1"/>
                </a:solidFill>
                <a:round/>
                <a:headEnd/>
                <a:tailEnd/>
              </a:ln>
            </p:spPr>
            <p:txBody>
              <a:bodyPr wrap="none"/>
              <a:lstStyle/>
              <a:p>
                <a:endParaRPr lang="en-US"/>
              </a:p>
            </p:txBody>
          </p:sp>
          <p:grpSp>
            <p:nvGrpSpPr>
              <p:cNvPr id="6221" name="Group 129"/>
              <p:cNvGrpSpPr>
                <a:grpSpLocks/>
              </p:cNvGrpSpPr>
              <p:nvPr/>
            </p:nvGrpSpPr>
            <p:grpSpPr bwMode="auto">
              <a:xfrm>
                <a:off x="2148" y="2649"/>
                <a:ext cx="111" cy="109"/>
                <a:chOff x="1941" y="2928"/>
                <a:chExt cx="111" cy="109"/>
              </a:xfrm>
            </p:grpSpPr>
            <p:sp>
              <p:nvSpPr>
                <p:cNvPr id="6226" name="Freeform 130"/>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227" name="Line 131"/>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228" name="Line 132"/>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nvGrpSpPr>
              <p:cNvPr id="6222" name="Group 133"/>
              <p:cNvGrpSpPr>
                <a:grpSpLocks/>
              </p:cNvGrpSpPr>
              <p:nvPr/>
            </p:nvGrpSpPr>
            <p:grpSpPr bwMode="auto">
              <a:xfrm>
                <a:off x="2136" y="2826"/>
                <a:ext cx="111" cy="109"/>
                <a:chOff x="1941" y="2928"/>
                <a:chExt cx="111" cy="109"/>
              </a:xfrm>
            </p:grpSpPr>
            <p:sp>
              <p:nvSpPr>
                <p:cNvPr id="6223" name="Freeform 134"/>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224" name="Line 135"/>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225" name="Line 136"/>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sp>
          <p:nvSpPr>
            <p:cNvPr id="6217" name="Text Box 137"/>
            <p:cNvSpPr txBox="1">
              <a:spLocks noChangeArrowheads="1"/>
            </p:cNvSpPr>
            <p:nvPr/>
          </p:nvSpPr>
          <p:spPr bwMode="auto">
            <a:xfrm>
              <a:off x="873" y="3443"/>
              <a:ext cx="1187" cy="404"/>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packet sent by correspondent</a:t>
              </a:r>
            </a:p>
          </p:txBody>
        </p:sp>
      </p:grpSp>
      <p:grpSp>
        <p:nvGrpSpPr>
          <p:cNvPr id="17" name="Group 138"/>
          <p:cNvGrpSpPr>
            <a:grpSpLocks/>
          </p:cNvGrpSpPr>
          <p:nvPr/>
        </p:nvGrpSpPr>
        <p:grpSpPr bwMode="auto">
          <a:xfrm>
            <a:off x="879475" y="2039938"/>
            <a:ext cx="5287963" cy="2814637"/>
            <a:chOff x="554" y="1285"/>
            <a:chExt cx="3331" cy="1773"/>
          </a:xfrm>
        </p:grpSpPr>
        <p:sp>
          <p:nvSpPr>
            <p:cNvPr id="6188" name="Rectangle 139"/>
            <p:cNvSpPr>
              <a:spLocks noChangeArrowheads="1"/>
            </p:cNvSpPr>
            <p:nvPr/>
          </p:nvSpPr>
          <p:spPr bwMode="auto">
            <a:xfrm>
              <a:off x="2931" y="2982"/>
              <a:ext cx="356" cy="7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89" name="Freeform 140"/>
            <p:cNvSpPr>
              <a:spLocks/>
            </p:cNvSpPr>
            <p:nvPr/>
          </p:nvSpPr>
          <p:spPr bwMode="auto">
            <a:xfrm>
              <a:off x="576" y="2009"/>
              <a:ext cx="3303" cy="990"/>
            </a:xfrm>
            <a:custGeom>
              <a:avLst/>
              <a:gdLst>
                <a:gd name="T0" fmla="*/ 2439 w 3303"/>
                <a:gd name="T1" fmla="*/ 981 h 990"/>
                <a:gd name="T2" fmla="*/ 1490 w 3303"/>
                <a:gd name="T3" fmla="*/ 346 h 990"/>
                <a:gd name="T4" fmla="*/ 0 w 3303"/>
                <a:gd name="T5" fmla="*/ 41 h 990"/>
                <a:gd name="T6" fmla="*/ 3303 w 3303"/>
                <a:gd name="T7" fmla="*/ 49 h 990"/>
                <a:gd name="T8" fmla="*/ 2829 w 3303"/>
                <a:gd name="T9" fmla="*/ 337 h 990"/>
                <a:gd name="T10" fmla="*/ 2558 w 3303"/>
                <a:gd name="T11" fmla="*/ 973 h 990"/>
                <a:gd name="T12" fmla="*/ 2439 w 3303"/>
                <a:gd name="T13" fmla="*/ 981 h 990"/>
                <a:gd name="T14" fmla="*/ 0 60000 65536"/>
                <a:gd name="T15" fmla="*/ 0 60000 65536"/>
                <a:gd name="T16" fmla="*/ 0 60000 65536"/>
                <a:gd name="T17" fmla="*/ 0 60000 65536"/>
                <a:gd name="T18" fmla="*/ 0 60000 65536"/>
                <a:gd name="T19" fmla="*/ 0 60000 65536"/>
                <a:gd name="T20" fmla="*/ 0 60000 65536"/>
                <a:gd name="T21" fmla="*/ 0 w 3303"/>
                <a:gd name="T22" fmla="*/ 0 h 990"/>
                <a:gd name="T23" fmla="*/ 3303 w 3303"/>
                <a:gd name="T24" fmla="*/ 990 h 9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3" h="990">
                  <a:moveTo>
                    <a:pt x="2439" y="981"/>
                  </a:moveTo>
                  <a:cubicBezTo>
                    <a:pt x="2439" y="981"/>
                    <a:pt x="1882" y="501"/>
                    <a:pt x="1490" y="346"/>
                  </a:cubicBezTo>
                  <a:cubicBezTo>
                    <a:pt x="1098" y="191"/>
                    <a:pt x="13" y="47"/>
                    <a:pt x="0" y="41"/>
                  </a:cubicBezTo>
                  <a:cubicBezTo>
                    <a:pt x="13" y="59"/>
                    <a:pt x="2832" y="0"/>
                    <a:pt x="3303" y="49"/>
                  </a:cubicBezTo>
                  <a:cubicBezTo>
                    <a:pt x="3301" y="41"/>
                    <a:pt x="2925" y="183"/>
                    <a:pt x="2829" y="337"/>
                  </a:cubicBezTo>
                  <a:cubicBezTo>
                    <a:pt x="2733" y="491"/>
                    <a:pt x="2550" y="990"/>
                    <a:pt x="2558" y="973"/>
                  </a:cubicBezTo>
                  <a:cubicBezTo>
                    <a:pt x="2558" y="990"/>
                    <a:pt x="2439" y="981"/>
                    <a:pt x="2439" y="981"/>
                  </a:cubicBezTo>
                  <a:close/>
                </a:path>
              </a:pathLst>
            </a:custGeom>
            <a:gradFill rotWithShape="1">
              <a:gsLst>
                <a:gs pos="0">
                  <a:schemeClr val="bg2"/>
                </a:gs>
                <a:gs pos="100000">
                  <a:srgbClr val="FFFFFF"/>
                </a:gs>
              </a:gsLst>
              <a:lin ang="5400000" scaled="1"/>
            </a:gradFill>
            <a:ln w="9525">
              <a:noFill/>
              <a:round/>
              <a:headEnd/>
              <a:tailEnd/>
            </a:ln>
          </p:spPr>
          <p:txBody>
            <a:bodyPr wrap="none"/>
            <a:lstStyle/>
            <a:p>
              <a:endParaRPr lang="en-US"/>
            </a:p>
          </p:txBody>
        </p:sp>
        <p:grpSp>
          <p:nvGrpSpPr>
            <p:cNvPr id="6190" name="Group 141"/>
            <p:cNvGrpSpPr>
              <a:grpSpLocks/>
            </p:cNvGrpSpPr>
            <p:nvPr/>
          </p:nvGrpSpPr>
          <p:grpSpPr bwMode="auto">
            <a:xfrm>
              <a:off x="561" y="1649"/>
              <a:ext cx="3324" cy="464"/>
              <a:chOff x="1240" y="1226"/>
              <a:chExt cx="3324" cy="464"/>
            </a:xfrm>
          </p:grpSpPr>
          <p:grpSp>
            <p:nvGrpSpPr>
              <p:cNvPr id="6192" name="Group 142"/>
              <p:cNvGrpSpPr>
                <a:grpSpLocks/>
              </p:cNvGrpSpPr>
              <p:nvPr/>
            </p:nvGrpSpPr>
            <p:grpSpPr bwMode="auto">
              <a:xfrm>
                <a:off x="1240" y="1226"/>
                <a:ext cx="3324" cy="464"/>
                <a:chOff x="1198" y="3598"/>
                <a:chExt cx="3324" cy="464"/>
              </a:xfrm>
            </p:grpSpPr>
            <p:sp>
              <p:nvSpPr>
                <p:cNvPr id="6205" name="Rectangle 143"/>
                <p:cNvSpPr>
                  <a:spLocks noChangeArrowheads="1"/>
                </p:cNvSpPr>
                <p:nvPr/>
              </p:nvSpPr>
              <p:spPr bwMode="auto">
                <a:xfrm>
                  <a:off x="1221" y="3665"/>
                  <a:ext cx="3301" cy="34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206" name="Text Box 144"/>
                <p:cNvSpPr txBox="1">
                  <a:spLocks noChangeArrowheads="1"/>
                </p:cNvSpPr>
                <p:nvPr/>
              </p:nvSpPr>
              <p:spPr bwMode="auto">
                <a:xfrm>
                  <a:off x="1198" y="3733"/>
                  <a:ext cx="1780" cy="212"/>
                </a:xfrm>
                <a:prstGeom prst="rect">
                  <a:avLst/>
                </a:prstGeom>
                <a:noFill/>
                <a:ln w="9525">
                  <a:noFill/>
                  <a:miter lim="800000"/>
                  <a:headEnd/>
                  <a:tailEnd/>
                </a:ln>
              </p:spPr>
              <p:txBody>
                <a:bodyPr>
                  <a:spAutoFit/>
                </a:bodyPr>
                <a:lstStyle/>
                <a:p>
                  <a:pPr>
                    <a:spcBef>
                      <a:spcPct val="0"/>
                    </a:spcBef>
                    <a:buFontTx/>
                    <a:buNone/>
                  </a:pPr>
                  <a:r>
                    <a:rPr kumimoji="0" lang="en-US">
                      <a:latin typeface="Comic Sans MS" pitchFamily="66" charset="0"/>
                    </a:rPr>
                    <a:t>dest: 79.129.13.2</a:t>
                  </a:r>
                </a:p>
              </p:txBody>
            </p:sp>
            <p:sp>
              <p:nvSpPr>
                <p:cNvPr id="6207" name="Line 145"/>
                <p:cNvSpPr>
                  <a:spLocks noChangeShapeType="1"/>
                </p:cNvSpPr>
                <p:nvPr/>
              </p:nvSpPr>
              <p:spPr bwMode="auto">
                <a:xfrm>
                  <a:off x="2311" y="3659"/>
                  <a:ext cx="8" cy="345"/>
                </a:xfrm>
                <a:prstGeom prst="line">
                  <a:avLst/>
                </a:prstGeom>
                <a:noFill/>
                <a:ln w="9525">
                  <a:solidFill>
                    <a:schemeClr val="tx1"/>
                  </a:solidFill>
                  <a:round/>
                  <a:headEnd/>
                  <a:tailEnd/>
                </a:ln>
              </p:spPr>
              <p:txBody>
                <a:bodyPr wrap="none"/>
                <a:lstStyle/>
                <a:p>
                  <a:endParaRPr lang="en-US"/>
                </a:p>
              </p:txBody>
            </p:sp>
            <p:grpSp>
              <p:nvGrpSpPr>
                <p:cNvPr id="6208" name="Group 146"/>
                <p:cNvGrpSpPr>
                  <a:grpSpLocks/>
                </p:cNvGrpSpPr>
                <p:nvPr/>
              </p:nvGrpSpPr>
              <p:grpSpPr bwMode="auto">
                <a:xfrm>
                  <a:off x="4374" y="3598"/>
                  <a:ext cx="111" cy="109"/>
                  <a:chOff x="1941" y="2928"/>
                  <a:chExt cx="111" cy="109"/>
                </a:xfrm>
              </p:grpSpPr>
              <p:sp>
                <p:nvSpPr>
                  <p:cNvPr id="6213" name="Freeform 147"/>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214" name="Line 148"/>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215" name="Line 149"/>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nvGrpSpPr>
                <p:cNvPr id="6209" name="Group 150"/>
                <p:cNvGrpSpPr>
                  <a:grpSpLocks/>
                </p:cNvGrpSpPr>
                <p:nvPr/>
              </p:nvGrpSpPr>
              <p:grpSpPr bwMode="auto">
                <a:xfrm>
                  <a:off x="4355" y="3953"/>
                  <a:ext cx="111" cy="109"/>
                  <a:chOff x="1941" y="2928"/>
                  <a:chExt cx="111" cy="109"/>
                </a:xfrm>
              </p:grpSpPr>
              <p:sp>
                <p:nvSpPr>
                  <p:cNvPr id="6210" name="Freeform 151"/>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211" name="Line 152"/>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212" name="Line 153"/>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grpSp>
            <p:nvGrpSpPr>
              <p:cNvPr id="6193" name="Group 154"/>
              <p:cNvGrpSpPr>
                <a:grpSpLocks/>
              </p:cNvGrpSpPr>
              <p:nvPr/>
            </p:nvGrpSpPr>
            <p:grpSpPr bwMode="auto">
              <a:xfrm>
                <a:off x="2520" y="1313"/>
                <a:ext cx="1868" cy="286"/>
                <a:chOff x="527" y="2649"/>
                <a:chExt cx="1868" cy="286"/>
              </a:xfrm>
            </p:grpSpPr>
            <p:sp>
              <p:nvSpPr>
                <p:cNvPr id="6194" name="Rectangle 155"/>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95" name="Text Box 156"/>
                <p:cNvSpPr txBox="1">
                  <a:spLocks noChangeArrowheads="1"/>
                </p:cNvSpPr>
                <p:nvPr/>
              </p:nvSpPr>
              <p:spPr bwMode="auto">
                <a:xfrm>
                  <a:off x="527" y="2698"/>
                  <a:ext cx="1780" cy="212"/>
                </a:xfrm>
                <a:prstGeom prst="rect">
                  <a:avLst/>
                </a:prstGeom>
                <a:noFill/>
                <a:ln w="9525">
                  <a:noFill/>
                  <a:miter lim="800000"/>
                  <a:headEnd/>
                  <a:tailEnd/>
                </a:ln>
              </p:spPr>
              <p:txBody>
                <a:bodyPr>
                  <a:spAutoFit/>
                </a:bodyPr>
                <a:lstStyle/>
                <a:p>
                  <a:pPr>
                    <a:spcBef>
                      <a:spcPct val="0"/>
                    </a:spcBef>
                    <a:buFontTx/>
                    <a:buNone/>
                  </a:pPr>
                  <a:r>
                    <a:rPr kumimoji="0" lang="en-US">
                      <a:latin typeface="Comic Sans MS" pitchFamily="66" charset="0"/>
                    </a:rPr>
                    <a:t>dest: 128.119.40.186</a:t>
                  </a:r>
                </a:p>
              </p:txBody>
            </p:sp>
            <p:sp>
              <p:nvSpPr>
                <p:cNvPr id="6196" name="Line 157"/>
                <p:cNvSpPr>
                  <a:spLocks noChangeShapeType="1"/>
                </p:cNvSpPr>
                <p:nvPr/>
              </p:nvSpPr>
              <p:spPr bwMode="auto">
                <a:xfrm>
                  <a:off x="1847" y="2680"/>
                  <a:ext cx="3" cy="234"/>
                </a:xfrm>
                <a:prstGeom prst="line">
                  <a:avLst/>
                </a:prstGeom>
                <a:noFill/>
                <a:ln w="9525">
                  <a:solidFill>
                    <a:schemeClr val="tx1"/>
                  </a:solidFill>
                  <a:round/>
                  <a:headEnd/>
                  <a:tailEnd/>
                </a:ln>
              </p:spPr>
              <p:txBody>
                <a:bodyPr wrap="none"/>
                <a:lstStyle/>
                <a:p>
                  <a:endParaRPr lang="en-US"/>
                </a:p>
              </p:txBody>
            </p:sp>
            <p:grpSp>
              <p:nvGrpSpPr>
                <p:cNvPr id="6197" name="Group 158"/>
                <p:cNvGrpSpPr>
                  <a:grpSpLocks/>
                </p:cNvGrpSpPr>
                <p:nvPr/>
              </p:nvGrpSpPr>
              <p:grpSpPr bwMode="auto">
                <a:xfrm>
                  <a:off x="2148" y="2649"/>
                  <a:ext cx="111" cy="109"/>
                  <a:chOff x="1941" y="2928"/>
                  <a:chExt cx="111" cy="109"/>
                </a:xfrm>
              </p:grpSpPr>
              <p:sp>
                <p:nvSpPr>
                  <p:cNvPr id="6202" name="Freeform 159"/>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203" name="Line 160"/>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204" name="Line 161"/>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nvGrpSpPr>
                <p:cNvPr id="6198" name="Group 162"/>
                <p:cNvGrpSpPr>
                  <a:grpSpLocks/>
                </p:cNvGrpSpPr>
                <p:nvPr/>
              </p:nvGrpSpPr>
              <p:grpSpPr bwMode="auto">
                <a:xfrm>
                  <a:off x="2136" y="2826"/>
                  <a:ext cx="111" cy="109"/>
                  <a:chOff x="1941" y="2928"/>
                  <a:chExt cx="111" cy="109"/>
                </a:xfrm>
              </p:grpSpPr>
              <p:sp>
                <p:nvSpPr>
                  <p:cNvPr id="6199" name="Freeform 163"/>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200" name="Line 164"/>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201" name="Line 165"/>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grpSp>
        <p:sp>
          <p:nvSpPr>
            <p:cNvPr id="6191" name="Text Box 166"/>
            <p:cNvSpPr txBox="1">
              <a:spLocks noChangeArrowheads="1"/>
            </p:cNvSpPr>
            <p:nvPr/>
          </p:nvSpPr>
          <p:spPr bwMode="auto">
            <a:xfrm>
              <a:off x="554" y="1285"/>
              <a:ext cx="2855" cy="404"/>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packet sent by home agent to foreign agent: a </a:t>
              </a:r>
              <a:r>
                <a:rPr kumimoji="0" lang="en-US" sz="1800" i="1">
                  <a:latin typeface="Comic Sans MS" pitchFamily="66" charset="0"/>
                </a:rPr>
                <a:t>packet within a packet</a:t>
              </a:r>
            </a:p>
          </p:txBody>
        </p:sp>
      </p:grpSp>
      <p:grpSp>
        <p:nvGrpSpPr>
          <p:cNvPr id="25" name="Group 167"/>
          <p:cNvGrpSpPr>
            <a:grpSpLocks/>
          </p:cNvGrpSpPr>
          <p:nvPr/>
        </p:nvGrpSpPr>
        <p:grpSpPr bwMode="auto">
          <a:xfrm>
            <a:off x="5426075" y="1611313"/>
            <a:ext cx="3567113" cy="2562225"/>
            <a:chOff x="3418" y="1015"/>
            <a:chExt cx="2247" cy="1614"/>
          </a:xfrm>
        </p:grpSpPr>
        <p:sp>
          <p:nvSpPr>
            <p:cNvPr id="6173" name="Rectangle 168"/>
            <p:cNvSpPr>
              <a:spLocks noChangeArrowheads="1"/>
            </p:cNvSpPr>
            <p:nvPr/>
          </p:nvSpPr>
          <p:spPr bwMode="auto">
            <a:xfrm>
              <a:off x="4382" y="2569"/>
              <a:ext cx="263" cy="6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74" name="Freeform 169"/>
            <p:cNvSpPr>
              <a:spLocks/>
            </p:cNvSpPr>
            <p:nvPr/>
          </p:nvSpPr>
          <p:spPr bwMode="auto">
            <a:xfrm>
              <a:off x="3693" y="1469"/>
              <a:ext cx="1849" cy="1132"/>
            </a:xfrm>
            <a:custGeom>
              <a:avLst/>
              <a:gdLst>
                <a:gd name="T0" fmla="*/ 779 w 1849"/>
                <a:gd name="T1" fmla="*/ 1132 h 1132"/>
                <a:gd name="T2" fmla="*/ 686 w 1849"/>
                <a:gd name="T3" fmla="*/ 344 h 1132"/>
                <a:gd name="T4" fmla="*/ 0 w 1849"/>
                <a:gd name="T5" fmla="*/ 39 h 1132"/>
                <a:gd name="T6" fmla="*/ 1849 w 1849"/>
                <a:gd name="T7" fmla="*/ 49 h 1132"/>
                <a:gd name="T8" fmla="*/ 1375 w 1849"/>
                <a:gd name="T9" fmla="*/ 337 h 1132"/>
                <a:gd name="T10" fmla="*/ 906 w 1849"/>
                <a:gd name="T11" fmla="*/ 996 h 1132"/>
                <a:gd name="T12" fmla="*/ 779 w 1849"/>
                <a:gd name="T13" fmla="*/ 1132 h 1132"/>
                <a:gd name="T14" fmla="*/ 0 60000 65536"/>
                <a:gd name="T15" fmla="*/ 0 60000 65536"/>
                <a:gd name="T16" fmla="*/ 0 60000 65536"/>
                <a:gd name="T17" fmla="*/ 0 60000 65536"/>
                <a:gd name="T18" fmla="*/ 0 60000 65536"/>
                <a:gd name="T19" fmla="*/ 0 60000 65536"/>
                <a:gd name="T20" fmla="*/ 0 60000 65536"/>
                <a:gd name="T21" fmla="*/ 0 w 1849"/>
                <a:gd name="T22" fmla="*/ 0 h 1132"/>
                <a:gd name="T23" fmla="*/ 1849 w 1849"/>
                <a:gd name="T24" fmla="*/ 1132 h 1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9" h="1132">
                  <a:moveTo>
                    <a:pt x="779" y="1132"/>
                  </a:moveTo>
                  <a:cubicBezTo>
                    <a:pt x="779" y="1132"/>
                    <a:pt x="1078" y="499"/>
                    <a:pt x="686" y="344"/>
                  </a:cubicBezTo>
                  <a:cubicBezTo>
                    <a:pt x="294" y="189"/>
                    <a:pt x="13" y="45"/>
                    <a:pt x="0" y="39"/>
                  </a:cubicBezTo>
                  <a:cubicBezTo>
                    <a:pt x="13" y="57"/>
                    <a:pt x="1378" y="0"/>
                    <a:pt x="1849" y="49"/>
                  </a:cubicBezTo>
                  <a:cubicBezTo>
                    <a:pt x="1847" y="41"/>
                    <a:pt x="1471" y="183"/>
                    <a:pt x="1375" y="337"/>
                  </a:cubicBezTo>
                  <a:cubicBezTo>
                    <a:pt x="1279" y="491"/>
                    <a:pt x="898" y="1013"/>
                    <a:pt x="906" y="996"/>
                  </a:cubicBezTo>
                  <a:cubicBezTo>
                    <a:pt x="906" y="1013"/>
                    <a:pt x="779" y="1132"/>
                    <a:pt x="779" y="1132"/>
                  </a:cubicBezTo>
                  <a:close/>
                </a:path>
              </a:pathLst>
            </a:custGeom>
            <a:gradFill rotWithShape="1">
              <a:gsLst>
                <a:gs pos="0">
                  <a:schemeClr val="bg2"/>
                </a:gs>
                <a:gs pos="100000">
                  <a:srgbClr val="FFFFFF"/>
                </a:gs>
              </a:gsLst>
              <a:lin ang="5400000" scaled="1"/>
            </a:gradFill>
            <a:ln w="9525">
              <a:noFill/>
              <a:round/>
              <a:headEnd/>
              <a:tailEnd/>
            </a:ln>
          </p:spPr>
          <p:txBody>
            <a:bodyPr wrap="none"/>
            <a:lstStyle/>
            <a:p>
              <a:endParaRPr lang="en-US"/>
            </a:p>
          </p:txBody>
        </p:sp>
        <p:grpSp>
          <p:nvGrpSpPr>
            <p:cNvPr id="6175" name="Group 170"/>
            <p:cNvGrpSpPr>
              <a:grpSpLocks/>
            </p:cNvGrpSpPr>
            <p:nvPr/>
          </p:nvGrpSpPr>
          <p:grpSpPr bwMode="auto">
            <a:xfrm>
              <a:off x="3672" y="1254"/>
              <a:ext cx="1868" cy="286"/>
              <a:chOff x="527" y="2649"/>
              <a:chExt cx="1868" cy="286"/>
            </a:xfrm>
          </p:grpSpPr>
          <p:sp>
            <p:nvSpPr>
              <p:cNvPr id="6177" name="Rectangle 171"/>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78" name="Text Box 172"/>
              <p:cNvSpPr txBox="1">
                <a:spLocks noChangeArrowheads="1"/>
              </p:cNvSpPr>
              <p:nvPr/>
            </p:nvSpPr>
            <p:spPr bwMode="auto">
              <a:xfrm>
                <a:off x="527" y="2698"/>
                <a:ext cx="1780" cy="212"/>
              </a:xfrm>
              <a:prstGeom prst="rect">
                <a:avLst/>
              </a:prstGeom>
              <a:noFill/>
              <a:ln w="9525">
                <a:noFill/>
                <a:miter lim="800000"/>
                <a:headEnd/>
                <a:tailEnd/>
              </a:ln>
            </p:spPr>
            <p:txBody>
              <a:bodyPr>
                <a:spAutoFit/>
              </a:bodyPr>
              <a:lstStyle/>
              <a:p>
                <a:pPr>
                  <a:spcBef>
                    <a:spcPct val="0"/>
                  </a:spcBef>
                  <a:buFontTx/>
                  <a:buNone/>
                </a:pPr>
                <a:r>
                  <a:rPr kumimoji="0" lang="en-US">
                    <a:latin typeface="Comic Sans MS" pitchFamily="66" charset="0"/>
                  </a:rPr>
                  <a:t>dest: 128.119.40.186</a:t>
                </a:r>
              </a:p>
            </p:txBody>
          </p:sp>
          <p:sp>
            <p:nvSpPr>
              <p:cNvPr id="6179" name="Line 173"/>
              <p:cNvSpPr>
                <a:spLocks noChangeShapeType="1"/>
              </p:cNvSpPr>
              <p:nvPr/>
            </p:nvSpPr>
            <p:spPr bwMode="auto">
              <a:xfrm>
                <a:off x="1847" y="2680"/>
                <a:ext cx="3" cy="234"/>
              </a:xfrm>
              <a:prstGeom prst="line">
                <a:avLst/>
              </a:prstGeom>
              <a:noFill/>
              <a:ln w="9525">
                <a:solidFill>
                  <a:schemeClr val="tx1"/>
                </a:solidFill>
                <a:round/>
                <a:headEnd/>
                <a:tailEnd/>
              </a:ln>
            </p:spPr>
            <p:txBody>
              <a:bodyPr wrap="none"/>
              <a:lstStyle/>
              <a:p>
                <a:endParaRPr lang="en-US"/>
              </a:p>
            </p:txBody>
          </p:sp>
          <p:grpSp>
            <p:nvGrpSpPr>
              <p:cNvPr id="6180" name="Group 174"/>
              <p:cNvGrpSpPr>
                <a:grpSpLocks/>
              </p:cNvGrpSpPr>
              <p:nvPr/>
            </p:nvGrpSpPr>
            <p:grpSpPr bwMode="auto">
              <a:xfrm>
                <a:off x="2148" y="2649"/>
                <a:ext cx="111" cy="109"/>
                <a:chOff x="1941" y="2928"/>
                <a:chExt cx="111" cy="109"/>
              </a:xfrm>
            </p:grpSpPr>
            <p:sp>
              <p:nvSpPr>
                <p:cNvPr id="6185" name="Freeform 175"/>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186" name="Line 176"/>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187" name="Line 177"/>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nvGrpSpPr>
              <p:cNvPr id="6181" name="Group 178"/>
              <p:cNvGrpSpPr>
                <a:grpSpLocks/>
              </p:cNvGrpSpPr>
              <p:nvPr/>
            </p:nvGrpSpPr>
            <p:grpSpPr bwMode="auto">
              <a:xfrm>
                <a:off x="2136" y="2826"/>
                <a:ext cx="111" cy="109"/>
                <a:chOff x="1941" y="2928"/>
                <a:chExt cx="111" cy="109"/>
              </a:xfrm>
            </p:grpSpPr>
            <p:sp>
              <p:nvSpPr>
                <p:cNvPr id="6182" name="Freeform 179"/>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 name="T15" fmla="*/ 0 w 111"/>
                    <a:gd name="T16" fmla="*/ 0 h 108"/>
                    <a:gd name="T17" fmla="*/ 111 w 111"/>
                    <a:gd name="T18" fmla="*/ 108 h 108"/>
                  </a:gdLst>
                  <a:ahLst/>
                  <a:cxnLst>
                    <a:cxn ang="T10">
                      <a:pos x="T0" y="T1"/>
                    </a:cxn>
                    <a:cxn ang="T11">
                      <a:pos x="T2" y="T3"/>
                    </a:cxn>
                    <a:cxn ang="T12">
                      <a:pos x="T4" y="T5"/>
                    </a:cxn>
                    <a:cxn ang="T13">
                      <a:pos x="T6" y="T7"/>
                    </a:cxn>
                    <a:cxn ang="T14">
                      <a:pos x="T8" y="T9"/>
                    </a:cxn>
                  </a:cxnLst>
                  <a:rect l="T15" t="T16" r="T17" b="T18"/>
                  <a:pathLst>
                    <a:path w="111" h="108">
                      <a:moveTo>
                        <a:pt x="57" y="0"/>
                      </a:moveTo>
                      <a:lnTo>
                        <a:pt x="111" y="0"/>
                      </a:lnTo>
                      <a:lnTo>
                        <a:pt x="48" y="108"/>
                      </a:lnTo>
                      <a:lnTo>
                        <a:pt x="0" y="105"/>
                      </a:lnTo>
                      <a:lnTo>
                        <a:pt x="57" y="0"/>
                      </a:lnTo>
                      <a:close/>
                    </a:path>
                  </a:pathLst>
                </a:custGeom>
                <a:solidFill>
                  <a:schemeClr val="bg1"/>
                </a:solidFill>
                <a:ln w="9525">
                  <a:noFill/>
                  <a:round/>
                  <a:headEnd/>
                  <a:tailEnd/>
                </a:ln>
              </p:spPr>
              <p:txBody>
                <a:bodyPr wrap="none"/>
                <a:lstStyle/>
                <a:p>
                  <a:endParaRPr lang="en-US"/>
                </a:p>
              </p:txBody>
            </p:sp>
            <p:sp>
              <p:nvSpPr>
                <p:cNvPr id="6183" name="Line 180"/>
                <p:cNvSpPr>
                  <a:spLocks noChangeShapeType="1"/>
                </p:cNvSpPr>
                <p:nvPr/>
              </p:nvSpPr>
              <p:spPr bwMode="auto">
                <a:xfrm flipH="1">
                  <a:off x="1943" y="2932"/>
                  <a:ext cx="57" cy="99"/>
                </a:xfrm>
                <a:prstGeom prst="line">
                  <a:avLst/>
                </a:prstGeom>
                <a:noFill/>
                <a:ln w="9525">
                  <a:solidFill>
                    <a:schemeClr val="tx1"/>
                  </a:solidFill>
                  <a:round/>
                  <a:headEnd/>
                  <a:tailEnd/>
                </a:ln>
              </p:spPr>
              <p:txBody>
                <a:bodyPr wrap="none"/>
                <a:lstStyle/>
                <a:p>
                  <a:endParaRPr lang="en-US"/>
                </a:p>
              </p:txBody>
            </p:sp>
            <p:sp>
              <p:nvSpPr>
                <p:cNvPr id="6184" name="Line 181"/>
                <p:cNvSpPr>
                  <a:spLocks noChangeShapeType="1"/>
                </p:cNvSpPr>
                <p:nvPr/>
              </p:nvSpPr>
              <p:spPr bwMode="auto">
                <a:xfrm flipH="1">
                  <a:off x="1985" y="2938"/>
                  <a:ext cx="57" cy="99"/>
                </a:xfrm>
                <a:prstGeom prst="line">
                  <a:avLst/>
                </a:prstGeom>
                <a:noFill/>
                <a:ln w="9525">
                  <a:solidFill>
                    <a:schemeClr val="tx1"/>
                  </a:solidFill>
                  <a:round/>
                  <a:headEnd/>
                  <a:tailEnd/>
                </a:ln>
              </p:spPr>
              <p:txBody>
                <a:bodyPr wrap="none"/>
                <a:lstStyle/>
                <a:p>
                  <a:endParaRPr lang="en-US"/>
                </a:p>
              </p:txBody>
            </p:sp>
          </p:grpSp>
        </p:grpSp>
        <p:sp>
          <p:nvSpPr>
            <p:cNvPr id="6176" name="Text Box 182"/>
            <p:cNvSpPr txBox="1">
              <a:spLocks noChangeArrowheads="1"/>
            </p:cNvSpPr>
            <p:nvPr/>
          </p:nvSpPr>
          <p:spPr bwMode="auto">
            <a:xfrm>
              <a:off x="3418" y="1015"/>
              <a:ext cx="2247" cy="231"/>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foreign-agent-to-mobile packet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dirty="0" smtClean="0"/>
              <a:t>What is mobility?</a:t>
            </a:r>
          </a:p>
        </p:txBody>
      </p:sp>
      <p:sp>
        <p:nvSpPr>
          <p:cNvPr id="15365" name="Rectangle 3"/>
          <p:cNvSpPr>
            <a:spLocks noGrp="1" noChangeArrowheads="1"/>
          </p:cNvSpPr>
          <p:nvPr>
            <p:ph idx="1"/>
          </p:nvPr>
        </p:nvSpPr>
        <p:spPr/>
        <p:txBody>
          <a:bodyPr/>
          <a:lstStyle/>
          <a:p>
            <a:r>
              <a:rPr lang="en-US" dirty="0" smtClean="0"/>
              <a:t>spectrum of mobility, from the network perspective:</a:t>
            </a:r>
          </a:p>
        </p:txBody>
      </p:sp>
      <p:grpSp>
        <p:nvGrpSpPr>
          <p:cNvPr id="15366" name="Group 4"/>
          <p:cNvGrpSpPr>
            <a:grpSpLocks/>
          </p:cNvGrpSpPr>
          <p:nvPr/>
        </p:nvGrpSpPr>
        <p:grpSpPr bwMode="auto">
          <a:xfrm>
            <a:off x="644525" y="2657475"/>
            <a:ext cx="7670800" cy="771525"/>
            <a:chOff x="390" y="890"/>
            <a:chExt cx="4832" cy="486"/>
          </a:xfrm>
        </p:grpSpPr>
        <p:sp>
          <p:nvSpPr>
            <p:cNvPr id="15375" name="Rectangle 5"/>
            <p:cNvSpPr>
              <a:spLocks noChangeArrowheads="1"/>
            </p:cNvSpPr>
            <p:nvPr/>
          </p:nvSpPr>
          <p:spPr bwMode="auto">
            <a:xfrm>
              <a:off x="392" y="1120"/>
              <a:ext cx="4800" cy="256"/>
            </a:xfrm>
            <a:prstGeom prst="rect">
              <a:avLst/>
            </a:prstGeom>
            <a:gradFill rotWithShape="1">
              <a:gsLst>
                <a:gs pos="0">
                  <a:srgbClr val="FFFFFF"/>
                </a:gs>
                <a:gs pos="100000">
                  <a:schemeClr val="accent2"/>
                </a:gs>
              </a:gsLst>
              <a:lin ang="0" scaled="1"/>
            </a:gradFill>
            <a:ln w="9525">
              <a:solidFill>
                <a:schemeClr val="accent2"/>
              </a:solidFill>
              <a:miter lim="800000"/>
              <a:headEnd/>
              <a:tailEnd/>
            </a:ln>
          </p:spPr>
          <p:txBody>
            <a:bodyPr wrap="none" anchor="ctr"/>
            <a:lstStyle/>
            <a:p>
              <a:pPr algn="ctr">
                <a:spcBef>
                  <a:spcPct val="0"/>
                </a:spcBef>
                <a:buFontTx/>
                <a:buNone/>
              </a:pPr>
              <a:endParaRPr kumimoji="0" lang="en-US" sz="1800" dirty="0">
                <a:latin typeface="Comic Sans MS" pitchFamily="66" charset="0"/>
              </a:endParaRPr>
            </a:p>
          </p:txBody>
        </p:sp>
        <p:sp>
          <p:nvSpPr>
            <p:cNvPr id="15376" name="Text Box 6"/>
            <p:cNvSpPr txBox="1">
              <a:spLocks noChangeArrowheads="1"/>
            </p:cNvSpPr>
            <p:nvPr/>
          </p:nvSpPr>
          <p:spPr bwMode="auto">
            <a:xfrm>
              <a:off x="390" y="890"/>
              <a:ext cx="845" cy="231"/>
            </a:xfrm>
            <a:prstGeom prst="rect">
              <a:avLst/>
            </a:prstGeom>
            <a:noFill/>
            <a:ln w="9525">
              <a:noFill/>
              <a:miter lim="800000"/>
              <a:headEnd/>
              <a:tailEnd/>
            </a:ln>
          </p:spPr>
          <p:txBody>
            <a:bodyPr wrap="none">
              <a:spAutoFit/>
            </a:bodyPr>
            <a:lstStyle/>
            <a:p>
              <a:pPr>
                <a:spcBef>
                  <a:spcPct val="0"/>
                </a:spcBef>
                <a:buFontTx/>
                <a:buNone/>
              </a:pPr>
              <a:r>
                <a:rPr kumimoji="0" lang="en-US" sz="1800" dirty="0">
                  <a:latin typeface="Comic Sans MS" pitchFamily="66" charset="0"/>
                </a:rPr>
                <a:t>no mobility</a:t>
              </a:r>
            </a:p>
          </p:txBody>
        </p:sp>
        <p:sp>
          <p:nvSpPr>
            <p:cNvPr id="15377" name="Text Box 7"/>
            <p:cNvSpPr txBox="1">
              <a:spLocks noChangeArrowheads="1"/>
            </p:cNvSpPr>
            <p:nvPr/>
          </p:nvSpPr>
          <p:spPr bwMode="auto">
            <a:xfrm>
              <a:off x="4246" y="898"/>
              <a:ext cx="976" cy="231"/>
            </a:xfrm>
            <a:prstGeom prst="rect">
              <a:avLst/>
            </a:prstGeom>
            <a:noFill/>
            <a:ln w="9525">
              <a:noFill/>
              <a:miter lim="800000"/>
              <a:headEnd/>
              <a:tailEnd/>
            </a:ln>
          </p:spPr>
          <p:txBody>
            <a:bodyPr wrap="none">
              <a:spAutoFit/>
            </a:bodyPr>
            <a:lstStyle/>
            <a:p>
              <a:pPr>
                <a:spcBef>
                  <a:spcPct val="0"/>
                </a:spcBef>
                <a:buFontTx/>
                <a:buNone/>
              </a:pPr>
              <a:r>
                <a:rPr kumimoji="0" lang="en-US" sz="1800" dirty="0">
                  <a:latin typeface="Comic Sans MS" pitchFamily="66" charset="0"/>
                </a:rPr>
                <a:t>high mobility</a:t>
              </a:r>
            </a:p>
          </p:txBody>
        </p:sp>
      </p:grpSp>
      <p:sp>
        <p:nvSpPr>
          <p:cNvPr id="15367" name="Text Box 8"/>
          <p:cNvSpPr txBox="1">
            <a:spLocks noChangeArrowheads="1"/>
          </p:cNvSpPr>
          <p:nvPr/>
        </p:nvSpPr>
        <p:spPr bwMode="auto">
          <a:xfrm>
            <a:off x="568325" y="4081463"/>
            <a:ext cx="2298700" cy="701675"/>
          </a:xfrm>
          <a:prstGeom prst="rect">
            <a:avLst/>
          </a:prstGeom>
          <a:noFill/>
          <a:ln w="9525">
            <a:noFill/>
            <a:miter lim="800000"/>
            <a:headEnd/>
            <a:tailEnd/>
          </a:ln>
        </p:spPr>
        <p:txBody>
          <a:bodyPr wrap="none">
            <a:spAutoFit/>
          </a:bodyPr>
          <a:lstStyle/>
          <a:p>
            <a:pPr>
              <a:spcBef>
                <a:spcPct val="0"/>
              </a:spcBef>
              <a:buFontTx/>
              <a:buNone/>
            </a:pPr>
            <a:r>
              <a:rPr kumimoji="0" lang="en-US" sz="2000" dirty="0">
                <a:latin typeface="Comic Sans MS" pitchFamily="66" charset="0"/>
              </a:rPr>
              <a:t>mobile user, using</a:t>
            </a:r>
          </a:p>
          <a:p>
            <a:pPr>
              <a:spcBef>
                <a:spcPct val="0"/>
              </a:spcBef>
              <a:buFontTx/>
              <a:buNone/>
            </a:pPr>
            <a:r>
              <a:rPr kumimoji="0" lang="en-US" sz="2000" dirty="0">
                <a:latin typeface="Comic Sans MS" pitchFamily="66" charset="0"/>
              </a:rPr>
              <a:t>same access point</a:t>
            </a:r>
          </a:p>
        </p:txBody>
      </p:sp>
      <p:sp>
        <p:nvSpPr>
          <p:cNvPr id="15368" name="Text Box 9"/>
          <p:cNvSpPr txBox="1">
            <a:spLocks noChangeArrowheads="1"/>
          </p:cNvSpPr>
          <p:nvPr/>
        </p:nvSpPr>
        <p:spPr bwMode="auto">
          <a:xfrm>
            <a:off x="6016625" y="4092575"/>
            <a:ext cx="2690813" cy="1890713"/>
          </a:xfrm>
          <a:prstGeom prst="rect">
            <a:avLst/>
          </a:prstGeom>
          <a:noFill/>
          <a:ln w="9525">
            <a:noFill/>
            <a:miter lim="800000"/>
            <a:headEnd/>
            <a:tailEnd/>
          </a:ln>
        </p:spPr>
        <p:txBody>
          <a:bodyPr>
            <a:spAutoFit/>
          </a:bodyPr>
          <a:lstStyle/>
          <a:p>
            <a:pPr>
              <a:spcBef>
                <a:spcPct val="0"/>
              </a:spcBef>
              <a:buFontTx/>
              <a:buNone/>
            </a:pPr>
            <a:r>
              <a:rPr kumimoji="0" lang="en-US" sz="2000" dirty="0">
                <a:latin typeface="Comic Sans MS" pitchFamily="66" charset="0"/>
              </a:rPr>
              <a:t>mobile user, passing through multiple access point while maintaining ongoing connections (</a:t>
            </a:r>
            <a:r>
              <a:rPr kumimoji="0" lang="en-US" sz="1800" dirty="0">
                <a:latin typeface="Comic Sans MS" pitchFamily="66" charset="0"/>
              </a:rPr>
              <a:t>like cell phone)</a:t>
            </a:r>
          </a:p>
        </p:txBody>
      </p:sp>
      <p:sp>
        <p:nvSpPr>
          <p:cNvPr id="15369" name="Text Box 10"/>
          <p:cNvSpPr txBox="1">
            <a:spLocks noChangeArrowheads="1"/>
          </p:cNvSpPr>
          <p:nvPr/>
        </p:nvSpPr>
        <p:spPr bwMode="auto">
          <a:xfrm>
            <a:off x="3248025" y="4094163"/>
            <a:ext cx="2432050" cy="1616075"/>
          </a:xfrm>
          <a:prstGeom prst="rect">
            <a:avLst/>
          </a:prstGeom>
          <a:noFill/>
          <a:ln w="9525">
            <a:noFill/>
            <a:miter lim="800000"/>
            <a:headEnd/>
            <a:tailEnd/>
          </a:ln>
        </p:spPr>
        <p:txBody>
          <a:bodyPr>
            <a:spAutoFit/>
          </a:bodyPr>
          <a:lstStyle/>
          <a:p>
            <a:pPr>
              <a:spcBef>
                <a:spcPct val="0"/>
              </a:spcBef>
              <a:buFontTx/>
              <a:buNone/>
            </a:pPr>
            <a:r>
              <a:rPr kumimoji="0" lang="en-US" sz="2000" dirty="0">
                <a:latin typeface="Comic Sans MS" pitchFamily="66" charset="0"/>
              </a:rPr>
              <a:t>mobile user, connecting/ disconnecting from network using DHCP.  </a:t>
            </a:r>
          </a:p>
        </p:txBody>
      </p:sp>
      <p:sp>
        <p:nvSpPr>
          <p:cNvPr id="15370" name="Line 11"/>
          <p:cNvSpPr>
            <a:spLocks noChangeShapeType="1"/>
          </p:cNvSpPr>
          <p:nvPr/>
        </p:nvSpPr>
        <p:spPr bwMode="auto">
          <a:xfrm flipH="1" flipV="1">
            <a:off x="1003300" y="3225800"/>
            <a:ext cx="215900" cy="863600"/>
          </a:xfrm>
          <a:prstGeom prst="line">
            <a:avLst/>
          </a:prstGeom>
          <a:noFill/>
          <a:ln w="28575">
            <a:solidFill>
              <a:srgbClr val="FF0000"/>
            </a:solidFill>
            <a:round/>
            <a:headEnd/>
            <a:tailEnd type="triangle" w="med" len="med"/>
          </a:ln>
        </p:spPr>
        <p:txBody>
          <a:bodyPr wrap="none"/>
          <a:lstStyle/>
          <a:p>
            <a:endParaRPr lang="en-US" dirty="0"/>
          </a:p>
        </p:txBody>
      </p:sp>
      <p:sp>
        <p:nvSpPr>
          <p:cNvPr id="15371" name="Line 12"/>
          <p:cNvSpPr>
            <a:spLocks noChangeShapeType="1"/>
          </p:cNvSpPr>
          <p:nvPr/>
        </p:nvSpPr>
        <p:spPr bwMode="auto">
          <a:xfrm flipV="1">
            <a:off x="7531100" y="3263900"/>
            <a:ext cx="215900" cy="863600"/>
          </a:xfrm>
          <a:prstGeom prst="line">
            <a:avLst/>
          </a:prstGeom>
          <a:noFill/>
          <a:ln w="28575">
            <a:solidFill>
              <a:srgbClr val="FF0000"/>
            </a:solidFill>
            <a:round/>
            <a:headEnd/>
            <a:tailEnd type="triangle" w="med" len="med"/>
          </a:ln>
        </p:spPr>
        <p:txBody>
          <a:bodyPr wrap="none"/>
          <a:lstStyle/>
          <a:p>
            <a:endParaRPr lang="en-US" dirty="0"/>
          </a:p>
        </p:txBody>
      </p:sp>
      <p:sp>
        <p:nvSpPr>
          <p:cNvPr id="15372" name="Line 13"/>
          <p:cNvSpPr>
            <a:spLocks noChangeShapeType="1"/>
          </p:cNvSpPr>
          <p:nvPr/>
        </p:nvSpPr>
        <p:spPr bwMode="auto">
          <a:xfrm flipV="1">
            <a:off x="4114800" y="3263900"/>
            <a:ext cx="25400" cy="850900"/>
          </a:xfrm>
          <a:prstGeom prst="line">
            <a:avLst/>
          </a:prstGeom>
          <a:noFill/>
          <a:ln w="28575">
            <a:solidFill>
              <a:srgbClr val="FF0000"/>
            </a:solidFill>
            <a:round/>
            <a:headEnd/>
            <a:tailEnd type="triangle" w="med" len="med"/>
          </a:ln>
        </p:spPr>
        <p:txBody>
          <a:bodyPr wrap="none"/>
          <a:lstStyle/>
          <a:p>
            <a:endParaRPr lang="en-US" dirty="0"/>
          </a:p>
        </p:txBody>
      </p:sp>
      <p:sp>
        <p:nvSpPr>
          <p:cNvPr id="15374" name="Rectangle 15"/>
          <p:cNvSpPr>
            <a:spLocks noChangeArrowheads="1"/>
          </p:cNvSpPr>
          <p:nvPr/>
        </p:nvSpPr>
        <p:spPr bwMode="auto">
          <a:xfrm>
            <a:off x="609600" y="5867400"/>
            <a:ext cx="3003550" cy="336550"/>
          </a:xfrm>
          <a:prstGeom prst="rect">
            <a:avLst/>
          </a:prstGeom>
          <a:noFill/>
          <a:ln w="9525">
            <a:noFill/>
            <a:miter lim="800000"/>
            <a:headEnd/>
            <a:tailEnd/>
          </a:ln>
        </p:spPr>
        <p:txBody>
          <a:bodyPr wrap="none">
            <a:spAutoFit/>
          </a:bodyPr>
          <a:lstStyle/>
          <a:p>
            <a:pPr>
              <a:buFontTx/>
              <a:buNone/>
            </a:pPr>
            <a:r>
              <a:rPr kumimoji="0" lang="en-US" dirty="0"/>
              <a:t>From J.F Kurose and K.W. Ross</a:t>
            </a:r>
          </a:p>
        </p:txBody>
      </p:sp>
      <p:sp>
        <p:nvSpPr>
          <p:cNvPr id="18" name="Date Placeholder 17"/>
          <p:cNvSpPr>
            <a:spLocks noGrp="1"/>
          </p:cNvSpPr>
          <p:nvPr>
            <p:ph type="dt" sz="half" idx="10"/>
          </p:nvPr>
        </p:nvSpPr>
        <p:spPr/>
        <p:txBody>
          <a:bodyPr/>
          <a:lstStyle/>
          <a:p>
            <a:pPr>
              <a:buFontTx/>
              <a:buNone/>
            </a:pPr>
            <a:r>
              <a:rPr lang="en-US" smtClean="0"/>
              <a:t>CEG436</a:t>
            </a:r>
            <a:endParaRPr lang="en-US" dirty="0"/>
          </a:p>
        </p:txBody>
      </p:sp>
      <p:sp>
        <p:nvSpPr>
          <p:cNvPr id="19" name="Slide Number Placeholder 18"/>
          <p:cNvSpPr>
            <a:spLocks noGrp="1"/>
          </p:cNvSpPr>
          <p:nvPr>
            <p:ph type="sldNum" sz="quarter" idx="12"/>
          </p:nvPr>
        </p:nvSpPr>
        <p:spPr/>
        <p:txBody>
          <a:bodyPr/>
          <a:lstStyle/>
          <a:p>
            <a:pPr>
              <a:buFontTx/>
              <a:buNone/>
            </a:pPr>
            <a:fld id="{E2523328-5748-4325-AE1F-4444A2A13363}" type="slidenum">
              <a:rPr lang="en-US" smtClean="0"/>
              <a:pPr>
                <a:buFontTx/>
                <a:buNone/>
              </a:pPr>
              <a:t>2</a:t>
            </a:fld>
            <a:endParaRPr lang="en-US" dirty="0"/>
          </a:p>
        </p:txBody>
      </p:sp>
      <p:sp>
        <p:nvSpPr>
          <p:cNvPr id="20" name="Footer Placeholder 19"/>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fontScale="90000"/>
          </a:bodyPr>
          <a:lstStyle/>
          <a:p>
            <a:r>
              <a:rPr lang="en-US" dirty="0" smtClean="0"/>
              <a:t>Indirect Routing: Moving Between Networks</a:t>
            </a:r>
          </a:p>
        </p:txBody>
      </p:sp>
      <p:sp>
        <p:nvSpPr>
          <p:cNvPr id="28677" name="Rectangle 3"/>
          <p:cNvSpPr>
            <a:spLocks noGrp="1" noChangeArrowheads="1"/>
          </p:cNvSpPr>
          <p:nvPr>
            <p:ph idx="1"/>
          </p:nvPr>
        </p:nvSpPr>
        <p:spPr/>
        <p:txBody>
          <a:bodyPr>
            <a:normAutofit lnSpcReduction="10000"/>
          </a:bodyPr>
          <a:lstStyle/>
          <a:p>
            <a:r>
              <a:rPr lang="en-US" dirty="0" smtClean="0"/>
              <a:t>Suppose mobile user moves to another network</a:t>
            </a:r>
          </a:p>
          <a:p>
            <a:pPr lvl="1"/>
            <a:r>
              <a:rPr lang="en-US" dirty="0" smtClean="0"/>
              <a:t>registers with new foreign agent</a:t>
            </a:r>
          </a:p>
          <a:p>
            <a:pPr lvl="1"/>
            <a:r>
              <a:rPr lang="en-US" dirty="0" smtClean="0"/>
              <a:t>new foreign agent registers with home agent</a:t>
            </a:r>
          </a:p>
          <a:p>
            <a:pPr lvl="1"/>
            <a:r>
              <a:rPr lang="en-US" dirty="0" smtClean="0"/>
              <a:t>home agent updates care-of-address for mobile</a:t>
            </a:r>
          </a:p>
          <a:p>
            <a:pPr lvl="1"/>
            <a:r>
              <a:rPr lang="en-US" dirty="0" smtClean="0"/>
              <a:t>packets continue to be forwarded to mobile (but with new care-of-address)</a:t>
            </a:r>
          </a:p>
          <a:p>
            <a:r>
              <a:rPr lang="en-US" dirty="0" smtClean="0"/>
              <a:t>Changing foreign networks is transparent: ongoing connections can be maintained!</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Freeform 2"/>
          <p:cNvSpPr>
            <a:spLocks/>
          </p:cNvSpPr>
          <p:nvPr/>
        </p:nvSpPr>
        <p:spPr bwMode="auto">
          <a:xfrm>
            <a:off x="1612900" y="2616200"/>
            <a:ext cx="1866900" cy="1589088"/>
          </a:xfrm>
          <a:custGeom>
            <a:avLst/>
            <a:gdLst>
              <a:gd name="T0" fmla="*/ 1067567219 w 1340"/>
              <a:gd name="T1" fmla="*/ 74768515 h 1191"/>
              <a:gd name="T2" fmla="*/ 159164356 w 1340"/>
              <a:gd name="T3" fmla="*/ 106813130 h 1191"/>
              <a:gd name="T4" fmla="*/ 112579645 w 1340"/>
              <a:gd name="T5" fmla="*/ 715646021 h 1191"/>
              <a:gd name="T6" fmla="*/ 54349083 w 1340"/>
              <a:gd name="T7" fmla="*/ 1281754720 h 1191"/>
              <a:gd name="T8" fmla="*/ 217394940 w 1340"/>
              <a:gd name="T9" fmla="*/ 1548787106 h 1191"/>
              <a:gd name="T10" fmla="*/ 1044274167 w 1340"/>
              <a:gd name="T11" fmla="*/ 1559467748 h 1191"/>
              <a:gd name="T12" fmla="*/ 1242260233 w 1340"/>
              <a:gd name="T13" fmla="*/ 2008081383 h 1191"/>
              <a:gd name="T14" fmla="*/ 2147483647 w 1340"/>
              <a:gd name="T15" fmla="*/ 1954675506 h 1191"/>
              <a:gd name="T16" fmla="*/ 2147483647 w 1340"/>
              <a:gd name="T17" fmla="*/ 1014722667 h 1191"/>
              <a:gd name="T18" fmla="*/ 2147483647 w 1340"/>
              <a:gd name="T19" fmla="*/ 608832766 h 1191"/>
              <a:gd name="T20" fmla="*/ 1475184136 w 1340"/>
              <a:gd name="T21" fmla="*/ 512701654 h 1191"/>
              <a:gd name="T22" fmla="*/ 1067567219 w 1340"/>
              <a:gd name="T23" fmla="*/ 7476851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7176" name="Group 3"/>
          <p:cNvGrpSpPr>
            <a:grpSpLocks/>
          </p:cNvGrpSpPr>
          <p:nvPr/>
        </p:nvGrpSpPr>
        <p:grpSpPr bwMode="auto">
          <a:xfrm>
            <a:off x="2668588" y="3609975"/>
            <a:ext cx="501650" cy="233363"/>
            <a:chOff x="3600" y="219"/>
            <a:chExt cx="360" cy="175"/>
          </a:xfrm>
        </p:grpSpPr>
        <p:sp>
          <p:nvSpPr>
            <p:cNvPr id="7311" name="Oval 4"/>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7312" name="Line 5"/>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7313" name="Line 6"/>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7314" name="Rectangle 7"/>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7315" name="Oval 8"/>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7316" name="Group 9"/>
            <p:cNvGrpSpPr>
              <a:grpSpLocks/>
            </p:cNvGrpSpPr>
            <p:nvPr/>
          </p:nvGrpSpPr>
          <p:grpSpPr bwMode="auto">
            <a:xfrm>
              <a:off x="3686" y="244"/>
              <a:ext cx="177" cy="66"/>
              <a:chOff x="2848" y="848"/>
              <a:chExt cx="140" cy="98"/>
            </a:xfrm>
          </p:grpSpPr>
          <p:sp>
            <p:nvSpPr>
              <p:cNvPr id="7321" name="Line 10"/>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7322" name="Line 11"/>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7323" name="Line 12"/>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7317" name="Group 13"/>
            <p:cNvGrpSpPr>
              <a:grpSpLocks/>
            </p:cNvGrpSpPr>
            <p:nvPr/>
          </p:nvGrpSpPr>
          <p:grpSpPr bwMode="auto">
            <a:xfrm flipV="1">
              <a:off x="3686" y="243"/>
              <a:ext cx="177" cy="66"/>
              <a:chOff x="2848" y="848"/>
              <a:chExt cx="140" cy="98"/>
            </a:xfrm>
          </p:grpSpPr>
          <p:sp>
            <p:nvSpPr>
              <p:cNvPr id="7318" name="Line 14"/>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7319" name="Line 15"/>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7320" name="Line 16"/>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7177" name="Group 17"/>
          <p:cNvGrpSpPr>
            <a:grpSpLocks/>
          </p:cNvGrpSpPr>
          <p:nvPr/>
        </p:nvGrpSpPr>
        <p:grpSpPr bwMode="auto">
          <a:xfrm>
            <a:off x="1771650" y="3263900"/>
            <a:ext cx="1333500" cy="342900"/>
            <a:chOff x="8025" y="5070"/>
            <a:chExt cx="2100" cy="540"/>
          </a:xfrm>
        </p:grpSpPr>
        <p:sp>
          <p:nvSpPr>
            <p:cNvPr id="7308" name="Line 18"/>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7309" name="Line 19"/>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7310" name="Line 20"/>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sp>
        <p:nvSpPr>
          <p:cNvPr id="7178" name="Rectangle 21"/>
          <p:cNvSpPr>
            <a:spLocks noGrp="1" noChangeArrowheads="1"/>
          </p:cNvSpPr>
          <p:nvPr>
            <p:ph type="title"/>
          </p:nvPr>
        </p:nvSpPr>
        <p:spPr/>
        <p:txBody>
          <a:bodyPr/>
          <a:lstStyle/>
          <a:p>
            <a:r>
              <a:rPr lang="en-US" smtClean="0"/>
              <a:t>Mobility via Direct Routing</a:t>
            </a:r>
          </a:p>
        </p:txBody>
      </p:sp>
      <p:sp>
        <p:nvSpPr>
          <p:cNvPr id="157" name="Date Placeholder 156"/>
          <p:cNvSpPr>
            <a:spLocks noGrp="1"/>
          </p:cNvSpPr>
          <p:nvPr>
            <p:ph type="dt" sz="half" idx="10"/>
          </p:nvPr>
        </p:nvSpPr>
        <p:spPr/>
        <p:txBody>
          <a:bodyPr/>
          <a:lstStyle/>
          <a:p>
            <a:r>
              <a:rPr lang="en-US" smtClean="0"/>
              <a:t>CEG436</a:t>
            </a:r>
            <a:endParaRPr lang="en-US" dirty="0"/>
          </a:p>
        </p:txBody>
      </p:sp>
      <p:sp>
        <p:nvSpPr>
          <p:cNvPr id="162" name="Footer Placeholder 161"/>
          <p:cNvSpPr>
            <a:spLocks noGrp="1"/>
          </p:cNvSpPr>
          <p:nvPr>
            <p:ph type="ftr" sz="quarter" idx="11"/>
          </p:nvPr>
        </p:nvSpPr>
        <p:spPr/>
        <p:txBody>
          <a:bodyPr/>
          <a:lstStyle/>
          <a:p>
            <a:endParaRPr lang="en-US" dirty="0"/>
          </a:p>
        </p:txBody>
      </p:sp>
      <p:sp>
        <p:nvSpPr>
          <p:cNvPr id="161" name="Slide Number Placeholder 160"/>
          <p:cNvSpPr>
            <a:spLocks noGrp="1"/>
          </p:cNvSpPr>
          <p:nvPr>
            <p:ph type="sldNum" sz="quarter" idx="12"/>
          </p:nvPr>
        </p:nvSpPr>
        <p:spPr/>
        <p:txBody>
          <a:bodyPr/>
          <a:lstStyle/>
          <a:p>
            <a:fld id="{E2523328-5748-4325-AE1F-4444A2A13363}" type="slidenum">
              <a:rPr lang="en-US" smtClean="0"/>
              <a:pPr/>
              <a:t>21</a:t>
            </a:fld>
            <a:endParaRPr lang="en-US" dirty="0"/>
          </a:p>
        </p:txBody>
      </p:sp>
      <p:grpSp>
        <p:nvGrpSpPr>
          <p:cNvPr id="7179" name="Group 22"/>
          <p:cNvGrpSpPr>
            <a:grpSpLocks/>
          </p:cNvGrpSpPr>
          <p:nvPr/>
        </p:nvGrpSpPr>
        <p:grpSpPr bwMode="auto">
          <a:xfrm>
            <a:off x="1520825" y="2822575"/>
            <a:ext cx="914400" cy="590550"/>
            <a:chOff x="10665" y="3225"/>
            <a:chExt cx="1440" cy="930"/>
          </a:xfrm>
        </p:grpSpPr>
        <p:sp>
          <p:nvSpPr>
            <p:cNvPr id="7238" name="Oval 23"/>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7239" name="Group 24"/>
            <p:cNvGrpSpPr>
              <a:grpSpLocks/>
            </p:cNvGrpSpPr>
            <p:nvPr/>
          </p:nvGrpSpPr>
          <p:grpSpPr bwMode="auto">
            <a:xfrm>
              <a:off x="11038" y="3281"/>
              <a:ext cx="618" cy="667"/>
              <a:chOff x="8023" y="4451"/>
              <a:chExt cx="618" cy="667"/>
            </a:xfrm>
          </p:grpSpPr>
          <p:sp>
            <p:nvSpPr>
              <p:cNvPr id="7240" name="Freeform 25"/>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7241" name="Freeform 26"/>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7242" name="Freeform 27"/>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7243" name="Freeform 28"/>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7244" name="Freeform 29"/>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7245" name="Freeform 30"/>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7246" name="Freeform 31"/>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7247" name="Freeform 32"/>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7248" name="Freeform 33"/>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7249" name="Freeform 34"/>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7250" name="Freeform 35"/>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7251" name="Freeform 36"/>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7252" name="Freeform 37"/>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7253" name="Freeform 38"/>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7254" name="Freeform 39"/>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7255" name="Freeform 40"/>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7256" name="Freeform 41"/>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7257" name="Freeform 42"/>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7258" name="Freeform 43"/>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7259" name="Freeform 44"/>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7260" name="Freeform 45"/>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7261" name="Freeform 46"/>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7262" name="Freeform 47"/>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7263" name="Freeform 48"/>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7264" name="Freeform 49"/>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7265" name="Freeform 50"/>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7266" name="Freeform 51"/>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7267" name="Freeform 52"/>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7268" name="Freeform 53"/>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7269" name="Freeform 54"/>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7270" name="Freeform 55"/>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7271" name="Freeform 56"/>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7272" name="Freeform 57"/>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7273" name="Freeform 58"/>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7274" name="Freeform 59"/>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7275" name="Freeform 60"/>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7276" name="Freeform 61"/>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7277" name="Freeform 62"/>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7278" name="Freeform 63"/>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7279" name="Freeform 64"/>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7280" name="Freeform 65"/>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7281" name="Freeform 66"/>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7282" name="Freeform 67"/>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7283" name="Freeform 68"/>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7284" name="Freeform 69"/>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7285" name="Freeform 70"/>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7286" name="Freeform 71"/>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7287" name="Freeform 72"/>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7288" name="Freeform 73"/>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7289" name="Freeform 74"/>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7290" name="Freeform 75"/>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7291" name="Freeform 76"/>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7292" name="Freeform 77"/>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7293" name="Freeform 78"/>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7294" name="Freeform 79"/>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7295" name="Freeform 80"/>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7296" name="Freeform 81"/>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7297" name="Freeform 82"/>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7298" name="Freeform 83"/>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7299" name="Freeform 84"/>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7300" name="Freeform 85"/>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7301" name="Freeform 86"/>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7302" name="Freeform 87"/>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7303" name="Freeform 88"/>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7304" name="Freeform 89"/>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7305" name="Freeform 90"/>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7306" name="Freeform 91"/>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7307" name="Freeform 92"/>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7180" name="Freeform 93"/>
          <p:cNvSpPr>
            <a:spLocks/>
          </p:cNvSpPr>
          <p:nvPr/>
        </p:nvSpPr>
        <p:spPr bwMode="auto">
          <a:xfrm>
            <a:off x="6413500" y="2486025"/>
            <a:ext cx="1838325" cy="1711325"/>
          </a:xfrm>
          <a:custGeom>
            <a:avLst/>
            <a:gdLst>
              <a:gd name="T0" fmla="*/ 1614093 w 2894"/>
              <a:gd name="T1" fmla="*/ 537490098 h 2693"/>
              <a:gd name="T2" fmla="*/ 140823056 w 2894"/>
              <a:gd name="T3" fmla="*/ 205546469 h 2693"/>
              <a:gd name="T4" fmla="*/ 558449312 w 2894"/>
              <a:gd name="T5" fmla="*/ 138915351 h 2693"/>
              <a:gd name="T6" fmla="*/ 1047495843 w 2894"/>
              <a:gd name="T7" fmla="*/ 68649991 h 2693"/>
              <a:gd name="T8" fmla="*/ 1163704751 w 2894"/>
              <a:gd name="T9" fmla="*/ 550815933 h 2693"/>
              <a:gd name="T10" fmla="*/ 1072916046 w 2894"/>
              <a:gd name="T11" fmla="*/ 865798911 h 2693"/>
              <a:gd name="T12" fmla="*/ 848972056 w 2894"/>
              <a:gd name="T13" fmla="*/ 1011175695 h 2693"/>
              <a:gd name="T14" fmla="*/ 661342754 w 2894"/>
              <a:gd name="T15" fmla="*/ 1041462260 h 2693"/>
              <a:gd name="T16" fmla="*/ 421257844 w 2894"/>
              <a:gd name="T17" fmla="*/ 1062057251 h 2693"/>
              <a:gd name="T18" fmla="*/ 139612328 w 2894"/>
              <a:gd name="T19" fmla="*/ 888816955 h 2693"/>
              <a:gd name="T20" fmla="*/ 1614093 w 2894"/>
              <a:gd name="T21" fmla="*/ 537490098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7181" name="Group 94"/>
          <p:cNvGrpSpPr>
            <a:grpSpLocks/>
          </p:cNvGrpSpPr>
          <p:nvPr/>
        </p:nvGrpSpPr>
        <p:grpSpPr bwMode="auto">
          <a:xfrm>
            <a:off x="6689725" y="3692525"/>
            <a:ext cx="501650" cy="233363"/>
            <a:chOff x="3600" y="219"/>
            <a:chExt cx="360" cy="175"/>
          </a:xfrm>
        </p:grpSpPr>
        <p:sp>
          <p:nvSpPr>
            <p:cNvPr id="7225" name="Oval 95"/>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7226" name="Line 96"/>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7227" name="Line 97"/>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7228" name="Rectangle 98"/>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7229" name="Oval 99"/>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7230" name="Group 100"/>
            <p:cNvGrpSpPr>
              <a:grpSpLocks/>
            </p:cNvGrpSpPr>
            <p:nvPr/>
          </p:nvGrpSpPr>
          <p:grpSpPr bwMode="auto">
            <a:xfrm>
              <a:off x="3686" y="244"/>
              <a:ext cx="177" cy="66"/>
              <a:chOff x="2848" y="848"/>
              <a:chExt cx="140" cy="98"/>
            </a:xfrm>
          </p:grpSpPr>
          <p:sp>
            <p:nvSpPr>
              <p:cNvPr id="7235" name="Line 101"/>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7236" name="Line 102"/>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7237" name="Line 103"/>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7231" name="Group 104"/>
            <p:cNvGrpSpPr>
              <a:grpSpLocks/>
            </p:cNvGrpSpPr>
            <p:nvPr/>
          </p:nvGrpSpPr>
          <p:grpSpPr bwMode="auto">
            <a:xfrm flipV="1">
              <a:off x="3686" y="243"/>
              <a:ext cx="177" cy="66"/>
              <a:chOff x="2848" y="848"/>
              <a:chExt cx="140" cy="98"/>
            </a:xfrm>
          </p:grpSpPr>
          <p:sp>
            <p:nvSpPr>
              <p:cNvPr id="7232" name="Line 105"/>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7233" name="Line 106"/>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7234" name="Line 107"/>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7182" name="Line 108"/>
          <p:cNvSpPr>
            <a:spLocks noChangeShapeType="1"/>
          </p:cNvSpPr>
          <p:nvPr/>
        </p:nvSpPr>
        <p:spPr bwMode="auto">
          <a:xfrm>
            <a:off x="6735763" y="3552825"/>
            <a:ext cx="1333500" cy="0"/>
          </a:xfrm>
          <a:prstGeom prst="line">
            <a:avLst/>
          </a:prstGeom>
          <a:noFill/>
          <a:ln w="19050">
            <a:solidFill>
              <a:srgbClr val="000000"/>
            </a:solidFill>
            <a:round/>
            <a:headEnd/>
            <a:tailEnd/>
          </a:ln>
        </p:spPr>
        <p:txBody>
          <a:bodyPr/>
          <a:lstStyle/>
          <a:p>
            <a:endParaRPr lang="en-US"/>
          </a:p>
        </p:txBody>
      </p:sp>
      <p:sp>
        <p:nvSpPr>
          <p:cNvPr id="7183" name="Line 109"/>
          <p:cNvSpPr>
            <a:spLocks noChangeShapeType="1"/>
          </p:cNvSpPr>
          <p:nvPr/>
        </p:nvSpPr>
        <p:spPr bwMode="auto">
          <a:xfrm>
            <a:off x="6945313" y="3552825"/>
            <a:ext cx="0" cy="171450"/>
          </a:xfrm>
          <a:prstGeom prst="line">
            <a:avLst/>
          </a:prstGeom>
          <a:noFill/>
          <a:ln w="19050">
            <a:solidFill>
              <a:srgbClr val="000000"/>
            </a:solidFill>
            <a:round/>
            <a:headEnd/>
            <a:tailEnd/>
          </a:ln>
        </p:spPr>
        <p:txBody>
          <a:bodyPr/>
          <a:lstStyle/>
          <a:p>
            <a:endParaRPr lang="en-US"/>
          </a:p>
        </p:txBody>
      </p:sp>
      <p:sp>
        <p:nvSpPr>
          <p:cNvPr id="7184" name="Line 110"/>
          <p:cNvSpPr>
            <a:spLocks noChangeShapeType="1"/>
          </p:cNvSpPr>
          <p:nvPr/>
        </p:nvSpPr>
        <p:spPr bwMode="auto">
          <a:xfrm>
            <a:off x="7797800" y="3386138"/>
            <a:ext cx="0" cy="171450"/>
          </a:xfrm>
          <a:prstGeom prst="line">
            <a:avLst/>
          </a:prstGeom>
          <a:noFill/>
          <a:ln w="19050">
            <a:solidFill>
              <a:srgbClr val="000000"/>
            </a:solidFill>
            <a:round/>
            <a:headEnd/>
            <a:tailEnd/>
          </a:ln>
        </p:spPr>
        <p:txBody>
          <a:bodyPr/>
          <a:lstStyle/>
          <a:p>
            <a:endParaRPr lang="en-US"/>
          </a:p>
        </p:txBody>
      </p:sp>
      <p:grpSp>
        <p:nvGrpSpPr>
          <p:cNvPr id="7185" name="Group 111"/>
          <p:cNvGrpSpPr>
            <a:grpSpLocks/>
          </p:cNvGrpSpPr>
          <p:nvPr/>
        </p:nvGrpSpPr>
        <p:grpSpPr bwMode="auto">
          <a:xfrm>
            <a:off x="7340600" y="2914650"/>
            <a:ext cx="914400" cy="590550"/>
            <a:chOff x="10665" y="3225"/>
            <a:chExt cx="1440" cy="930"/>
          </a:xfrm>
        </p:grpSpPr>
        <p:sp>
          <p:nvSpPr>
            <p:cNvPr id="7223" name="Oval 112"/>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7224" name="Group 113"/>
            <p:cNvGrpSpPr>
              <a:grpSpLocks/>
            </p:cNvGrpSpPr>
            <p:nvPr/>
          </p:nvGrpSpPr>
          <p:grpSpPr bwMode="auto">
            <a:xfrm>
              <a:off x="11031" y="3335"/>
              <a:ext cx="565" cy="643"/>
              <a:chOff x="2870" y="1518"/>
              <a:chExt cx="292" cy="320"/>
            </a:xfrm>
          </p:grpSpPr>
          <p:graphicFrame>
            <p:nvGraphicFramePr>
              <p:cNvPr id="7171" name="Object 11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7188" r:id="rId4" imgW="819000" imgH="847800" progId="">
                      <p:embed/>
                    </p:oleObj>
                  </mc:Choice>
                  <mc:Fallback>
                    <p:oleObj r:id="rId4" imgW="819000" imgH="847800" progId="">
                      <p:embed/>
                      <p:pic>
                        <p:nvPicPr>
                          <p:cNvPr id="0"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11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7189" r:id="rId6" imgW="1266840" imgH="1200240" progId="">
                      <p:embed/>
                    </p:oleObj>
                  </mc:Choice>
                  <mc:Fallback>
                    <p:oleObj r:id="rId6" imgW="1266840" imgH="1200240" progId="">
                      <p:embed/>
                      <p:pic>
                        <p:nvPicPr>
                          <p:cNvPr id="0" name="Object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7186" name="Freeform 116"/>
          <p:cNvSpPr>
            <a:spLocks/>
          </p:cNvSpPr>
          <p:nvPr/>
        </p:nvSpPr>
        <p:spPr bwMode="auto">
          <a:xfrm>
            <a:off x="3954463" y="3432175"/>
            <a:ext cx="2109787" cy="1250950"/>
          </a:xfrm>
          <a:custGeom>
            <a:avLst/>
            <a:gdLst>
              <a:gd name="T0" fmla="*/ 240105067 w 3324"/>
              <a:gd name="T1" fmla="*/ 6042134 h 1971"/>
              <a:gd name="T2" fmla="*/ 60026108 w 3324"/>
              <a:gd name="T3" fmla="*/ 132929470 h 1971"/>
              <a:gd name="T4" fmla="*/ 1208494 w 3324"/>
              <a:gd name="T5" fmla="*/ 429402127 h 1971"/>
              <a:gd name="T6" fmla="*/ 67680748 w 3324"/>
              <a:gd name="T7" fmla="*/ 646922666 h 1971"/>
              <a:gd name="T8" fmla="*/ 245342085 w 3324"/>
              <a:gd name="T9" fmla="*/ 737556066 h 1971"/>
              <a:gd name="T10" fmla="*/ 436298777 w 3324"/>
              <a:gd name="T11" fmla="*/ 695260511 h 1971"/>
              <a:gd name="T12" fmla="*/ 623628640 w 3324"/>
              <a:gd name="T13" fmla="*/ 755683095 h 1971"/>
              <a:gd name="T14" fmla="*/ 955989337 w 3324"/>
              <a:gd name="T15" fmla="*/ 773809489 h 1971"/>
              <a:gd name="T16" fmla="*/ 1306477917 w 3324"/>
              <a:gd name="T17" fmla="*/ 634837769 h 1971"/>
              <a:gd name="T18" fmla="*/ 1151779290 w 3324"/>
              <a:gd name="T19" fmla="*/ 376633121 h 1971"/>
              <a:gd name="T20" fmla="*/ 1093364739 w 3324"/>
              <a:gd name="T21" fmla="*/ 178850343 h 1971"/>
              <a:gd name="T22" fmla="*/ 690504076 w 3324"/>
              <a:gd name="T23" fmla="*/ 97481453 h 1971"/>
              <a:gd name="T24" fmla="*/ 240105067 w 3324"/>
              <a:gd name="T25" fmla="*/ 6042134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7187" name="Text Box 117"/>
          <p:cNvSpPr txBox="1">
            <a:spLocks noChangeArrowheads="1"/>
          </p:cNvSpPr>
          <p:nvPr/>
        </p:nvSpPr>
        <p:spPr bwMode="auto">
          <a:xfrm>
            <a:off x="4129088" y="3729038"/>
            <a:ext cx="1447800" cy="581025"/>
          </a:xfrm>
          <a:prstGeom prst="rect">
            <a:avLst/>
          </a:prstGeom>
          <a:noFill/>
          <a:ln w="9525">
            <a:noFill/>
            <a:miter lim="800000"/>
            <a:headEnd/>
            <a:tailEnd/>
          </a:ln>
        </p:spPr>
        <p:txBody>
          <a:bodyPr>
            <a:spAutoFit/>
          </a:bodyPr>
          <a:lstStyle/>
          <a:p>
            <a:pPr algn="ctr">
              <a:spcBef>
                <a:spcPct val="0"/>
              </a:spcBef>
              <a:buFontTx/>
              <a:buNone/>
            </a:pPr>
            <a:r>
              <a:rPr kumimoji="0" lang="en-US">
                <a:solidFill>
                  <a:schemeClr val="bg1"/>
                </a:solidFill>
                <a:latin typeface="Comic Sans MS" pitchFamily="66" charset="0"/>
              </a:rPr>
              <a:t>wide area network</a:t>
            </a:r>
          </a:p>
        </p:txBody>
      </p:sp>
      <p:sp>
        <p:nvSpPr>
          <p:cNvPr id="7188" name="Freeform 118"/>
          <p:cNvSpPr>
            <a:spLocks/>
          </p:cNvSpPr>
          <p:nvPr/>
        </p:nvSpPr>
        <p:spPr bwMode="auto">
          <a:xfrm>
            <a:off x="3259138" y="4995863"/>
            <a:ext cx="2944812" cy="911225"/>
          </a:xfrm>
          <a:custGeom>
            <a:avLst/>
            <a:gdLst>
              <a:gd name="T0" fmla="*/ 136781926 w 4636"/>
              <a:gd name="T1" fmla="*/ 6048375 h 1435"/>
              <a:gd name="T2" fmla="*/ 76258931 w 4636"/>
              <a:gd name="T3" fmla="*/ 260080116 h 1435"/>
              <a:gd name="T4" fmla="*/ 324402491 w 4636"/>
              <a:gd name="T5" fmla="*/ 508063486 h 1435"/>
              <a:gd name="T6" fmla="*/ 790428560 w 4636"/>
              <a:gd name="T7" fmla="*/ 574595588 h 1435"/>
              <a:gd name="T8" fmla="*/ 1419865662 w 4636"/>
              <a:gd name="T9" fmla="*/ 532256978 h 1435"/>
              <a:gd name="T10" fmla="*/ 1583277251 w 4636"/>
              <a:gd name="T11" fmla="*/ 393144400 h 1435"/>
              <a:gd name="T12" fmla="*/ 1833036078 w 4636"/>
              <a:gd name="T13" fmla="*/ 310079999 h 1435"/>
              <a:gd name="T14" fmla="*/ 1714411529 w 4636"/>
              <a:gd name="T15" fmla="*/ 112096552 h 1435"/>
              <a:gd name="T16" fmla="*/ 896545285 w 4636"/>
              <a:gd name="T17" fmla="*/ 30645099 h 1435"/>
              <a:gd name="T18" fmla="*/ 136781926 w 4636"/>
              <a:gd name="T19" fmla="*/ 6048375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w="9525">
            <a:noFill/>
            <a:round/>
            <a:headEnd/>
            <a:tailEnd/>
          </a:ln>
        </p:spPr>
        <p:txBody>
          <a:bodyPr wrap="none" anchor="ctr"/>
          <a:lstStyle/>
          <a:p>
            <a:endParaRPr lang="en-US"/>
          </a:p>
        </p:txBody>
      </p:sp>
      <p:graphicFrame>
        <p:nvGraphicFramePr>
          <p:cNvPr id="7170" name="Object 119"/>
          <p:cNvGraphicFramePr>
            <a:graphicFrameLocks noChangeAspect="1"/>
          </p:cNvGraphicFramePr>
          <p:nvPr/>
        </p:nvGraphicFramePr>
        <p:xfrm>
          <a:off x="4392613" y="5178425"/>
          <a:ext cx="415925" cy="317500"/>
        </p:xfrm>
        <a:graphic>
          <a:graphicData uri="http://schemas.openxmlformats.org/presentationml/2006/ole">
            <mc:AlternateContent xmlns:mc="http://schemas.openxmlformats.org/markup-compatibility/2006">
              <mc:Choice xmlns:v="urn:schemas-microsoft-com:vml" Requires="v">
                <p:oleObj spid="_x0000_s7190" r:id="rId8" imgW="1305000" imgH="1085760" progId="">
                  <p:embed/>
                </p:oleObj>
              </mc:Choice>
              <mc:Fallback>
                <p:oleObj r:id="rId8" imgW="1305000" imgH="1085760" progId="">
                  <p:embed/>
                  <p:pic>
                    <p:nvPicPr>
                      <p:cNvPr id="0" name="Object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613" y="5178425"/>
                        <a:ext cx="4159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9" name="Text Box 120"/>
          <p:cNvSpPr txBox="1">
            <a:spLocks noChangeArrowheads="1"/>
          </p:cNvSpPr>
          <p:nvPr/>
        </p:nvSpPr>
        <p:spPr bwMode="auto">
          <a:xfrm>
            <a:off x="473075" y="2852738"/>
            <a:ext cx="1887538" cy="701675"/>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home</a:t>
            </a:r>
          </a:p>
          <a:p>
            <a:pPr>
              <a:spcBef>
                <a:spcPct val="0"/>
              </a:spcBef>
              <a:buFontTx/>
              <a:buNone/>
            </a:pPr>
            <a:r>
              <a:rPr kumimoji="0" lang="en-US" sz="2000">
                <a:latin typeface="Comic Sans MS" pitchFamily="66" charset="0"/>
              </a:rPr>
              <a:t>network</a:t>
            </a:r>
          </a:p>
        </p:txBody>
      </p:sp>
      <p:sp>
        <p:nvSpPr>
          <p:cNvPr id="7190" name="Text Box 121"/>
          <p:cNvSpPr txBox="1">
            <a:spLocks noChangeArrowheads="1"/>
          </p:cNvSpPr>
          <p:nvPr/>
        </p:nvSpPr>
        <p:spPr bwMode="auto">
          <a:xfrm>
            <a:off x="7874000" y="2174875"/>
            <a:ext cx="1270000" cy="701675"/>
          </a:xfrm>
          <a:prstGeom prst="rect">
            <a:avLst/>
          </a:prstGeom>
          <a:noFill/>
          <a:ln w="9525">
            <a:noFill/>
            <a:miter lim="800000"/>
            <a:headEnd/>
            <a:tailEnd/>
          </a:ln>
        </p:spPr>
        <p:txBody>
          <a:bodyPr>
            <a:spAutoFit/>
          </a:bodyPr>
          <a:lstStyle/>
          <a:p>
            <a:pPr>
              <a:spcBef>
                <a:spcPct val="0"/>
              </a:spcBef>
              <a:buFontTx/>
              <a:buNone/>
            </a:pPr>
            <a:r>
              <a:rPr kumimoji="0" lang="en-US" sz="2000">
                <a:latin typeface="Comic Sans MS" pitchFamily="66" charset="0"/>
              </a:rPr>
              <a:t>visited</a:t>
            </a:r>
          </a:p>
          <a:p>
            <a:pPr>
              <a:spcBef>
                <a:spcPct val="0"/>
              </a:spcBef>
              <a:buFontTx/>
              <a:buNone/>
            </a:pPr>
            <a:r>
              <a:rPr kumimoji="0" lang="en-US" sz="2000">
                <a:latin typeface="Comic Sans MS" pitchFamily="66" charset="0"/>
              </a:rPr>
              <a:t>network</a:t>
            </a:r>
          </a:p>
        </p:txBody>
      </p:sp>
      <p:sp>
        <p:nvSpPr>
          <p:cNvPr id="7191" name="Line 122"/>
          <p:cNvSpPr>
            <a:spLocks noChangeShapeType="1"/>
          </p:cNvSpPr>
          <p:nvPr/>
        </p:nvSpPr>
        <p:spPr bwMode="auto">
          <a:xfrm flipV="1">
            <a:off x="7056438" y="3343275"/>
            <a:ext cx="555625" cy="301625"/>
          </a:xfrm>
          <a:prstGeom prst="line">
            <a:avLst/>
          </a:prstGeom>
          <a:noFill/>
          <a:ln w="28575">
            <a:solidFill>
              <a:srgbClr val="FF0000"/>
            </a:solidFill>
            <a:round/>
            <a:headEnd/>
            <a:tailEnd type="triangle" w="med" len="med"/>
          </a:ln>
        </p:spPr>
        <p:txBody>
          <a:bodyPr wrap="none"/>
          <a:lstStyle/>
          <a:p>
            <a:endParaRPr lang="en-US"/>
          </a:p>
        </p:txBody>
      </p:sp>
      <p:grpSp>
        <p:nvGrpSpPr>
          <p:cNvPr id="7192" name="Group 123"/>
          <p:cNvGrpSpPr>
            <a:grpSpLocks/>
          </p:cNvGrpSpPr>
          <p:nvPr/>
        </p:nvGrpSpPr>
        <p:grpSpPr bwMode="auto">
          <a:xfrm>
            <a:off x="7191375" y="3278188"/>
            <a:ext cx="339725" cy="366712"/>
            <a:chOff x="618" y="3500"/>
            <a:chExt cx="214" cy="231"/>
          </a:xfrm>
        </p:grpSpPr>
        <p:sp>
          <p:nvSpPr>
            <p:cNvPr id="7221" name="Oval 124"/>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7222" name="Text Box 125"/>
            <p:cNvSpPr txBox="1">
              <a:spLocks noChangeArrowheads="1"/>
            </p:cNvSpPr>
            <p:nvPr/>
          </p:nvSpPr>
          <p:spPr bwMode="auto">
            <a:xfrm>
              <a:off x="628" y="3500"/>
              <a:ext cx="204"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4</a:t>
              </a:r>
            </a:p>
          </p:txBody>
        </p:sp>
      </p:grpSp>
      <p:sp>
        <p:nvSpPr>
          <p:cNvPr id="7193" name="Freeform 126"/>
          <p:cNvSpPr>
            <a:spLocks/>
          </p:cNvSpPr>
          <p:nvPr/>
        </p:nvSpPr>
        <p:spPr bwMode="auto">
          <a:xfrm>
            <a:off x="3181350" y="3838575"/>
            <a:ext cx="1311275" cy="1238250"/>
          </a:xfrm>
          <a:custGeom>
            <a:avLst/>
            <a:gdLst>
              <a:gd name="T0" fmla="*/ 0 w 826"/>
              <a:gd name="T1" fmla="*/ 0 h 780"/>
              <a:gd name="T2" fmla="*/ 2081649241 w 826"/>
              <a:gd name="T3" fmla="*/ 1965722053 h 780"/>
              <a:gd name="T4" fmla="*/ 0 60000 65536"/>
              <a:gd name="T5" fmla="*/ 0 60000 65536"/>
              <a:gd name="T6" fmla="*/ 0 w 826"/>
              <a:gd name="T7" fmla="*/ 0 h 780"/>
              <a:gd name="T8" fmla="*/ 826 w 826"/>
              <a:gd name="T9" fmla="*/ 780 h 780"/>
            </a:gdLst>
            <a:ahLst/>
            <a:cxnLst>
              <a:cxn ang="T4">
                <a:pos x="T0" y="T1"/>
              </a:cxn>
              <a:cxn ang="T5">
                <a:pos x="T2" y="T3"/>
              </a:cxn>
            </a:cxnLst>
            <a:rect l="T6" t="T7" r="T8" b="T9"/>
            <a:pathLst>
              <a:path w="826" h="780">
                <a:moveTo>
                  <a:pt x="0" y="0"/>
                </a:moveTo>
                <a:cubicBezTo>
                  <a:pt x="138" y="130"/>
                  <a:pt x="654" y="618"/>
                  <a:pt x="826" y="780"/>
                </a:cubicBezTo>
              </a:path>
            </a:pathLst>
          </a:custGeom>
          <a:noFill/>
          <a:ln w="28575">
            <a:solidFill>
              <a:srgbClr val="FF0000"/>
            </a:solidFill>
            <a:prstDash val="dash"/>
            <a:round/>
            <a:headEnd/>
            <a:tailEnd type="triangle" w="med" len="med"/>
          </a:ln>
        </p:spPr>
        <p:txBody>
          <a:bodyPr wrap="none"/>
          <a:lstStyle/>
          <a:p>
            <a:endParaRPr lang="en-US"/>
          </a:p>
        </p:txBody>
      </p:sp>
      <p:grpSp>
        <p:nvGrpSpPr>
          <p:cNvPr id="7194" name="Group 127"/>
          <p:cNvGrpSpPr>
            <a:grpSpLocks/>
          </p:cNvGrpSpPr>
          <p:nvPr/>
        </p:nvGrpSpPr>
        <p:grpSpPr bwMode="auto">
          <a:xfrm>
            <a:off x="3460750" y="3998913"/>
            <a:ext cx="339725" cy="366712"/>
            <a:chOff x="618" y="3500"/>
            <a:chExt cx="214" cy="231"/>
          </a:xfrm>
        </p:grpSpPr>
        <p:sp>
          <p:nvSpPr>
            <p:cNvPr id="7219" name="Oval 128"/>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7220" name="Text Box 129"/>
            <p:cNvSpPr txBox="1">
              <a:spLocks noChangeArrowheads="1"/>
            </p:cNvSpPr>
            <p:nvPr/>
          </p:nvSpPr>
          <p:spPr bwMode="auto">
            <a:xfrm>
              <a:off x="628" y="3500"/>
              <a:ext cx="204"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2</a:t>
              </a:r>
            </a:p>
          </p:txBody>
        </p:sp>
      </p:grpSp>
      <p:sp>
        <p:nvSpPr>
          <p:cNvPr id="7195" name="Freeform 130"/>
          <p:cNvSpPr>
            <a:spLocks/>
          </p:cNvSpPr>
          <p:nvPr/>
        </p:nvSpPr>
        <p:spPr bwMode="auto">
          <a:xfrm>
            <a:off x="4826000" y="3424238"/>
            <a:ext cx="3103563" cy="2016125"/>
          </a:xfrm>
          <a:custGeom>
            <a:avLst/>
            <a:gdLst>
              <a:gd name="T0" fmla="*/ 2147483647 w 1955"/>
              <a:gd name="T1" fmla="*/ 0 h 1270"/>
              <a:gd name="T2" fmla="*/ 1597779318 w 1955"/>
              <a:gd name="T3" fmla="*/ 1645661002 h 1270"/>
              <a:gd name="T4" fmla="*/ 0 w 1955"/>
              <a:gd name="T5" fmla="*/ 2147483647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735" y="109"/>
                  <a:pt x="982" y="424"/>
                  <a:pt x="634" y="653"/>
                </a:cubicBezTo>
                <a:cubicBezTo>
                  <a:pt x="286" y="882"/>
                  <a:pt x="132" y="1142"/>
                  <a:pt x="0" y="1270"/>
                </a:cubicBezTo>
              </a:path>
            </a:pathLst>
          </a:custGeom>
          <a:noFill/>
          <a:ln w="28575">
            <a:solidFill>
              <a:srgbClr val="FF0000"/>
            </a:solidFill>
            <a:round/>
            <a:headEnd/>
            <a:tailEnd type="triangle" w="med" len="med"/>
          </a:ln>
        </p:spPr>
        <p:txBody>
          <a:bodyPr wrap="none"/>
          <a:lstStyle/>
          <a:p>
            <a:endParaRPr lang="en-US"/>
          </a:p>
        </p:txBody>
      </p:sp>
      <p:grpSp>
        <p:nvGrpSpPr>
          <p:cNvPr id="7196" name="Group 131"/>
          <p:cNvGrpSpPr>
            <a:grpSpLocks/>
          </p:cNvGrpSpPr>
          <p:nvPr/>
        </p:nvGrpSpPr>
        <p:grpSpPr bwMode="auto">
          <a:xfrm>
            <a:off x="6172200" y="4191000"/>
            <a:ext cx="341313" cy="369887"/>
            <a:chOff x="618" y="3500"/>
            <a:chExt cx="215" cy="233"/>
          </a:xfrm>
        </p:grpSpPr>
        <p:sp>
          <p:nvSpPr>
            <p:cNvPr id="7217" name="Oval 132"/>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7218" name="Text Box 133"/>
            <p:cNvSpPr txBox="1">
              <a:spLocks noChangeArrowheads="1"/>
            </p:cNvSpPr>
            <p:nvPr/>
          </p:nvSpPr>
          <p:spPr bwMode="auto">
            <a:xfrm>
              <a:off x="628" y="3500"/>
              <a:ext cx="205" cy="233"/>
            </a:xfrm>
            <a:prstGeom prst="rect">
              <a:avLst/>
            </a:prstGeom>
            <a:noFill/>
            <a:ln w="9525">
              <a:noFill/>
              <a:miter lim="800000"/>
              <a:headEnd/>
              <a:tailEnd/>
            </a:ln>
          </p:spPr>
          <p:txBody>
            <a:bodyPr wrap="none">
              <a:spAutoFit/>
            </a:bodyPr>
            <a:lstStyle/>
            <a:p>
              <a:pPr>
                <a:spcBef>
                  <a:spcPct val="0"/>
                </a:spcBef>
                <a:buFontTx/>
                <a:buNone/>
              </a:pPr>
              <a:r>
                <a:rPr kumimoji="0" lang="en-US" sz="1800" dirty="0">
                  <a:solidFill>
                    <a:srgbClr val="FF0000"/>
                  </a:solidFill>
                  <a:latin typeface="Comic Sans MS" pitchFamily="66" charset="0"/>
                </a:rPr>
                <a:t>5</a:t>
              </a:r>
            </a:p>
          </p:txBody>
        </p:sp>
      </p:grpSp>
      <p:sp>
        <p:nvSpPr>
          <p:cNvPr id="7197" name="Line 134"/>
          <p:cNvSpPr>
            <a:spLocks noChangeShapeType="1"/>
          </p:cNvSpPr>
          <p:nvPr/>
        </p:nvSpPr>
        <p:spPr bwMode="auto">
          <a:xfrm flipH="1" flipV="1">
            <a:off x="2986088" y="3889375"/>
            <a:ext cx="1357312" cy="1298575"/>
          </a:xfrm>
          <a:prstGeom prst="line">
            <a:avLst/>
          </a:prstGeom>
          <a:noFill/>
          <a:ln w="28575">
            <a:solidFill>
              <a:srgbClr val="FF0000"/>
            </a:solidFill>
            <a:prstDash val="dash"/>
            <a:round/>
            <a:headEnd/>
            <a:tailEnd type="triangle" w="med" len="med"/>
          </a:ln>
        </p:spPr>
        <p:txBody>
          <a:bodyPr wrap="none"/>
          <a:lstStyle/>
          <a:p>
            <a:endParaRPr lang="en-US"/>
          </a:p>
        </p:txBody>
      </p:sp>
      <p:grpSp>
        <p:nvGrpSpPr>
          <p:cNvPr id="7198" name="Group 135"/>
          <p:cNvGrpSpPr>
            <a:grpSpLocks/>
          </p:cNvGrpSpPr>
          <p:nvPr/>
        </p:nvGrpSpPr>
        <p:grpSpPr bwMode="auto">
          <a:xfrm>
            <a:off x="3668713" y="4541838"/>
            <a:ext cx="320675" cy="366712"/>
            <a:chOff x="618" y="3500"/>
            <a:chExt cx="202" cy="231"/>
          </a:xfrm>
        </p:grpSpPr>
        <p:sp>
          <p:nvSpPr>
            <p:cNvPr id="7215" name="Oval 136"/>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7216" name="Text Box 137"/>
            <p:cNvSpPr txBox="1">
              <a:spLocks noChangeArrowheads="1"/>
            </p:cNvSpPr>
            <p:nvPr/>
          </p:nvSpPr>
          <p:spPr bwMode="auto">
            <a:xfrm>
              <a:off x="628" y="3500"/>
              <a:ext cx="181"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1</a:t>
              </a:r>
            </a:p>
          </p:txBody>
        </p:sp>
      </p:grpSp>
      <p:sp>
        <p:nvSpPr>
          <p:cNvPr id="7199" name="Text Box 138"/>
          <p:cNvSpPr txBox="1">
            <a:spLocks noChangeArrowheads="1"/>
          </p:cNvSpPr>
          <p:nvPr/>
        </p:nvSpPr>
        <p:spPr bwMode="auto">
          <a:xfrm>
            <a:off x="908050" y="4606925"/>
            <a:ext cx="2535238" cy="1190625"/>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correspondent requests, receives foreign address of mobile</a:t>
            </a:r>
          </a:p>
        </p:txBody>
      </p:sp>
      <p:sp>
        <p:nvSpPr>
          <p:cNvPr id="7200" name="Line 139"/>
          <p:cNvSpPr>
            <a:spLocks noChangeShapeType="1"/>
          </p:cNvSpPr>
          <p:nvPr/>
        </p:nvSpPr>
        <p:spPr bwMode="auto">
          <a:xfrm flipV="1">
            <a:off x="2703513" y="4598988"/>
            <a:ext cx="738187" cy="228600"/>
          </a:xfrm>
          <a:prstGeom prst="line">
            <a:avLst/>
          </a:prstGeom>
          <a:noFill/>
          <a:ln w="19050">
            <a:solidFill>
              <a:schemeClr val="tx1"/>
            </a:solidFill>
            <a:round/>
            <a:headEnd/>
            <a:tailEnd/>
          </a:ln>
        </p:spPr>
        <p:txBody>
          <a:bodyPr wrap="none"/>
          <a:lstStyle/>
          <a:p>
            <a:endParaRPr lang="en-US"/>
          </a:p>
        </p:txBody>
      </p:sp>
      <p:sp>
        <p:nvSpPr>
          <p:cNvPr id="7201" name="Text Box 140"/>
          <p:cNvSpPr txBox="1">
            <a:spLocks noChangeArrowheads="1"/>
          </p:cNvSpPr>
          <p:nvPr/>
        </p:nvSpPr>
        <p:spPr bwMode="auto">
          <a:xfrm>
            <a:off x="2506663" y="1882775"/>
            <a:ext cx="2794000" cy="641350"/>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correspondent forwards to foreign agent</a:t>
            </a:r>
          </a:p>
        </p:txBody>
      </p:sp>
      <p:sp>
        <p:nvSpPr>
          <p:cNvPr id="7202" name="Line 141"/>
          <p:cNvSpPr>
            <a:spLocks noChangeShapeType="1"/>
          </p:cNvSpPr>
          <p:nvPr/>
        </p:nvSpPr>
        <p:spPr bwMode="auto">
          <a:xfrm>
            <a:off x="4210050" y="2695575"/>
            <a:ext cx="1150938" cy="1498600"/>
          </a:xfrm>
          <a:prstGeom prst="line">
            <a:avLst/>
          </a:prstGeom>
          <a:noFill/>
          <a:ln w="19050">
            <a:solidFill>
              <a:schemeClr val="tx1"/>
            </a:solidFill>
            <a:round/>
            <a:headEnd/>
            <a:tailEnd/>
          </a:ln>
        </p:spPr>
        <p:txBody>
          <a:bodyPr wrap="none"/>
          <a:lstStyle/>
          <a:p>
            <a:endParaRPr lang="en-US"/>
          </a:p>
        </p:txBody>
      </p:sp>
      <p:grpSp>
        <p:nvGrpSpPr>
          <p:cNvPr id="7203" name="Group 142"/>
          <p:cNvGrpSpPr>
            <a:grpSpLocks/>
          </p:cNvGrpSpPr>
          <p:nvPr/>
        </p:nvGrpSpPr>
        <p:grpSpPr bwMode="auto">
          <a:xfrm>
            <a:off x="5432425" y="1387475"/>
            <a:ext cx="2338388" cy="1924050"/>
            <a:chOff x="3422" y="874"/>
            <a:chExt cx="1473" cy="1212"/>
          </a:xfrm>
        </p:grpSpPr>
        <p:sp>
          <p:nvSpPr>
            <p:cNvPr id="7213" name="Text Box 143"/>
            <p:cNvSpPr txBox="1">
              <a:spLocks noChangeArrowheads="1"/>
            </p:cNvSpPr>
            <p:nvPr/>
          </p:nvSpPr>
          <p:spPr bwMode="auto">
            <a:xfrm>
              <a:off x="3422" y="874"/>
              <a:ext cx="1473" cy="577"/>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foreign agent receives packets, forwards to mobile</a:t>
              </a:r>
            </a:p>
          </p:txBody>
        </p:sp>
        <p:sp>
          <p:nvSpPr>
            <p:cNvPr id="7214" name="Line 144"/>
            <p:cNvSpPr>
              <a:spLocks noChangeShapeType="1"/>
            </p:cNvSpPr>
            <p:nvPr/>
          </p:nvSpPr>
          <p:spPr bwMode="auto">
            <a:xfrm>
              <a:off x="4211" y="1420"/>
              <a:ext cx="377" cy="666"/>
            </a:xfrm>
            <a:prstGeom prst="line">
              <a:avLst/>
            </a:prstGeom>
            <a:noFill/>
            <a:ln w="9525">
              <a:solidFill>
                <a:schemeClr val="tx1"/>
              </a:solidFill>
              <a:round/>
              <a:headEnd/>
              <a:tailEnd/>
            </a:ln>
          </p:spPr>
          <p:txBody>
            <a:bodyPr wrap="none"/>
            <a:lstStyle/>
            <a:p>
              <a:endParaRPr lang="en-US"/>
            </a:p>
          </p:txBody>
        </p:sp>
      </p:grpSp>
      <p:grpSp>
        <p:nvGrpSpPr>
          <p:cNvPr id="7204" name="Group 145"/>
          <p:cNvGrpSpPr>
            <a:grpSpLocks/>
          </p:cNvGrpSpPr>
          <p:nvPr/>
        </p:nvGrpSpPr>
        <p:grpSpPr bwMode="auto">
          <a:xfrm>
            <a:off x="6553200" y="4495800"/>
            <a:ext cx="2247900" cy="1165225"/>
            <a:chOff x="4191" y="3009"/>
            <a:chExt cx="1416" cy="734"/>
          </a:xfrm>
        </p:grpSpPr>
        <p:sp>
          <p:nvSpPr>
            <p:cNvPr id="7211" name="Text Box 146"/>
            <p:cNvSpPr txBox="1">
              <a:spLocks noChangeArrowheads="1"/>
            </p:cNvSpPr>
            <p:nvPr/>
          </p:nvSpPr>
          <p:spPr bwMode="auto">
            <a:xfrm>
              <a:off x="4332" y="3166"/>
              <a:ext cx="1275" cy="577"/>
            </a:xfrm>
            <a:prstGeom prst="rect">
              <a:avLst/>
            </a:prstGeom>
            <a:noFill/>
            <a:ln w="9525">
              <a:noFill/>
              <a:miter lim="800000"/>
              <a:headEnd/>
              <a:tailEnd/>
            </a:ln>
          </p:spPr>
          <p:txBody>
            <a:bodyPr>
              <a:spAutoFit/>
            </a:bodyPr>
            <a:lstStyle/>
            <a:p>
              <a:pPr>
                <a:spcBef>
                  <a:spcPct val="0"/>
                </a:spcBef>
                <a:buFontTx/>
                <a:buNone/>
              </a:pPr>
              <a:r>
                <a:rPr kumimoji="0" lang="en-US" sz="1800">
                  <a:latin typeface="Comic Sans MS" pitchFamily="66" charset="0"/>
                </a:rPr>
                <a:t>mobile replies directly to correspondent</a:t>
              </a:r>
            </a:p>
          </p:txBody>
        </p:sp>
        <p:sp>
          <p:nvSpPr>
            <p:cNvPr id="7212" name="Line 147"/>
            <p:cNvSpPr>
              <a:spLocks noChangeShapeType="1"/>
            </p:cNvSpPr>
            <p:nvPr/>
          </p:nvSpPr>
          <p:spPr bwMode="auto">
            <a:xfrm flipH="1" flipV="1">
              <a:off x="4191" y="3009"/>
              <a:ext cx="248" cy="179"/>
            </a:xfrm>
            <a:prstGeom prst="line">
              <a:avLst/>
            </a:prstGeom>
            <a:noFill/>
            <a:ln w="9525">
              <a:solidFill>
                <a:schemeClr val="tx1"/>
              </a:solidFill>
              <a:round/>
              <a:headEnd/>
              <a:tailEnd/>
            </a:ln>
          </p:spPr>
          <p:txBody>
            <a:bodyPr wrap="none"/>
            <a:lstStyle/>
            <a:p>
              <a:endParaRPr lang="en-US"/>
            </a:p>
          </p:txBody>
        </p:sp>
      </p:grpSp>
      <p:sp>
        <p:nvSpPr>
          <p:cNvPr id="7205" name="Line 148"/>
          <p:cNvSpPr>
            <a:spLocks noChangeShapeType="1"/>
          </p:cNvSpPr>
          <p:nvPr/>
        </p:nvSpPr>
        <p:spPr bwMode="auto">
          <a:xfrm flipV="1">
            <a:off x="2730500" y="4262438"/>
            <a:ext cx="769938" cy="576262"/>
          </a:xfrm>
          <a:prstGeom prst="line">
            <a:avLst/>
          </a:prstGeom>
          <a:noFill/>
          <a:ln w="19050">
            <a:solidFill>
              <a:schemeClr val="tx1"/>
            </a:solidFill>
            <a:round/>
            <a:headEnd/>
            <a:tailEnd/>
          </a:ln>
        </p:spPr>
        <p:txBody>
          <a:bodyPr wrap="none"/>
          <a:lstStyle/>
          <a:p>
            <a:endParaRPr lang="en-US"/>
          </a:p>
        </p:txBody>
      </p:sp>
      <p:sp>
        <p:nvSpPr>
          <p:cNvPr id="7206" name="Freeform 149"/>
          <p:cNvSpPr>
            <a:spLocks/>
          </p:cNvSpPr>
          <p:nvPr/>
        </p:nvSpPr>
        <p:spPr bwMode="auto">
          <a:xfrm>
            <a:off x="4695825" y="3830638"/>
            <a:ext cx="1909763" cy="1416050"/>
          </a:xfrm>
          <a:custGeom>
            <a:avLst/>
            <a:gdLst>
              <a:gd name="T0" fmla="*/ 0 w 1203"/>
              <a:gd name="T1" fmla="*/ 2147483647 h 892"/>
              <a:gd name="T2" fmla="*/ 1381045823 w 1203"/>
              <a:gd name="T3" fmla="*/ 902216087 h 892"/>
              <a:gd name="T4" fmla="*/ 2147483647 w 1203"/>
              <a:gd name="T5" fmla="*/ 0 h 892"/>
              <a:gd name="T6" fmla="*/ 0 60000 65536"/>
              <a:gd name="T7" fmla="*/ 0 60000 65536"/>
              <a:gd name="T8" fmla="*/ 0 60000 65536"/>
              <a:gd name="T9" fmla="*/ 0 w 1203"/>
              <a:gd name="T10" fmla="*/ 0 h 892"/>
              <a:gd name="T11" fmla="*/ 1203 w 1203"/>
              <a:gd name="T12" fmla="*/ 892 h 892"/>
            </a:gdLst>
            <a:ahLst/>
            <a:cxnLst>
              <a:cxn ang="T6">
                <a:pos x="T0" y="T1"/>
              </a:cxn>
              <a:cxn ang="T7">
                <a:pos x="T2" y="T3"/>
              </a:cxn>
              <a:cxn ang="T8">
                <a:pos x="T4" y="T5"/>
              </a:cxn>
            </a:cxnLst>
            <a:rect l="T9" t="T10" r="T11" b="T12"/>
            <a:pathLst>
              <a:path w="1203" h="892">
                <a:moveTo>
                  <a:pt x="0" y="892"/>
                </a:moveTo>
                <a:cubicBezTo>
                  <a:pt x="91" y="803"/>
                  <a:pt x="348" y="507"/>
                  <a:pt x="548" y="358"/>
                </a:cubicBezTo>
                <a:cubicBezTo>
                  <a:pt x="816" y="202"/>
                  <a:pt x="1067" y="75"/>
                  <a:pt x="1203" y="0"/>
                </a:cubicBezTo>
              </a:path>
            </a:pathLst>
          </a:custGeom>
          <a:noFill/>
          <a:ln w="28575">
            <a:solidFill>
              <a:srgbClr val="FF0000"/>
            </a:solidFill>
            <a:round/>
            <a:headEnd/>
            <a:tailEnd type="triangle" w="med" len="med"/>
          </a:ln>
        </p:spPr>
        <p:txBody>
          <a:bodyPr wrap="none"/>
          <a:lstStyle/>
          <a:p>
            <a:endParaRPr lang="en-US"/>
          </a:p>
        </p:txBody>
      </p:sp>
      <p:grpSp>
        <p:nvGrpSpPr>
          <p:cNvPr id="7207" name="Group 150"/>
          <p:cNvGrpSpPr>
            <a:grpSpLocks/>
          </p:cNvGrpSpPr>
          <p:nvPr/>
        </p:nvGrpSpPr>
        <p:grpSpPr bwMode="auto">
          <a:xfrm>
            <a:off x="5356225" y="4187825"/>
            <a:ext cx="339725" cy="366713"/>
            <a:chOff x="618" y="3500"/>
            <a:chExt cx="214" cy="231"/>
          </a:xfrm>
        </p:grpSpPr>
        <p:sp>
          <p:nvSpPr>
            <p:cNvPr id="7209" name="Oval 151"/>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p:spPr>
          <p:txBody>
            <a:bodyPr wrap="none" anchor="ctr"/>
            <a:lstStyle/>
            <a:p>
              <a:endParaRPr lang="en-US"/>
            </a:p>
          </p:txBody>
        </p:sp>
        <p:sp>
          <p:nvSpPr>
            <p:cNvPr id="7210" name="Text Box 152"/>
            <p:cNvSpPr txBox="1">
              <a:spLocks noChangeArrowheads="1"/>
            </p:cNvSpPr>
            <p:nvPr/>
          </p:nvSpPr>
          <p:spPr bwMode="auto">
            <a:xfrm>
              <a:off x="628" y="3500"/>
              <a:ext cx="204" cy="231"/>
            </a:xfrm>
            <a:prstGeom prst="rect">
              <a:avLst/>
            </a:prstGeom>
            <a:noFill/>
            <a:ln w="9525">
              <a:noFill/>
              <a:miter lim="800000"/>
              <a:headEnd/>
              <a:tailEnd/>
            </a:ln>
          </p:spPr>
          <p:txBody>
            <a:bodyPr wrap="none">
              <a:spAutoFit/>
            </a:bodyPr>
            <a:lstStyle/>
            <a:p>
              <a:pPr>
                <a:spcBef>
                  <a:spcPct val="0"/>
                </a:spcBef>
                <a:buFontTx/>
                <a:buNone/>
              </a:pPr>
              <a:r>
                <a:rPr kumimoji="0" lang="en-US" sz="1800">
                  <a:solidFill>
                    <a:srgbClr val="FF0000"/>
                  </a:solidFill>
                  <a:latin typeface="Comic Sans MS" pitchFamily="66" charset="0"/>
                </a:rPr>
                <a:t>3</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p:txBody>
          <a:bodyPr>
            <a:normAutofit fontScale="90000"/>
          </a:bodyPr>
          <a:lstStyle/>
          <a:p>
            <a:r>
              <a:rPr lang="en-US" smtClean="0"/>
              <a:t>Mobility via Direct Routing: comments</a:t>
            </a:r>
          </a:p>
        </p:txBody>
      </p:sp>
      <p:sp>
        <p:nvSpPr>
          <p:cNvPr id="8200" name="Rectangle 3"/>
          <p:cNvSpPr>
            <a:spLocks noGrp="1" noChangeArrowheads="1"/>
          </p:cNvSpPr>
          <p:nvPr>
            <p:ph idx="1"/>
          </p:nvPr>
        </p:nvSpPr>
        <p:spPr/>
        <p:txBody>
          <a:bodyPr/>
          <a:lstStyle/>
          <a:p>
            <a:r>
              <a:rPr lang="en-US" dirty="0" smtClean="0"/>
              <a:t>triangle routing problem gone</a:t>
            </a:r>
          </a:p>
          <a:p>
            <a:r>
              <a:rPr lang="en-US" dirty="0" smtClean="0"/>
              <a:t>non-transparent to correspondent:  must get new care-of-address from home agent</a:t>
            </a:r>
          </a:p>
          <a:p>
            <a:pPr lvl="1"/>
            <a:r>
              <a:rPr lang="en-US" dirty="0" smtClean="0"/>
              <a:t>What happens if mobile changes networks?</a:t>
            </a:r>
          </a:p>
        </p:txBody>
      </p:sp>
      <p:sp>
        <p:nvSpPr>
          <p:cNvPr id="130" name="Date Placeholder 129"/>
          <p:cNvSpPr>
            <a:spLocks noGrp="1"/>
          </p:cNvSpPr>
          <p:nvPr>
            <p:ph type="dt" sz="half" idx="10"/>
          </p:nvPr>
        </p:nvSpPr>
        <p:spPr/>
        <p:txBody>
          <a:bodyPr/>
          <a:lstStyle/>
          <a:p>
            <a:r>
              <a:rPr lang="en-US" smtClean="0"/>
              <a:t>CEG436</a:t>
            </a:r>
            <a:endParaRPr lang="en-US" dirty="0"/>
          </a:p>
        </p:txBody>
      </p:sp>
      <p:sp>
        <p:nvSpPr>
          <p:cNvPr id="135" name="Footer Placeholder 134"/>
          <p:cNvSpPr>
            <a:spLocks noGrp="1"/>
          </p:cNvSpPr>
          <p:nvPr>
            <p:ph type="ftr" sz="quarter" idx="11"/>
          </p:nvPr>
        </p:nvSpPr>
        <p:spPr/>
        <p:txBody>
          <a:bodyPr/>
          <a:lstStyle/>
          <a:p>
            <a:endParaRPr lang="en-US" dirty="0"/>
          </a:p>
        </p:txBody>
      </p:sp>
      <p:sp>
        <p:nvSpPr>
          <p:cNvPr id="134" name="Slide Number Placeholder 133"/>
          <p:cNvSpPr>
            <a:spLocks noGrp="1"/>
          </p:cNvSpPr>
          <p:nvPr>
            <p:ph type="sldNum" sz="quarter" idx="12"/>
          </p:nvPr>
        </p:nvSpPr>
        <p:spPr/>
        <p:txBody>
          <a:bodyPr/>
          <a:lstStyle/>
          <a:p>
            <a:fld id="{E2523328-5748-4325-AE1F-4444A2A13363}" type="slidenum">
              <a:rPr lang="en-US" smtClean="0"/>
              <a:pPr/>
              <a:t>22</a:t>
            </a:fld>
            <a:endParaRPr lang="en-US" dirty="0"/>
          </a:p>
        </p:txBody>
      </p:sp>
      <p:grpSp>
        <p:nvGrpSpPr>
          <p:cNvPr id="8201" name="Group 4"/>
          <p:cNvGrpSpPr>
            <a:grpSpLocks/>
          </p:cNvGrpSpPr>
          <p:nvPr/>
        </p:nvGrpSpPr>
        <p:grpSpPr bwMode="auto">
          <a:xfrm>
            <a:off x="2311400" y="3952875"/>
            <a:ext cx="4967288" cy="1938338"/>
            <a:chOff x="958" y="1566"/>
            <a:chExt cx="4242" cy="2155"/>
          </a:xfrm>
        </p:grpSpPr>
        <p:sp>
          <p:nvSpPr>
            <p:cNvPr id="8203" name="Freeform 5"/>
            <p:cNvSpPr>
              <a:spLocks/>
            </p:cNvSpPr>
            <p:nvPr/>
          </p:nvSpPr>
          <p:spPr bwMode="auto">
            <a:xfrm>
              <a:off x="1016" y="1648"/>
              <a:ext cx="1176" cy="1001"/>
            </a:xfrm>
            <a:custGeom>
              <a:avLst/>
              <a:gdLst>
                <a:gd name="T0" fmla="*/ 424 w 1340"/>
                <a:gd name="T1" fmla="*/ 29 h 1191"/>
                <a:gd name="T2" fmla="*/ 63 w 1340"/>
                <a:gd name="T3" fmla="*/ 42 h 1191"/>
                <a:gd name="T4" fmla="*/ 45 w 1340"/>
                <a:gd name="T5" fmla="*/ 284 h 1191"/>
                <a:gd name="T6" fmla="*/ 22 w 1340"/>
                <a:gd name="T7" fmla="*/ 508 h 1191"/>
                <a:gd name="T8" fmla="*/ 86 w 1340"/>
                <a:gd name="T9" fmla="*/ 614 h 1191"/>
                <a:gd name="T10" fmla="*/ 414 w 1340"/>
                <a:gd name="T11" fmla="*/ 619 h 1191"/>
                <a:gd name="T12" fmla="*/ 493 w 1340"/>
                <a:gd name="T13" fmla="*/ 797 h 1191"/>
                <a:gd name="T14" fmla="*/ 950 w 1340"/>
                <a:gd name="T15" fmla="*/ 776 h 1191"/>
                <a:gd name="T16" fmla="*/ 983 w 1340"/>
                <a:gd name="T17" fmla="*/ 403 h 1191"/>
                <a:gd name="T18" fmla="*/ 928 w 1340"/>
                <a:gd name="T19" fmla="*/ 241 h 1191"/>
                <a:gd name="T20" fmla="*/ 585 w 1340"/>
                <a:gd name="T21" fmla="*/ 203 h 1191"/>
                <a:gd name="T22" fmla="*/ 424 w 1340"/>
                <a:gd name="T23" fmla="*/ 29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en-US"/>
            </a:p>
          </p:txBody>
        </p:sp>
        <p:grpSp>
          <p:nvGrpSpPr>
            <p:cNvPr id="8204" name="Group 6"/>
            <p:cNvGrpSpPr>
              <a:grpSpLocks/>
            </p:cNvGrpSpPr>
            <p:nvPr/>
          </p:nvGrpSpPr>
          <p:grpSpPr bwMode="auto">
            <a:xfrm>
              <a:off x="1681" y="2274"/>
              <a:ext cx="316" cy="147"/>
              <a:chOff x="3600" y="219"/>
              <a:chExt cx="360" cy="175"/>
            </a:xfrm>
          </p:grpSpPr>
          <p:sp>
            <p:nvSpPr>
              <p:cNvPr id="8308" name="Oval 7"/>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8309" name="Line 8"/>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8310" name="Line 9"/>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8311" name="Rectangle 10"/>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8312" name="Oval 11"/>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8313" name="Group 12"/>
              <p:cNvGrpSpPr>
                <a:grpSpLocks/>
              </p:cNvGrpSpPr>
              <p:nvPr/>
            </p:nvGrpSpPr>
            <p:grpSpPr bwMode="auto">
              <a:xfrm>
                <a:off x="3686" y="244"/>
                <a:ext cx="177" cy="66"/>
                <a:chOff x="2848" y="848"/>
                <a:chExt cx="140" cy="98"/>
              </a:xfrm>
            </p:grpSpPr>
            <p:sp>
              <p:nvSpPr>
                <p:cNvPr id="8318" name="Line 1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8319" name="Line 1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8320" name="Line 1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8314" name="Group 16"/>
              <p:cNvGrpSpPr>
                <a:grpSpLocks/>
              </p:cNvGrpSpPr>
              <p:nvPr/>
            </p:nvGrpSpPr>
            <p:grpSpPr bwMode="auto">
              <a:xfrm flipV="1">
                <a:off x="3686" y="243"/>
                <a:ext cx="177" cy="66"/>
                <a:chOff x="2848" y="848"/>
                <a:chExt cx="140" cy="98"/>
              </a:xfrm>
            </p:grpSpPr>
            <p:sp>
              <p:nvSpPr>
                <p:cNvPr id="8315" name="Line 1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8316" name="Line 1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8317" name="Line 1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grpSp>
          <p:nvGrpSpPr>
            <p:cNvPr id="8205" name="Group 20"/>
            <p:cNvGrpSpPr>
              <a:grpSpLocks/>
            </p:cNvGrpSpPr>
            <p:nvPr/>
          </p:nvGrpSpPr>
          <p:grpSpPr bwMode="auto">
            <a:xfrm>
              <a:off x="1116" y="2056"/>
              <a:ext cx="840" cy="216"/>
              <a:chOff x="8025" y="5070"/>
              <a:chExt cx="2100" cy="540"/>
            </a:xfrm>
          </p:grpSpPr>
          <p:sp>
            <p:nvSpPr>
              <p:cNvPr id="8305" name="Line 21"/>
              <p:cNvSpPr>
                <a:spLocks noChangeShapeType="1"/>
              </p:cNvSpPr>
              <p:nvPr/>
            </p:nvSpPr>
            <p:spPr bwMode="auto">
              <a:xfrm>
                <a:off x="8025" y="5325"/>
                <a:ext cx="2100" cy="0"/>
              </a:xfrm>
              <a:prstGeom prst="line">
                <a:avLst/>
              </a:prstGeom>
              <a:noFill/>
              <a:ln w="19050">
                <a:solidFill>
                  <a:srgbClr val="000000"/>
                </a:solidFill>
                <a:round/>
                <a:headEnd/>
                <a:tailEnd/>
              </a:ln>
            </p:spPr>
            <p:txBody>
              <a:bodyPr/>
              <a:lstStyle/>
              <a:p>
                <a:endParaRPr lang="en-US"/>
              </a:p>
            </p:txBody>
          </p:sp>
          <p:sp>
            <p:nvSpPr>
              <p:cNvPr id="8306" name="Line 22"/>
              <p:cNvSpPr>
                <a:spLocks noChangeShapeType="1"/>
              </p:cNvSpPr>
              <p:nvPr/>
            </p:nvSpPr>
            <p:spPr bwMode="auto">
              <a:xfrm>
                <a:off x="8355" y="5070"/>
                <a:ext cx="0" cy="270"/>
              </a:xfrm>
              <a:prstGeom prst="line">
                <a:avLst/>
              </a:prstGeom>
              <a:noFill/>
              <a:ln w="19050">
                <a:solidFill>
                  <a:srgbClr val="000000"/>
                </a:solidFill>
                <a:round/>
                <a:headEnd/>
                <a:tailEnd/>
              </a:ln>
            </p:spPr>
            <p:txBody>
              <a:bodyPr/>
              <a:lstStyle/>
              <a:p>
                <a:endParaRPr lang="en-US"/>
              </a:p>
            </p:txBody>
          </p:sp>
          <p:sp>
            <p:nvSpPr>
              <p:cNvPr id="8307" name="Line 23"/>
              <p:cNvSpPr>
                <a:spLocks noChangeShapeType="1"/>
              </p:cNvSpPr>
              <p:nvPr/>
            </p:nvSpPr>
            <p:spPr bwMode="auto">
              <a:xfrm>
                <a:off x="9765" y="5340"/>
                <a:ext cx="0" cy="270"/>
              </a:xfrm>
              <a:prstGeom prst="line">
                <a:avLst/>
              </a:prstGeom>
              <a:noFill/>
              <a:ln w="19050">
                <a:solidFill>
                  <a:srgbClr val="000000"/>
                </a:solidFill>
                <a:round/>
                <a:headEnd/>
                <a:tailEnd/>
              </a:ln>
            </p:spPr>
            <p:txBody>
              <a:bodyPr/>
              <a:lstStyle/>
              <a:p>
                <a:endParaRPr lang="en-US"/>
              </a:p>
            </p:txBody>
          </p:sp>
        </p:grpSp>
        <p:grpSp>
          <p:nvGrpSpPr>
            <p:cNvPr id="8206" name="Group 24"/>
            <p:cNvGrpSpPr>
              <a:grpSpLocks/>
            </p:cNvGrpSpPr>
            <p:nvPr/>
          </p:nvGrpSpPr>
          <p:grpSpPr bwMode="auto">
            <a:xfrm>
              <a:off x="958" y="1778"/>
              <a:ext cx="576" cy="372"/>
              <a:chOff x="10665" y="3225"/>
              <a:chExt cx="1440" cy="930"/>
            </a:xfrm>
          </p:grpSpPr>
          <p:sp>
            <p:nvSpPr>
              <p:cNvPr id="8235" name="Oval 25"/>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8236" name="Group 26"/>
              <p:cNvGrpSpPr>
                <a:grpSpLocks/>
              </p:cNvGrpSpPr>
              <p:nvPr/>
            </p:nvGrpSpPr>
            <p:grpSpPr bwMode="auto">
              <a:xfrm>
                <a:off x="11038" y="3281"/>
                <a:ext cx="618" cy="667"/>
                <a:chOff x="8023" y="4451"/>
                <a:chExt cx="618" cy="667"/>
              </a:xfrm>
            </p:grpSpPr>
            <p:sp>
              <p:nvSpPr>
                <p:cNvPr id="8237" name="Freeform 27"/>
                <p:cNvSpPr>
                  <a:spLocks/>
                </p:cNvSpPr>
                <p:nvPr/>
              </p:nvSpPr>
              <p:spPr bwMode="auto">
                <a:xfrm>
                  <a:off x="8279" y="4653"/>
                  <a:ext cx="263" cy="380"/>
                </a:xfrm>
                <a:custGeom>
                  <a:avLst/>
                  <a:gdLst>
                    <a:gd name="T0" fmla="*/ 33 w 788"/>
                    <a:gd name="T1" fmla="*/ 0 h 1138"/>
                    <a:gd name="T2" fmla="*/ 29 w 788"/>
                    <a:gd name="T3" fmla="*/ 0 h 1138"/>
                    <a:gd name="T4" fmla="*/ 24 w 788"/>
                    <a:gd name="T5" fmla="*/ 0 h 1138"/>
                    <a:gd name="T6" fmla="*/ 19 w 788"/>
                    <a:gd name="T7" fmla="*/ 1 h 1138"/>
                    <a:gd name="T8" fmla="*/ 13 w 788"/>
                    <a:gd name="T9" fmla="*/ 3 h 1138"/>
                    <a:gd name="T10" fmla="*/ 7 w 788"/>
                    <a:gd name="T11" fmla="*/ 5 h 1138"/>
                    <a:gd name="T12" fmla="*/ 3 w 788"/>
                    <a:gd name="T13" fmla="*/ 8 h 1138"/>
                    <a:gd name="T14" fmla="*/ 1 w 788"/>
                    <a:gd name="T15" fmla="*/ 12 h 1138"/>
                    <a:gd name="T16" fmla="*/ 0 w 788"/>
                    <a:gd name="T17" fmla="*/ 15 h 1138"/>
                    <a:gd name="T18" fmla="*/ 0 w 788"/>
                    <a:gd name="T19" fmla="*/ 17 h 1138"/>
                    <a:gd name="T20" fmla="*/ 1 w 788"/>
                    <a:gd name="T21" fmla="*/ 22 h 1138"/>
                    <a:gd name="T22" fmla="*/ 4 w 788"/>
                    <a:gd name="T23" fmla="*/ 32 h 1138"/>
                    <a:gd name="T24" fmla="*/ 8 w 788"/>
                    <a:gd name="T25" fmla="*/ 46 h 1138"/>
                    <a:gd name="T26" fmla="*/ 14 w 788"/>
                    <a:gd name="T27" fmla="*/ 60 h 1138"/>
                    <a:gd name="T28" fmla="*/ 20 w 788"/>
                    <a:gd name="T29" fmla="*/ 76 h 1138"/>
                    <a:gd name="T30" fmla="*/ 26 w 788"/>
                    <a:gd name="T31" fmla="*/ 91 h 1138"/>
                    <a:gd name="T32" fmla="*/ 33 w 788"/>
                    <a:gd name="T33" fmla="*/ 106 h 1138"/>
                    <a:gd name="T34" fmla="*/ 39 w 788"/>
                    <a:gd name="T35" fmla="*/ 118 h 1138"/>
                    <a:gd name="T36" fmla="*/ 43 w 788"/>
                    <a:gd name="T37" fmla="*/ 124 h 1138"/>
                    <a:gd name="T38" fmla="*/ 45 w 788"/>
                    <a:gd name="T39" fmla="*/ 126 h 1138"/>
                    <a:gd name="T40" fmla="*/ 49 w 788"/>
                    <a:gd name="T41" fmla="*/ 126 h 1138"/>
                    <a:gd name="T42" fmla="*/ 54 w 788"/>
                    <a:gd name="T43" fmla="*/ 124 h 1138"/>
                    <a:gd name="T44" fmla="*/ 61 w 788"/>
                    <a:gd name="T45" fmla="*/ 121 h 1138"/>
                    <a:gd name="T46" fmla="*/ 68 w 788"/>
                    <a:gd name="T47" fmla="*/ 119 h 1138"/>
                    <a:gd name="T48" fmla="*/ 74 w 788"/>
                    <a:gd name="T49" fmla="*/ 116 h 1138"/>
                    <a:gd name="T50" fmla="*/ 80 w 788"/>
                    <a:gd name="T51" fmla="*/ 113 h 1138"/>
                    <a:gd name="T52" fmla="*/ 85 w 788"/>
                    <a:gd name="T53" fmla="*/ 110 h 1138"/>
                    <a:gd name="T54" fmla="*/ 87 w 788"/>
                    <a:gd name="T55" fmla="*/ 108 h 1138"/>
                    <a:gd name="T56" fmla="*/ 84 w 788"/>
                    <a:gd name="T57" fmla="*/ 102 h 1138"/>
                    <a:gd name="T58" fmla="*/ 76 w 788"/>
                    <a:gd name="T59" fmla="*/ 90 h 1138"/>
                    <a:gd name="T60" fmla="*/ 68 w 788"/>
                    <a:gd name="T61" fmla="*/ 77 h 1138"/>
                    <a:gd name="T62" fmla="*/ 60 w 788"/>
                    <a:gd name="T63" fmla="*/ 62 h 1138"/>
                    <a:gd name="T64" fmla="*/ 52 w 788"/>
                    <a:gd name="T65" fmla="*/ 47 h 1138"/>
                    <a:gd name="T66" fmla="*/ 45 w 788"/>
                    <a:gd name="T67" fmla="*/ 32 h 1138"/>
                    <a:gd name="T68" fmla="*/ 39 w 788"/>
                    <a:gd name="T69" fmla="*/ 18 h 1138"/>
                    <a:gd name="T70" fmla="*/ 35 w 788"/>
                    <a:gd name="T71" fmla="*/ 5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8"/>
                    <a:gd name="T109" fmla="*/ 0 h 1138"/>
                    <a:gd name="T110" fmla="*/ 788 w 788"/>
                    <a:gd name="T111" fmla="*/ 1138 h 11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a:p>
              </p:txBody>
            </p:sp>
            <p:sp>
              <p:nvSpPr>
                <p:cNvPr id="8238" name="Freeform 28"/>
                <p:cNvSpPr>
                  <a:spLocks/>
                </p:cNvSpPr>
                <p:nvPr/>
              </p:nvSpPr>
              <p:spPr bwMode="auto">
                <a:xfrm>
                  <a:off x="8264" y="4707"/>
                  <a:ext cx="142" cy="312"/>
                </a:xfrm>
                <a:custGeom>
                  <a:avLst/>
                  <a:gdLst>
                    <a:gd name="T0" fmla="*/ 5 w 425"/>
                    <a:gd name="T1" fmla="*/ 0 h 936"/>
                    <a:gd name="T2" fmla="*/ 5 w 425"/>
                    <a:gd name="T3" fmla="*/ 0 h 936"/>
                    <a:gd name="T4" fmla="*/ 5 w 425"/>
                    <a:gd name="T5" fmla="*/ 1 h 936"/>
                    <a:gd name="T6" fmla="*/ 5 w 425"/>
                    <a:gd name="T7" fmla="*/ 1 h 936"/>
                    <a:gd name="T8" fmla="*/ 5 w 425"/>
                    <a:gd name="T9" fmla="*/ 2 h 936"/>
                    <a:gd name="T10" fmla="*/ 4 w 425"/>
                    <a:gd name="T11" fmla="*/ 4 h 936"/>
                    <a:gd name="T12" fmla="*/ 4 w 425"/>
                    <a:gd name="T13" fmla="*/ 6 h 936"/>
                    <a:gd name="T14" fmla="*/ 2 w 425"/>
                    <a:gd name="T15" fmla="*/ 9 h 936"/>
                    <a:gd name="T16" fmla="*/ 1 w 425"/>
                    <a:gd name="T17" fmla="*/ 13 h 936"/>
                    <a:gd name="T18" fmla="*/ 0 w 425"/>
                    <a:gd name="T19" fmla="*/ 16 h 936"/>
                    <a:gd name="T20" fmla="*/ 0 w 425"/>
                    <a:gd name="T21" fmla="*/ 20 h 936"/>
                    <a:gd name="T22" fmla="*/ 0 w 425"/>
                    <a:gd name="T23" fmla="*/ 24 h 936"/>
                    <a:gd name="T24" fmla="*/ 1 w 425"/>
                    <a:gd name="T25" fmla="*/ 30 h 936"/>
                    <a:gd name="T26" fmla="*/ 3 w 425"/>
                    <a:gd name="T27" fmla="*/ 36 h 936"/>
                    <a:gd name="T28" fmla="*/ 5 w 425"/>
                    <a:gd name="T29" fmla="*/ 43 h 936"/>
                    <a:gd name="T30" fmla="*/ 6 w 425"/>
                    <a:gd name="T31" fmla="*/ 50 h 936"/>
                    <a:gd name="T32" fmla="*/ 9 w 425"/>
                    <a:gd name="T33" fmla="*/ 57 h 936"/>
                    <a:gd name="T34" fmla="*/ 11 w 425"/>
                    <a:gd name="T35" fmla="*/ 63 h 936"/>
                    <a:gd name="T36" fmla="*/ 13 w 425"/>
                    <a:gd name="T37" fmla="*/ 70 h 936"/>
                    <a:gd name="T38" fmla="*/ 15 w 425"/>
                    <a:gd name="T39" fmla="*/ 76 h 936"/>
                    <a:gd name="T40" fmla="*/ 17 w 425"/>
                    <a:gd name="T41" fmla="*/ 81 h 936"/>
                    <a:gd name="T42" fmla="*/ 19 w 425"/>
                    <a:gd name="T43" fmla="*/ 86 h 936"/>
                    <a:gd name="T44" fmla="*/ 21 w 425"/>
                    <a:gd name="T45" fmla="*/ 90 h 936"/>
                    <a:gd name="T46" fmla="*/ 22 w 425"/>
                    <a:gd name="T47" fmla="*/ 92 h 936"/>
                    <a:gd name="T48" fmla="*/ 23 w 425"/>
                    <a:gd name="T49" fmla="*/ 94 h 936"/>
                    <a:gd name="T50" fmla="*/ 25 w 425"/>
                    <a:gd name="T51" fmla="*/ 95 h 936"/>
                    <a:gd name="T52" fmla="*/ 27 w 425"/>
                    <a:gd name="T53" fmla="*/ 96 h 936"/>
                    <a:gd name="T54" fmla="*/ 29 w 425"/>
                    <a:gd name="T55" fmla="*/ 97 h 936"/>
                    <a:gd name="T56" fmla="*/ 31 w 425"/>
                    <a:gd name="T57" fmla="*/ 98 h 936"/>
                    <a:gd name="T58" fmla="*/ 35 w 425"/>
                    <a:gd name="T59" fmla="*/ 100 h 936"/>
                    <a:gd name="T60" fmla="*/ 38 w 425"/>
                    <a:gd name="T61" fmla="*/ 101 h 936"/>
                    <a:gd name="T62" fmla="*/ 42 w 425"/>
                    <a:gd name="T63" fmla="*/ 102 h 936"/>
                    <a:gd name="T64" fmla="*/ 47 w 425"/>
                    <a:gd name="T65" fmla="*/ 104 h 936"/>
                    <a:gd name="T66" fmla="*/ 44 w 425"/>
                    <a:gd name="T67" fmla="*/ 99 h 936"/>
                    <a:gd name="T68" fmla="*/ 41 w 425"/>
                    <a:gd name="T69" fmla="*/ 94 h 936"/>
                    <a:gd name="T70" fmla="*/ 38 w 425"/>
                    <a:gd name="T71" fmla="*/ 87 h 936"/>
                    <a:gd name="T72" fmla="*/ 34 w 425"/>
                    <a:gd name="T73" fmla="*/ 81 h 936"/>
                    <a:gd name="T74" fmla="*/ 31 w 425"/>
                    <a:gd name="T75" fmla="*/ 73 h 936"/>
                    <a:gd name="T76" fmla="*/ 28 w 425"/>
                    <a:gd name="T77" fmla="*/ 66 h 936"/>
                    <a:gd name="T78" fmla="*/ 25 w 425"/>
                    <a:gd name="T79" fmla="*/ 58 h 936"/>
                    <a:gd name="T80" fmla="*/ 22 w 425"/>
                    <a:gd name="T81" fmla="*/ 50 h 936"/>
                    <a:gd name="T82" fmla="*/ 19 w 425"/>
                    <a:gd name="T83" fmla="*/ 42 h 936"/>
                    <a:gd name="T84" fmla="*/ 16 w 425"/>
                    <a:gd name="T85" fmla="*/ 35 h 936"/>
                    <a:gd name="T86" fmla="*/ 13 w 425"/>
                    <a:gd name="T87" fmla="*/ 28 h 936"/>
                    <a:gd name="T88" fmla="*/ 11 w 425"/>
                    <a:gd name="T89" fmla="*/ 21 h 936"/>
                    <a:gd name="T90" fmla="*/ 9 w 425"/>
                    <a:gd name="T91" fmla="*/ 14 h 936"/>
                    <a:gd name="T92" fmla="*/ 8 w 425"/>
                    <a:gd name="T93" fmla="*/ 9 h 936"/>
                    <a:gd name="T94" fmla="*/ 6 w 425"/>
                    <a:gd name="T95" fmla="*/ 4 h 936"/>
                    <a:gd name="T96" fmla="*/ 5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25"/>
                    <a:gd name="T148" fmla="*/ 0 h 936"/>
                    <a:gd name="T149" fmla="*/ 425 w 425"/>
                    <a:gd name="T150" fmla="*/ 936 h 9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a:p>
              </p:txBody>
            </p:sp>
            <p:sp>
              <p:nvSpPr>
                <p:cNvPr id="8239" name="Freeform 29"/>
                <p:cNvSpPr>
                  <a:spLocks/>
                </p:cNvSpPr>
                <p:nvPr/>
              </p:nvSpPr>
              <p:spPr bwMode="auto">
                <a:xfrm>
                  <a:off x="8310" y="4696"/>
                  <a:ext cx="64" cy="69"/>
                </a:xfrm>
                <a:custGeom>
                  <a:avLst/>
                  <a:gdLst>
                    <a:gd name="T0" fmla="*/ 3 w 192"/>
                    <a:gd name="T1" fmla="*/ 1 h 208"/>
                    <a:gd name="T2" fmla="*/ 1 w 192"/>
                    <a:gd name="T3" fmla="*/ 3 h 208"/>
                    <a:gd name="T4" fmla="*/ 0 w 192"/>
                    <a:gd name="T5" fmla="*/ 5 h 208"/>
                    <a:gd name="T6" fmla="*/ 0 w 192"/>
                    <a:gd name="T7" fmla="*/ 7 h 208"/>
                    <a:gd name="T8" fmla="*/ 0 w 192"/>
                    <a:gd name="T9" fmla="*/ 10 h 208"/>
                    <a:gd name="T10" fmla="*/ 0 w 192"/>
                    <a:gd name="T11" fmla="*/ 13 h 208"/>
                    <a:gd name="T12" fmla="*/ 1 w 192"/>
                    <a:gd name="T13" fmla="*/ 16 h 208"/>
                    <a:gd name="T14" fmla="*/ 2 w 192"/>
                    <a:gd name="T15" fmla="*/ 19 h 208"/>
                    <a:gd name="T16" fmla="*/ 4 w 192"/>
                    <a:gd name="T17" fmla="*/ 21 h 208"/>
                    <a:gd name="T18" fmla="*/ 6 w 192"/>
                    <a:gd name="T19" fmla="*/ 22 h 208"/>
                    <a:gd name="T20" fmla="*/ 8 w 192"/>
                    <a:gd name="T21" fmla="*/ 23 h 208"/>
                    <a:gd name="T22" fmla="*/ 10 w 192"/>
                    <a:gd name="T23" fmla="*/ 23 h 208"/>
                    <a:gd name="T24" fmla="*/ 12 w 192"/>
                    <a:gd name="T25" fmla="*/ 23 h 208"/>
                    <a:gd name="T26" fmla="*/ 14 w 192"/>
                    <a:gd name="T27" fmla="*/ 22 h 208"/>
                    <a:gd name="T28" fmla="*/ 16 w 192"/>
                    <a:gd name="T29" fmla="*/ 21 h 208"/>
                    <a:gd name="T30" fmla="*/ 18 w 192"/>
                    <a:gd name="T31" fmla="*/ 19 h 208"/>
                    <a:gd name="T32" fmla="*/ 19 w 192"/>
                    <a:gd name="T33" fmla="*/ 18 h 208"/>
                    <a:gd name="T34" fmla="*/ 21 w 192"/>
                    <a:gd name="T35" fmla="*/ 14 h 208"/>
                    <a:gd name="T36" fmla="*/ 21 w 192"/>
                    <a:gd name="T37" fmla="*/ 10 h 208"/>
                    <a:gd name="T38" fmla="*/ 21 w 192"/>
                    <a:gd name="T39" fmla="*/ 6 h 208"/>
                    <a:gd name="T40" fmla="*/ 18 w 192"/>
                    <a:gd name="T41" fmla="*/ 3 h 208"/>
                    <a:gd name="T42" fmla="*/ 17 w 192"/>
                    <a:gd name="T43" fmla="*/ 2 h 208"/>
                    <a:gd name="T44" fmla="*/ 15 w 192"/>
                    <a:gd name="T45" fmla="*/ 2 h 208"/>
                    <a:gd name="T46" fmla="*/ 14 w 192"/>
                    <a:gd name="T47" fmla="*/ 1 h 208"/>
                    <a:gd name="T48" fmla="*/ 12 w 192"/>
                    <a:gd name="T49" fmla="*/ 0 h 208"/>
                    <a:gd name="T50" fmla="*/ 9 w 192"/>
                    <a:gd name="T51" fmla="*/ 0 h 208"/>
                    <a:gd name="T52" fmla="*/ 7 w 192"/>
                    <a:gd name="T53" fmla="*/ 0 h 208"/>
                    <a:gd name="T54" fmla="*/ 5 w 192"/>
                    <a:gd name="T55" fmla="*/ 0 h 208"/>
                    <a:gd name="T56" fmla="*/ 3 w 192"/>
                    <a:gd name="T57" fmla="*/ 1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208"/>
                    <a:gd name="T89" fmla="*/ 192 w 192"/>
                    <a:gd name="T90" fmla="*/ 208 h 2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a:p>
              </p:txBody>
            </p:sp>
            <p:sp>
              <p:nvSpPr>
                <p:cNvPr id="8240" name="Freeform 30"/>
                <p:cNvSpPr>
                  <a:spLocks/>
                </p:cNvSpPr>
                <p:nvPr/>
              </p:nvSpPr>
              <p:spPr bwMode="auto">
                <a:xfrm>
                  <a:off x="8406" y="4895"/>
                  <a:ext cx="82" cy="84"/>
                </a:xfrm>
                <a:custGeom>
                  <a:avLst/>
                  <a:gdLst>
                    <a:gd name="T0" fmla="*/ 4 w 247"/>
                    <a:gd name="T1" fmla="*/ 3 h 251"/>
                    <a:gd name="T2" fmla="*/ 2 w 247"/>
                    <a:gd name="T3" fmla="*/ 5 h 251"/>
                    <a:gd name="T4" fmla="*/ 1 w 247"/>
                    <a:gd name="T5" fmla="*/ 7 h 251"/>
                    <a:gd name="T6" fmla="*/ 1 w 247"/>
                    <a:gd name="T7" fmla="*/ 9 h 251"/>
                    <a:gd name="T8" fmla="*/ 0 w 247"/>
                    <a:gd name="T9" fmla="*/ 11 h 251"/>
                    <a:gd name="T10" fmla="*/ 0 w 247"/>
                    <a:gd name="T11" fmla="*/ 13 h 251"/>
                    <a:gd name="T12" fmla="*/ 1 w 247"/>
                    <a:gd name="T13" fmla="*/ 15 h 251"/>
                    <a:gd name="T14" fmla="*/ 1 w 247"/>
                    <a:gd name="T15" fmla="*/ 17 h 251"/>
                    <a:gd name="T16" fmla="*/ 3 w 247"/>
                    <a:gd name="T17" fmla="*/ 19 h 251"/>
                    <a:gd name="T18" fmla="*/ 5 w 247"/>
                    <a:gd name="T19" fmla="*/ 21 h 251"/>
                    <a:gd name="T20" fmla="*/ 6 w 247"/>
                    <a:gd name="T21" fmla="*/ 23 h 251"/>
                    <a:gd name="T22" fmla="*/ 9 w 247"/>
                    <a:gd name="T23" fmla="*/ 25 h 251"/>
                    <a:gd name="T24" fmla="*/ 11 w 247"/>
                    <a:gd name="T25" fmla="*/ 26 h 251"/>
                    <a:gd name="T26" fmla="*/ 13 w 247"/>
                    <a:gd name="T27" fmla="*/ 27 h 251"/>
                    <a:gd name="T28" fmla="*/ 15 w 247"/>
                    <a:gd name="T29" fmla="*/ 28 h 251"/>
                    <a:gd name="T30" fmla="*/ 16 w 247"/>
                    <a:gd name="T31" fmla="*/ 28 h 251"/>
                    <a:gd name="T32" fmla="*/ 18 w 247"/>
                    <a:gd name="T33" fmla="*/ 27 h 251"/>
                    <a:gd name="T34" fmla="*/ 20 w 247"/>
                    <a:gd name="T35" fmla="*/ 26 h 251"/>
                    <a:gd name="T36" fmla="*/ 22 w 247"/>
                    <a:gd name="T37" fmla="*/ 25 h 251"/>
                    <a:gd name="T38" fmla="*/ 23 w 247"/>
                    <a:gd name="T39" fmla="*/ 25 h 251"/>
                    <a:gd name="T40" fmla="*/ 25 w 247"/>
                    <a:gd name="T41" fmla="*/ 24 h 251"/>
                    <a:gd name="T42" fmla="*/ 26 w 247"/>
                    <a:gd name="T43" fmla="*/ 23 h 251"/>
                    <a:gd name="T44" fmla="*/ 27 w 247"/>
                    <a:gd name="T45" fmla="*/ 21 h 251"/>
                    <a:gd name="T46" fmla="*/ 27 w 247"/>
                    <a:gd name="T47" fmla="*/ 20 h 251"/>
                    <a:gd name="T48" fmla="*/ 27 w 247"/>
                    <a:gd name="T49" fmla="*/ 18 h 251"/>
                    <a:gd name="T50" fmla="*/ 27 w 247"/>
                    <a:gd name="T51" fmla="*/ 16 h 251"/>
                    <a:gd name="T52" fmla="*/ 26 w 247"/>
                    <a:gd name="T53" fmla="*/ 13 h 251"/>
                    <a:gd name="T54" fmla="*/ 25 w 247"/>
                    <a:gd name="T55" fmla="*/ 11 h 251"/>
                    <a:gd name="T56" fmla="*/ 24 w 247"/>
                    <a:gd name="T57" fmla="*/ 8 h 251"/>
                    <a:gd name="T58" fmla="*/ 22 w 247"/>
                    <a:gd name="T59" fmla="*/ 6 h 251"/>
                    <a:gd name="T60" fmla="*/ 20 w 247"/>
                    <a:gd name="T61" fmla="*/ 3 h 251"/>
                    <a:gd name="T62" fmla="*/ 18 w 247"/>
                    <a:gd name="T63" fmla="*/ 2 h 251"/>
                    <a:gd name="T64" fmla="*/ 16 w 247"/>
                    <a:gd name="T65" fmla="*/ 1 h 251"/>
                    <a:gd name="T66" fmla="*/ 14 w 247"/>
                    <a:gd name="T67" fmla="*/ 0 h 251"/>
                    <a:gd name="T68" fmla="*/ 12 w 247"/>
                    <a:gd name="T69" fmla="*/ 0 h 251"/>
                    <a:gd name="T70" fmla="*/ 10 w 247"/>
                    <a:gd name="T71" fmla="*/ 0 h 251"/>
                    <a:gd name="T72" fmla="*/ 9 w 247"/>
                    <a:gd name="T73" fmla="*/ 0 h 251"/>
                    <a:gd name="T74" fmla="*/ 7 w 247"/>
                    <a:gd name="T75" fmla="*/ 1 h 251"/>
                    <a:gd name="T76" fmla="*/ 6 w 247"/>
                    <a:gd name="T77" fmla="*/ 1 h 251"/>
                    <a:gd name="T78" fmla="*/ 5 w 247"/>
                    <a:gd name="T79" fmla="*/ 2 h 251"/>
                    <a:gd name="T80" fmla="*/ 4 w 247"/>
                    <a:gd name="T81" fmla="*/ 3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251"/>
                    <a:gd name="T125" fmla="*/ 247 w 247"/>
                    <a:gd name="T126" fmla="*/ 251 h 2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a:p>
              </p:txBody>
            </p:sp>
            <p:sp>
              <p:nvSpPr>
                <p:cNvPr id="8241" name="Freeform 31"/>
                <p:cNvSpPr>
                  <a:spLocks/>
                </p:cNvSpPr>
                <p:nvPr/>
              </p:nvSpPr>
              <p:spPr bwMode="auto">
                <a:xfrm>
                  <a:off x="8313" y="4687"/>
                  <a:ext cx="75" cy="80"/>
                </a:xfrm>
                <a:custGeom>
                  <a:avLst/>
                  <a:gdLst>
                    <a:gd name="T0" fmla="*/ 13 w 226"/>
                    <a:gd name="T1" fmla="*/ 0 h 240"/>
                    <a:gd name="T2" fmla="*/ 10 w 226"/>
                    <a:gd name="T3" fmla="*/ 0 h 240"/>
                    <a:gd name="T4" fmla="*/ 7 w 226"/>
                    <a:gd name="T5" fmla="*/ 0 h 240"/>
                    <a:gd name="T6" fmla="*/ 5 w 226"/>
                    <a:gd name="T7" fmla="*/ 1 h 240"/>
                    <a:gd name="T8" fmla="*/ 2 w 226"/>
                    <a:gd name="T9" fmla="*/ 4 h 240"/>
                    <a:gd name="T10" fmla="*/ 0 w 226"/>
                    <a:gd name="T11" fmla="*/ 9 h 240"/>
                    <a:gd name="T12" fmla="*/ 0 w 226"/>
                    <a:gd name="T13" fmla="*/ 14 h 240"/>
                    <a:gd name="T14" fmla="*/ 2 w 226"/>
                    <a:gd name="T15" fmla="*/ 19 h 240"/>
                    <a:gd name="T16" fmla="*/ 4 w 226"/>
                    <a:gd name="T17" fmla="*/ 22 h 240"/>
                    <a:gd name="T18" fmla="*/ 6 w 226"/>
                    <a:gd name="T19" fmla="*/ 25 h 240"/>
                    <a:gd name="T20" fmla="*/ 9 w 226"/>
                    <a:gd name="T21" fmla="*/ 26 h 240"/>
                    <a:gd name="T22" fmla="*/ 13 w 226"/>
                    <a:gd name="T23" fmla="*/ 27 h 240"/>
                    <a:gd name="T24" fmla="*/ 17 w 226"/>
                    <a:gd name="T25" fmla="*/ 25 h 240"/>
                    <a:gd name="T26" fmla="*/ 21 w 226"/>
                    <a:gd name="T27" fmla="*/ 23 h 240"/>
                    <a:gd name="T28" fmla="*/ 24 w 226"/>
                    <a:gd name="T29" fmla="*/ 19 h 240"/>
                    <a:gd name="T30" fmla="*/ 25 w 226"/>
                    <a:gd name="T31" fmla="*/ 15 h 240"/>
                    <a:gd name="T32" fmla="*/ 25 w 226"/>
                    <a:gd name="T33" fmla="*/ 12 h 240"/>
                    <a:gd name="T34" fmla="*/ 24 w 226"/>
                    <a:gd name="T35" fmla="*/ 11 h 240"/>
                    <a:gd name="T36" fmla="*/ 22 w 226"/>
                    <a:gd name="T37" fmla="*/ 11 h 240"/>
                    <a:gd name="T38" fmla="*/ 21 w 226"/>
                    <a:gd name="T39" fmla="*/ 12 h 240"/>
                    <a:gd name="T40" fmla="*/ 21 w 226"/>
                    <a:gd name="T41" fmla="*/ 14 h 240"/>
                    <a:gd name="T42" fmla="*/ 20 w 226"/>
                    <a:gd name="T43" fmla="*/ 18 h 240"/>
                    <a:gd name="T44" fmla="*/ 18 w 226"/>
                    <a:gd name="T45" fmla="*/ 20 h 240"/>
                    <a:gd name="T46" fmla="*/ 14 w 226"/>
                    <a:gd name="T47" fmla="*/ 22 h 240"/>
                    <a:gd name="T48" fmla="*/ 10 w 226"/>
                    <a:gd name="T49" fmla="*/ 22 h 240"/>
                    <a:gd name="T50" fmla="*/ 7 w 226"/>
                    <a:gd name="T51" fmla="*/ 20 h 240"/>
                    <a:gd name="T52" fmla="*/ 5 w 226"/>
                    <a:gd name="T53" fmla="*/ 16 h 240"/>
                    <a:gd name="T54" fmla="*/ 4 w 226"/>
                    <a:gd name="T55" fmla="*/ 12 h 240"/>
                    <a:gd name="T56" fmla="*/ 4 w 226"/>
                    <a:gd name="T57" fmla="*/ 8 h 240"/>
                    <a:gd name="T58" fmla="*/ 5 w 226"/>
                    <a:gd name="T59" fmla="*/ 6 h 240"/>
                    <a:gd name="T60" fmla="*/ 6 w 226"/>
                    <a:gd name="T61" fmla="*/ 4 h 240"/>
                    <a:gd name="T62" fmla="*/ 8 w 226"/>
                    <a:gd name="T63" fmla="*/ 3 h 240"/>
                    <a:gd name="T64" fmla="*/ 10 w 226"/>
                    <a:gd name="T65" fmla="*/ 3 h 240"/>
                    <a:gd name="T66" fmla="*/ 12 w 226"/>
                    <a:gd name="T67" fmla="*/ 3 h 240"/>
                    <a:gd name="T68" fmla="*/ 14 w 226"/>
                    <a:gd name="T69" fmla="*/ 3 h 240"/>
                    <a:gd name="T70" fmla="*/ 14 w 226"/>
                    <a:gd name="T71" fmla="*/ 1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40"/>
                    <a:gd name="T110" fmla="*/ 226 w 226"/>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a:p>
              </p:txBody>
            </p:sp>
            <p:sp>
              <p:nvSpPr>
                <p:cNvPr id="8242" name="Freeform 32"/>
                <p:cNvSpPr>
                  <a:spLocks/>
                </p:cNvSpPr>
                <p:nvPr/>
              </p:nvSpPr>
              <p:spPr bwMode="auto">
                <a:xfrm>
                  <a:off x="8412" y="4892"/>
                  <a:ext cx="93" cy="90"/>
                </a:xfrm>
                <a:custGeom>
                  <a:avLst/>
                  <a:gdLst>
                    <a:gd name="T0" fmla="*/ 7 w 279"/>
                    <a:gd name="T1" fmla="*/ 1 h 270"/>
                    <a:gd name="T2" fmla="*/ 4 w 279"/>
                    <a:gd name="T3" fmla="*/ 3 h 270"/>
                    <a:gd name="T4" fmla="*/ 2 w 279"/>
                    <a:gd name="T5" fmla="*/ 6 h 270"/>
                    <a:gd name="T6" fmla="*/ 0 w 279"/>
                    <a:gd name="T7" fmla="*/ 9 h 270"/>
                    <a:gd name="T8" fmla="*/ 0 w 279"/>
                    <a:gd name="T9" fmla="*/ 12 h 270"/>
                    <a:gd name="T10" fmla="*/ 1 w 279"/>
                    <a:gd name="T11" fmla="*/ 16 h 270"/>
                    <a:gd name="T12" fmla="*/ 2 w 279"/>
                    <a:gd name="T13" fmla="*/ 19 h 270"/>
                    <a:gd name="T14" fmla="*/ 4 w 279"/>
                    <a:gd name="T15" fmla="*/ 23 h 270"/>
                    <a:gd name="T16" fmla="*/ 7 w 279"/>
                    <a:gd name="T17" fmla="*/ 26 h 270"/>
                    <a:gd name="T18" fmla="*/ 11 w 279"/>
                    <a:gd name="T19" fmla="*/ 29 h 270"/>
                    <a:gd name="T20" fmla="*/ 16 w 279"/>
                    <a:gd name="T21" fmla="*/ 30 h 270"/>
                    <a:gd name="T22" fmla="*/ 21 w 279"/>
                    <a:gd name="T23" fmla="*/ 29 h 270"/>
                    <a:gd name="T24" fmla="*/ 24 w 279"/>
                    <a:gd name="T25" fmla="*/ 27 h 270"/>
                    <a:gd name="T26" fmla="*/ 27 w 279"/>
                    <a:gd name="T27" fmla="*/ 24 h 270"/>
                    <a:gd name="T28" fmla="*/ 29 w 279"/>
                    <a:gd name="T29" fmla="*/ 21 h 270"/>
                    <a:gd name="T30" fmla="*/ 31 w 279"/>
                    <a:gd name="T31" fmla="*/ 18 h 270"/>
                    <a:gd name="T32" fmla="*/ 31 w 279"/>
                    <a:gd name="T33" fmla="*/ 15 h 270"/>
                    <a:gd name="T34" fmla="*/ 30 w 279"/>
                    <a:gd name="T35" fmla="*/ 13 h 270"/>
                    <a:gd name="T36" fmla="*/ 29 w 279"/>
                    <a:gd name="T37" fmla="*/ 13 h 270"/>
                    <a:gd name="T38" fmla="*/ 27 w 279"/>
                    <a:gd name="T39" fmla="*/ 14 h 270"/>
                    <a:gd name="T40" fmla="*/ 27 w 279"/>
                    <a:gd name="T41" fmla="*/ 15 h 270"/>
                    <a:gd name="T42" fmla="*/ 26 w 279"/>
                    <a:gd name="T43" fmla="*/ 17 h 270"/>
                    <a:gd name="T44" fmla="*/ 24 w 279"/>
                    <a:gd name="T45" fmla="*/ 20 h 270"/>
                    <a:gd name="T46" fmla="*/ 22 w 279"/>
                    <a:gd name="T47" fmla="*/ 22 h 270"/>
                    <a:gd name="T48" fmla="*/ 17 w 279"/>
                    <a:gd name="T49" fmla="*/ 23 h 270"/>
                    <a:gd name="T50" fmla="*/ 11 w 279"/>
                    <a:gd name="T51" fmla="*/ 22 h 270"/>
                    <a:gd name="T52" fmla="*/ 7 w 279"/>
                    <a:gd name="T53" fmla="*/ 18 h 270"/>
                    <a:gd name="T54" fmla="*/ 4 w 279"/>
                    <a:gd name="T55" fmla="*/ 13 h 270"/>
                    <a:gd name="T56" fmla="*/ 5 w 279"/>
                    <a:gd name="T57" fmla="*/ 8 h 270"/>
                    <a:gd name="T58" fmla="*/ 7 w 279"/>
                    <a:gd name="T59" fmla="*/ 6 h 270"/>
                    <a:gd name="T60" fmla="*/ 9 w 279"/>
                    <a:gd name="T61" fmla="*/ 3 h 270"/>
                    <a:gd name="T62" fmla="*/ 11 w 279"/>
                    <a:gd name="T63" fmla="*/ 2 h 270"/>
                    <a:gd name="T64" fmla="*/ 12 w 279"/>
                    <a:gd name="T65" fmla="*/ 0 h 270"/>
                    <a:gd name="T66" fmla="*/ 1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9"/>
                    <a:gd name="T103" fmla="*/ 0 h 270"/>
                    <a:gd name="T104" fmla="*/ 279 w 279"/>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a:p>
              </p:txBody>
            </p:sp>
            <p:sp>
              <p:nvSpPr>
                <p:cNvPr id="8243" name="Freeform 33"/>
                <p:cNvSpPr>
                  <a:spLocks/>
                </p:cNvSpPr>
                <p:nvPr/>
              </p:nvSpPr>
              <p:spPr bwMode="auto">
                <a:xfrm>
                  <a:off x="8347" y="4786"/>
                  <a:ext cx="24" cy="25"/>
                </a:xfrm>
                <a:custGeom>
                  <a:avLst/>
                  <a:gdLst>
                    <a:gd name="T0" fmla="*/ 1 w 72"/>
                    <a:gd name="T1" fmla="*/ 7 h 75"/>
                    <a:gd name="T2" fmla="*/ 2 w 72"/>
                    <a:gd name="T3" fmla="*/ 8 h 75"/>
                    <a:gd name="T4" fmla="*/ 3 w 72"/>
                    <a:gd name="T5" fmla="*/ 8 h 75"/>
                    <a:gd name="T6" fmla="*/ 4 w 72"/>
                    <a:gd name="T7" fmla="*/ 8 h 75"/>
                    <a:gd name="T8" fmla="*/ 4 w 72"/>
                    <a:gd name="T9" fmla="*/ 8 h 75"/>
                    <a:gd name="T10" fmla="*/ 4 w 72"/>
                    <a:gd name="T11" fmla="*/ 8 h 75"/>
                    <a:gd name="T12" fmla="*/ 5 w 72"/>
                    <a:gd name="T13" fmla="*/ 8 h 75"/>
                    <a:gd name="T14" fmla="*/ 6 w 72"/>
                    <a:gd name="T15" fmla="*/ 7 h 75"/>
                    <a:gd name="T16" fmla="*/ 7 w 72"/>
                    <a:gd name="T17" fmla="*/ 7 h 75"/>
                    <a:gd name="T18" fmla="*/ 8 w 72"/>
                    <a:gd name="T19" fmla="*/ 6 h 75"/>
                    <a:gd name="T20" fmla="*/ 8 w 72"/>
                    <a:gd name="T21" fmla="*/ 6 h 75"/>
                    <a:gd name="T22" fmla="*/ 8 w 72"/>
                    <a:gd name="T23" fmla="*/ 5 h 75"/>
                    <a:gd name="T24" fmla="*/ 8 w 72"/>
                    <a:gd name="T25" fmla="*/ 5 h 75"/>
                    <a:gd name="T26" fmla="*/ 7 w 72"/>
                    <a:gd name="T27" fmla="*/ 4 h 75"/>
                    <a:gd name="T28" fmla="*/ 7 w 72"/>
                    <a:gd name="T29" fmla="*/ 4 h 75"/>
                    <a:gd name="T30" fmla="*/ 7 w 72"/>
                    <a:gd name="T31" fmla="*/ 4 h 75"/>
                    <a:gd name="T32" fmla="*/ 6 w 72"/>
                    <a:gd name="T33" fmla="*/ 4 h 75"/>
                    <a:gd name="T34" fmla="*/ 5 w 72"/>
                    <a:gd name="T35" fmla="*/ 5 h 75"/>
                    <a:gd name="T36" fmla="*/ 4 w 72"/>
                    <a:gd name="T37" fmla="*/ 5 h 75"/>
                    <a:gd name="T38" fmla="*/ 4 w 72"/>
                    <a:gd name="T39" fmla="*/ 6 h 75"/>
                    <a:gd name="T40" fmla="*/ 3 w 72"/>
                    <a:gd name="T41" fmla="*/ 6 h 75"/>
                    <a:gd name="T42" fmla="*/ 3 w 72"/>
                    <a:gd name="T43" fmla="*/ 5 h 75"/>
                    <a:gd name="T44" fmla="*/ 2 w 72"/>
                    <a:gd name="T45" fmla="*/ 3 h 75"/>
                    <a:gd name="T46" fmla="*/ 1 w 72"/>
                    <a:gd name="T47" fmla="*/ 1 h 75"/>
                    <a:gd name="T48" fmla="*/ 0 w 72"/>
                    <a:gd name="T49" fmla="*/ 0 h 75"/>
                    <a:gd name="T50" fmla="*/ 0 w 72"/>
                    <a:gd name="T51" fmla="*/ 2 h 75"/>
                    <a:gd name="T52" fmla="*/ 0 w 72"/>
                    <a:gd name="T53" fmla="*/ 4 h 75"/>
                    <a:gd name="T54" fmla="*/ 1 w 72"/>
                    <a:gd name="T55" fmla="*/ 6 h 75"/>
                    <a:gd name="T56" fmla="*/ 1 w 72"/>
                    <a:gd name="T57" fmla="*/ 7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2"/>
                    <a:gd name="T88" fmla="*/ 0 h 75"/>
                    <a:gd name="T89" fmla="*/ 72 w 72"/>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a:p>
              </p:txBody>
            </p:sp>
            <p:sp>
              <p:nvSpPr>
                <p:cNvPr id="8244" name="Freeform 34"/>
                <p:cNvSpPr>
                  <a:spLocks/>
                </p:cNvSpPr>
                <p:nvPr/>
              </p:nvSpPr>
              <p:spPr bwMode="auto">
                <a:xfrm>
                  <a:off x="8370" y="4780"/>
                  <a:ext cx="23" cy="20"/>
                </a:xfrm>
                <a:custGeom>
                  <a:avLst/>
                  <a:gdLst>
                    <a:gd name="T0" fmla="*/ 2 w 70"/>
                    <a:gd name="T1" fmla="*/ 6 h 59"/>
                    <a:gd name="T2" fmla="*/ 2 w 70"/>
                    <a:gd name="T3" fmla="*/ 6 h 59"/>
                    <a:gd name="T4" fmla="*/ 2 w 70"/>
                    <a:gd name="T5" fmla="*/ 6 h 59"/>
                    <a:gd name="T6" fmla="*/ 3 w 70"/>
                    <a:gd name="T7" fmla="*/ 7 h 59"/>
                    <a:gd name="T8" fmla="*/ 3 w 70"/>
                    <a:gd name="T9" fmla="*/ 7 h 59"/>
                    <a:gd name="T10" fmla="*/ 4 w 70"/>
                    <a:gd name="T11" fmla="*/ 7 h 59"/>
                    <a:gd name="T12" fmla="*/ 5 w 70"/>
                    <a:gd name="T13" fmla="*/ 6 h 59"/>
                    <a:gd name="T14" fmla="*/ 6 w 70"/>
                    <a:gd name="T15" fmla="*/ 6 h 59"/>
                    <a:gd name="T16" fmla="*/ 7 w 70"/>
                    <a:gd name="T17" fmla="*/ 6 h 59"/>
                    <a:gd name="T18" fmla="*/ 7 w 70"/>
                    <a:gd name="T19" fmla="*/ 5 h 59"/>
                    <a:gd name="T20" fmla="*/ 8 w 70"/>
                    <a:gd name="T21" fmla="*/ 5 h 59"/>
                    <a:gd name="T22" fmla="*/ 8 w 70"/>
                    <a:gd name="T23" fmla="*/ 5 h 59"/>
                    <a:gd name="T24" fmla="*/ 8 w 70"/>
                    <a:gd name="T25" fmla="*/ 4 h 59"/>
                    <a:gd name="T26" fmla="*/ 6 w 70"/>
                    <a:gd name="T27" fmla="*/ 4 h 59"/>
                    <a:gd name="T28" fmla="*/ 5 w 70"/>
                    <a:gd name="T29" fmla="*/ 4 h 59"/>
                    <a:gd name="T30" fmla="*/ 4 w 70"/>
                    <a:gd name="T31" fmla="*/ 4 h 59"/>
                    <a:gd name="T32" fmla="*/ 3 w 70"/>
                    <a:gd name="T33" fmla="*/ 5 h 59"/>
                    <a:gd name="T34" fmla="*/ 2 w 70"/>
                    <a:gd name="T35" fmla="*/ 3 h 59"/>
                    <a:gd name="T36" fmla="*/ 2 w 70"/>
                    <a:gd name="T37" fmla="*/ 2 h 59"/>
                    <a:gd name="T38" fmla="*/ 1 w 70"/>
                    <a:gd name="T39" fmla="*/ 0 h 59"/>
                    <a:gd name="T40" fmla="*/ 0 w 70"/>
                    <a:gd name="T41" fmla="*/ 0 h 59"/>
                    <a:gd name="T42" fmla="*/ 0 w 70"/>
                    <a:gd name="T43" fmla="*/ 2 h 59"/>
                    <a:gd name="T44" fmla="*/ 0 w 70"/>
                    <a:gd name="T45" fmla="*/ 4 h 59"/>
                    <a:gd name="T46" fmla="*/ 1 w 70"/>
                    <a:gd name="T47" fmla="*/ 6 h 59"/>
                    <a:gd name="T48" fmla="*/ 2 w 70"/>
                    <a:gd name="T49" fmla="*/ 6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59"/>
                    <a:gd name="T77" fmla="*/ 70 w 70"/>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a:p>
              </p:txBody>
            </p:sp>
            <p:sp>
              <p:nvSpPr>
                <p:cNvPr id="8245" name="Freeform 35"/>
                <p:cNvSpPr>
                  <a:spLocks/>
                </p:cNvSpPr>
                <p:nvPr/>
              </p:nvSpPr>
              <p:spPr bwMode="auto">
                <a:xfrm>
                  <a:off x="8390" y="4771"/>
                  <a:ext cx="22" cy="20"/>
                </a:xfrm>
                <a:custGeom>
                  <a:avLst/>
                  <a:gdLst>
                    <a:gd name="T0" fmla="*/ 0 w 65"/>
                    <a:gd name="T1" fmla="*/ 5 h 60"/>
                    <a:gd name="T2" fmla="*/ 1 w 65"/>
                    <a:gd name="T3" fmla="*/ 6 h 60"/>
                    <a:gd name="T4" fmla="*/ 2 w 65"/>
                    <a:gd name="T5" fmla="*/ 7 h 60"/>
                    <a:gd name="T6" fmla="*/ 3 w 65"/>
                    <a:gd name="T7" fmla="*/ 7 h 60"/>
                    <a:gd name="T8" fmla="*/ 4 w 65"/>
                    <a:gd name="T9" fmla="*/ 7 h 60"/>
                    <a:gd name="T10" fmla="*/ 5 w 65"/>
                    <a:gd name="T11" fmla="*/ 6 h 60"/>
                    <a:gd name="T12" fmla="*/ 6 w 65"/>
                    <a:gd name="T13" fmla="*/ 6 h 60"/>
                    <a:gd name="T14" fmla="*/ 7 w 65"/>
                    <a:gd name="T15" fmla="*/ 5 h 60"/>
                    <a:gd name="T16" fmla="*/ 7 w 65"/>
                    <a:gd name="T17" fmla="*/ 4 h 60"/>
                    <a:gd name="T18" fmla="*/ 7 w 65"/>
                    <a:gd name="T19" fmla="*/ 4 h 60"/>
                    <a:gd name="T20" fmla="*/ 7 w 65"/>
                    <a:gd name="T21" fmla="*/ 4 h 60"/>
                    <a:gd name="T22" fmla="*/ 6 w 65"/>
                    <a:gd name="T23" fmla="*/ 4 h 60"/>
                    <a:gd name="T24" fmla="*/ 6 w 65"/>
                    <a:gd name="T25" fmla="*/ 4 h 60"/>
                    <a:gd name="T26" fmla="*/ 3 w 65"/>
                    <a:gd name="T27" fmla="*/ 4 h 60"/>
                    <a:gd name="T28" fmla="*/ 3 w 65"/>
                    <a:gd name="T29" fmla="*/ 3 h 60"/>
                    <a:gd name="T30" fmla="*/ 2 w 65"/>
                    <a:gd name="T31" fmla="*/ 2 h 60"/>
                    <a:gd name="T32" fmla="*/ 1 w 65"/>
                    <a:gd name="T33" fmla="*/ 0 h 60"/>
                    <a:gd name="T34" fmla="*/ 0 w 65"/>
                    <a:gd name="T35" fmla="*/ 0 h 60"/>
                    <a:gd name="T36" fmla="*/ 0 w 65"/>
                    <a:gd name="T37" fmla="*/ 2 h 60"/>
                    <a:gd name="T38" fmla="*/ 0 w 65"/>
                    <a:gd name="T39" fmla="*/ 3 h 60"/>
                    <a:gd name="T40" fmla="*/ 0 w 65"/>
                    <a:gd name="T41" fmla="*/ 5 h 60"/>
                    <a:gd name="T42" fmla="*/ 0 w 65"/>
                    <a:gd name="T43" fmla="*/ 5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60"/>
                    <a:gd name="T68" fmla="*/ 65 w 65"/>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a:p>
              </p:txBody>
            </p:sp>
            <p:sp>
              <p:nvSpPr>
                <p:cNvPr id="8246" name="Freeform 36"/>
                <p:cNvSpPr>
                  <a:spLocks/>
                </p:cNvSpPr>
                <p:nvPr/>
              </p:nvSpPr>
              <p:spPr bwMode="auto">
                <a:xfrm>
                  <a:off x="8362" y="4825"/>
                  <a:ext cx="23" cy="16"/>
                </a:xfrm>
                <a:custGeom>
                  <a:avLst/>
                  <a:gdLst>
                    <a:gd name="T0" fmla="*/ 1 w 69"/>
                    <a:gd name="T1" fmla="*/ 5 h 47"/>
                    <a:gd name="T2" fmla="*/ 1 w 69"/>
                    <a:gd name="T3" fmla="*/ 5 h 47"/>
                    <a:gd name="T4" fmla="*/ 2 w 69"/>
                    <a:gd name="T5" fmla="*/ 5 h 47"/>
                    <a:gd name="T6" fmla="*/ 2 w 69"/>
                    <a:gd name="T7" fmla="*/ 5 h 47"/>
                    <a:gd name="T8" fmla="*/ 3 w 69"/>
                    <a:gd name="T9" fmla="*/ 5 h 47"/>
                    <a:gd name="T10" fmla="*/ 3 w 69"/>
                    <a:gd name="T11" fmla="*/ 5 h 47"/>
                    <a:gd name="T12" fmla="*/ 4 w 69"/>
                    <a:gd name="T13" fmla="*/ 5 h 47"/>
                    <a:gd name="T14" fmla="*/ 5 w 69"/>
                    <a:gd name="T15" fmla="*/ 5 h 47"/>
                    <a:gd name="T16" fmla="*/ 6 w 69"/>
                    <a:gd name="T17" fmla="*/ 4 h 47"/>
                    <a:gd name="T18" fmla="*/ 7 w 69"/>
                    <a:gd name="T19" fmla="*/ 4 h 47"/>
                    <a:gd name="T20" fmla="*/ 7 w 69"/>
                    <a:gd name="T21" fmla="*/ 3 h 47"/>
                    <a:gd name="T22" fmla="*/ 8 w 69"/>
                    <a:gd name="T23" fmla="*/ 3 h 47"/>
                    <a:gd name="T24" fmla="*/ 7 w 69"/>
                    <a:gd name="T25" fmla="*/ 2 h 47"/>
                    <a:gd name="T26" fmla="*/ 7 w 69"/>
                    <a:gd name="T27" fmla="*/ 2 h 47"/>
                    <a:gd name="T28" fmla="*/ 6 w 69"/>
                    <a:gd name="T29" fmla="*/ 2 h 47"/>
                    <a:gd name="T30" fmla="*/ 5 w 69"/>
                    <a:gd name="T31" fmla="*/ 2 h 47"/>
                    <a:gd name="T32" fmla="*/ 4 w 69"/>
                    <a:gd name="T33" fmla="*/ 2 h 47"/>
                    <a:gd name="T34" fmla="*/ 4 w 69"/>
                    <a:gd name="T35" fmla="*/ 2 h 47"/>
                    <a:gd name="T36" fmla="*/ 3 w 69"/>
                    <a:gd name="T37" fmla="*/ 3 h 47"/>
                    <a:gd name="T38" fmla="*/ 2 w 69"/>
                    <a:gd name="T39" fmla="*/ 3 h 47"/>
                    <a:gd name="T40" fmla="*/ 2 w 69"/>
                    <a:gd name="T41" fmla="*/ 3 h 47"/>
                    <a:gd name="T42" fmla="*/ 2 w 69"/>
                    <a:gd name="T43" fmla="*/ 2 h 47"/>
                    <a:gd name="T44" fmla="*/ 2 w 69"/>
                    <a:gd name="T45" fmla="*/ 2 h 47"/>
                    <a:gd name="T46" fmla="*/ 1 w 69"/>
                    <a:gd name="T47" fmla="*/ 1 h 47"/>
                    <a:gd name="T48" fmla="*/ 1 w 69"/>
                    <a:gd name="T49" fmla="*/ 0 h 47"/>
                    <a:gd name="T50" fmla="*/ 1 w 69"/>
                    <a:gd name="T51" fmla="*/ 0 h 47"/>
                    <a:gd name="T52" fmla="*/ 1 w 69"/>
                    <a:gd name="T53" fmla="*/ 0 h 47"/>
                    <a:gd name="T54" fmla="*/ 0 w 69"/>
                    <a:gd name="T55" fmla="*/ 0 h 47"/>
                    <a:gd name="T56" fmla="*/ 0 w 69"/>
                    <a:gd name="T57" fmla="*/ 0 h 47"/>
                    <a:gd name="T58" fmla="*/ 0 w 69"/>
                    <a:gd name="T59" fmla="*/ 1 h 47"/>
                    <a:gd name="T60" fmla="*/ 0 w 69"/>
                    <a:gd name="T61" fmla="*/ 3 h 47"/>
                    <a:gd name="T62" fmla="*/ 1 w 69"/>
                    <a:gd name="T63" fmla="*/ 5 h 47"/>
                    <a:gd name="T64" fmla="*/ 1 w 69"/>
                    <a:gd name="T65" fmla="*/ 5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47"/>
                    <a:gd name="T101" fmla="*/ 69 w 69"/>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a:p>
              </p:txBody>
            </p:sp>
            <p:sp>
              <p:nvSpPr>
                <p:cNvPr id="8247" name="Freeform 37"/>
                <p:cNvSpPr>
                  <a:spLocks/>
                </p:cNvSpPr>
                <p:nvPr/>
              </p:nvSpPr>
              <p:spPr bwMode="auto">
                <a:xfrm>
                  <a:off x="8390" y="4813"/>
                  <a:ext cx="20" cy="20"/>
                </a:xfrm>
                <a:custGeom>
                  <a:avLst/>
                  <a:gdLst>
                    <a:gd name="T0" fmla="*/ 1 w 60"/>
                    <a:gd name="T1" fmla="*/ 6 h 58"/>
                    <a:gd name="T2" fmla="*/ 2 w 60"/>
                    <a:gd name="T3" fmla="*/ 7 h 58"/>
                    <a:gd name="T4" fmla="*/ 4 w 60"/>
                    <a:gd name="T5" fmla="*/ 7 h 58"/>
                    <a:gd name="T6" fmla="*/ 5 w 60"/>
                    <a:gd name="T7" fmla="*/ 7 h 58"/>
                    <a:gd name="T8" fmla="*/ 6 w 60"/>
                    <a:gd name="T9" fmla="*/ 6 h 58"/>
                    <a:gd name="T10" fmla="*/ 6 w 60"/>
                    <a:gd name="T11" fmla="*/ 6 h 58"/>
                    <a:gd name="T12" fmla="*/ 7 w 60"/>
                    <a:gd name="T13" fmla="*/ 6 h 58"/>
                    <a:gd name="T14" fmla="*/ 7 w 60"/>
                    <a:gd name="T15" fmla="*/ 5 h 58"/>
                    <a:gd name="T16" fmla="*/ 7 w 60"/>
                    <a:gd name="T17" fmla="*/ 4 h 58"/>
                    <a:gd name="T18" fmla="*/ 6 w 60"/>
                    <a:gd name="T19" fmla="*/ 4 h 58"/>
                    <a:gd name="T20" fmla="*/ 6 w 60"/>
                    <a:gd name="T21" fmla="*/ 4 h 58"/>
                    <a:gd name="T22" fmla="*/ 5 w 60"/>
                    <a:gd name="T23" fmla="*/ 4 h 58"/>
                    <a:gd name="T24" fmla="*/ 5 w 60"/>
                    <a:gd name="T25" fmla="*/ 4 h 58"/>
                    <a:gd name="T26" fmla="*/ 4 w 60"/>
                    <a:gd name="T27" fmla="*/ 4 h 58"/>
                    <a:gd name="T28" fmla="*/ 3 w 60"/>
                    <a:gd name="T29" fmla="*/ 4 h 58"/>
                    <a:gd name="T30" fmla="*/ 2 w 60"/>
                    <a:gd name="T31" fmla="*/ 4 h 58"/>
                    <a:gd name="T32" fmla="*/ 2 w 60"/>
                    <a:gd name="T33" fmla="*/ 4 h 58"/>
                    <a:gd name="T34" fmla="*/ 2 w 60"/>
                    <a:gd name="T35" fmla="*/ 3 h 58"/>
                    <a:gd name="T36" fmla="*/ 2 w 60"/>
                    <a:gd name="T37" fmla="*/ 2 h 58"/>
                    <a:gd name="T38" fmla="*/ 2 w 60"/>
                    <a:gd name="T39" fmla="*/ 0 h 58"/>
                    <a:gd name="T40" fmla="*/ 1 w 60"/>
                    <a:gd name="T41" fmla="*/ 0 h 58"/>
                    <a:gd name="T42" fmla="*/ 0 w 60"/>
                    <a:gd name="T43" fmla="*/ 1 h 58"/>
                    <a:gd name="T44" fmla="*/ 0 w 60"/>
                    <a:gd name="T45" fmla="*/ 3 h 58"/>
                    <a:gd name="T46" fmla="*/ 0 w 60"/>
                    <a:gd name="T47" fmla="*/ 5 h 58"/>
                    <a:gd name="T48" fmla="*/ 1 w 60"/>
                    <a:gd name="T49" fmla="*/ 6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a:p>
              </p:txBody>
            </p:sp>
            <p:sp>
              <p:nvSpPr>
                <p:cNvPr id="8248" name="Freeform 38"/>
                <p:cNvSpPr>
                  <a:spLocks/>
                </p:cNvSpPr>
                <p:nvPr/>
              </p:nvSpPr>
              <p:spPr bwMode="auto">
                <a:xfrm>
                  <a:off x="8411" y="4806"/>
                  <a:ext cx="20" cy="18"/>
                </a:xfrm>
                <a:custGeom>
                  <a:avLst/>
                  <a:gdLst>
                    <a:gd name="T0" fmla="*/ 2 w 59"/>
                    <a:gd name="T1" fmla="*/ 6 h 55"/>
                    <a:gd name="T2" fmla="*/ 4 w 59"/>
                    <a:gd name="T3" fmla="*/ 6 h 55"/>
                    <a:gd name="T4" fmla="*/ 5 w 59"/>
                    <a:gd name="T5" fmla="*/ 6 h 55"/>
                    <a:gd name="T6" fmla="*/ 6 w 59"/>
                    <a:gd name="T7" fmla="*/ 5 h 55"/>
                    <a:gd name="T8" fmla="*/ 7 w 59"/>
                    <a:gd name="T9" fmla="*/ 4 h 55"/>
                    <a:gd name="T10" fmla="*/ 6 w 59"/>
                    <a:gd name="T11" fmla="*/ 3 h 55"/>
                    <a:gd name="T12" fmla="*/ 6 w 59"/>
                    <a:gd name="T13" fmla="*/ 3 h 55"/>
                    <a:gd name="T14" fmla="*/ 6 w 59"/>
                    <a:gd name="T15" fmla="*/ 3 h 55"/>
                    <a:gd name="T16" fmla="*/ 5 w 59"/>
                    <a:gd name="T17" fmla="*/ 3 h 55"/>
                    <a:gd name="T18" fmla="*/ 5 w 59"/>
                    <a:gd name="T19" fmla="*/ 3 h 55"/>
                    <a:gd name="T20" fmla="*/ 4 w 59"/>
                    <a:gd name="T21" fmla="*/ 4 h 55"/>
                    <a:gd name="T22" fmla="*/ 4 w 59"/>
                    <a:gd name="T23" fmla="*/ 4 h 55"/>
                    <a:gd name="T24" fmla="*/ 4 w 59"/>
                    <a:gd name="T25" fmla="*/ 4 h 55"/>
                    <a:gd name="T26" fmla="*/ 3 w 59"/>
                    <a:gd name="T27" fmla="*/ 3 h 55"/>
                    <a:gd name="T28" fmla="*/ 2 w 59"/>
                    <a:gd name="T29" fmla="*/ 2 h 55"/>
                    <a:gd name="T30" fmla="*/ 1 w 59"/>
                    <a:gd name="T31" fmla="*/ 1 h 55"/>
                    <a:gd name="T32" fmla="*/ 0 w 59"/>
                    <a:gd name="T33" fmla="*/ 0 h 55"/>
                    <a:gd name="T34" fmla="*/ 0 w 59"/>
                    <a:gd name="T35" fmla="*/ 2 h 55"/>
                    <a:gd name="T36" fmla="*/ 1 w 59"/>
                    <a:gd name="T37" fmla="*/ 4 h 55"/>
                    <a:gd name="T38" fmla="*/ 2 w 59"/>
                    <a:gd name="T39" fmla="*/ 5 h 55"/>
                    <a:gd name="T40" fmla="*/ 2 w 59"/>
                    <a:gd name="T41" fmla="*/ 6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55"/>
                    <a:gd name="T65" fmla="*/ 59 w 5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a:p>
              </p:txBody>
            </p:sp>
            <p:sp>
              <p:nvSpPr>
                <p:cNvPr id="8249" name="Freeform 39"/>
                <p:cNvSpPr>
                  <a:spLocks/>
                </p:cNvSpPr>
                <p:nvPr/>
              </p:nvSpPr>
              <p:spPr bwMode="auto">
                <a:xfrm>
                  <a:off x="8374" y="4857"/>
                  <a:ext cx="27" cy="25"/>
                </a:xfrm>
                <a:custGeom>
                  <a:avLst/>
                  <a:gdLst>
                    <a:gd name="T0" fmla="*/ 4 w 82"/>
                    <a:gd name="T1" fmla="*/ 8 h 76"/>
                    <a:gd name="T2" fmla="*/ 4 w 82"/>
                    <a:gd name="T3" fmla="*/ 8 h 76"/>
                    <a:gd name="T4" fmla="*/ 5 w 82"/>
                    <a:gd name="T5" fmla="*/ 8 h 76"/>
                    <a:gd name="T6" fmla="*/ 5 w 82"/>
                    <a:gd name="T7" fmla="*/ 8 h 76"/>
                    <a:gd name="T8" fmla="*/ 6 w 82"/>
                    <a:gd name="T9" fmla="*/ 8 h 76"/>
                    <a:gd name="T10" fmla="*/ 7 w 82"/>
                    <a:gd name="T11" fmla="*/ 8 h 76"/>
                    <a:gd name="T12" fmla="*/ 7 w 82"/>
                    <a:gd name="T13" fmla="*/ 7 h 76"/>
                    <a:gd name="T14" fmla="*/ 8 w 82"/>
                    <a:gd name="T15" fmla="*/ 7 h 76"/>
                    <a:gd name="T16" fmla="*/ 8 w 82"/>
                    <a:gd name="T17" fmla="*/ 6 h 76"/>
                    <a:gd name="T18" fmla="*/ 9 w 82"/>
                    <a:gd name="T19" fmla="*/ 6 h 76"/>
                    <a:gd name="T20" fmla="*/ 9 w 82"/>
                    <a:gd name="T21" fmla="*/ 6 h 76"/>
                    <a:gd name="T22" fmla="*/ 9 w 82"/>
                    <a:gd name="T23" fmla="*/ 5 h 76"/>
                    <a:gd name="T24" fmla="*/ 9 w 82"/>
                    <a:gd name="T25" fmla="*/ 5 h 76"/>
                    <a:gd name="T26" fmla="*/ 8 w 82"/>
                    <a:gd name="T27" fmla="*/ 4 h 76"/>
                    <a:gd name="T28" fmla="*/ 7 w 82"/>
                    <a:gd name="T29" fmla="*/ 4 h 76"/>
                    <a:gd name="T30" fmla="*/ 6 w 82"/>
                    <a:gd name="T31" fmla="*/ 4 h 76"/>
                    <a:gd name="T32" fmla="*/ 5 w 82"/>
                    <a:gd name="T33" fmla="*/ 4 h 76"/>
                    <a:gd name="T34" fmla="*/ 4 w 82"/>
                    <a:gd name="T35" fmla="*/ 5 h 76"/>
                    <a:gd name="T36" fmla="*/ 4 w 82"/>
                    <a:gd name="T37" fmla="*/ 5 h 76"/>
                    <a:gd name="T38" fmla="*/ 4 w 82"/>
                    <a:gd name="T39" fmla="*/ 5 h 76"/>
                    <a:gd name="T40" fmla="*/ 3 w 82"/>
                    <a:gd name="T41" fmla="*/ 6 h 76"/>
                    <a:gd name="T42" fmla="*/ 3 w 82"/>
                    <a:gd name="T43" fmla="*/ 5 h 76"/>
                    <a:gd name="T44" fmla="*/ 3 w 82"/>
                    <a:gd name="T45" fmla="*/ 3 h 76"/>
                    <a:gd name="T46" fmla="*/ 2 w 82"/>
                    <a:gd name="T47" fmla="*/ 1 h 76"/>
                    <a:gd name="T48" fmla="*/ 0 w 82"/>
                    <a:gd name="T49" fmla="*/ 0 h 76"/>
                    <a:gd name="T50" fmla="*/ 0 w 82"/>
                    <a:gd name="T51" fmla="*/ 2 h 76"/>
                    <a:gd name="T52" fmla="*/ 0 w 82"/>
                    <a:gd name="T53" fmla="*/ 3 h 76"/>
                    <a:gd name="T54" fmla="*/ 0 w 82"/>
                    <a:gd name="T55" fmla="*/ 5 h 76"/>
                    <a:gd name="T56" fmla="*/ 1 w 82"/>
                    <a:gd name="T57" fmla="*/ 6 h 76"/>
                    <a:gd name="T58" fmla="*/ 2 w 82"/>
                    <a:gd name="T59" fmla="*/ 7 h 76"/>
                    <a:gd name="T60" fmla="*/ 3 w 82"/>
                    <a:gd name="T61" fmla="*/ 8 h 76"/>
                    <a:gd name="T62" fmla="*/ 3 w 82"/>
                    <a:gd name="T63" fmla="*/ 8 h 76"/>
                    <a:gd name="T64" fmla="*/ 4 w 82"/>
                    <a:gd name="T65" fmla="*/ 8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76"/>
                    <a:gd name="T101" fmla="*/ 82 w 82"/>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a:p>
              </p:txBody>
            </p:sp>
            <p:sp>
              <p:nvSpPr>
                <p:cNvPr id="8250" name="Freeform 40"/>
                <p:cNvSpPr>
                  <a:spLocks/>
                </p:cNvSpPr>
                <p:nvPr/>
              </p:nvSpPr>
              <p:spPr bwMode="auto">
                <a:xfrm>
                  <a:off x="8404" y="4847"/>
                  <a:ext cx="25" cy="22"/>
                </a:xfrm>
                <a:custGeom>
                  <a:avLst/>
                  <a:gdLst>
                    <a:gd name="T0" fmla="*/ 1 w 75"/>
                    <a:gd name="T1" fmla="*/ 6 h 66"/>
                    <a:gd name="T2" fmla="*/ 2 w 75"/>
                    <a:gd name="T3" fmla="*/ 6 h 66"/>
                    <a:gd name="T4" fmla="*/ 2 w 75"/>
                    <a:gd name="T5" fmla="*/ 7 h 66"/>
                    <a:gd name="T6" fmla="*/ 3 w 75"/>
                    <a:gd name="T7" fmla="*/ 7 h 66"/>
                    <a:gd name="T8" fmla="*/ 3 w 75"/>
                    <a:gd name="T9" fmla="*/ 7 h 66"/>
                    <a:gd name="T10" fmla="*/ 4 w 75"/>
                    <a:gd name="T11" fmla="*/ 7 h 66"/>
                    <a:gd name="T12" fmla="*/ 4 w 75"/>
                    <a:gd name="T13" fmla="*/ 7 h 66"/>
                    <a:gd name="T14" fmla="*/ 5 w 75"/>
                    <a:gd name="T15" fmla="*/ 7 h 66"/>
                    <a:gd name="T16" fmla="*/ 6 w 75"/>
                    <a:gd name="T17" fmla="*/ 7 h 66"/>
                    <a:gd name="T18" fmla="*/ 7 w 75"/>
                    <a:gd name="T19" fmla="*/ 7 h 66"/>
                    <a:gd name="T20" fmla="*/ 8 w 75"/>
                    <a:gd name="T21" fmla="*/ 7 h 66"/>
                    <a:gd name="T22" fmla="*/ 8 w 75"/>
                    <a:gd name="T23" fmla="*/ 6 h 66"/>
                    <a:gd name="T24" fmla="*/ 8 w 75"/>
                    <a:gd name="T25" fmla="*/ 5 h 66"/>
                    <a:gd name="T26" fmla="*/ 8 w 75"/>
                    <a:gd name="T27" fmla="*/ 4 h 66"/>
                    <a:gd name="T28" fmla="*/ 7 w 75"/>
                    <a:gd name="T29" fmla="*/ 4 h 66"/>
                    <a:gd name="T30" fmla="*/ 7 w 75"/>
                    <a:gd name="T31" fmla="*/ 4 h 66"/>
                    <a:gd name="T32" fmla="*/ 6 w 75"/>
                    <a:gd name="T33" fmla="*/ 4 h 66"/>
                    <a:gd name="T34" fmla="*/ 5 w 75"/>
                    <a:gd name="T35" fmla="*/ 4 h 66"/>
                    <a:gd name="T36" fmla="*/ 4 w 75"/>
                    <a:gd name="T37" fmla="*/ 4 h 66"/>
                    <a:gd name="T38" fmla="*/ 3 w 75"/>
                    <a:gd name="T39" fmla="*/ 4 h 66"/>
                    <a:gd name="T40" fmla="*/ 3 w 75"/>
                    <a:gd name="T41" fmla="*/ 4 h 66"/>
                    <a:gd name="T42" fmla="*/ 3 w 75"/>
                    <a:gd name="T43" fmla="*/ 4 h 66"/>
                    <a:gd name="T44" fmla="*/ 2 w 75"/>
                    <a:gd name="T45" fmla="*/ 2 h 66"/>
                    <a:gd name="T46" fmla="*/ 1 w 75"/>
                    <a:gd name="T47" fmla="*/ 0 h 66"/>
                    <a:gd name="T48" fmla="*/ 0 w 75"/>
                    <a:gd name="T49" fmla="*/ 0 h 66"/>
                    <a:gd name="T50" fmla="*/ 0 w 75"/>
                    <a:gd name="T51" fmla="*/ 2 h 66"/>
                    <a:gd name="T52" fmla="*/ 1 w 75"/>
                    <a:gd name="T53" fmla="*/ 4 h 66"/>
                    <a:gd name="T54" fmla="*/ 1 w 75"/>
                    <a:gd name="T55" fmla="*/ 5 h 66"/>
                    <a:gd name="T56" fmla="*/ 1 w 75"/>
                    <a:gd name="T57" fmla="*/ 6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6"/>
                    <a:gd name="T89" fmla="*/ 75 w 75"/>
                    <a:gd name="T90" fmla="*/ 66 h 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a:p>
              </p:txBody>
            </p:sp>
            <p:sp>
              <p:nvSpPr>
                <p:cNvPr id="8251" name="Freeform 41"/>
                <p:cNvSpPr>
                  <a:spLocks/>
                </p:cNvSpPr>
                <p:nvPr/>
              </p:nvSpPr>
              <p:spPr bwMode="auto">
                <a:xfrm>
                  <a:off x="8434" y="4844"/>
                  <a:ext cx="25" cy="21"/>
                </a:xfrm>
                <a:custGeom>
                  <a:avLst/>
                  <a:gdLst>
                    <a:gd name="T0" fmla="*/ 0 w 75"/>
                    <a:gd name="T1" fmla="*/ 5 h 63"/>
                    <a:gd name="T2" fmla="*/ 0 w 75"/>
                    <a:gd name="T3" fmla="*/ 5 h 63"/>
                    <a:gd name="T4" fmla="*/ 1 w 75"/>
                    <a:gd name="T5" fmla="*/ 6 h 63"/>
                    <a:gd name="T6" fmla="*/ 2 w 75"/>
                    <a:gd name="T7" fmla="*/ 6 h 63"/>
                    <a:gd name="T8" fmla="*/ 2 w 75"/>
                    <a:gd name="T9" fmla="*/ 6 h 63"/>
                    <a:gd name="T10" fmla="*/ 3 w 75"/>
                    <a:gd name="T11" fmla="*/ 7 h 63"/>
                    <a:gd name="T12" fmla="*/ 4 w 75"/>
                    <a:gd name="T13" fmla="*/ 7 h 63"/>
                    <a:gd name="T14" fmla="*/ 5 w 75"/>
                    <a:gd name="T15" fmla="*/ 7 h 63"/>
                    <a:gd name="T16" fmla="*/ 6 w 75"/>
                    <a:gd name="T17" fmla="*/ 7 h 63"/>
                    <a:gd name="T18" fmla="*/ 7 w 75"/>
                    <a:gd name="T19" fmla="*/ 6 h 63"/>
                    <a:gd name="T20" fmla="*/ 8 w 75"/>
                    <a:gd name="T21" fmla="*/ 6 h 63"/>
                    <a:gd name="T22" fmla="*/ 8 w 75"/>
                    <a:gd name="T23" fmla="*/ 5 h 63"/>
                    <a:gd name="T24" fmla="*/ 8 w 75"/>
                    <a:gd name="T25" fmla="*/ 4 h 63"/>
                    <a:gd name="T26" fmla="*/ 7 w 75"/>
                    <a:gd name="T27" fmla="*/ 4 h 63"/>
                    <a:gd name="T28" fmla="*/ 7 w 75"/>
                    <a:gd name="T29" fmla="*/ 3 h 63"/>
                    <a:gd name="T30" fmla="*/ 6 w 75"/>
                    <a:gd name="T31" fmla="*/ 3 h 63"/>
                    <a:gd name="T32" fmla="*/ 5 w 75"/>
                    <a:gd name="T33" fmla="*/ 3 h 63"/>
                    <a:gd name="T34" fmla="*/ 4 w 75"/>
                    <a:gd name="T35" fmla="*/ 3 h 63"/>
                    <a:gd name="T36" fmla="*/ 3 w 75"/>
                    <a:gd name="T37" fmla="*/ 4 h 63"/>
                    <a:gd name="T38" fmla="*/ 3 w 75"/>
                    <a:gd name="T39" fmla="*/ 4 h 63"/>
                    <a:gd name="T40" fmla="*/ 3 w 75"/>
                    <a:gd name="T41" fmla="*/ 4 h 63"/>
                    <a:gd name="T42" fmla="*/ 3 w 75"/>
                    <a:gd name="T43" fmla="*/ 3 h 63"/>
                    <a:gd name="T44" fmla="*/ 2 w 75"/>
                    <a:gd name="T45" fmla="*/ 2 h 63"/>
                    <a:gd name="T46" fmla="*/ 1 w 75"/>
                    <a:gd name="T47" fmla="*/ 0 h 63"/>
                    <a:gd name="T48" fmla="*/ 0 w 75"/>
                    <a:gd name="T49" fmla="*/ 0 h 63"/>
                    <a:gd name="T50" fmla="*/ 0 w 75"/>
                    <a:gd name="T51" fmla="*/ 2 h 63"/>
                    <a:gd name="T52" fmla="*/ 0 w 75"/>
                    <a:gd name="T53" fmla="*/ 3 h 63"/>
                    <a:gd name="T54" fmla="*/ 0 w 75"/>
                    <a:gd name="T55" fmla="*/ 4 h 63"/>
                    <a:gd name="T56" fmla="*/ 0 w 75"/>
                    <a:gd name="T57" fmla="*/ 5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63"/>
                    <a:gd name="T89" fmla="*/ 75 w 75"/>
                    <a:gd name="T90" fmla="*/ 63 h 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a:p>
              </p:txBody>
            </p:sp>
            <p:sp>
              <p:nvSpPr>
                <p:cNvPr id="8252" name="Freeform 42"/>
                <p:cNvSpPr>
                  <a:spLocks/>
                </p:cNvSpPr>
                <p:nvPr/>
              </p:nvSpPr>
              <p:spPr bwMode="auto">
                <a:xfrm>
                  <a:off x="8126" y="4482"/>
                  <a:ext cx="83" cy="97"/>
                </a:xfrm>
                <a:custGeom>
                  <a:avLst/>
                  <a:gdLst>
                    <a:gd name="T0" fmla="*/ 10 w 250"/>
                    <a:gd name="T1" fmla="*/ 4 h 290"/>
                    <a:gd name="T2" fmla="*/ 8 w 250"/>
                    <a:gd name="T3" fmla="*/ 5 h 290"/>
                    <a:gd name="T4" fmla="*/ 6 w 250"/>
                    <a:gd name="T5" fmla="*/ 7 h 290"/>
                    <a:gd name="T6" fmla="*/ 4 w 250"/>
                    <a:gd name="T7" fmla="*/ 9 h 290"/>
                    <a:gd name="T8" fmla="*/ 3 w 250"/>
                    <a:gd name="T9" fmla="*/ 11 h 290"/>
                    <a:gd name="T10" fmla="*/ 2 w 250"/>
                    <a:gd name="T11" fmla="*/ 13 h 290"/>
                    <a:gd name="T12" fmla="*/ 1 w 250"/>
                    <a:gd name="T13" fmla="*/ 15 h 290"/>
                    <a:gd name="T14" fmla="*/ 0 w 250"/>
                    <a:gd name="T15" fmla="*/ 18 h 290"/>
                    <a:gd name="T16" fmla="*/ 0 w 250"/>
                    <a:gd name="T17" fmla="*/ 20 h 290"/>
                    <a:gd name="T18" fmla="*/ 0 w 250"/>
                    <a:gd name="T19" fmla="*/ 23 h 290"/>
                    <a:gd name="T20" fmla="*/ 2 w 250"/>
                    <a:gd name="T21" fmla="*/ 26 h 290"/>
                    <a:gd name="T22" fmla="*/ 4 w 250"/>
                    <a:gd name="T23" fmla="*/ 28 h 290"/>
                    <a:gd name="T24" fmla="*/ 6 w 250"/>
                    <a:gd name="T25" fmla="*/ 30 h 290"/>
                    <a:gd name="T26" fmla="*/ 9 w 250"/>
                    <a:gd name="T27" fmla="*/ 32 h 290"/>
                    <a:gd name="T28" fmla="*/ 12 w 250"/>
                    <a:gd name="T29" fmla="*/ 32 h 290"/>
                    <a:gd name="T30" fmla="*/ 15 w 250"/>
                    <a:gd name="T31" fmla="*/ 32 h 290"/>
                    <a:gd name="T32" fmla="*/ 19 w 250"/>
                    <a:gd name="T33" fmla="*/ 32 h 290"/>
                    <a:gd name="T34" fmla="*/ 19 w 250"/>
                    <a:gd name="T35" fmla="*/ 32 h 290"/>
                    <a:gd name="T36" fmla="*/ 20 w 250"/>
                    <a:gd name="T37" fmla="*/ 32 h 290"/>
                    <a:gd name="T38" fmla="*/ 20 w 250"/>
                    <a:gd name="T39" fmla="*/ 31 h 290"/>
                    <a:gd name="T40" fmla="*/ 20 w 250"/>
                    <a:gd name="T41" fmla="*/ 30 h 290"/>
                    <a:gd name="T42" fmla="*/ 20 w 250"/>
                    <a:gd name="T43" fmla="*/ 30 h 290"/>
                    <a:gd name="T44" fmla="*/ 19 w 250"/>
                    <a:gd name="T45" fmla="*/ 29 h 290"/>
                    <a:gd name="T46" fmla="*/ 19 w 250"/>
                    <a:gd name="T47" fmla="*/ 28 h 290"/>
                    <a:gd name="T48" fmla="*/ 18 w 250"/>
                    <a:gd name="T49" fmla="*/ 28 h 290"/>
                    <a:gd name="T50" fmla="*/ 16 w 250"/>
                    <a:gd name="T51" fmla="*/ 28 h 290"/>
                    <a:gd name="T52" fmla="*/ 15 w 250"/>
                    <a:gd name="T53" fmla="*/ 27 h 290"/>
                    <a:gd name="T54" fmla="*/ 13 w 250"/>
                    <a:gd name="T55" fmla="*/ 27 h 290"/>
                    <a:gd name="T56" fmla="*/ 12 w 250"/>
                    <a:gd name="T57" fmla="*/ 27 h 290"/>
                    <a:gd name="T58" fmla="*/ 10 w 250"/>
                    <a:gd name="T59" fmla="*/ 26 h 290"/>
                    <a:gd name="T60" fmla="*/ 9 w 250"/>
                    <a:gd name="T61" fmla="*/ 26 h 290"/>
                    <a:gd name="T62" fmla="*/ 7 w 250"/>
                    <a:gd name="T63" fmla="*/ 25 h 290"/>
                    <a:gd name="T64" fmla="*/ 6 w 250"/>
                    <a:gd name="T65" fmla="*/ 23 h 290"/>
                    <a:gd name="T66" fmla="*/ 6 w 250"/>
                    <a:gd name="T67" fmla="*/ 18 h 290"/>
                    <a:gd name="T68" fmla="*/ 7 w 250"/>
                    <a:gd name="T69" fmla="*/ 13 h 290"/>
                    <a:gd name="T70" fmla="*/ 9 w 250"/>
                    <a:gd name="T71" fmla="*/ 10 h 290"/>
                    <a:gd name="T72" fmla="*/ 13 w 250"/>
                    <a:gd name="T73" fmla="*/ 7 h 290"/>
                    <a:gd name="T74" fmla="*/ 17 w 250"/>
                    <a:gd name="T75" fmla="*/ 5 h 290"/>
                    <a:gd name="T76" fmla="*/ 21 w 250"/>
                    <a:gd name="T77" fmla="*/ 3 h 290"/>
                    <a:gd name="T78" fmla="*/ 25 w 250"/>
                    <a:gd name="T79" fmla="*/ 2 h 290"/>
                    <a:gd name="T80" fmla="*/ 28 w 250"/>
                    <a:gd name="T81" fmla="*/ 1 h 290"/>
                    <a:gd name="T82" fmla="*/ 26 w 250"/>
                    <a:gd name="T83" fmla="*/ 0 h 290"/>
                    <a:gd name="T84" fmla="*/ 24 w 250"/>
                    <a:gd name="T85" fmla="*/ 0 h 290"/>
                    <a:gd name="T86" fmla="*/ 22 w 250"/>
                    <a:gd name="T87" fmla="*/ 0 h 290"/>
                    <a:gd name="T88" fmla="*/ 19 w 250"/>
                    <a:gd name="T89" fmla="*/ 1 h 290"/>
                    <a:gd name="T90" fmla="*/ 17 w 250"/>
                    <a:gd name="T91" fmla="*/ 1 h 290"/>
                    <a:gd name="T92" fmla="*/ 14 w 250"/>
                    <a:gd name="T93" fmla="*/ 2 h 290"/>
                    <a:gd name="T94" fmla="*/ 12 w 250"/>
                    <a:gd name="T95" fmla="*/ 3 h 290"/>
                    <a:gd name="T96" fmla="*/ 10 w 250"/>
                    <a:gd name="T97" fmla="*/ 4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0"/>
                    <a:gd name="T148" fmla="*/ 0 h 290"/>
                    <a:gd name="T149" fmla="*/ 250 w 250"/>
                    <a:gd name="T150" fmla="*/ 290 h 2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w="9525">
                  <a:noFill/>
                  <a:round/>
                  <a:headEnd/>
                  <a:tailEnd/>
                </a:ln>
              </p:spPr>
              <p:txBody>
                <a:bodyPr/>
                <a:lstStyle/>
                <a:p>
                  <a:endParaRPr lang="en-US"/>
                </a:p>
              </p:txBody>
            </p:sp>
            <p:sp>
              <p:nvSpPr>
                <p:cNvPr id="8253" name="Freeform 43"/>
                <p:cNvSpPr>
                  <a:spLocks/>
                </p:cNvSpPr>
                <p:nvPr/>
              </p:nvSpPr>
              <p:spPr bwMode="auto">
                <a:xfrm>
                  <a:off x="8268" y="4481"/>
                  <a:ext cx="53" cy="75"/>
                </a:xfrm>
                <a:custGeom>
                  <a:avLst/>
                  <a:gdLst>
                    <a:gd name="T0" fmla="*/ 15 w 160"/>
                    <a:gd name="T1" fmla="*/ 8 h 225"/>
                    <a:gd name="T2" fmla="*/ 16 w 160"/>
                    <a:gd name="T3" fmla="*/ 11 h 225"/>
                    <a:gd name="T4" fmla="*/ 15 w 160"/>
                    <a:gd name="T5" fmla="*/ 13 h 225"/>
                    <a:gd name="T6" fmla="*/ 14 w 160"/>
                    <a:gd name="T7" fmla="*/ 15 h 225"/>
                    <a:gd name="T8" fmla="*/ 13 w 160"/>
                    <a:gd name="T9" fmla="*/ 17 h 225"/>
                    <a:gd name="T10" fmla="*/ 11 w 160"/>
                    <a:gd name="T11" fmla="*/ 18 h 225"/>
                    <a:gd name="T12" fmla="*/ 8 w 160"/>
                    <a:gd name="T13" fmla="*/ 20 h 225"/>
                    <a:gd name="T14" fmla="*/ 6 w 160"/>
                    <a:gd name="T15" fmla="*/ 21 h 225"/>
                    <a:gd name="T16" fmla="*/ 4 w 160"/>
                    <a:gd name="T17" fmla="*/ 23 h 225"/>
                    <a:gd name="T18" fmla="*/ 4 w 160"/>
                    <a:gd name="T19" fmla="*/ 23 h 225"/>
                    <a:gd name="T20" fmla="*/ 4 w 160"/>
                    <a:gd name="T21" fmla="*/ 24 h 225"/>
                    <a:gd name="T22" fmla="*/ 4 w 160"/>
                    <a:gd name="T23" fmla="*/ 24 h 225"/>
                    <a:gd name="T24" fmla="*/ 4 w 160"/>
                    <a:gd name="T25" fmla="*/ 25 h 225"/>
                    <a:gd name="T26" fmla="*/ 4 w 160"/>
                    <a:gd name="T27" fmla="*/ 25 h 225"/>
                    <a:gd name="T28" fmla="*/ 5 w 160"/>
                    <a:gd name="T29" fmla="*/ 25 h 225"/>
                    <a:gd name="T30" fmla="*/ 5 w 160"/>
                    <a:gd name="T31" fmla="*/ 25 h 225"/>
                    <a:gd name="T32" fmla="*/ 6 w 160"/>
                    <a:gd name="T33" fmla="*/ 25 h 225"/>
                    <a:gd name="T34" fmla="*/ 8 w 160"/>
                    <a:gd name="T35" fmla="*/ 23 h 225"/>
                    <a:gd name="T36" fmla="*/ 11 w 160"/>
                    <a:gd name="T37" fmla="*/ 22 h 225"/>
                    <a:gd name="T38" fmla="*/ 13 w 160"/>
                    <a:gd name="T39" fmla="*/ 20 h 225"/>
                    <a:gd name="T40" fmla="*/ 15 w 160"/>
                    <a:gd name="T41" fmla="*/ 18 h 225"/>
                    <a:gd name="T42" fmla="*/ 17 w 160"/>
                    <a:gd name="T43" fmla="*/ 16 h 225"/>
                    <a:gd name="T44" fmla="*/ 18 w 160"/>
                    <a:gd name="T45" fmla="*/ 13 h 225"/>
                    <a:gd name="T46" fmla="*/ 18 w 160"/>
                    <a:gd name="T47" fmla="*/ 11 h 225"/>
                    <a:gd name="T48" fmla="*/ 17 w 160"/>
                    <a:gd name="T49" fmla="*/ 8 h 225"/>
                    <a:gd name="T50" fmla="*/ 16 w 160"/>
                    <a:gd name="T51" fmla="*/ 5 h 225"/>
                    <a:gd name="T52" fmla="*/ 13 w 160"/>
                    <a:gd name="T53" fmla="*/ 3 h 225"/>
                    <a:gd name="T54" fmla="*/ 11 w 160"/>
                    <a:gd name="T55" fmla="*/ 2 h 225"/>
                    <a:gd name="T56" fmla="*/ 8 w 160"/>
                    <a:gd name="T57" fmla="*/ 1 h 225"/>
                    <a:gd name="T58" fmla="*/ 5 w 160"/>
                    <a:gd name="T59" fmla="*/ 0 h 225"/>
                    <a:gd name="T60" fmla="*/ 3 w 160"/>
                    <a:gd name="T61" fmla="*/ 0 h 225"/>
                    <a:gd name="T62" fmla="*/ 1 w 160"/>
                    <a:gd name="T63" fmla="*/ 0 h 225"/>
                    <a:gd name="T64" fmla="*/ 0 w 160"/>
                    <a:gd name="T65" fmla="*/ 0 h 225"/>
                    <a:gd name="T66" fmla="*/ 2 w 160"/>
                    <a:gd name="T67" fmla="*/ 1 h 225"/>
                    <a:gd name="T68" fmla="*/ 4 w 160"/>
                    <a:gd name="T69" fmla="*/ 2 h 225"/>
                    <a:gd name="T70" fmla="*/ 6 w 160"/>
                    <a:gd name="T71" fmla="*/ 3 h 225"/>
                    <a:gd name="T72" fmla="*/ 8 w 160"/>
                    <a:gd name="T73" fmla="*/ 3 h 225"/>
                    <a:gd name="T74" fmla="*/ 10 w 160"/>
                    <a:gd name="T75" fmla="*/ 4 h 225"/>
                    <a:gd name="T76" fmla="*/ 12 w 160"/>
                    <a:gd name="T77" fmla="*/ 5 h 225"/>
                    <a:gd name="T78" fmla="*/ 14 w 160"/>
                    <a:gd name="T79" fmla="*/ 6 h 225"/>
                    <a:gd name="T80" fmla="*/ 15 w 160"/>
                    <a:gd name="T81" fmla="*/ 8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0"/>
                    <a:gd name="T124" fmla="*/ 0 h 225"/>
                    <a:gd name="T125" fmla="*/ 160 w 160"/>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w="9525">
                  <a:noFill/>
                  <a:round/>
                  <a:headEnd/>
                  <a:tailEnd/>
                </a:ln>
              </p:spPr>
              <p:txBody>
                <a:bodyPr/>
                <a:lstStyle/>
                <a:p>
                  <a:endParaRPr lang="en-US"/>
                </a:p>
              </p:txBody>
            </p:sp>
            <p:sp>
              <p:nvSpPr>
                <p:cNvPr id="8254" name="Freeform 44"/>
                <p:cNvSpPr>
                  <a:spLocks/>
                </p:cNvSpPr>
                <p:nvPr/>
              </p:nvSpPr>
              <p:spPr bwMode="auto">
                <a:xfrm>
                  <a:off x="8073" y="4463"/>
                  <a:ext cx="135" cy="158"/>
                </a:xfrm>
                <a:custGeom>
                  <a:avLst/>
                  <a:gdLst>
                    <a:gd name="T0" fmla="*/ 14 w 404"/>
                    <a:gd name="T1" fmla="*/ 10 h 472"/>
                    <a:gd name="T2" fmla="*/ 8 w 404"/>
                    <a:gd name="T3" fmla="*/ 16 h 472"/>
                    <a:gd name="T4" fmla="*/ 2 w 404"/>
                    <a:gd name="T5" fmla="*/ 23 h 472"/>
                    <a:gd name="T6" fmla="*/ 0 w 404"/>
                    <a:gd name="T7" fmla="*/ 32 h 472"/>
                    <a:gd name="T8" fmla="*/ 1 w 404"/>
                    <a:gd name="T9" fmla="*/ 37 h 472"/>
                    <a:gd name="T10" fmla="*/ 1 w 404"/>
                    <a:gd name="T11" fmla="*/ 40 h 472"/>
                    <a:gd name="T12" fmla="*/ 3 w 404"/>
                    <a:gd name="T13" fmla="*/ 42 h 472"/>
                    <a:gd name="T14" fmla="*/ 5 w 404"/>
                    <a:gd name="T15" fmla="*/ 44 h 472"/>
                    <a:gd name="T16" fmla="*/ 8 w 404"/>
                    <a:gd name="T17" fmla="*/ 46 h 472"/>
                    <a:gd name="T18" fmla="*/ 12 w 404"/>
                    <a:gd name="T19" fmla="*/ 48 h 472"/>
                    <a:gd name="T20" fmla="*/ 17 w 404"/>
                    <a:gd name="T21" fmla="*/ 49 h 472"/>
                    <a:gd name="T22" fmla="*/ 21 w 404"/>
                    <a:gd name="T23" fmla="*/ 50 h 472"/>
                    <a:gd name="T24" fmla="*/ 26 w 404"/>
                    <a:gd name="T25" fmla="*/ 51 h 472"/>
                    <a:gd name="T26" fmla="*/ 31 w 404"/>
                    <a:gd name="T27" fmla="*/ 52 h 472"/>
                    <a:gd name="T28" fmla="*/ 36 w 404"/>
                    <a:gd name="T29" fmla="*/ 53 h 472"/>
                    <a:gd name="T30" fmla="*/ 40 w 404"/>
                    <a:gd name="T31" fmla="*/ 53 h 472"/>
                    <a:gd name="T32" fmla="*/ 44 w 404"/>
                    <a:gd name="T33" fmla="*/ 53 h 472"/>
                    <a:gd name="T34" fmla="*/ 45 w 404"/>
                    <a:gd name="T35" fmla="*/ 52 h 472"/>
                    <a:gd name="T36" fmla="*/ 45 w 404"/>
                    <a:gd name="T37" fmla="*/ 51 h 472"/>
                    <a:gd name="T38" fmla="*/ 44 w 404"/>
                    <a:gd name="T39" fmla="*/ 50 h 472"/>
                    <a:gd name="T40" fmla="*/ 41 w 404"/>
                    <a:gd name="T41" fmla="*/ 49 h 472"/>
                    <a:gd name="T42" fmla="*/ 37 w 404"/>
                    <a:gd name="T43" fmla="*/ 48 h 472"/>
                    <a:gd name="T44" fmla="*/ 32 w 404"/>
                    <a:gd name="T45" fmla="*/ 47 h 472"/>
                    <a:gd name="T46" fmla="*/ 28 w 404"/>
                    <a:gd name="T47" fmla="*/ 47 h 472"/>
                    <a:gd name="T48" fmla="*/ 24 w 404"/>
                    <a:gd name="T49" fmla="*/ 46 h 472"/>
                    <a:gd name="T50" fmla="*/ 19 w 404"/>
                    <a:gd name="T51" fmla="*/ 45 h 472"/>
                    <a:gd name="T52" fmla="*/ 15 w 404"/>
                    <a:gd name="T53" fmla="*/ 43 h 472"/>
                    <a:gd name="T54" fmla="*/ 11 w 404"/>
                    <a:gd name="T55" fmla="*/ 42 h 472"/>
                    <a:gd name="T56" fmla="*/ 8 w 404"/>
                    <a:gd name="T57" fmla="*/ 40 h 472"/>
                    <a:gd name="T58" fmla="*/ 5 w 404"/>
                    <a:gd name="T59" fmla="*/ 36 h 472"/>
                    <a:gd name="T60" fmla="*/ 5 w 404"/>
                    <a:gd name="T61" fmla="*/ 32 h 472"/>
                    <a:gd name="T62" fmla="*/ 5 w 404"/>
                    <a:gd name="T63" fmla="*/ 28 h 472"/>
                    <a:gd name="T64" fmla="*/ 7 w 404"/>
                    <a:gd name="T65" fmla="*/ 24 h 472"/>
                    <a:gd name="T66" fmla="*/ 10 w 404"/>
                    <a:gd name="T67" fmla="*/ 19 h 472"/>
                    <a:gd name="T68" fmla="*/ 13 w 404"/>
                    <a:gd name="T69" fmla="*/ 15 h 472"/>
                    <a:gd name="T70" fmla="*/ 17 w 404"/>
                    <a:gd name="T71" fmla="*/ 11 h 472"/>
                    <a:gd name="T72" fmla="*/ 21 w 404"/>
                    <a:gd name="T73" fmla="*/ 8 h 472"/>
                    <a:gd name="T74" fmla="*/ 27 w 404"/>
                    <a:gd name="T75" fmla="*/ 5 h 472"/>
                    <a:gd name="T76" fmla="*/ 33 w 404"/>
                    <a:gd name="T77" fmla="*/ 3 h 472"/>
                    <a:gd name="T78" fmla="*/ 37 w 404"/>
                    <a:gd name="T79" fmla="*/ 1 h 472"/>
                    <a:gd name="T80" fmla="*/ 36 w 404"/>
                    <a:gd name="T81" fmla="*/ 0 h 472"/>
                    <a:gd name="T82" fmla="*/ 31 w 404"/>
                    <a:gd name="T83" fmla="*/ 1 h 472"/>
                    <a:gd name="T84" fmla="*/ 25 w 404"/>
                    <a:gd name="T85" fmla="*/ 3 h 472"/>
                    <a:gd name="T86" fmla="*/ 20 w 404"/>
                    <a:gd name="T87" fmla="*/ 5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4"/>
                    <a:gd name="T133" fmla="*/ 0 h 472"/>
                    <a:gd name="T134" fmla="*/ 404 w 404"/>
                    <a:gd name="T135" fmla="*/ 472 h 4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w="9525">
                  <a:noFill/>
                  <a:round/>
                  <a:headEnd/>
                  <a:tailEnd/>
                </a:ln>
              </p:spPr>
              <p:txBody>
                <a:bodyPr/>
                <a:lstStyle/>
                <a:p>
                  <a:endParaRPr lang="en-US"/>
                </a:p>
              </p:txBody>
            </p:sp>
            <p:sp>
              <p:nvSpPr>
                <p:cNvPr id="8255" name="Freeform 45"/>
                <p:cNvSpPr>
                  <a:spLocks/>
                </p:cNvSpPr>
                <p:nvPr/>
              </p:nvSpPr>
              <p:spPr bwMode="auto">
                <a:xfrm>
                  <a:off x="8263" y="4458"/>
                  <a:ext cx="118" cy="105"/>
                </a:xfrm>
                <a:custGeom>
                  <a:avLst/>
                  <a:gdLst>
                    <a:gd name="T0" fmla="*/ 33 w 354"/>
                    <a:gd name="T1" fmla="*/ 11 h 315"/>
                    <a:gd name="T2" fmla="*/ 34 w 354"/>
                    <a:gd name="T3" fmla="*/ 13 h 315"/>
                    <a:gd name="T4" fmla="*/ 36 w 354"/>
                    <a:gd name="T5" fmla="*/ 15 h 315"/>
                    <a:gd name="T6" fmla="*/ 36 w 354"/>
                    <a:gd name="T7" fmla="*/ 17 h 315"/>
                    <a:gd name="T8" fmla="*/ 36 w 354"/>
                    <a:gd name="T9" fmla="*/ 20 h 315"/>
                    <a:gd name="T10" fmla="*/ 36 w 354"/>
                    <a:gd name="T11" fmla="*/ 22 h 315"/>
                    <a:gd name="T12" fmla="*/ 35 w 354"/>
                    <a:gd name="T13" fmla="*/ 24 h 315"/>
                    <a:gd name="T14" fmla="*/ 34 w 354"/>
                    <a:gd name="T15" fmla="*/ 25 h 315"/>
                    <a:gd name="T16" fmla="*/ 33 w 354"/>
                    <a:gd name="T17" fmla="*/ 27 h 315"/>
                    <a:gd name="T18" fmla="*/ 31 w 354"/>
                    <a:gd name="T19" fmla="*/ 28 h 315"/>
                    <a:gd name="T20" fmla="*/ 30 w 354"/>
                    <a:gd name="T21" fmla="*/ 30 h 315"/>
                    <a:gd name="T22" fmla="*/ 28 w 354"/>
                    <a:gd name="T23" fmla="*/ 31 h 315"/>
                    <a:gd name="T24" fmla="*/ 27 w 354"/>
                    <a:gd name="T25" fmla="*/ 33 h 315"/>
                    <a:gd name="T26" fmla="*/ 27 w 354"/>
                    <a:gd name="T27" fmla="*/ 33 h 315"/>
                    <a:gd name="T28" fmla="*/ 27 w 354"/>
                    <a:gd name="T29" fmla="*/ 34 h 315"/>
                    <a:gd name="T30" fmla="*/ 27 w 354"/>
                    <a:gd name="T31" fmla="*/ 34 h 315"/>
                    <a:gd name="T32" fmla="*/ 27 w 354"/>
                    <a:gd name="T33" fmla="*/ 34 h 315"/>
                    <a:gd name="T34" fmla="*/ 27 w 354"/>
                    <a:gd name="T35" fmla="*/ 35 h 315"/>
                    <a:gd name="T36" fmla="*/ 28 w 354"/>
                    <a:gd name="T37" fmla="*/ 35 h 315"/>
                    <a:gd name="T38" fmla="*/ 29 w 354"/>
                    <a:gd name="T39" fmla="*/ 35 h 315"/>
                    <a:gd name="T40" fmla="*/ 29 w 354"/>
                    <a:gd name="T41" fmla="*/ 34 h 315"/>
                    <a:gd name="T42" fmla="*/ 32 w 354"/>
                    <a:gd name="T43" fmla="*/ 32 h 315"/>
                    <a:gd name="T44" fmla="*/ 35 w 354"/>
                    <a:gd name="T45" fmla="*/ 30 h 315"/>
                    <a:gd name="T46" fmla="*/ 37 w 354"/>
                    <a:gd name="T47" fmla="*/ 27 h 315"/>
                    <a:gd name="T48" fmla="*/ 39 w 354"/>
                    <a:gd name="T49" fmla="*/ 23 h 315"/>
                    <a:gd name="T50" fmla="*/ 39 w 354"/>
                    <a:gd name="T51" fmla="*/ 20 h 315"/>
                    <a:gd name="T52" fmla="*/ 39 w 354"/>
                    <a:gd name="T53" fmla="*/ 16 h 315"/>
                    <a:gd name="T54" fmla="*/ 38 w 354"/>
                    <a:gd name="T55" fmla="*/ 13 h 315"/>
                    <a:gd name="T56" fmla="*/ 35 w 354"/>
                    <a:gd name="T57" fmla="*/ 10 h 315"/>
                    <a:gd name="T58" fmla="*/ 33 w 354"/>
                    <a:gd name="T59" fmla="*/ 8 h 315"/>
                    <a:gd name="T60" fmla="*/ 31 w 354"/>
                    <a:gd name="T61" fmla="*/ 7 h 315"/>
                    <a:gd name="T62" fmla="*/ 28 w 354"/>
                    <a:gd name="T63" fmla="*/ 5 h 315"/>
                    <a:gd name="T64" fmla="*/ 26 w 354"/>
                    <a:gd name="T65" fmla="*/ 4 h 315"/>
                    <a:gd name="T66" fmla="*/ 23 w 354"/>
                    <a:gd name="T67" fmla="*/ 3 h 315"/>
                    <a:gd name="T68" fmla="*/ 20 w 354"/>
                    <a:gd name="T69" fmla="*/ 2 h 315"/>
                    <a:gd name="T70" fmla="*/ 17 w 354"/>
                    <a:gd name="T71" fmla="*/ 2 h 315"/>
                    <a:gd name="T72" fmla="*/ 14 w 354"/>
                    <a:gd name="T73" fmla="*/ 1 h 315"/>
                    <a:gd name="T74" fmla="*/ 12 w 354"/>
                    <a:gd name="T75" fmla="*/ 1 h 315"/>
                    <a:gd name="T76" fmla="*/ 9 w 354"/>
                    <a:gd name="T77" fmla="*/ 0 h 315"/>
                    <a:gd name="T78" fmla="*/ 7 w 354"/>
                    <a:gd name="T79" fmla="*/ 0 h 315"/>
                    <a:gd name="T80" fmla="*/ 5 w 354"/>
                    <a:gd name="T81" fmla="*/ 0 h 315"/>
                    <a:gd name="T82" fmla="*/ 3 w 354"/>
                    <a:gd name="T83" fmla="*/ 0 h 315"/>
                    <a:gd name="T84" fmla="*/ 2 w 354"/>
                    <a:gd name="T85" fmla="*/ 0 h 315"/>
                    <a:gd name="T86" fmla="*/ 1 w 354"/>
                    <a:gd name="T87" fmla="*/ 0 h 315"/>
                    <a:gd name="T88" fmla="*/ 0 w 354"/>
                    <a:gd name="T89" fmla="*/ 1 h 315"/>
                    <a:gd name="T90" fmla="*/ 2 w 354"/>
                    <a:gd name="T91" fmla="*/ 1 h 315"/>
                    <a:gd name="T92" fmla="*/ 3 w 354"/>
                    <a:gd name="T93" fmla="*/ 1 h 315"/>
                    <a:gd name="T94" fmla="*/ 5 w 354"/>
                    <a:gd name="T95" fmla="*/ 1 h 315"/>
                    <a:gd name="T96" fmla="*/ 7 w 354"/>
                    <a:gd name="T97" fmla="*/ 2 h 315"/>
                    <a:gd name="T98" fmla="*/ 9 w 354"/>
                    <a:gd name="T99" fmla="*/ 2 h 315"/>
                    <a:gd name="T100" fmla="*/ 11 w 354"/>
                    <a:gd name="T101" fmla="*/ 3 h 315"/>
                    <a:gd name="T102" fmla="*/ 14 w 354"/>
                    <a:gd name="T103" fmla="*/ 3 h 315"/>
                    <a:gd name="T104" fmla="*/ 16 w 354"/>
                    <a:gd name="T105" fmla="*/ 3 h 315"/>
                    <a:gd name="T106" fmla="*/ 18 w 354"/>
                    <a:gd name="T107" fmla="*/ 4 h 315"/>
                    <a:gd name="T108" fmla="*/ 20 w 354"/>
                    <a:gd name="T109" fmla="*/ 5 h 315"/>
                    <a:gd name="T110" fmla="*/ 23 w 354"/>
                    <a:gd name="T111" fmla="*/ 5 h 315"/>
                    <a:gd name="T112" fmla="*/ 25 w 354"/>
                    <a:gd name="T113" fmla="*/ 6 h 315"/>
                    <a:gd name="T114" fmla="*/ 27 w 354"/>
                    <a:gd name="T115" fmla="*/ 7 h 315"/>
                    <a:gd name="T116" fmla="*/ 29 w 354"/>
                    <a:gd name="T117" fmla="*/ 8 h 315"/>
                    <a:gd name="T118" fmla="*/ 31 w 354"/>
                    <a:gd name="T119" fmla="*/ 9 h 315"/>
                    <a:gd name="T120" fmla="*/ 33 w 354"/>
                    <a:gd name="T121" fmla="*/ 11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4"/>
                    <a:gd name="T184" fmla="*/ 0 h 315"/>
                    <a:gd name="T185" fmla="*/ 354 w 354"/>
                    <a:gd name="T186" fmla="*/ 315 h 3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w="6350">
                  <a:noFill/>
                  <a:round/>
                  <a:headEnd/>
                  <a:tailEnd/>
                </a:ln>
              </p:spPr>
              <p:txBody>
                <a:bodyPr/>
                <a:lstStyle/>
                <a:p>
                  <a:endParaRPr lang="en-US"/>
                </a:p>
              </p:txBody>
            </p:sp>
            <p:sp>
              <p:nvSpPr>
                <p:cNvPr id="8256" name="Freeform 46"/>
                <p:cNvSpPr>
                  <a:spLocks/>
                </p:cNvSpPr>
                <p:nvPr/>
              </p:nvSpPr>
              <p:spPr bwMode="auto">
                <a:xfrm>
                  <a:off x="8023" y="4506"/>
                  <a:ext cx="47" cy="99"/>
                </a:xfrm>
                <a:custGeom>
                  <a:avLst/>
                  <a:gdLst>
                    <a:gd name="T0" fmla="*/ 0 w 143"/>
                    <a:gd name="T1" fmla="*/ 18 h 297"/>
                    <a:gd name="T2" fmla="*/ 0 w 143"/>
                    <a:gd name="T3" fmla="*/ 21 h 297"/>
                    <a:gd name="T4" fmla="*/ 1 w 143"/>
                    <a:gd name="T5" fmla="*/ 23 h 297"/>
                    <a:gd name="T6" fmla="*/ 2 w 143"/>
                    <a:gd name="T7" fmla="*/ 26 h 297"/>
                    <a:gd name="T8" fmla="*/ 3 w 143"/>
                    <a:gd name="T9" fmla="*/ 28 h 297"/>
                    <a:gd name="T10" fmla="*/ 5 w 143"/>
                    <a:gd name="T11" fmla="*/ 30 h 297"/>
                    <a:gd name="T12" fmla="*/ 8 w 143"/>
                    <a:gd name="T13" fmla="*/ 31 h 297"/>
                    <a:gd name="T14" fmla="*/ 10 w 143"/>
                    <a:gd name="T15" fmla="*/ 32 h 297"/>
                    <a:gd name="T16" fmla="*/ 12 w 143"/>
                    <a:gd name="T17" fmla="*/ 33 h 297"/>
                    <a:gd name="T18" fmla="*/ 13 w 143"/>
                    <a:gd name="T19" fmla="*/ 33 h 297"/>
                    <a:gd name="T20" fmla="*/ 14 w 143"/>
                    <a:gd name="T21" fmla="*/ 33 h 297"/>
                    <a:gd name="T22" fmla="*/ 15 w 143"/>
                    <a:gd name="T23" fmla="*/ 32 h 297"/>
                    <a:gd name="T24" fmla="*/ 15 w 143"/>
                    <a:gd name="T25" fmla="*/ 32 h 297"/>
                    <a:gd name="T26" fmla="*/ 15 w 143"/>
                    <a:gd name="T27" fmla="*/ 31 h 297"/>
                    <a:gd name="T28" fmla="*/ 15 w 143"/>
                    <a:gd name="T29" fmla="*/ 30 h 297"/>
                    <a:gd name="T30" fmla="*/ 14 w 143"/>
                    <a:gd name="T31" fmla="*/ 29 h 297"/>
                    <a:gd name="T32" fmla="*/ 13 w 143"/>
                    <a:gd name="T33" fmla="*/ 29 h 297"/>
                    <a:gd name="T34" fmla="*/ 11 w 143"/>
                    <a:gd name="T35" fmla="*/ 28 h 297"/>
                    <a:gd name="T36" fmla="*/ 9 w 143"/>
                    <a:gd name="T37" fmla="*/ 27 h 297"/>
                    <a:gd name="T38" fmla="*/ 7 w 143"/>
                    <a:gd name="T39" fmla="*/ 25 h 297"/>
                    <a:gd name="T40" fmla="*/ 5 w 143"/>
                    <a:gd name="T41" fmla="*/ 23 h 297"/>
                    <a:gd name="T42" fmla="*/ 4 w 143"/>
                    <a:gd name="T43" fmla="*/ 21 h 297"/>
                    <a:gd name="T44" fmla="*/ 4 w 143"/>
                    <a:gd name="T45" fmla="*/ 18 h 297"/>
                    <a:gd name="T46" fmla="*/ 4 w 143"/>
                    <a:gd name="T47" fmla="*/ 15 h 297"/>
                    <a:gd name="T48" fmla="*/ 5 w 143"/>
                    <a:gd name="T49" fmla="*/ 13 h 297"/>
                    <a:gd name="T50" fmla="*/ 6 w 143"/>
                    <a:gd name="T51" fmla="*/ 11 h 297"/>
                    <a:gd name="T52" fmla="*/ 7 w 143"/>
                    <a:gd name="T53" fmla="*/ 9 h 297"/>
                    <a:gd name="T54" fmla="*/ 8 w 143"/>
                    <a:gd name="T55" fmla="*/ 7 h 297"/>
                    <a:gd name="T56" fmla="*/ 10 w 143"/>
                    <a:gd name="T57" fmla="*/ 5 h 297"/>
                    <a:gd name="T58" fmla="*/ 12 w 143"/>
                    <a:gd name="T59" fmla="*/ 4 h 297"/>
                    <a:gd name="T60" fmla="*/ 13 w 143"/>
                    <a:gd name="T61" fmla="*/ 3 h 297"/>
                    <a:gd name="T62" fmla="*/ 14 w 143"/>
                    <a:gd name="T63" fmla="*/ 1 h 297"/>
                    <a:gd name="T64" fmla="*/ 15 w 143"/>
                    <a:gd name="T65" fmla="*/ 0 h 297"/>
                    <a:gd name="T66" fmla="*/ 14 w 143"/>
                    <a:gd name="T67" fmla="*/ 0 h 297"/>
                    <a:gd name="T68" fmla="*/ 12 w 143"/>
                    <a:gd name="T69" fmla="*/ 1 h 297"/>
                    <a:gd name="T70" fmla="*/ 10 w 143"/>
                    <a:gd name="T71" fmla="*/ 3 h 297"/>
                    <a:gd name="T72" fmla="*/ 8 w 143"/>
                    <a:gd name="T73" fmla="*/ 5 h 297"/>
                    <a:gd name="T74" fmla="*/ 5 w 143"/>
                    <a:gd name="T75" fmla="*/ 8 h 297"/>
                    <a:gd name="T76" fmla="*/ 3 w 143"/>
                    <a:gd name="T77" fmla="*/ 11 h 297"/>
                    <a:gd name="T78" fmla="*/ 1 w 143"/>
                    <a:gd name="T79" fmla="*/ 15 h 297"/>
                    <a:gd name="T80" fmla="*/ 0 w 143"/>
                    <a:gd name="T81" fmla="*/ 18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3"/>
                    <a:gd name="T124" fmla="*/ 0 h 297"/>
                    <a:gd name="T125" fmla="*/ 143 w 143"/>
                    <a:gd name="T126" fmla="*/ 297 h 2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w="9525">
                  <a:noFill/>
                  <a:round/>
                  <a:headEnd/>
                  <a:tailEnd/>
                </a:ln>
              </p:spPr>
              <p:txBody>
                <a:bodyPr/>
                <a:lstStyle/>
                <a:p>
                  <a:endParaRPr lang="en-US"/>
                </a:p>
              </p:txBody>
            </p:sp>
            <p:sp>
              <p:nvSpPr>
                <p:cNvPr id="8257" name="Freeform 47"/>
                <p:cNvSpPr>
                  <a:spLocks/>
                </p:cNvSpPr>
                <p:nvPr/>
              </p:nvSpPr>
              <p:spPr bwMode="auto">
                <a:xfrm>
                  <a:off x="8360" y="4451"/>
                  <a:ext cx="103" cy="129"/>
                </a:xfrm>
                <a:custGeom>
                  <a:avLst/>
                  <a:gdLst>
                    <a:gd name="T0" fmla="*/ 29 w 309"/>
                    <a:gd name="T1" fmla="*/ 17 h 388"/>
                    <a:gd name="T2" fmla="*/ 31 w 309"/>
                    <a:gd name="T3" fmla="*/ 20 h 388"/>
                    <a:gd name="T4" fmla="*/ 31 w 309"/>
                    <a:gd name="T5" fmla="*/ 23 h 388"/>
                    <a:gd name="T6" fmla="*/ 31 w 309"/>
                    <a:gd name="T7" fmla="*/ 26 h 388"/>
                    <a:gd name="T8" fmla="*/ 29 w 309"/>
                    <a:gd name="T9" fmla="*/ 29 h 388"/>
                    <a:gd name="T10" fmla="*/ 26 w 309"/>
                    <a:gd name="T11" fmla="*/ 32 h 388"/>
                    <a:gd name="T12" fmla="*/ 23 w 309"/>
                    <a:gd name="T13" fmla="*/ 34 h 388"/>
                    <a:gd name="T14" fmla="*/ 20 w 309"/>
                    <a:gd name="T15" fmla="*/ 37 h 388"/>
                    <a:gd name="T16" fmla="*/ 18 w 309"/>
                    <a:gd name="T17" fmla="*/ 39 h 388"/>
                    <a:gd name="T18" fmla="*/ 17 w 309"/>
                    <a:gd name="T19" fmla="*/ 40 h 388"/>
                    <a:gd name="T20" fmla="*/ 17 w 309"/>
                    <a:gd name="T21" fmla="*/ 41 h 388"/>
                    <a:gd name="T22" fmla="*/ 17 w 309"/>
                    <a:gd name="T23" fmla="*/ 42 h 388"/>
                    <a:gd name="T24" fmla="*/ 18 w 309"/>
                    <a:gd name="T25" fmla="*/ 43 h 388"/>
                    <a:gd name="T26" fmla="*/ 19 w 309"/>
                    <a:gd name="T27" fmla="*/ 43 h 388"/>
                    <a:gd name="T28" fmla="*/ 22 w 309"/>
                    <a:gd name="T29" fmla="*/ 41 h 388"/>
                    <a:gd name="T30" fmla="*/ 25 w 309"/>
                    <a:gd name="T31" fmla="*/ 37 h 388"/>
                    <a:gd name="T32" fmla="*/ 29 w 309"/>
                    <a:gd name="T33" fmla="*/ 34 h 388"/>
                    <a:gd name="T34" fmla="*/ 32 w 309"/>
                    <a:gd name="T35" fmla="*/ 30 h 388"/>
                    <a:gd name="T36" fmla="*/ 34 w 309"/>
                    <a:gd name="T37" fmla="*/ 26 h 388"/>
                    <a:gd name="T38" fmla="*/ 34 w 309"/>
                    <a:gd name="T39" fmla="*/ 21 h 388"/>
                    <a:gd name="T40" fmla="*/ 32 w 309"/>
                    <a:gd name="T41" fmla="*/ 17 h 388"/>
                    <a:gd name="T42" fmla="*/ 28 w 309"/>
                    <a:gd name="T43" fmla="*/ 13 h 388"/>
                    <a:gd name="T44" fmla="*/ 25 w 309"/>
                    <a:gd name="T45" fmla="*/ 10 h 388"/>
                    <a:gd name="T46" fmla="*/ 21 w 309"/>
                    <a:gd name="T47" fmla="*/ 8 h 388"/>
                    <a:gd name="T48" fmla="*/ 18 w 309"/>
                    <a:gd name="T49" fmla="*/ 6 h 388"/>
                    <a:gd name="T50" fmla="*/ 14 w 309"/>
                    <a:gd name="T51" fmla="*/ 4 h 388"/>
                    <a:gd name="T52" fmla="*/ 10 w 309"/>
                    <a:gd name="T53" fmla="*/ 2 h 388"/>
                    <a:gd name="T54" fmla="*/ 7 w 309"/>
                    <a:gd name="T55" fmla="*/ 1 h 388"/>
                    <a:gd name="T56" fmla="*/ 3 w 309"/>
                    <a:gd name="T57" fmla="*/ 0 h 388"/>
                    <a:gd name="T58" fmla="*/ 1 w 309"/>
                    <a:gd name="T59" fmla="*/ 0 h 388"/>
                    <a:gd name="T60" fmla="*/ 1 w 309"/>
                    <a:gd name="T61" fmla="*/ 1 h 388"/>
                    <a:gd name="T62" fmla="*/ 4 w 309"/>
                    <a:gd name="T63" fmla="*/ 2 h 388"/>
                    <a:gd name="T64" fmla="*/ 7 w 309"/>
                    <a:gd name="T65" fmla="*/ 3 h 388"/>
                    <a:gd name="T66" fmla="*/ 11 w 309"/>
                    <a:gd name="T67" fmla="*/ 5 h 388"/>
                    <a:gd name="T68" fmla="*/ 15 w 309"/>
                    <a:gd name="T69" fmla="*/ 7 h 388"/>
                    <a:gd name="T70" fmla="*/ 19 w 309"/>
                    <a:gd name="T71" fmla="*/ 10 h 388"/>
                    <a:gd name="T72" fmla="*/ 23 w 309"/>
                    <a:gd name="T73" fmla="*/ 12 h 388"/>
                    <a:gd name="T74" fmla="*/ 26 w 309"/>
                    <a:gd name="T75" fmla="*/ 15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88"/>
                    <a:gd name="T116" fmla="*/ 309 w 309"/>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w="9525">
                  <a:noFill/>
                  <a:round/>
                  <a:headEnd/>
                  <a:tailEnd/>
                </a:ln>
              </p:spPr>
              <p:txBody>
                <a:bodyPr/>
                <a:lstStyle/>
                <a:p>
                  <a:endParaRPr lang="en-US"/>
                </a:p>
              </p:txBody>
            </p:sp>
            <p:sp>
              <p:nvSpPr>
                <p:cNvPr id="8258" name="Freeform 48"/>
                <p:cNvSpPr>
                  <a:spLocks/>
                </p:cNvSpPr>
                <p:nvPr/>
              </p:nvSpPr>
              <p:spPr bwMode="auto">
                <a:xfrm>
                  <a:off x="8279" y="4648"/>
                  <a:ext cx="135" cy="97"/>
                </a:xfrm>
                <a:custGeom>
                  <a:avLst/>
                  <a:gdLst>
                    <a:gd name="T0" fmla="*/ 37 w 406"/>
                    <a:gd name="T1" fmla="*/ 7 h 292"/>
                    <a:gd name="T2" fmla="*/ 39 w 406"/>
                    <a:gd name="T3" fmla="*/ 14 h 292"/>
                    <a:gd name="T4" fmla="*/ 41 w 406"/>
                    <a:gd name="T5" fmla="*/ 20 h 292"/>
                    <a:gd name="T6" fmla="*/ 44 w 406"/>
                    <a:gd name="T7" fmla="*/ 26 h 292"/>
                    <a:gd name="T8" fmla="*/ 45 w 406"/>
                    <a:gd name="T9" fmla="*/ 30 h 292"/>
                    <a:gd name="T10" fmla="*/ 45 w 406"/>
                    <a:gd name="T11" fmla="*/ 31 h 292"/>
                    <a:gd name="T12" fmla="*/ 44 w 406"/>
                    <a:gd name="T13" fmla="*/ 32 h 292"/>
                    <a:gd name="T14" fmla="*/ 42 w 406"/>
                    <a:gd name="T15" fmla="*/ 32 h 292"/>
                    <a:gd name="T16" fmla="*/ 40 w 406"/>
                    <a:gd name="T17" fmla="*/ 28 h 292"/>
                    <a:gd name="T18" fmla="*/ 38 w 406"/>
                    <a:gd name="T19" fmla="*/ 19 h 292"/>
                    <a:gd name="T20" fmla="*/ 35 w 406"/>
                    <a:gd name="T21" fmla="*/ 10 h 292"/>
                    <a:gd name="T22" fmla="*/ 34 w 406"/>
                    <a:gd name="T23" fmla="*/ 5 h 292"/>
                    <a:gd name="T24" fmla="*/ 31 w 406"/>
                    <a:gd name="T25" fmla="*/ 4 h 292"/>
                    <a:gd name="T26" fmla="*/ 26 w 406"/>
                    <a:gd name="T27" fmla="*/ 4 h 292"/>
                    <a:gd name="T28" fmla="*/ 21 w 406"/>
                    <a:gd name="T29" fmla="*/ 6 h 292"/>
                    <a:gd name="T30" fmla="*/ 16 w 406"/>
                    <a:gd name="T31" fmla="*/ 7 h 292"/>
                    <a:gd name="T32" fmla="*/ 12 w 406"/>
                    <a:gd name="T33" fmla="*/ 9 h 292"/>
                    <a:gd name="T34" fmla="*/ 7 w 406"/>
                    <a:gd name="T35" fmla="*/ 11 h 292"/>
                    <a:gd name="T36" fmla="*/ 4 w 406"/>
                    <a:gd name="T37" fmla="*/ 14 h 292"/>
                    <a:gd name="T38" fmla="*/ 1 w 406"/>
                    <a:gd name="T39" fmla="*/ 16 h 292"/>
                    <a:gd name="T40" fmla="*/ 0 w 406"/>
                    <a:gd name="T41" fmla="*/ 15 h 292"/>
                    <a:gd name="T42" fmla="*/ 2 w 406"/>
                    <a:gd name="T43" fmla="*/ 11 h 292"/>
                    <a:gd name="T44" fmla="*/ 6 w 406"/>
                    <a:gd name="T45" fmla="*/ 8 h 292"/>
                    <a:gd name="T46" fmla="*/ 10 w 406"/>
                    <a:gd name="T47" fmla="*/ 5 h 292"/>
                    <a:gd name="T48" fmla="*/ 15 w 406"/>
                    <a:gd name="T49" fmla="*/ 3 h 292"/>
                    <a:gd name="T50" fmla="*/ 23 w 406"/>
                    <a:gd name="T51" fmla="*/ 1 h 292"/>
                    <a:gd name="T52" fmla="*/ 31 w 406"/>
                    <a:gd name="T53" fmla="*/ 0 h 292"/>
                    <a:gd name="T54" fmla="*/ 36 w 406"/>
                    <a:gd name="T55" fmla="*/ 0 h 292"/>
                    <a:gd name="T56" fmla="*/ 37 w 406"/>
                    <a:gd name="T57" fmla="*/ 0 h 292"/>
                    <a:gd name="T58" fmla="*/ 38 w 406"/>
                    <a:gd name="T59" fmla="*/ 1 h 292"/>
                    <a:gd name="T60" fmla="*/ 38 w 406"/>
                    <a:gd name="T61" fmla="*/ 3 h 292"/>
                    <a:gd name="T62" fmla="*/ 37 w 406"/>
                    <a:gd name="T63" fmla="*/ 4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6"/>
                    <a:gd name="T97" fmla="*/ 0 h 292"/>
                    <a:gd name="T98" fmla="*/ 406 w 406"/>
                    <a:gd name="T99" fmla="*/ 292 h 2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a:p>
              </p:txBody>
            </p:sp>
            <p:sp>
              <p:nvSpPr>
                <p:cNvPr id="8259" name="Freeform 49"/>
                <p:cNvSpPr>
                  <a:spLocks/>
                </p:cNvSpPr>
                <p:nvPr/>
              </p:nvSpPr>
              <p:spPr bwMode="auto">
                <a:xfrm>
                  <a:off x="8272" y="4697"/>
                  <a:ext cx="146" cy="320"/>
                </a:xfrm>
                <a:custGeom>
                  <a:avLst/>
                  <a:gdLst>
                    <a:gd name="T0" fmla="*/ 9 w 439"/>
                    <a:gd name="T1" fmla="*/ 32 h 960"/>
                    <a:gd name="T2" fmla="*/ 10 w 439"/>
                    <a:gd name="T3" fmla="*/ 35 h 960"/>
                    <a:gd name="T4" fmla="*/ 12 w 439"/>
                    <a:gd name="T5" fmla="*/ 42 h 960"/>
                    <a:gd name="T6" fmla="*/ 16 w 439"/>
                    <a:gd name="T7" fmla="*/ 51 h 960"/>
                    <a:gd name="T8" fmla="*/ 19 w 439"/>
                    <a:gd name="T9" fmla="*/ 59 h 960"/>
                    <a:gd name="T10" fmla="*/ 23 w 439"/>
                    <a:gd name="T11" fmla="*/ 68 h 960"/>
                    <a:gd name="T12" fmla="*/ 27 w 439"/>
                    <a:gd name="T13" fmla="*/ 76 h 960"/>
                    <a:gd name="T14" fmla="*/ 32 w 439"/>
                    <a:gd name="T15" fmla="*/ 85 h 960"/>
                    <a:gd name="T16" fmla="*/ 36 w 439"/>
                    <a:gd name="T17" fmla="*/ 93 h 960"/>
                    <a:gd name="T18" fmla="*/ 41 w 439"/>
                    <a:gd name="T19" fmla="*/ 102 h 960"/>
                    <a:gd name="T20" fmla="*/ 43 w 439"/>
                    <a:gd name="T21" fmla="*/ 106 h 960"/>
                    <a:gd name="T22" fmla="*/ 45 w 439"/>
                    <a:gd name="T23" fmla="*/ 107 h 960"/>
                    <a:gd name="T24" fmla="*/ 47 w 439"/>
                    <a:gd name="T25" fmla="*/ 107 h 960"/>
                    <a:gd name="T26" fmla="*/ 48 w 439"/>
                    <a:gd name="T27" fmla="*/ 106 h 960"/>
                    <a:gd name="T28" fmla="*/ 49 w 439"/>
                    <a:gd name="T29" fmla="*/ 105 h 960"/>
                    <a:gd name="T30" fmla="*/ 48 w 439"/>
                    <a:gd name="T31" fmla="*/ 104 h 960"/>
                    <a:gd name="T32" fmla="*/ 46 w 439"/>
                    <a:gd name="T33" fmla="*/ 100 h 960"/>
                    <a:gd name="T34" fmla="*/ 42 w 439"/>
                    <a:gd name="T35" fmla="*/ 94 h 960"/>
                    <a:gd name="T36" fmla="*/ 39 w 439"/>
                    <a:gd name="T37" fmla="*/ 87 h 960"/>
                    <a:gd name="T38" fmla="*/ 35 w 439"/>
                    <a:gd name="T39" fmla="*/ 80 h 960"/>
                    <a:gd name="T40" fmla="*/ 30 w 439"/>
                    <a:gd name="T41" fmla="*/ 71 h 960"/>
                    <a:gd name="T42" fmla="*/ 24 w 439"/>
                    <a:gd name="T43" fmla="*/ 59 h 960"/>
                    <a:gd name="T44" fmla="*/ 19 w 439"/>
                    <a:gd name="T45" fmla="*/ 47 h 960"/>
                    <a:gd name="T46" fmla="*/ 14 w 439"/>
                    <a:gd name="T47" fmla="*/ 35 h 960"/>
                    <a:gd name="T48" fmla="*/ 10 w 439"/>
                    <a:gd name="T49" fmla="*/ 24 h 960"/>
                    <a:gd name="T50" fmla="*/ 7 w 439"/>
                    <a:gd name="T51" fmla="*/ 15 h 960"/>
                    <a:gd name="T52" fmla="*/ 4 w 439"/>
                    <a:gd name="T53" fmla="*/ 7 h 960"/>
                    <a:gd name="T54" fmla="*/ 2 w 439"/>
                    <a:gd name="T55" fmla="*/ 1 h 960"/>
                    <a:gd name="T56" fmla="*/ 1 w 439"/>
                    <a:gd name="T57" fmla="*/ 0 h 960"/>
                    <a:gd name="T58" fmla="*/ 0 w 439"/>
                    <a:gd name="T59" fmla="*/ 1 h 960"/>
                    <a:gd name="T60" fmla="*/ 1 w 439"/>
                    <a:gd name="T61" fmla="*/ 5 h 960"/>
                    <a:gd name="T62" fmla="*/ 2 w 439"/>
                    <a:gd name="T63" fmla="*/ 13 h 960"/>
                    <a:gd name="T64" fmla="*/ 4 w 439"/>
                    <a:gd name="T65" fmla="*/ 20 h 960"/>
                    <a:gd name="T66" fmla="*/ 6 w 439"/>
                    <a:gd name="T67" fmla="*/ 27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9"/>
                    <a:gd name="T103" fmla="*/ 0 h 960"/>
                    <a:gd name="T104" fmla="*/ 439 w 439"/>
                    <a:gd name="T105" fmla="*/ 960 h 9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a:p>
              </p:txBody>
            </p:sp>
            <p:sp>
              <p:nvSpPr>
                <p:cNvPr id="8260" name="Freeform 50"/>
                <p:cNvSpPr>
                  <a:spLocks/>
                </p:cNvSpPr>
                <p:nvPr/>
              </p:nvSpPr>
              <p:spPr bwMode="auto">
                <a:xfrm>
                  <a:off x="8416" y="4972"/>
                  <a:ext cx="128" cy="66"/>
                </a:xfrm>
                <a:custGeom>
                  <a:avLst/>
                  <a:gdLst>
                    <a:gd name="T0" fmla="*/ 0 w 382"/>
                    <a:gd name="T1" fmla="*/ 20 h 198"/>
                    <a:gd name="T2" fmla="*/ 0 w 382"/>
                    <a:gd name="T3" fmla="*/ 21 h 198"/>
                    <a:gd name="T4" fmla="*/ 0 w 382"/>
                    <a:gd name="T5" fmla="*/ 21 h 198"/>
                    <a:gd name="T6" fmla="*/ 0 w 382"/>
                    <a:gd name="T7" fmla="*/ 22 h 198"/>
                    <a:gd name="T8" fmla="*/ 1 w 382"/>
                    <a:gd name="T9" fmla="*/ 22 h 198"/>
                    <a:gd name="T10" fmla="*/ 3 w 382"/>
                    <a:gd name="T11" fmla="*/ 21 h 198"/>
                    <a:gd name="T12" fmla="*/ 6 w 382"/>
                    <a:gd name="T13" fmla="*/ 20 h 198"/>
                    <a:gd name="T14" fmla="*/ 8 w 382"/>
                    <a:gd name="T15" fmla="*/ 18 h 198"/>
                    <a:gd name="T16" fmla="*/ 11 w 382"/>
                    <a:gd name="T17" fmla="*/ 17 h 198"/>
                    <a:gd name="T18" fmla="*/ 14 w 382"/>
                    <a:gd name="T19" fmla="*/ 16 h 198"/>
                    <a:gd name="T20" fmla="*/ 16 w 382"/>
                    <a:gd name="T21" fmla="*/ 15 h 198"/>
                    <a:gd name="T22" fmla="*/ 19 w 382"/>
                    <a:gd name="T23" fmla="*/ 14 h 198"/>
                    <a:gd name="T24" fmla="*/ 22 w 382"/>
                    <a:gd name="T25" fmla="*/ 13 h 198"/>
                    <a:gd name="T26" fmla="*/ 24 w 382"/>
                    <a:gd name="T27" fmla="*/ 12 h 198"/>
                    <a:gd name="T28" fmla="*/ 27 w 382"/>
                    <a:gd name="T29" fmla="*/ 11 h 198"/>
                    <a:gd name="T30" fmla="*/ 30 w 382"/>
                    <a:gd name="T31" fmla="*/ 10 h 198"/>
                    <a:gd name="T32" fmla="*/ 32 w 382"/>
                    <a:gd name="T33" fmla="*/ 9 h 198"/>
                    <a:gd name="T34" fmla="*/ 35 w 382"/>
                    <a:gd name="T35" fmla="*/ 7 h 198"/>
                    <a:gd name="T36" fmla="*/ 37 w 382"/>
                    <a:gd name="T37" fmla="*/ 6 h 198"/>
                    <a:gd name="T38" fmla="*/ 40 w 382"/>
                    <a:gd name="T39" fmla="*/ 5 h 198"/>
                    <a:gd name="T40" fmla="*/ 42 w 382"/>
                    <a:gd name="T41" fmla="*/ 3 h 198"/>
                    <a:gd name="T42" fmla="*/ 43 w 382"/>
                    <a:gd name="T43" fmla="*/ 3 h 198"/>
                    <a:gd name="T44" fmla="*/ 43 w 382"/>
                    <a:gd name="T45" fmla="*/ 2 h 198"/>
                    <a:gd name="T46" fmla="*/ 43 w 382"/>
                    <a:gd name="T47" fmla="*/ 1 h 198"/>
                    <a:gd name="T48" fmla="*/ 43 w 382"/>
                    <a:gd name="T49" fmla="*/ 1 h 198"/>
                    <a:gd name="T50" fmla="*/ 42 w 382"/>
                    <a:gd name="T51" fmla="*/ 0 h 198"/>
                    <a:gd name="T52" fmla="*/ 42 w 382"/>
                    <a:gd name="T53" fmla="*/ 0 h 198"/>
                    <a:gd name="T54" fmla="*/ 41 w 382"/>
                    <a:gd name="T55" fmla="*/ 0 h 198"/>
                    <a:gd name="T56" fmla="*/ 40 w 382"/>
                    <a:gd name="T57" fmla="*/ 0 h 198"/>
                    <a:gd name="T58" fmla="*/ 38 w 382"/>
                    <a:gd name="T59" fmla="*/ 2 h 198"/>
                    <a:gd name="T60" fmla="*/ 35 w 382"/>
                    <a:gd name="T61" fmla="*/ 3 h 198"/>
                    <a:gd name="T62" fmla="*/ 31 w 382"/>
                    <a:gd name="T63" fmla="*/ 5 h 198"/>
                    <a:gd name="T64" fmla="*/ 28 w 382"/>
                    <a:gd name="T65" fmla="*/ 6 h 198"/>
                    <a:gd name="T66" fmla="*/ 25 w 382"/>
                    <a:gd name="T67" fmla="*/ 8 h 198"/>
                    <a:gd name="T68" fmla="*/ 22 w 382"/>
                    <a:gd name="T69" fmla="*/ 9 h 198"/>
                    <a:gd name="T70" fmla="*/ 18 w 382"/>
                    <a:gd name="T71" fmla="*/ 11 h 198"/>
                    <a:gd name="T72" fmla="*/ 15 w 382"/>
                    <a:gd name="T73" fmla="*/ 12 h 198"/>
                    <a:gd name="T74" fmla="*/ 12 w 382"/>
                    <a:gd name="T75" fmla="*/ 14 h 198"/>
                    <a:gd name="T76" fmla="*/ 9 w 382"/>
                    <a:gd name="T77" fmla="*/ 15 h 198"/>
                    <a:gd name="T78" fmla="*/ 7 w 382"/>
                    <a:gd name="T79" fmla="*/ 16 h 198"/>
                    <a:gd name="T80" fmla="*/ 4 w 382"/>
                    <a:gd name="T81" fmla="*/ 18 h 198"/>
                    <a:gd name="T82" fmla="*/ 3 w 382"/>
                    <a:gd name="T83" fmla="*/ 18 h 198"/>
                    <a:gd name="T84" fmla="*/ 1 w 382"/>
                    <a:gd name="T85" fmla="*/ 19 h 198"/>
                    <a:gd name="T86" fmla="*/ 1 w 382"/>
                    <a:gd name="T87" fmla="*/ 20 h 198"/>
                    <a:gd name="T88" fmla="*/ 0 w 382"/>
                    <a:gd name="T89" fmla="*/ 20 h 198"/>
                    <a:gd name="T90" fmla="*/ 0 w 382"/>
                    <a:gd name="T91" fmla="*/ 20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198"/>
                    <a:gd name="T140" fmla="*/ 382 w 382"/>
                    <a:gd name="T141" fmla="*/ 198 h 1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a:p>
              </p:txBody>
            </p:sp>
            <p:sp>
              <p:nvSpPr>
                <p:cNvPr id="8261" name="Freeform 51"/>
                <p:cNvSpPr>
                  <a:spLocks/>
                </p:cNvSpPr>
                <p:nvPr/>
              </p:nvSpPr>
              <p:spPr bwMode="auto">
                <a:xfrm>
                  <a:off x="8304" y="4693"/>
                  <a:ext cx="76" cy="80"/>
                </a:xfrm>
                <a:custGeom>
                  <a:avLst/>
                  <a:gdLst>
                    <a:gd name="T0" fmla="*/ 13 w 229"/>
                    <a:gd name="T1" fmla="*/ 0 h 240"/>
                    <a:gd name="T2" fmla="*/ 12 w 229"/>
                    <a:gd name="T3" fmla="*/ 0 h 240"/>
                    <a:gd name="T4" fmla="*/ 10 w 229"/>
                    <a:gd name="T5" fmla="*/ 0 h 240"/>
                    <a:gd name="T6" fmla="*/ 8 w 229"/>
                    <a:gd name="T7" fmla="*/ 0 h 240"/>
                    <a:gd name="T8" fmla="*/ 6 w 229"/>
                    <a:gd name="T9" fmla="*/ 0 h 240"/>
                    <a:gd name="T10" fmla="*/ 5 w 229"/>
                    <a:gd name="T11" fmla="*/ 1 h 240"/>
                    <a:gd name="T12" fmla="*/ 2 w 229"/>
                    <a:gd name="T13" fmla="*/ 4 h 240"/>
                    <a:gd name="T14" fmla="*/ 0 w 229"/>
                    <a:gd name="T15" fmla="*/ 8 h 240"/>
                    <a:gd name="T16" fmla="*/ 0 w 229"/>
                    <a:gd name="T17" fmla="*/ 13 h 240"/>
                    <a:gd name="T18" fmla="*/ 2 w 229"/>
                    <a:gd name="T19" fmla="*/ 19 h 240"/>
                    <a:gd name="T20" fmla="*/ 4 w 229"/>
                    <a:gd name="T21" fmla="*/ 22 h 240"/>
                    <a:gd name="T22" fmla="*/ 6 w 229"/>
                    <a:gd name="T23" fmla="*/ 25 h 240"/>
                    <a:gd name="T24" fmla="*/ 9 w 229"/>
                    <a:gd name="T25" fmla="*/ 26 h 240"/>
                    <a:gd name="T26" fmla="*/ 13 w 229"/>
                    <a:gd name="T27" fmla="*/ 27 h 240"/>
                    <a:gd name="T28" fmla="*/ 17 w 229"/>
                    <a:gd name="T29" fmla="*/ 25 h 240"/>
                    <a:gd name="T30" fmla="*/ 21 w 229"/>
                    <a:gd name="T31" fmla="*/ 23 h 240"/>
                    <a:gd name="T32" fmla="*/ 24 w 229"/>
                    <a:gd name="T33" fmla="*/ 19 h 240"/>
                    <a:gd name="T34" fmla="*/ 25 w 229"/>
                    <a:gd name="T35" fmla="*/ 15 h 240"/>
                    <a:gd name="T36" fmla="*/ 25 w 229"/>
                    <a:gd name="T37" fmla="*/ 11 h 240"/>
                    <a:gd name="T38" fmla="*/ 24 w 229"/>
                    <a:gd name="T39" fmla="*/ 11 h 240"/>
                    <a:gd name="T40" fmla="*/ 23 w 229"/>
                    <a:gd name="T41" fmla="*/ 11 h 240"/>
                    <a:gd name="T42" fmla="*/ 22 w 229"/>
                    <a:gd name="T43" fmla="*/ 12 h 240"/>
                    <a:gd name="T44" fmla="*/ 21 w 229"/>
                    <a:gd name="T45" fmla="*/ 14 h 240"/>
                    <a:gd name="T46" fmla="*/ 20 w 229"/>
                    <a:gd name="T47" fmla="*/ 18 h 240"/>
                    <a:gd name="T48" fmla="*/ 18 w 229"/>
                    <a:gd name="T49" fmla="*/ 20 h 240"/>
                    <a:gd name="T50" fmla="*/ 15 w 229"/>
                    <a:gd name="T51" fmla="*/ 22 h 240"/>
                    <a:gd name="T52" fmla="*/ 10 w 229"/>
                    <a:gd name="T53" fmla="*/ 22 h 240"/>
                    <a:gd name="T54" fmla="*/ 7 w 229"/>
                    <a:gd name="T55" fmla="*/ 20 h 240"/>
                    <a:gd name="T56" fmla="*/ 5 w 229"/>
                    <a:gd name="T57" fmla="*/ 16 h 240"/>
                    <a:gd name="T58" fmla="*/ 4 w 229"/>
                    <a:gd name="T59" fmla="*/ 11 h 240"/>
                    <a:gd name="T60" fmla="*/ 4 w 229"/>
                    <a:gd name="T61" fmla="*/ 8 h 240"/>
                    <a:gd name="T62" fmla="*/ 5 w 229"/>
                    <a:gd name="T63" fmla="*/ 6 h 240"/>
                    <a:gd name="T64" fmla="*/ 6 w 229"/>
                    <a:gd name="T65" fmla="*/ 4 h 240"/>
                    <a:gd name="T66" fmla="*/ 9 w 229"/>
                    <a:gd name="T67" fmla="*/ 2 h 240"/>
                    <a:gd name="T68" fmla="*/ 11 w 229"/>
                    <a:gd name="T69" fmla="*/ 2 h 240"/>
                    <a:gd name="T70" fmla="*/ 13 w 229"/>
                    <a:gd name="T71" fmla="*/ 2 h 240"/>
                    <a:gd name="T72" fmla="*/ 15 w 229"/>
                    <a:gd name="T73" fmla="*/ 2 h 240"/>
                    <a:gd name="T74" fmla="*/ 15 w 229"/>
                    <a:gd name="T75" fmla="*/ 1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40"/>
                    <a:gd name="T116" fmla="*/ 229 w 229"/>
                    <a:gd name="T117" fmla="*/ 240 h 2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a:p>
              </p:txBody>
            </p:sp>
            <p:sp>
              <p:nvSpPr>
                <p:cNvPr id="8262" name="Freeform 52"/>
                <p:cNvSpPr>
                  <a:spLocks/>
                </p:cNvSpPr>
                <p:nvPr/>
              </p:nvSpPr>
              <p:spPr bwMode="auto">
                <a:xfrm>
                  <a:off x="8401" y="4895"/>
                  <a:ext cx="93" cy="90"/>
                </a:xfrm>
                <a:custGeom>
                  <a:avLst/>
                  <a:gdLst>
                    <a:gd name="T0" fmla="*/ 7 w 281"/>
                    <a:gd name="T1" fmla="*/ 1 h 270"/>
                    <a:gd name="T2" fmla="*/ 4 w 281"/>
                    <a:gd name="T3" fmla="*/ 3 h 270"/>
                    <a:gd name="T4" fmla="*/ 2 w 281"/>
                    <a:gd name="T5" fmla="*/ 6 h 270"/>
                    <a:gd name="T6" fmla="*/ 0 w 281"/>
                    <a:gd name="T7" fmla="*/ 9 h 270"/>
                    <a:gd name="T8" fmla="*/ 0 w 281"/>
                    <a:gd name="T9" fmla="*/ 13 h 270"/>
                    <a:gd name="T10" fmla="*/ 1 w 281"/>
                    <a:gd name="T11" fmla="*/ 16 h 270"/>
                    <a:gd name="T12" fmla="*/ 2 w 281"/>
                    <a:gd name="T13" fmla="*/ 20 h 270"/>
                    <a:gd name="T14" fmla="*/ 4 w 281"/>
                    <a:gd name="T15" fmla="*/ 23 h 270"/>
                    <a:gd name="T16" fmla="*/ 7 w 281"/>
                    <a:gd name="T17" fmla="*/ 26 h 270"/>
                    <a:gd name="T18" fmla="*/ 11 w 281"/>
                    <a:gd name="T19" fmla="*/ 29 h 270"/>
                    <a:gd name="T20" fmla="*/ 16 w 281"/>
                    <a:gd name="T21" fmla="*/ 30 h 270"/>
                    <a:gd name="T22" fmla="*/ 20 w 281"/>
                    <a:gd name="T23" fmla="*/ 29 h 270"/>
                    <a:gd name="T24" fmla="*/ 24 w 281"/>
                    <a:gd name="T25" fmla="*/ 27 h 270"/>
                    <a:gd name="T26" fmla="*/ 27 w 281"/>
                    <a:gd name="T27" fmla="*/ 24 h 270"/>
                    <a:gd name="T28" fmla="*/ 29 w 281"/>
                    <a:gd name="T29" fmla="*/ 21 h 270"/>
                    <a:gd name="T30" fmla="*/ 30 w 281"/>
                    <a:gd name="T31" fmla="*/ 18 h 270"/>
                    <a:gd name="T32" fmla="*/ 31 w 281"/>
                    <a:gd name="T33" fmla="*/ 15 h 270"/>
                    <a:gd name="T34" fmla="*/ 30 w 281"/>
                    <a:gd name="T35" fmla="*/ 13 h 270"/>
                    <a:gd name="T36" fmla="*/ 28 w 281"/>
                    <a:gd name="T37" fmla="*/ 13 h 270"/>
                    <a:gd name="T38" fmla="*/ 27 w 281"/>
                    <a:gd name="T39" fmla="*/ 14 h 270"/>
                    <a:gd name="T40" fmla="*/ 26 w 281"/>
                    <a:gd name="T41" fmla="*/ 15 h 270"/>
                    <a:gd name="T42" fmla="*/ 26 w 281"/>
                    <a:gd name="T43" fmla="*/ 17 h 270"/>
                    <a:gd name="T44" fmla="*/ 24 w 281"/>
                    <a:gd name="T45" fmla="*/ 20 h 270"/>
                    <a:gd name="T46" fmla="*/ 22 w 281"/>
                    <a:gd name="T47" fmla="*/ 23 h 270"/>
                    <a:gd name="T48" fmla="*/ 17 w 281"/>
                    <a:gd name="T49" fmla="*/ 24 h 270"/>
                    <a:gd name="T50" fmla="*/ 11 w 281"/>
                    <a:gd name="T51" fmla="*/ 22 h 270"/>
                    <a:gd name="T52" fmla="*/ 7 w 281"/>
                    <a:gd name="T53" fmla="*/ 18 h 270"/>
                    <a:gd name="T54" fmla="*/ 4 w 281"/>
                    <a:gd name="T55" fmla="*/ 13 h 270"/>
                    <a:gd name="T56" fmla="*/ 5 w 281"/>
                    <a:gd name="T57" fmla="*/ 8 h 270"/>
                    <a:gd name="T58" fmla="*/ 7 w 281"/>
                    <a:gd name="T59" fmla="*/ 6 h 270"/>
                    <a:gd name="T60" fmla="*/ 9 w 281"/>
                    <a:gd name="T61" fmla="*/ 3 h 270"/>
                    <a:gd name="T62" fmla="*/ 11 w 281"/>
                    <a:gd name="T63" fmla="*/ 2 h 270"/>
                    <a:gd name="T64" fmla="*/ 12 w 281"/>
                    <a:gd name="T65" fmla="*/ 1 h 270"/>
                    <a:gd name="T66" fmla="*/ 1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70"/>
                    <a:gd name="T104" fmla="*/ 281 w 281"/>
                    <a:gd name="T105" fmla="*/ 270 h 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a:p>
              </p:txBody>
            </p:sp>
            <p:sp>
              <p:nvSpPr>
                <p:cNvPr id="8263" name="Freeform 53"/>
                <p:cNvSpPr>
                  <a:spLocks/>
                </p:cNvSpPr>
                <p:nvPr/>
              </p:nvSpPr>
              <p:spPr bwMode="auto">
                <a:xfrm>
                  <a:off x="8431" y="4921"/>
                  <a:ext cx="5" cy="4"/>
                </a:xfrm>
                <a:custGeom>
                  <a:avLst/>
                  <a:gdLst>
                    <a:gd name="T0" fmla="*/ 0 w 15"/>
                    <a:gd name="T1" fmla="*/ 1 h 13"/>
                    <a:gd name="T2" fmla="*/ 0 w 15"/>
                    <a:gd name="T3" fmla="*/ 1 h 13"/>
                    <a:gd name="T4" fmla="*/ 0 w 15"/>
                    <a:gd name="T5" fmla="*/ 1 h 13"/>
                    <a:gd name="T6" fmla="*/ 1 w 15"/>
                    <a:gd name="T7" fmla="*/ 1 h 13"/>
                    <a:gd name="T8" fmla="*/ 1 w 15"/>
                    <a:gd name="T9" fmla="*/ 1 h 13"/>
                    <a:gd name="T10" fmla="*/ 1 w 15"/>
                    <a:gd name="T11" fmla="*/ 1 h 13"/>
                    <a:gd name="T12" fmla="*/ 2 w 15"/>
                    <a:gd name="T13" fmla="*/ 1 h 13"/>
                    <a:gd name="T14" fmla="*/ 2 w 15"/>
                    <a:gd name="T15" fmla="*/ 1 h 13"/>
                    <a:gd name="T16" fmla="*/ 2 w 15"/>
                    <a:gd name="T17" fmla="*/ 1 h 13"/>
                    <a:gd name="T18" fmla="*/ 2 w 15"/>
                    <a:gd name="T19" fmla="*/ 0 h 13"/>
                    <a:gd name="T20" fmla="*/ 2 w 15"/>
                    <a:gd name="T21" fmla="*/ 0 h 13"/>
                    <a:gd name="T22" fmla="*/ 1 w 15"/>
                    <a:gd name="T23" fmla="*/ 0 h 13"/>
                    <a:gd name="T24" fmla="*/ 1 w 15"/>
                    <a:gd name="T25" fmla="*/ 0 h 13"/>
                    <a:gd name="T26" fmla="*/ 1 w 15"/>
                    <a:gd name="T27" fmla="*/ 0 h 13"/>
                    <a:gd name="T28" fmla="*/ 0 w 15"/>
                    <a:gd name="T29" fmla="*/ 0 h 13"/>
                    <a:gd name="T30" fmla="*/ 0 w 15"/>
                    <a:gd name="T31" fmla="*/ 0 h 13"/>
                    <a:gd name="T32" fmla="*/ 0 w 15"/>
                    <a:gd name="T33" fmla="*/ 1 h 13"/>
                    <a:gd name="T34" fmla="*/ 0 w 15"/>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13"/>
                    <a:gd name="T56" fmla="*/ 15 w 15"/>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a:p>
              </p:txBody>
            </p:sp>
            <p:sp>
              <p:nvSpPr>
                <p:cNvPr id="8264" name="Freeform 54"/>
                <p:cNvSpPr>
                  <a:spLocks/>
                </p:cNvSpPr>
                <p:nvPr/>
              </p:nvSpPr>
              <p:spPr bwMode="auto">
                <a:xfrm>
                  <a:off x="8447" y="4911"/>
                  <a:ext cx="6" cy="6"/>
                </a:xfrm>
                <a:custGeom>
                  <a:avLst/>
                  <a:gdLst>
                    <a:gd name="T0" fmla="*/ 0 w 17"/>
                    <a:gd name="T1" fmla="*/ 1 h 17"/>
                    <a:gd name="T2" fmla="*/ 0 w 17"/>
                    <a:gd name="T3" fmla="*/ 2 h 17"/>
                    <a:gd name="T4" fmla="*/ 0 w 17"/>
                    <a:gd name="T5" fmla="*/ 2 h 17"/>
                    <a:gd name="T6" fmla="*/ 1 w 17"/>
                    <a:gd name="T7" fmla="*/ 2 h 17"/>
                    <a:gd name="T8" fmla="*/ 1 w 17"/>
                    <a:gd name="T9" fmla="*/ 2 h 17"/>
                    <a:gd name="T10" fmla="*/ 2 w 17"/>
                    <a:gd name="T11" fmla="*/ 2 h 17"/>
                    <a:gd name="T12" fmla="*/ 2 w 17"/>
                    <a:gd name="T13" fmla="*/ 2 h 17"/>
                    <a:gd name="T14" fmla="*/ 2 w 17"/>
                    <a:gd name="T15" fmla="*/ 2 h 17"/>
                    <a:gd name="T16" fmla="*/ 2 w 17"/>
                    <a:gd name="T17" fmla="*/ 1 h 17"/>
                    <a:gd name="T18" fmla="*/ 2 w 17"/>
                    <a:gd name="T19" fmla="*/ 1 h 17"/>
                    <a:gd name="T20" fmla="*/ 2 w 17"/>
                    <a:gd name="T21" fmla="*/ 0 h 17"/>
                    <a:gd name="T22" fmla="*/ 2 w 17"/>
                    <a:gd name="T23" fmla="*/ 0 h 17"/>
                    <a:gd name="T24" fmla="*/ 1 w 17"/>
                    <a:gd name="T25" fmla="*/ 0 h 17"/>
                    <a:gd name="T26" fmla="*/ 1 w 17"/>
                    <a:gd name="T27" fmla="*/ 0 h 17"/>
                    <a:gd name="T28" fmla="*/ 0 w 17"/>
                    <a:gd name="T29" fmla="*/ 0 h 17"/>
                    <a:gd name="T30" fmla="*/ 0 w 17"/>
                    <a:gd name="T31" fmla="*/ 1 h 17"/>
                    <a:gd name="T32" fmla="*/ 0 w 17"/>
                    <a:gd name="T33" fmla="*/ 1 h 17"/>
                    <a:gd name="T34" fmla="*/ 0 w 17"/>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a:p>
              </p:txBody>
            </p:sp>
            <p:sp>
              <p:nvSpPr>
                <p:cNvPr id="8265" name="Freeform 55"/>
                <p:cNvSpPr>
                  <a:spLocks/>
                </p:cNvSpPr>
                <p:nvPr/>
              </p:nvSpPr>
              <p:spPr bwMode="auto">
                <a:xfrm>
                  <a:off x="8468" y="4904"/>
                  <a:ext cx="3" cy="3"/>
                </a:xfrm>
                <a:custGeom>
                  <a:avLst/>
                  <a:gdLst>
                    <a:gd name="T0" fmla="*/ 0 w 9"/>
                    <a:gd name="T1" fmla="*/ 0 h 9"/>
                    <a:gd name="T2" fmla="*/ 0 w 9"/>
                    <a:gd name="T3" fmla="*/ 1 h 9"/>
                    <a:gd name="T4" fmla="*/ 0 w 9"/>
                    <a:gd name="T5" fmla="*/ 1 h 9"/>
                    <a:gd name="T6" fmla="*/ 0 w 9"/>
                    <a:gd name="T7" fmla="*/ 1 h 9"/>
                    <a:gd name="T8" fmla="*/ 0 w 9"/>
                    <a:gd name="T9" fmla="*/ 1 h 9"/>
                    <a:gd name="T10" fmla="*/ 1 w 9"/>
                    <a:gd name="T11" fmla="*/ 1 h 9"/>
                    <a:gd name="T12" fmla="*/ 1 w 9"/>
                    <a:gd name="T13" fmla="*/ 1 h 9"/>
                    <a:gd name="T14" fmla="*/ 1 w 9"/>
                    <a:gd name="T15" fmla="*/ 1 h 9"/>
                    <a:gd name="T16" fmla="*/ 1 w 9"/>
                    <a:gd name="T17" fmla="*/ 0 h 9"/>
                    <a:gd name="T18" fmla="*/ 1 w 9"/>
                    <a:gd name="T19" fmla="*/ 0 h 9"/>
                    <a:gd name="T20" fmla="*/ 1 w 9"/>
                    <a:gd name="T21" fmla="*/ 0 h 9"/>
                    <a:gd name="T22" fmla="*/ 1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
                    <a:gd name="T55" fmla="*/ 0 h 9"/>
                    <a:gd name="T56" fmla="*/ 9 w 9"/>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8266" name="Freeform 56"/>
                <p:cNvSpPr>
                  <a:spLocks/>
                </p:cNvSpPr>
                <p:nvPr/>
              </p:nvSpPr>
              <p:spPr bwMode="auto">
                <a:xfrm>
                  <a:off x="8459" y="4927"/>
                  <a:ext cx="2" cy="3"/>
                </a:xfrm>
                <a:custGeom>
                  <a:avLst/>
                  <a:gdLst>
                    <a:gd name="T0" fmla="*/ 0 w 7"/>
                    <a:gd name="T1" fmla="*/ 1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1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1 h 8"/>
                    <a:gd name="T34" fmla="*/ 0 w 7"/>
                    <a:gd name="T35" fmla="*/ 1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a:p>
              </p:txBody>
            </p:sp>
            <p:sp>
              <p:nvSpPr>
                <p:cNvPr id="8267" name="Freeform 57"/>
                <p:cNvSpPr>
                  <a:spLocks/>
                </p:cNvSpPr>
                <p:nvPr/>
              </p:nvSpPr>
              <p:spPr bwMode="auto">
                <a:xfrm>
                  <a:off x="8443" y="4936"/>
                  <a:ext cx="2" cy="3"/>
                </a:xfrm>
                <a:custGeom>
                  <a:avLst/>
                  <a:gdLst>
                    <a:gd name="T0" fmla="*/ 0 w 7"/>
                    <a:gd name="T1" fmla="*/ 0 h 9"/>
                    <a:gd name="T2" fmla="*/ 0 w 7"/>
                    <a:gd name="T3" fmla="*/ 1 h 9"/>
                    <a:gd name="T4" fmla="*/ 0 w 7"/>
                    <a:gd name="T5" fmla="*/ 1 h 9"/>
                    <a:gd name="T6" fmla="*/ 0 w 7"/>
                    <a:gd name="T7" fmla="*/ 1 h 9"/>
                    <a:gd name="T8" fmla="*/ 0 w 7"/>
                    <a:gd name="T9" fmla="*/ 1 h 9"/>
                    <a:gd name="T10" fmla="*/ 0 w 7"/>
                    <a:gd name="T11" fmla="*/ 1 h 9"/>
                    <a:gd name="T12" fmla="*/ 0 w 7"/>
                    <a:gd name="T13" fmla="*/ 1 h 9"/>
                    <a:gd name="T14" fmla="*/ 1 w 7"/>
                    <a:gd name="T15" fmla="*/ 1 h 9"/>
                    <a:gd name="T16" fmla="*/ 1 w 7"/>
                    <a:gd name="T17" fmla="*/ 0 h 9"/>
                    <a:gd name="T18" fmla="*/ 1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9"/>
                    <a:gd name="T56" fmla="*/ 7 w 7"/>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a:p>
              </p:txBody>
            </p:sp>
            <p:sp>
              <p:nvSpPr>
                <p:cNvPr id="8268" name="Freeform 58"/>
                <p:cNvSpPr>
                  <a:spLocks/>
                </p:cNvSpPr>
                <p:nvPr/>
              </p:nvSpPr>
              <p:spPr bwMode="auto">
                <a:xfrm>
                  <a:off x="8474" y="4919"/>
                  <a:ext cx="7" cy="6"/>
                </a:xfrm>
                <a:custGeom>
                  <a:avLst/>
                  <a:gdLst>
                    <a:gd name="T0" fmla="*/ 0 w 20"/>
                    <a:gd name="T1" fmla="*/ 1 h 20"/>
                    <a:gd name="T2" fmla="*/ 0 w 20"/>
                    <a:gd name="T3" fmla="*/ 1 h 20"/>
                    <a:gd name="T4" fmla="*/ 0 w 20"/>
                    <a:gd name="T5" fmla="*/ 2 h 20"/>
                    <a:gd name="T6" fmla="*/ 1 w 20"/>
                    <a:gd name="T7" fmla="*/ 2 h 20"/>
                    <a:gd name="T8" fmla="*/ 1 w 20"/>
                    <a:gd name="T9" fmla="*/ 2 h 20"/>
                    <a:gd name="T10" fmla="*/ 2 w 20"/>
                    <a:gd name="T11" fmla="*/ 2 h 20"/>
                    <a:gd name="T12" fmla="*/ 2 w 20"/>
                    <a:gd name="T13" fmla="*/ 2 h 20"/>
                    <a:gd name="T14" fmla="*/ 2 w 20"/>
                    <a:gd name="T15" fmla="*/ 1 h 20"/>
                    <a:gd name="T16" fmla="*/ 2 w 20"/>
                    <a:gd name="T17" fmla="*/ 1 h 20"/>
                    <a:gd name="T18" fmla="*/ 2 w 20"/>
                    <a:gd name="T19" fmla="*/ 1 h 20"/>
                    <a:gd name="T20" fmla="*/ 2 w 20"/>
                    <a:gd name="T21" fmla="*/ 0 h 20"/>
                    <a:gd name="T22" fmla="*/ 2 w 20"/>
                    <a:gd name="T23" fmla="*/ 0 h 20"/>
                    <a:gd name="T24" fmla="*/ 1 w 20"/>
                    <a:gd name="T25" fmla="*/ 0 h 20"/>
                    <a:gd name="T26" fmla="*/ 1 w 20"/>
                    <a:gd name="T27" fmla="*/ 0 h 20"/>
                    <a:gd name="T28" fmla="*/ 0 w 20"/>
                    <a:gd name="T29" fmla="*/ 0 h 20"/>
                    <a:gd name="T30" fmla="*/ 0 w 20"/>
                    <a:gd name="T31" fmla="*/ 1 h 20"/>
                    <a:gd name="T32" fmla="*/ 0 w 20"/>
                    <a:gd name="T33" fmla="*/ 1 h 20"/>
                    <a:gd name="T34" fmla="*/ 0 w 20"/>
                    <a:gd name="T35" fmla="*/ 1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20"/>
                    <a:gd name="T56" fmla="*/ 20 w 20"/>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a:p>
              </p:txBody>
            </p:sp>
            <p:sp>
              <p:nvSpPr>
                <p:cNvPr id="8269" name="Freeform 59"/>
                <p:cNvSpPr>
                  <a:spLocks/>
                </p:cNvSpPr>
                <p:nvPr/>
              </p:nvSpPr>
              <p:spPr bwMode="auto">
                <a:xfrm>
                  <a:off x="8332" y="4713"/>
                  <a:ext cx="4" cy="4"/>
                </a:xfrm>
                <a:custGeom>
                  <a:avLst/>
                  <a:gdLst>
                    <a:gd name="T0" fmla="*/ 0 w 12"/>
                    <a:gd name="T1" fmla="*/ 1 h 13"/>
                    <a:gd name="T2" fmla="*/ 0 w 12"/>
                    <a:gd name="T3" fmla="*/ 1 h 13"/>
                    <a:gd name="T4" fmla="*/ 0 w 12"/>
                    <a:gd name="T5" fmla="*/ 1 h 13"/>
                    <a:gd name="T6" fmla="*/ 0 w 12"/>
                    <a:gd name="T7" fmla="*/ 1 h 13"/>
                    <a:gd name="T8" fmla="*/ 1 w 12"/>
                    <a:gd name="T9" fmla="*/ 1 h 13"/>
                    <a:gd name="T10" fmla="*/ 1 w 12"/>
                    <a:gd name="T11" fmla="*/ 1 h 13"/>
                    <a:gd name="T12" fmla="*/ 1 w 12"/>
                    <a:gd name="T13" fmla="*/ 1 h 13"/>
                    <a:gd name="T14" fmla="*/ 1 w 12"/>
                    <a:gd name="T15" fmla="*/ 1 h 13"/>
                    <a:gd name="T16" fmla="*/ 1 w 12"/>
                    <a:gd name="T17" fmla="*/ 1 h 13"/>
                    <a:gd name="T18" fmla="*/ 1 w 12"/>
                    <a:gd name="T19" fmla="*/ 1 h 13"/>
                    <a:gd name="T20" fmla="*/ 1 w 12"/>
                    <a:gd name="T21" fmla="*/ 0 h 13"/>
                    <a:gd name="T22" fmla="*/ 1 w 12"/>
                    <a:gd name="T23" fmla="*/ 0 h 13"/>
                    <a:gd name="T24" fmla="*/ 1 w 12"/>
                    <a:gd name="T25" fmla="*/ 0 h 13"/>
                    <a:gd name="T26" fmla="*/ 0 w 12"/>
                    <a:gd name="T27" fmla="*/ 0 h 13"/>
                    <a:gd name="T28" fmla="*/ 0 w 12"/>
                    <a:gd name="T29" fmla="*/ 0 h 13"/>
                    <a:gd name="T30" fmla="*/ 0 w 12"/>
                    <a:gd name="T31" fmla="*/ 1 h 13"/>
                    <a:gd name="T32" fmla="*/ 0 w 12"/>
                    <a:gd name="T33" fmla="*/ 1 h 13"/>
                    <a:gd name="T34" fmla="*/ 0 w 12"/>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3"/>
                    <a:gd name="T56" fmla="*/ 12 w 12"/>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a:p>
              </p:txBody>
            </p:sp>
            <p:sp>
              <p:nvSpPr>
                <p:cNvPr id="8270" name="Freeform 60"/>
                <p:cNvSpPr>
                  <a:spLocks/>
                </p:cNvSpPr>
                <p:nvPr/>
              </p:nvSpPr>
              <p:spPr bwMode="auto">
                <a:xfrm>
                  <a:off x="8349" y="4708"/>
                  <a:ext cx="5" cy="4"/>
                </a:xfrm>
                <a:custGeom>
                  <a:avLst/>
                  <a:gdLst>
                    <a:gd name="T0" fmla="*/ 0 w 13"/>
                    <a:gd name="T1" fmla="*/ 1 h 12"/>
                    <a:gd name="T2" fmla="*/ 0 w 13"/>
                    <a:gd name="T3" fmla="*/ 1 h 12"/>
                    <a:gd name="T4" fmla="*/ 0 w 13"/>
                    <a:gd name="T5" fmla="*/ 1 h 12"/>
                    <a:gd name="T6" fmla="*/ 1 w 13"/>
                    <a:gd name="T7" fmla="*/ 1 h 12"/>
                    <a:gd name="T8" fmla="*/ 1 w 13"/>
                    <a:gd name="T9" fmla="*/ 1 h 12"/>
                    <a:gd name="T10" fmla="*/ 1 w 13"/>
                    <a:gd name="T11" fmla="*/ 1 h 12"/>
                    <a:gd name="T12" fmla="*/ 2 w 13"/>
                    <a:gd name="T13" fmla="*/ 1 h 12"/>
                    <a:gd name="T14" fmla="*/ 2 w 13"/>
                    <a:gd name="T15" fmla="*/ 1 h 12"/>
                    <a:gd name="T16" fmla="*/ 2 w 13"/>
                    <a:gd name="T17" fmla="*/ 1 h 12"/>
                    <a:gd name="T18" fmla="*/ 2 w 13"/>
                    <a:gd name="T19" fmla="*/ 0 h 12"/>
                    <a:gd name="T20" fmla="*/ 2 w 13"/>
                    <a:gd name="T21" fmla="*/ 0 h 12"/>
                    <a:gd name="T22" fmla="*/ 1 w 13"/>
                    <a:gd name="T23" fmla="*/ 0 h 12"/>
                    <a:gd name="T24" fmla="*/ 1 w 13"/>
                    <a:gd name="T25" fmla="*/ 0 h 12"/>
                    <a:gd name="T26" fmla="*/ 1 w 13"/>
                    <a:gd name="T27" fmla="*/ 0 h 12"/>
                    <a:gd name="T28" fmla="*/ 0 w 13"/>
                    <a:gd name="T29" fmla="*/ 0 h 12"/>
                    <a:gd name="T30" fmla="*/ 0 w 13"/>
                    <a:gd name="T31" fmla="*/ 0 h 12"/>
                    <a:gd name="T32" fmla="*/ 0 w 13"/>
                    <a:gd name="T33" fmla="*/ 1 h 12"/>
                    <a:gd name="T34" fmla="*/ 0 w 13"/>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a:p>
              </p:txBody>
            </p:sp>
            <p:sp>
              <p:nvSpPr>
                <p:cNvPr id="8271" name="Freeform 61"/>
                <p:cNvSpPr>
                  <a:spLocks/>
                </p:cNvSpPr>
                <p:nvPr/>
              </p:nvSpPr>
              <p:spPr bwMode="auto">
                <a:xfrm>
                  <a:off x="8366" y="4704"/>
                  <a:ext cx="2" cy="2"/>
                </a:xfrm>
                <a:custGeom>
                  <a:avLst/>
                  <a:gdLst>
                    <a:gd name="T0" fmla="*/ 0 w 8"/>
                    <a:gd name="T1" fmla="*/ 0 h 7"/>
                    <a:gd name="T2" fmla="*/ 0 w 8"/>
                    <a:gd name="T3" fmla="*/ 0 h 7"/>
                    <a:gd name="T4" fmla="*/ 0 w 8"/>
                    <a:gd name="T5" fmla="*/ 1 h 7"/>
                    <a:gd name="T6" fmla="*/ 0 w 8"/>
                    <a:gd name="T7" fmla="*/ 1 h 7"/>
                    <a:gd name="T8" fmla="*/ 0 w 8"/>
                    <a:gd name="T9" fmla="*/ 1 h 7"/>
                    <a:gd name="T10" fmla="*/ 0 w 8"/>
                    <a:gd name="T11" fmla="*/ 1 h 7"/>
                    <a:gd name="T12" fmla="*/ 1 w 8"/>
                    <a:gd name="T13" fmla="*/ 1 h 7"/>
                    <a:gd name="T14" fmla="*/ 1 w 8"/>
                    <a:gd name="T15" fmla="*/ 0 h 7"/>
                    <a:gd name="T16" fmla="*/ 1 w 8"/>
                    <a:gd name="T17" fmla="*/ 0 h 7"/>
                    <a:gd name="T18" fmla="*/ 1 w 8"/>
                    <a:gd name="T19" fmla="*/ 0 h 7"/>
                    <a:gd name="T20" fmla="*/ 1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7"/>
                    <a:gd name="T56" fmla="*/ 8 w 8"/>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a:p>
              </p:txBody>
            </p:sp>
            <p:sp>
              <p:nvSpPr>
                <p:cNvPr id="8272" name="Freeform 62"/>
                <p:cNvSpPr>
                  <a:spLocks/>
                </p:cNvSpPr>
                <p:nvPr/>
              </p:nvSpPr>
              <p:spPr bwMode="auto">
                <a:xfrm>
                  <a:off x="8338" y="4730"/>
                  <a:ext cx="2" cy="3"/>
                </a:xfrm>
                <a:custGeom>
                  <a:avLst/>
                  <a:gdLst>
                    <a:gd name="T0" fmla="*/ 0 w 7"/>
                    <a:gd name="T1" fmla="*/ 0 h 8"/>
                    <a:gd name="T2" fmla="*/ 0 w 7"/>
                    <a:gd name="T3" fmla="*/ 1 h 8"/>
                    <a:gd name="T4" fmla="*/ 0 w 7"/>
                    <a:gd name="T5" fmla="*/ 1 h 8"/>
                    <a:gd name="T6" fmla="*/ 0 w 7"/>
                    <a:gd name="T7" fmla="*/ 1 h 8"/>
                    <a:gd name="T8" fmla="*/ 0 w 7"/>
                    <a:gd name="T9" fmla="*/ 1 h 8"/>
                    <a:gd name="T10" fmla="*/ 1 w 7"/>
                    <a:gd name="T11" fmla="*/ 1 h 8"/>
                    <a:gd name="T12" fmla="*/ 1 w 7"/>
                    <a:gd name="T13" fmla="*/ 1 h 8"/>
                    <a:gd name="T14" fmla="*/ 1 w 7"/>
                    <a:gd name="T15" fmla="*/ 1 h 8"/>
                    <a:gd name="T16" fmla="*/ 1 w 7"/>
                    <a:gd name="T17" fmla="*/ 0 h 8"/>
                    <a:gd name="T18" fmla="*/ 1 w 7"/>
                    <a:gd name="T19" fmla="*/ 0 h 8"/>
                    <a:gd name="T20" fmla="*/ 1 w 7"/>
                    <a:gd name="T21" fmla="*/ 0 h 8"/>
                    <a:gd name="T22" fmla="*/ 1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a:p>
              </p:txBody>
            </p:sp>
            <p:sp>
              <p:nvSpPr>
                <p:cNvPr id="8273" name="Freeform 63"/>
                <p:cNvSpPr>
                  <a:spLocks/>
                </p:cNvSpPr>
                <p:nvPr/>
              </p:nvSpPr>
              <p:spPr bwMode="auto">
                <a:xfrm>
                  <a:off x="8370" y="4713"/>
                  <a:ext cx="6" cy="6"/>
                </a:xfrm>
                <a:custGeom>
                  <a:avLst/>
                  <a:gdLst>
                    <a:gd name="T0" fmla="*/ 0 w 16"/>
                    <a:gd name="T1" fmla="*/ 1 h 17"/>
                    <a:gd name="T2" fmla="*/ 0 w 16"/>
                    <a:gd name="T3" fmla="*/ 1 h 17"/>
                    <a:gd name="T4" fmla="*/ 0 w 16"/>
                    <a:gd name="T5" fmla="*/ 2 h 17"/>
                    <a:gd name="T6" fmla="*/ 1 w 16"/>
                    <a:gd name="T7" fmla="*/ 2 h 17"/>
                    <a:gd name="T8" fmla="*/ 1 w 16"/>
                    <a:gd name="T9" fmla="*/ 2 h 17"/>
                    <a:gd name="T10" fmla="*/ 2 w 16"/>
                    <a:gd name="T11" fmla="*/ 2 h 17"/>
                    <a:gd name="T12" fmla="*/ 2 w 16"/>
                    <a:gd name="T13" fmla="*/ 2 h 17"/>
                    <a:gd name="T14" fmla="*/ 2 w 16"/>
                    <a:gd name="T15" fmla="*/ 1 h 17"/>
                    <a:gd name="T16" fmla="*/ 2 w 16"/>
                    <a:gd name="T17" fmla="*/ 1 h 17"/>
                    <a:gd name="T18" fmla="*/ 2 w 16"/>
                    <a:gd name="T19" fmla="*/ 1 h 17"/>
                    <a:gd name="T20" fmla="*/ 2 w 16"/>
                    <a:gd name="T21" fmla="*/ 0 h 17"/>
                    <a:gd name="T22" fmla="*/ 2 w 16"/>
                    <a:gd name="T23" fmla="*/ 0 h 17"/>
                    <a:gd name="T24" fmla="*/ 1 w 16"/>
                    <a:gd name="T25" fmla="*/ 0 h 17"/>
                    <a:gd name="T26" fmla="*/ 1 w 16"/>
                    <a:gd name="T27" fmla="*/ 0 h 17"/>
                    <a:gd name="T28" fmla="*/ 0 w 16"/>
                    <a:gd name="T29" fmla="*/ 0 h 17"/>
                    <a:gd name="T30" fmla="*/ 0 w 16"/>
                    <a:gd name="T31" fmla="*/ 1 h 17"/>
                    <a:gd name="T32" fmla="*/ 0 w 16"/>
                    <a:gd name="T33" fmla="*/ 1 h 17"/>
                    <a:gd name="T34" fmla="*/ 0 w 1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17"/>
                    <a:gd name="T56" fmla="*/ 16 w 1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a:p>
              </p:txBody>
            </p:sp>
            <p:sp>
              <p:nvSpPr>
                <p:cNvPr id="8274" name="Freeform 64"/>
                <p:cNvSpPr>
                  <a:spLocks/>
                </p:cNvSpPr>
                <p:nvPr/>
              </p:nvSpPr>
              <p:spPr bwMode="auto">
                <a:xfrm>
                  <a:off x="8353" y="4721"/>
                  <a:ext cx="4" cy="4"/>
                </a:xfrm>
                <a:custGeom>
                  <a:avLst/>
                  <a:gdLst>
                    <a:gd name="T0" fmla="*/ 0 w 12"/>
                    <a:gd name="T1" fmla="*/ 1 h 12"/>
                    <a:gd name="T2" fmla="*/ 0 w 12"/>
                    <a:gd name="T3" fmla="*/ 1 h 12"/>
                    <a:gd name="T4" fmla="*/ 0 w 12"/>
                    <a:gd name="T5" fmla="*/ 1 h 12"/>
                    <a:gd name="T6" fmla="*/ 0 w 12"/>
                    <a:gd name="T7" fmla="*/ 1 h 12"/>
                    <a:gd name="T8" fmla="*/ 1 w 12"/>
                    <a:gd name="T9" fmla="*/ 1 h 12"/>
                    <a:gd name="T10" fmla="*/ 1 w 12"/>
                    <a:gd name="T11" fmla="*/ 1 h 12"/>
                    <a:gd name="T12" fmla="*/ 1 w 12"/>
                    <a:gd name="T13" fmla="*/ 1 h 12"/>
                    <a:gd name="T14" fmla="*/ 1 w 12"/>
                    <a:gd name="T15" fmla="*/ 1 h 12"/>
                    <a:gd name="T16" fmla="*/ 1 w 12"/>
                    <a:gd name="T17" fmla="*/ 1 h 12"/>
                    <a:gd name="T18" fmla="*/ 1 w 12"/>
                    <a:gd name="T19" fmla="*/ 0 h 12"/>
                    <a:gd name="T20" fmla="*/ 1 w 12"/>
                    <a:gd name="T21" fmla="*/ 0 h 12"/>
                    <a:gd name="T22" fmla="*/ 1 w 12"/>
                    <a:gd name="T23" fmla="*/ 0 h 12"/>
                    <a:gd name="T24" fmla="*/ 1 w 12"/>
                    <a:gd name="T25" fmla="*/ 0 h 12"/>
                    <a:gd name="T26" fmla="*/ 0 w 12"/>
                    <a:gd name="T27" fmla="*/ 0 h 12"/>
                    <a:gd name="T28" fmla="*/ 0 w 12"/>
                    <a:gd name="T29" fmla="*/ 0 h 12"/>
                    <a:gd name="T30" fmla="*/ 0 w 12"/>
                    <a:gd name="T31" fmla="*/ 0 h 12"/>
                    <a:gd name="T32" fmla="*/ 0 w 12"/>
                    <a:gd name="T33" fmla="*/ 1 h 12"/>
                    <a:gd name="T34" fmla="*/ 0 w 12"/>
                    <a:gd name="T35" fmla="*/ 1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12"/>
                    <a:gd name="T56" fmla="*/ 12 w 12"/>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a:p>
              </p:txBody>
            </p:sp>
            <p:sp>
              <p:nvSpPr>
                <p:cNvPr id="8275" name="Freeform 65"/>
                <p:cNvSpPr>
                  <a:spLocks/>
                </p:cNvSpPr>
                <p:nvPr/>
              </p:nvSpPr>
              <p:spPr bwMode="auto">
                <a:xfrm>
                  <a:off x="8343" y="4794"/>
                  <a:ext cx="25" cy="25"/>
                </a:xfrm>
                <a:custGeom>
                  <a:avLst/>
                  <a:gdLst>
                    <a:gd name="T0" fmla="*/ 1 w 74"/>
                    <a:gd name="T1" fmla="*/ 7 h 75"/>
                    <a:gd name="T2" fmla="*/ 2 w 74"/>
                    <a:gd name="T3" fmla="*/ 8 h 75"/>
                    <a:gd name="T4" fmla="*/ 3 w 74"/>
                    <a:gd name="T5" fmla="*/ 8 h 75"/>
                    <a:gd name="T6" fmla="*/ 4 w 74"/>
                    <a:gd name="T7" fmla="*/ 8 h 75"/>
                    <a:gd name="T8" fmla="*/ 4 w 74"/>
                    <a:gd name="T9" fmla="*/ 8 h 75"/>
                    <a:gd name="T10" fmla="*/ 4 w 74"/>
                    <a:gd name="T11" fmla="*/ 8 h 75"/>
                    <a:gd name="T12" fmla="*/ 5 w 74"/>
                    <a:gd name="T13" fmla="*/ 8 h 75"/>
                    <a:gd name="T14" fmla="*/ 6 w 74"/>
                    <a:gd name="T15" fmla="*/ 8 h 75"/>
                    <a:gd name="T16" fmla="*/ 7 w 74"/>
                    <a:gd name="T17" fmla="*/ 7 h 75"/>
                    <a:gd name="T18" fmla="*/ 7 w 74"/>
                    <a:gd name="T19" fmla="*/ 7 h 75"/>
                    <a:gd name="T20" fmla="*/ 8 w 74"/>
                    <a:gd name="T21" fmla="*/ 6 h 75"/>
                    <a:gd name="T22" fmla="*/ 8 w 74"/>
                    <a:gd name="T23" fmla="*/ 6 h 75"/>
                    <a:gd name="T24" fmla="*/ 8 w 74"/>
                    <a:gd name="T25" fmla="*/ 5 h 75"/>
                    <a:gd name="T26" fmla="*/ 7 w 74"/>
                    <a:gd name="T27" fmla="*/ 4 h 75"/>
                    <a:gd name="T28" fmla="*/ 5 w 74"/>
                    <a:gd name="T29" fmla="*/ 4 h 75"/>
                    <a:gd name="T30" fmla="*/ 4 w 74"/>
                    <a:gd name="T31" fmla="*/ 5 h 75"/>
                    <a:gd name="T32" fmla="*/ 3 w 74"/>
                    <a:gd name="T33" fmla="*/ 6 h 75"/>
                    <a:gd name="T34" fmla="*/ 3 w 74"/>
                    <a:gd name="T35" fmla="*/ 5 h 75"/>
                    <a:gd name="T36" fmla="*/ 3 w 74"/>
                    <a:gd name="T37" fmla="*/ 3 h 75"/>
                    <a:gd name="T38" fmla="*/ 1 w 74"/>
                    <a:gd name="T39" fmla="*/ 1 h 75"/>
                    <a:gd name="T40" fmla="*/ 0 w 74"/>
                    <a:gd name="T41" fmla="*/ 0 h 75"/>
                    <a:gd name="T42" fmla="*/ 0 w 74"/>
                    <a:gd name="T43" fmla="*/ 2 h 75"/>
                    <a:gd name="T44" fmla="*/ 0 w 74"/>
                    <a:gd name="T45" fmla="*/ 4 h 75"/>
                    <a:gd name="T46" fmla="*/ 1 w 74"/>
                    <a:gd name="T47" fmla="*/ 6 h 75"/>
                    <a:gd name="T48" fmla="*/ 1 w 74"/>
                    <a:gd name="T49" fmla="*/ 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a:p>
              </p:txBody>
            </p:sp>
            <p:sp>
              <p:nvSpPr>
                <p:cNvPr id="8276" name="Freeform 66"/>
                <p:cNvSpPr>
                  <a:spLocks/>
                </p:cNvSpPr>
                <p:nvPr/>
              </p:nvSpPr>
              <p:spPr bwMode="auto">
                <a:xfrm>
                  <a:off x="8367" y="4788"/>
                  <a:ext cx="23" cy="20"/>
                </a:xfrm>
                <a:custGeom>
                  <a:avLst/>
                  <a:gdLst>
                    <a:gd name="T0" fmla="*/ 3 w 69"/>
                    <a:gd name="T1" fmla="*/ 7 h 59"/>
                    <a:gd name="T2" fmla="*/ 3 w 69"/>
                    <a:gd name="T3" fmla="*/ 7 h 59"/>
                    <a:gd name="T4" fmla="*/ 4 w 69"/>
                    <a:gd name="T5" fmla="*/ 6 h 59"/>
                    <a:gd name="T6" fmla="*/ 5 w 69"/>
                    <a:gd name="T7" fmla="*/ 6 h 59"/>
                    <a:gd name="T8" fmla="*/ 6 w 69"/>
                    <a:gd name="T9" fmla="*/ 6 h 59"/>
                    <a:gd name="T10" fmla="*/ 7 w 69"/>
                    <a:gd name="T11" fmla="*/ 6 h 59"/>
                    <a:gd name="T12" fmla="*/ 8 w 69"/>
                    <a:gd name="T13" fmla="*/ 5 h 59"/>
                    <a:gd name="T14" fmla="*/ 8 w 69"/>
                    <a:gd name="T15" fmla="*/ 5 h 59"/>
                    <a:gd name="T16" fmla="*/ 7 w 69"/>
                    <a:gd name="T17" fmla="*/ 4 h 59"/>
                    <a:gd name="T18" fmla="*/ 6 w 69"/>
                    <a:gd name="T19" fmla="*/ 4 h 59"/>
                    <a:gd name="T20" fmla="*/ 5 w 69"/>
                    <a:gd name="T21" fmla="*/ 4 h 59"/>
                    <a:gd name="T22" fmla="*/ 3 w 69"/>
                    <a:gd name="T23" fmla="*/ 4 h 59"/>
                    <a:gd name="T24" fmla="*/ 3 w 69"/>
                    <a:gd name="T25" fmla="*/ 5 h 59"/>
                    <a:gd name="T26" fmla="*/ 2 w 69"/>
                    <a:gd name="T27" fmla="*/ 3 h 59"/>
                    <a:gd name="T28" fmla="*/ 2 w 69"/>
                    <a:gd name="T29" fmla="*/ 1 h 59"/>
                    <a:gd name="T30" fmla="*/ 2 w 69"/>
                    <a:gd name="T31" fmla="*/ 0 h 59"/>
                    <a:gd name="T32" fmla="*/ 0 w 69"/>
                    <a:gd name="T33" fmla="*/ 0 h 59"/>
                    <a:gd name="T34" fmla="*/ 0 w 69"/>
                    <a:gd name="T35" fmla="*/ 3 h 59"/>
                    <a:gd name="T36" fmla="*/ 1 w 69"/>
                    <a:gd name="T37" fmla="*/ 5 h 59"/>
                    <a:gd name="T38" fmla="*/ 2 w 69"/>
                    <a:gd name="T39" fmla="*/ 6 h 59"/>
                    <a:gd name="T40" fmla="*/ 3 w 69"/>
                    <a:gd name="T41" fmla="*/ 7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59"/>
                    <a:gd name="T65" fmla="*/ 69 w 6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a:p>
              </p:txBody>
            </p:sp>
            <p:sp>
              <p:nvSpPr>
                <p:cNvPr id="8277" name="Freeform 67"/>
                <p:cNvSpPr>
                  <a:spLocks/>
                </p:cNvSpPr>
                <p:nvPr/>
              </p:nvSpPr>
              <p:spPr bwMode="auto">
                <a:xfrm>
                  <a:off x="8386" y="4779"/>
                  <a:ext cx="23" cy="20"/>
                </a:xfrm>
                <a:custGeom>
                  <a:avLst/>
                  <a:gdLst>
                    <a:gd name="T0" fmla="*/ 1 w 69"/>
                    <a:gd name="T1" fmla="*/ 5 h 60"/>
                    <a:gd name="T2" fmla="*/ 2 w 69"/>
                    <a:gd name="T3" fmla="*/ 6 h 60"/>
                    <a:gd name="T4" fmla="*/ 2 w 69"/>
                    <a:gd name="T5" fmla="*/ 7 h 60"/>
                    <a:gd name="T6" fmla="*/ 3 w 69"/>
                    <a:gd name="T7" fmla="*/ 7 h 60"/>
                    <a:gd name="T8" fmla="*/ 4 w 69"/>
                    <a:gd name="T9" fmla="*/ 7 h 60"/>
                    <a:gd name="T10" fmla="*/ 5 w 69"/>
                    <a:gd name="T11" fmla="*/ 7 h 60"/>
                    <a:gd name="T12" fmla="*/ 6 w 69"/>
                    <a:gd name="T13" fmla="*/ 6 h 60"/>
                    <a:gd name="T14" fmla="*/ 6 w 69"/>
                    <a:gd name="T15" fmla="*/ 6 h 60"/>
                    <a:gd name="T16" fmla="*/ 7 w 69"/>
                    <a:gd name="T17" fmla="*/ 6 h 60"/>
                    <a:gd name="T18" fmla="*/ 7 w 69"/>
                    <a:gd name="T19" fmla="*/ 6 h 60"/>
                    <a:gd name="T20" fmla="*/ 7 w 69"/>
                    <a:gd name="T21" fmla="*/ 5 h 60"/>
                    <a:gd name="T22" fmla="*/ 8 w 69"/>
                    <a:gd name="T23" fmla="*/ 5 h 60"/>
                    <a:gd name="T24" fmla="*/ 7 w 69"/>
                    <a:gd name="T25" fmla="*/ 4 h 60"/>
                    <a:gd name="T26" fmla="*/ 6 w 69"/>
                    <a:gd name="T27" fmla="*/ 3 h 60"/>
                    <a:gd name="T28" fmla="*/ 5 w 69"/>
                    <a:gd name="T29" fmla="*/ 3 h 60"/>
                    <a:gd name="T30" fmla="*/ 4 w 69"/>
                    <a:gd name="T31" fmla="*/ 4 h 60"/>
                    <a:gd name="T32" fmla="*/ 3 w 69"/>
                    <a:gd name="T33" fmla="*/ 4 h 60"/>
                    <a:gd name="T34" fmla="*/ 3 w 69"/>
                    <a:gd name="T35" fmla="*/ 3 h 60"/>
                    <a:gd name="T36" fmla="*/ 2 w 69"/>
                    <a:gd name="T37" fmla="*/ 2 h 60"/>
                    <a:gd name="T38" fmla="*/ 1 w 69"/>
                    <a:gd name="T39" fmla="*/ 0 h 60"/>
                    <a:gd name="T40" fmla="*/ 0 w 69"/>
                    <a:gd name="T41" fmla="*/ 0 h 60"/>
                    <a:gd name="T42" fmla="*/ 0 w 69"/>
                    <a:gd name="T43" fmla="*/ 2 h 60"/>
                    <a:gd name="T44" fmla="*/ 0 w 69"/>
                    <a:gd name="T45" fmla="*/ 3 h 60"/>
                    <a:gd name="T46" fmla="*/ 0 w 69"/>
                    <a:gd name="T47" fmla="*/ 5 h 60"/>
                    <a:gd name="T48" fmla="*/ 1 w 69"/>
                    <a:gd name="T49" fmla="*/ 5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60"/>
                    <a:gd name="T77" fmla="*/ 69 w 69"/>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a:p>
              </p:txBody>
            </p:sp>
            <p:sp>
              <p:nvSpPr>
                <p:cNvPr id="8278" name="Freeform 68"/>
                <p:cNvSpPr>
                  <a:spLocks/>
                </p:cNvSpPr>
                <p:nvPr/>
              </p:nvSpPr>
              <p:spPr bwMode="auto">
                <a:xfrm>
                  <a:off x="8357" y="4833"/>
                  <a:ext cx="25" cy="16"/>
                </a:xfrm>
                <a:custGeom>
                  <a:avLst/>
                  <a:gdLst>
                    <a:gd name="T0" fmla="*/ 1 w 75"/>
                    <a:gd name="T1" fmla="*/ 5 h 48"/>
                    <a:gd name="T2" fmla="*/ 2 w 75"/>
                    <a:gd name="T3" fmla="*/ 5 h 48"/>
                    <a:gd name="T4" fmla="*/ 3 w 75"/>
                    <a:gd name="T5" fmla="*/ 5 h 48"/>
                    <a:gd name="T6" fmla="*/ 5 w 75"/>
                    <a:gd name="T7" fmla="*/ 5 h 48"/>
                    <a:gd name="T8" fmla="*/ 6 w 75"/>
                    <a:gd name="T9" fmla="*/ 5 h 48"/>
                    <a:gd name="T10" fmla="*/ 7 w 75"/>
                    <a:gd name="T11" fmla="*/ 5 h 48"/>
                    <a:gd name="T12" fmla="*/ 8 w 75"/>
                    <a:gd name="T13" fmla="*/ 4 h 48"/>
                    <a:gd name="T14" fmla="*/ 8 w 75"/>
                    <a:gd name="T15" fmla="*/ 3 h 48"/>
                    <a:gd name="T16" fmla="*/ 8 w 75"/>
                    <a:gd name="T17" fmla="*/ 2 h 48"/>
                    <a:gd name="T18" fmla="*/ 7 w 75"/>
                    <a:gd name="T19" fmla="*/ 2 h 48"/>
                    <a:gd name="T20" fmla="*/ 7 w 75"/>
                    <a:gd name="T21" fmla="*/ 2 h 48"/>
                    <a:gd name="T22" fmla="*/ 6 w 75"/>
                    <a:gd name="T23" fmla="*/ 2 h 48"/>
                    <a:gd name="T24" fmla="*/ 5 w 75"/>
                    <a:gd name="T25" fmla="*/ 2 h 48"/>
                    <a:gd name="T26" fmla="*/ 4 w 75"/>
                    <a:gd name="T27" fmla="*/ 2 h 48"/>
                    <a:gd name="T28" fmla="*/ 3 w 75"/>
                    <a:gd name="T29" fmla="*/ 2 h 48"/>
                    <a:gd name="T30" fmla="*/ 3 w 75"/>
                    <a:gd name="T31" fmla="*/ 3 h 48"/>
                    <a:gd name="T32" fmla="*/ 3 w 75"/>
                    <a:gd name="T33" fmla="*/ 3 h 48"/>
                    <a:gd name="T34" fmla="*/ 2 w 75"/>
                    <a:gd name="T35" fmla="*/ 2 h 48"/>
                    <a:gd name="T36" fmla="*/ 2 w 75"/>
                    <a:gd name="T37" fmla="*/ 1 h 48"/>
                    <a:gd name="T38" fmla="*/ 2 w 75"/>
                    <a:gd name="T39" fmla="*/ 1 h 48"/>
                    <a:gd name="T40" fmla="*/ 2 w 75"/>
                    <a:gd name="T41" fmla="*/ 0 h 48"/>
                    <a:gd name="T42" fmla="*/ 1 w 75"/>
                    <a:gd name="T43" fmla="*/ 0 h 48"/>
                    <a:gd name="T44" fmla="*/ 1 w 75"/>
                    <a:gd name="T45" fmla="*/ 0 h 48"/>
                    <a:gd name="T46" fmla="*/ 0 w 75"/>
                    <a:gd name="T47" fmla="*/ 0 h 48"/>
                    <a:gd name="T48" fmla="*/ 0 w 75"/>
                    <a:gd name="T49" fmla="*/ 1 h 48"/>
                    <a:gd name="T50" fmla="*/ 0 w 75"/>
                    <a:gd name="T51" fmla="*/ 1 h 48"/>
                    <a:gd name="T52" fmla="*/ 1 w 75"/>
                    <a:gd name="T53" fmla="*/ 3 h 48"/>
                    <a:gd name="T54" fmla="*/ 1 w 75"/>
                    <a:gd name="T55" fmla="*/ 4 h 48"/>
                    <a:gd name="T56" fmla="*/ 1 w 75"/>
                    <a:gd name="T57" fmla="*/ 5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
                    <a:gd name="T88" fmla="*/ 0 h 48"/>
                    <a:gd name="T89" fmla="*/ 75 w 75"/>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a:p>
              </p:txBody>
            </p:sp>
            <p:sp>
              <p:nvSpPr>
                <p:cNvPr id="8279" name="Freeform 69"/>
                <p:cNvSpPr>
                  <a:spLocks/>
                </p:cNvSpPr>
                <p:nvPr/>
              </p:nvSpPr>
              <p:spPr bwMode="auto">
                <a:xfrm>
                  <a:off x="8385" y="4821"/>
                  <a:ext cx="21" cy="19"/>
                </a:xfrm>
                <a:custGeom>
                  <a:avLst/>
                  <a:gdLst>
                    <a:gd name="T0" fmla="*/ 2 w 63"/>
                    <a:gd name="T1" fmla="*/ 6 h 57"/>
                    <a:gd name="T2" fmla="*/ 2 w 63"/>
                    <a:gd name="T3" fmla="*/ 6 h 57"/>
                    <a:gd name="T4" fmla="*/ 4 w 63"/>
                    <a:gd name="T5" fmla="*/ 6 h 57"/>
                    <a:gd name="T6" fmla="*/ 5 w 63"/>
                    <a:gd name="T7" fmla="*/ 6 h 57"/>
                    <a:gd name="T8" fmla="*/ 6 w 63"/>
                    <a:gd name="T9" fmla="*/ 6 h 57"/>
                    <a:gd name="T10" fmla="*/ 7 w 63"/>
                    <a:gd name="T11" fmla="*/ 5 h 57"/>
                    <a:gd name="T12" fmla="*/ 7 w 63"/>
                    <a:gd name="T13" fmla="*/ 5 h 57"/>
                    <a:gd name="T14" fmla="*/ 7 w 63"/>
                    <a:gd name="T15" fmla="*/ 5 h 57"/>
                    <a:gd name="T16" fmla="*/ 7 w 63"/>
                    <a:gd name="T17" fmla="*/ 4 h 57"/>
                    <a:gd name="T18" fmla="*/ 7 w 63"/>
                    <a:gd name="T19" fmla="*/ 4 h 57"/>
                    <a:gd name="T20" fmla="*/ 6 w 63"/>
                    <a:gd name="T21" fmla="*/ 4 h 57"/>
                    <a:gd name="T22" fmla="*/ 6 w 63"/>
                    <a:gd name="T23" fmla="*/ 3 h 57"/>
                    <a:gd name="T24" fmla="*/ 5 w 63"/>
                    <a:gd name="T25" fmla="*/ 4 h 57"/>
                    <a:gd name="T26" fmla="*/ 4 w 63"/>
                    <a:gd name="T27" fmla="*/ 4 h 57"/>
                    <a:gd name="T28" fmla="*/ 3 w 63"/>
                    <a:gd name="T29" fmla="*/ 4 h 57"/>
                    <a:gd name="T30" fmla="*/ 3 w 63"/>
                    <a:gd name="T31" fmla="*/ 4 h 57"/>
                    <a:gd name="T32" fmla="*/ 2 w 63"/>
                    <a:gd name="T33" fmla="*/ 4 h 57"/>
                    <a:gd name="T34" fmla="*/ 2 w 63"/>
                    <a:gd name="T35" fmla="*/ 3 h 57"/>
                    <a:gd name="T36" fmla="*/ 2 w 63"/>
                    <a:gd name="T37" fmla="*/ 2 h 57"/>
                    <a:gd name="T38" fmla="*/ 2 w 63"/>
                    <a:gd name="T39" fmla="*/ 0 h 57"/>
                    <a:gd name="T40" fmla="*/ 1 w 63"/>
                    <a:gd name="T41" fmla="*/ 0 h 57"/>
                    <a:gd name="T42" fmla="*/ 0 w 63"/>
                    <a:gd name="T43" fmla="*/ 2 h 57"/>
                    <a:gd name="T44" fmla="*/ 0 w 63"/>
                    <a:gd name="T45" fmla="*/ 4 h 57"/>
                    <a:gd name="T46" fmla="*/ 1 w 63"/>
                    <a:gd name="T47" fmla="*/ 5 h 57"/>
                    <a:gd name="T48" fmla="*/ 2 w 63"/>
                    <a:gd name="T49" fmla="*/ 6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a:p>
              </p:txBody>
            </p:sp>
            <p:sp>
              <p:nvSpPr>
                <p:cNvPr id="8280" name="Freeform 70"/>
                <p:cNvSpPr>
                  <a:spLocks/>
                </p:cNvSpPr>
                <p:nvPr/>
              </p:nvSpPr>
              <p:spPr bwMode="auto">
                <a:xfrm>
                  <a:off x="8406" y="4814"/>
                  <a:ext cx="21" cy="19"/>
                </a:xfrm>
                <a:custGeom>
                  <a:avLst/>
                  <a:gdLst>
                    <a:gd name="T0" fmla="*/ 3 w 65"/>
                    <a:gd name="T1" fmla="*/ 6 h 57"/>
                    <a:gd name="T2" fmla="*/ 3 w 65"/>
                    <a:gd name="T3" fmla="*/ 6 h 57"/>
                    <a:gd name="T4" fmla="*/ 4 w 65"/>
                    <a:gd name="T5" fmla="*/ 6 h 57"/>
                    <a:gd name="T6" fmla="*/ 5 w 65"/>
                    <a:gd name="T7" fmla="*/ 6 h 57"/>
                    <a:gd name="T8" fmla="*/ 6 w 65"/>
                    <a:gd name="T9" fmla="*/ 5 h 57"/>
                    <a:gd name="T10" fmla="*/ 6 w 65"/>
                    <a:gd name="T11" fmla="*/ 5 h 57"/>
                    <a:gd name="T12" fmla="*/ 7 w 65"/>
                    <a:gd name="T13" fmla="*/ 5 h 57"/>
                    <a:gd name="T14" fmla="*/ 7 w 65"/>
                    <a:gd name="T15" fmla="*/ 4 h 57"/>
                    <a:gd name="T16" fmla="*/ 6 w 65"/>
                    <a:gd name="T17" fmla="*/ 4 h 57"/>
                    <a:gd name="T18" fmla="*/ 5 w 65"/>
                    <a:gd name="T19" fmla="*/ 3 h 57"/>
                    <a:gd name="T20" fmla="*/ 5 w 65"/>
                    <a:gd name="T21" fmla="*/ 3 h 57"/>
                    <a:gd name="T22" fmla="*/ 4 w 65"/>
                    <a:gd name="T23" fmla="*/ 4 h 57"/>
                    <a:gd name="T24" fmla="*/ 4 w 65"/>
                    <a:gd name="T25" fmla="*/ 4 h 57"/>
                    <a:gd name="T26" fmla="*/ 3 w 65"/>
                    <a:gd name="T27" fmla="*/ 4 h 57"/>
                    <a:gd name="T28" fmla="*/ 3 w 65"/>
                    <a:gd name="T29" fmla="*/ 2 h 57"/>
                    <a:gd name="T30" fmla="*/ 2 w 65"/>
                    <a:gd name="T31" fmla="*/ 1 h 57"/>
                    <a:gd name="T32" fmla="*/ 1 w 65"/>
                    <a:gd name="T33" fmla="*/ 0 h 57"/>
                    <a:gd name="T34" fmla="*/ 0 w 65"/>
                    <a:gd name="T35" fmla="*/ 2 h 57"/>
                    <a:gd name="T36" fmla="*/ 1 w 65"/>
                    <a:gd name="T37" fmla="*/ 4 h 57"/>
                    <a:gd name="T38" fmla="*/ 2 w 65"/>
                    <a:gd name="T39" fmla="*/ 5 h 57"/>
                    <a:gd name="T40" fmla="*/ 3 w 65"/>
                    <a:gd name="T41" fmla="*/ 6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57"/>
                    <a:gd name="T65" fmla="*/ 65 w 65"/>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a:p>
              </p:txBody>
            </p:sp>
            <p:sp>
              <p:nvSpPr>
                <p:cNvPr id="8281" name="Freeform 71"/>
                <p:cNvSpPr>
                  <a:spLocks/>
                </p:cNvSpPr>
                <p:nvPr/>
              </p:nvSpPr>
              <p:spPr bwMode="auto">
                <a:xfrm>
                  <a:off x="8371" y="4865"/>
                  <a:ext cx="26" cy="26"/>
                </a:xfrm>
                <a:custGeom>
                  <a:avLst/>
                  <a:gdLst>
                    <a:gd name="T0" fmla="*/ 2 w 79"/>
                    <a:gd name="T1" fmla="*/ 7 h 80"/>
                    <a:gd name="T2" fmla="*/ 2 w 79"/>
                    <a:gd name="T3" fmla="*/ 7 h 80"/>
                    <a:gd name="T4" fmla="*/ 3 w 79"/>
                    <a:gd name="T5" fmla="*/ 8 h 80"/>
                    <a:gd name="T6" fmla="*/ 3 w 79"/>
                    <a:gd name="T7" fmla="*/ 8 h 80"/>
                    <a:gd name="T8" fmla="*/ 4 w 79"/>
                    <a:gd name="T9" fmla="*/ 8 h 80"/>
                    <a:gd name="T10" fmla="*/ 5 w 79"/>
                    <a:gd name="T11" fmla="*/ 8 h 80"/>
                    <a:gd name="T12" fmla="*/ 6 w 79"/>
                    <a:gd name="T13" fmla="*/ 8 h 80"/>
                    <a:gd name="T14" fmla="*/ 7 w 79"/>
                    <a:gd name="T15" fmla="*/ 7 h 80"/>
                    <a:gd name="T16" fmla="*/ 8 w 79"/>
                    <a:gd name="T17" fmla="*/ 6 h 80"/>
                    <a:gd name="T18" fmla="*/ 8 w 79"/>
                    <a:gd name="T19" fmla="*/ 6 h 80"/>
                    <a:gd name="T20" fmla="*/ 9 w 79"/>
                    <a:gd name="T21" fmla="*/ 5 h 80"/>
                    <a:gd name="T22" fmla="*/ 9 w 79"/>
                    <a:gd name="T23" fmla="*/ 5 h 80"/>
                    <a:gd name="T24" fmla="*/ 9 w 79"/>
                    <a:gd name="T25" fmla="*/ 5 h 80"/>
                    <a:gd name="T26" fmla="*/ 8 w 79"/>
                    <a:gd name="T27" fmla="*/ 4 h 80"/>
                    <a:gd name="T28" fmla="*/ 7 w 79"/>
                    <a:gd name="T29" fmla="*/ 4 h 80"/>
                    <a:gd name="T30" fmla="*/ 6 w 79"/>
                    <a:gd name="T31" fmla="*/ 4 h 80"/>
                    <a:gd name="T32" fmla="*/ 5 w 79"/>
                    <a:gd name="T33" fmla="*/ 4 h 80"/>
                    <a:gd name="T34" fmla="*/ 4 w 79"/>
                    <a:gd name="T35" fmla="*/ 5 h 80"/>
                    <a:gd name="T36" fmla="*/ 4 w 79"/>
                    <a:gd name="T37" fmla="*/ 5 h 80"/>
                    <a:gd name="T38" fmla="*/ 3 w 79"/>
                    <a:gd name="T39" fmla="*/ 5 h 80"/>
                    <a:gd name="T40" fmla="*/ 3 w 79"/>
                    <a:gd name="T41" fmla="*/ 6 h 80"/>
                    <a:gd name="T42" fmla="*/ 3 w 79"/>
                    <a:gd name="T43" fmla="*/ 5 h 80"/>
                    <a:gd name="T44" fmla="*/ 2 w 79"/>
                    <a:gd name="T45" fmla="*/ 3 h 80"/>
                    <a:gd name="T46" fmla="*/ 1 w 79"/>
                    <a:gd name="T47" fmla="*/ 1 h 80"/>
                    <a:gd name="T48" fmla="*/ 0 w 79"/>
                    <a:gd name="T49" fmla="*/ 0 h 80"/>
                    <a:gd name="T50" fmla="*/ 0 w 79"/>
                    <a:gd name="T51" fmla="*/ 3 h 80"/>
                    <a:gd name="T52" fmla="*/ 1 w 79"/>
                    <a:gd name="T53" fmla="*/ 5 h 80"/>
                    <a:gd name="T54" fmla="*/ 1 w 79"/>
                    <a:gd name="T55" fmla="*/ 7 h 80"/>
                    <a:gd name="T56" fmla="*/ 2 w 79"/>
                    <a:gd name="T57" fmla="*/ 7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80"/>
                    <a:gd name="T89" fmla="*/ 79 w 79"/>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a:p>
              </p:txBody>
            </p:sp>
            <p:sp>
              <p:nvSpPr>
                <p:cNvPr id="8282" name="Freeform 72"/>
                <p:cNvSpPr>
                  <a:spLocks/>
                </p:cNvSpPr>
                <p:nvPr/>
              </p:nvSpPr>
              <p:spPr bwMode="auto">
                <a:xfrm>
                  <a:off x="8399" y="4855"/>
                  <a:ext cx="27" cy="22"/>
                </a:xfrm>
                <a:custGeom>
                  <a:avLst/>
                  <a:gdLst>
                    <a:gd name="T0" fmla="*/ 1 w 79"/>
                    <a:gd name="T1" fmla="*/ 6 h 67"/>
                    <a:gd name="T2" fmla="*/ 2 w 79"/>
                    <a:gd name="T3" fmla="*/ 6 h 67"/>
                    <a:gd name="T4" fmla="*/ 2 w 79"/>
                    <a:gd name="T5" fmla="*/ 6 h 67"/>
                    <a:gd name="T6" fmla="*/ 3 w 79"/>
                    <a:gd name="T7" fmla="*/ 7 h 67"/>
                    <a:gd name="T8" fmla="*/ 4 w 79"/>
                    <a:gd name="T9" fmla="*/ 7 h 67"/>
                    <a:gd name="T10" fmla="*/ 5 w 79"/>
                    <a:gd name="T11" fmla="*/ 7 h 67"/>
                    <a:gd name="T12" fmla="*/ 6 w 79"/>
                    <a:gd name="T13" fmla="*/ 7 h 67"/>
                    <a:gd name="T14" fmla="*/ 7 w 79"/>
                    <a:gd name="T15" fmla="*/ 7 h 67"/>
                    <a:gd name="T16" fmla="*/ 8 w 79"/>
                    <a:gd name="T17" fmla="*/ 7 h 67"/>
                    <a:gd name="T18" fmla="*/ 9 w 79"/>
                    <a:gd name="T19" fmla="*/ 7 h 67"/>
                    <a:gd name="T20" fmla="*/ 9 w 79"/>
                    <a:gd name="T21" fmla="*/ 6 h 67"/>
                    <a:gd name="T22" fmla="*/ 9 w 79"/>
                    <a:gd name="T23" fmla="*/ 6 h 67"/>
                    <a:gd name="T24" fmla="*/ 9 w 79"/>
                    <a:gd name="T25" fmla="*/ 5 h 67"/>
                    <a:gd name="T26" fmla="*/ 9 w 79"/>
                    <a:gd name="T27" fmla="*/ 4 h 67"/>
                    <a:gd name="T28" fmla="*/ 8 w 79"/>
                    <a:gd name="T29" fmla="*/ 4 h 67"/>
                    <a:gd name="T30" fmla="*/ 6 w 79"/>
                    <a:gd name="T31" fmla="*/ 4 h 67"/>
                    <a:gd name="T32" fmla="*/ 5 w 79"/>
                    <a:gd name="T33" fmla="*/ 4 h 67"/>
                    <a:gd name="T34" fmla="*/ 5 w 79"/>
                    <a:gd name="T35" fmla="*/ 4 h 67"/>
                    <a:gd name="T36" fmla="*/ 4 w 79"/>
                    <a:gd name="T37" fmla="*/ 4 h 67"/>
                    <a:gd name="T38" fmla="*/ 3 w 79"/>
                    <a:gd name="T39" fmla="*/ 4 h 67"/>
                    <a:gd name="T40" fmla="*/ 3 w 79"/>
                    <a:gd name="T41" fmla="*/ 4 h 67"/>
                    <a:gd name="T42" fmla="*/ 3 w 79"/>
                    <a:gd name="T43" fmla="*/ 4 h 67"/>
                    <a:gd name="T44" fmla="*/ 3 w 79"/>
                    <a:gd name="T45" fmla="*/ 2 h 67"/>
                    <a:gd name="T46" fmla="*/ 2 w 79"/>
                    <a:gd name="T47" fmla="*/ 0 h 67"/>
                    <a:gd name="T48" fmla="*/ 0 w 79"/>
                    <a:gd name="T49" fmla="*/ 0 h 67"/>
                    <a:gd name="T50" fmla="*/ 0 w 79"/>
                    <a:gd name="T51" fmla="*/ 2 h 67"/>
                    <a:gd name="T52" fmla="*/ 0 w 79"/>
                    <a:gd name="T53" fmla="*/ 4 h 67"/>
                    <a:gd name="T54" fmla="*/ 1 w 79"/>
                    <a:gd name="T55" fmla="*/ 5 h 67"/>
                    <a:gd name="T56" fmla="*/ 1 w 79"/>
                    <a:gd name="T57" fmla="*/ 6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67"/>
                    <a:gd name="T89" fmla="*/ 79 w 79"/>
                    <a:gd name="T90" fmla="*/ 67 h 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a:p>
              </p:txBody>
            </p:sp>
            <p:sp>
              <p:nvSpPr>
                <p:cNvPr id="8283" name="Freeform 73"/>
                <p:cNvSpPr>
                  <a:spLocks/>
                </p:cNvSpPr>
                <p:nvPr/>
              </p:nvSpPr>
              <p:spPr bwMode="auto">
                <a:xfrm>
                  <a:off x="8429" y="4851"/>
                  <a:ext cx="26" cy="20"/>
                </a:xfrm>
                <a:custGeom>
                  <a:avLst/>
                  <a:gdLst>
                    <a:gd name="T0" fmla="*/ 1 w 77"/>
                    <a:gd name="T1" fmla="*/ 6 h 62"/>
                    <a:gd name="T2" fmla="*/ 2 w 77"/>
                    <a:gd name="T3" fmla="*/ 6 h 62"/>
                    <a:gd name="T4" fmla="*/ 3 w 77"/>
                    <a:gd name="T5" fmla="*/ 6 h 62"/>
                    <a:gd name="T6" fmla="*/ 5 w 77"/>
                    <a:gd name="T7" fmla="*/ 6 h 62"/>
                    <a:gd name="T8" fmla="*/ 6 w 77"/>
                    <a:gd name="T9" fmla="*/ 6 h 62"/>
                    <a:gd name="T10" fmla="*/ 7 w 77"/>
                    <a:gd name="T11" fmla="*/ 6 h 62"/>
                    <a:gd name="T12" fmla="*/ 8 w 77"/>
                    <a:gd name="T13" fmla="*/ 6 h 62"/>
                    <a:gd name="T14" fmla="*/ 9 w 77"/>
                    <a:gd name="T15" fmla="*/ 5 h 62"/>
                    <a:gd name="T16" fmla="*/ 8 w 77"/>
                    <a:gd name="T17" fmla="*/ 5 h 62"/>
                    <a:gd name="T18" fmla="*/ 8 w 77"/>
                    <a:gd name="T19" fmla="*/ 4 h 62"/>
                    <a:gd name="T20" fmla="*/ 7 w 77"/>
                    <a:gd name="T21" fmla="*/ 4 h 62"/>
                    <a:gd name="T22" fmla="*/ 6 w 77"/>
                    <a:gd name="T23" fmla="*/ 3 h 62"/>
                    <a:gd name="T24" fmla="*/ 5 w 77"/>
                    <a:gd name="T25" fmla="*/ 3 h 62"/>
                    <a:gd name="T26" fmla="*/ 4 w 77"/>
                    <a:gd name="T27" fmla="*/ 4 h 62"/>
                    <a:gd name="T28" fmla="*/ 4 w 77"/>
                    <a:gd name="T29" fmla="*/ 4 h 62"/>
                    <a:gd name="T30" fmla="*/ 3 w 77"/>
                    <a:gd name="T31" fmla="*/ 4 h 62"/>
                    <a:gd name="T32" fmla="*/ 3 w 77"/>
                    <a:gd name="T33" fmla="*/ 4 h 62"/>
                    <a:gd name="T34" fmla="*/ 3 w 77"/>
                    <a:gd name="T35" fmla="*/ 3 h 62"/>
                    <a:gd name="T36" fmla="*/ 2 w 77"/>
                    <a:gd name="T37" fmla="*/ 2 h 62"/>
                    <a:gd name="T38" fmla="*/ 2 w 77"/>
                    <a:gd name="T39" fmla="*/ 0 h 62"/>
                    <a:gd name="T40" fmla="*/ 0 w 77"/>
                    <a:gd name="T41" fmla="*/ 0 h 62"/>
                    <a:gd name="T42" fmla="*/ 0 w 77"/>
                    <a:gd name="T43" fmla="*/ 2 h 62"/>
                    <a:gd name="T44" fmla="*/ 0 w 77"/>
                    <a:gd name="T45" fmla="*/ 4 h 62"/>
                    <a:gd name="T46" fmla="*/ 1 w 77"/>
                    <a:gd name="T47" fmla="*/ 5 h 62"/>
                    <a:gd name="T48" fmla="*/ 1 w 77"/>
                    <a:gd name="T49" fmla="*/ 6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62"/>
                    <a:gd name="T77" fmla="*/ 77 w 77"/>
                    <a:gd name="T78" fmla="*/ 62 h 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a:p>
              </p:txBody>
            </p:sp>
            <p:sp>
              <p:nvSpPr>
                <p:cNvPr id="8284" name="Freeform 74"/>
                <p:cNvSpPr>
                  <a:spLocks/>
                </p:cNvSpPr>
                <p:nvPr/>
              </p:nvSpPr>
              <p:spPr bwMode="auto">
                <a:xfrm>
                  <a:off x="8258" y="4730"/>
                  <a:ext cx="122" cy="281"/>
                </a:xfrm>
                <a:custGeom>
                  <a:avLst/>
                  <a:gdLst>
                    <a:gd name="T0" fmla="*/ 1 w 366"/>
                    <a:gd name="T1" fmla="*/ 17 h 845"/>
                    <a:gd name="T2" fmla="*/ 2 w 366"/>
                    <a:gd name="T3" fmla="*/ 27 h 845"/>
                    <a:gd name="T4" fmla="*/ 5 w 366"/>
                    <a:gd name="T5" fmla="*/ 38 h 845"/>
                    <a:gd name="T6" fmla="*/ 9 w 366"/>
                    <a:gd name="T7" fmla="*/ 52 h 845"/>
                    <a:gd name="T8" fmla="*/ 14 w 366"/>
                    <a:gd name="T9" fmla="*/ 65 h 845"/>
                    <a:gd name="T10" fmla="*/ 18 w 366"/>
                    <a:gd name="T11" fmla="*/ 77 h 845"/>
                    <a:gd name="T12" fmla="*/ 22 w 366"/>
                    <a:gd name="T13" fmla="*/ 86 h 845"/>
                    <a:gd name="T14" fmla="*/ 25 w 366"/>
                    <a:gd name="T15" fmla="*/ 89 h 845"/>
                    <a:gd name="T16" fmla="*/ 30 w 366"/>
                    <a:gd name="T17" fmla="*/ 92 h 845"/>
                    <a:gd name="T18" fmla="*/ 35 w 366"/>
                    <a:gd name="T19" fmla="*/ 93 h 845"/>
                    <a:gd name="T20" fmla="*/ 39 w 366"/>
                    <a:gd name="T21" fmla="*/ 93 h 845"/>
                    <a:gd name="T22" fmla="*/ 40 w 366"/>
                    <a:gd name="T23" fmla="*/ 92 h 845"/>
                    <a:gd name="T24" fmla="*/ 41 w 366"/>
                    <a:gd name="T25" fmla="*/ 90 h 845"/>
                    <a:gd name="T26" fmla="*/ 39 w 366"/>
                    <a:gd name="T27" fmla="*/ 89 h 845"/>
                    <a:gd name="T28" fmla="*/ 37 w 366"/>
                    <a:gd name="T29" fmla="*/ 88 h 845"/>
                    <a:gd name="T30" fmla="*/ 33 w 366"/>
                    <a:gd name="T31" fmla="*/ 87 h 845"/>
                    <a:gd name="T32" fmla="*/ 29 w 366"/>
                    <a:gd name="T33" fmla="*/ 86 h 845"/>
                    <a:gd name="T34" fmla="*/ 27 w 366"/>
                    <a:gd name="T35" fmla="*/ 84 h 845"/>
                    <a:gd name="T36" fmla="*/ 24 w 366"/>
                    <a:gd name="T37" fmla="*/ 78 h 845"/>
                    <a:gd name="T38" fmla="*/ 22 w 366"/>
                    <a:gd name="T39" fmla="*/ 71 h 845"/>
                    <a:gd name="T40" fmla="*/ 19 w 366"/>
                    <a:gd name="T41" fmla="*/ 64 h 845"/>
                    <a:gd name="T42" fmla="*/ 17 w 366"/>
                    <a:gd name="T43" fmla="*/ 57 h 845"/>
                    <a:gd name="T44" fmla="*/ 14 w 366"/>
                    <a:gd name="T45" fmla="*/ 48 h 845"/>
                    <a:gd name="T46" fmla="*/ 10 w 366"/>
                    <a:gd name="T47" fmla="*/ 39 h 845"/>
                    <a:gd name="T48" fmla="*/ 7 w 366"/>
                    <a:gd name="T49" fmla="*/ 29 h 845"/>
                    <a:gd name="T50" fmla="*/ 5 w 366"/>
                    <a:gd name="T51" fmla="*/ 19 h 845"/>
                    <a:gd name="T52" fmla="*/ 5 w 366"/>
                    <a:gd name="T53" fmla="*/ 12 h 845"/>
                    <a:gd name="T54" fmla="*/ 4 w 366"/>
                    <a:gd name="T55" fmla="*/ 7 h 845"/>
                    <a:gd name="T56" fmla="*/ 2 w 366"/>
                    <a:gd name="T57" fmla="*/ 3 h 845"/>
                    <a:gd name="T58" fmla="*/ 1 w 366"/>
                    <a:gd name="T59" fmla="*/ 0 h 845"/>
                    <a:gd name="T60" fmla="*/ 1 w 366"/>
                    <a:gd name="T61" fmla="*/ 2 h 845"/>
                    <a:gd name="T62" fmla="*/ 1 w 366"/>
                    <a:gd name="T63" fmla="*/ 8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6"/>
                    <a:gd name="T97" fmla="*/ 0 h 845"/>
                    <a:gd name="T98" fmla="*/ 366 w 366"/>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a:p>
              </p:txBody>
            </p:sp>
            <p:sp>
              <p:nvSpPr>
                <p:cNvPr id="8285" name="Freeform 75"/>
                <p:cNvSpPr>
                  <a:spLocks/>
                </p:cNvSpPr>
                <p:nvPr/>
              </p:nvSpPr>
              <p:spPr bwMode="auto">
                <a:xfrm>
                  <a:off x="8517" y="4850"/>
                  <a:ext cx="29" cy="29"/>
                </a:xfrm>
                <a:custGeom>
                  <a:avLst/>
                  <a:gdLst>
                    <a:gd name="T0" fmla="*/ 9 w 88"/>
                    <a:gd name="T1" fmla="*/ 3 h 87"/>
                    <a:gd name="T2" fmla="*/ 10 w 88"/>
                    <a:gd name="T3" fmla="*/ 2 h 87"/>
                    <a:gd name="T4" fmla="*/ 10 w 88"/>
                    <a:gd name="T5" fmla="*/ 1 h 87"/>
                    <a:gd name="T6" fmla="*/ 9 w 88"/>
                    <a:gd name="T7" fmla="*/ 1 h 87"/>
                    <a:gd name="T8" fmla="*/ 8 w 88"/>
                    <a:gd name="T9" fmla="*/ 0 h 87"/>
                    <a:gd name="T10" fmla="*/ 8 w 88"/>
                    <a:gd name="T11" fmla="*/ 0 h 87"/>
                    <a:gd name="T12" fmla="*/ 7 w 88"/>
                    <a:gd name="T13" fmla="*/ 0 h 87"/>
                    <a:gd name="T14" fmla="*/ 6 w 88"/>
                    <a:gd name="T15" fmla="*/ 0 h 87"/>
                    <a:gd name="T16" fmla="*/ 5 w 88"/>
                    <a:gd name="T17" fmla="*/ 1 h 87"/>
                    <a:gd name="T18" fmla="*/ 5 w 88"/>
                    <a:gd name="T19" fmla="*/ 1 h 87"/>
                    <a:gd name="T20" fmla="*/ 4 w 88"/>
                    <a:gd name="T21" fmla="*/ 2 h 87"/>
                    <a:gd name="T22" fmla="*/ 3 w 88"/>
                    <a:gd name="T23" fmla="*/ 3 h 87"/>
                    <a:gd name="T24" fmla="*/ 2 w 88"/>
                    <a:gd name="T25" fmla="*/ 5 h 87"/>
                    <a:gd name="T26" fmla="*/ 1 w 88"/>
                    <a:gd name="T27" fmla="*/ 6 h 87"/>
                    <a:gd name="T28" fmla="*/ 0 w 88"/>
                    <a:gd name="T29" fmla="*/ 8 h 87"/>
                    <a:gd name="T30" fmla="*/ 0 w 88"/>
                    <a:gd name="T31" fmla="*/ 9 h 87"/>
                    <a:gd name="T32" fmla="*/ 0 w 88"/>
                    <a:gd name="T33" fmla="*/ 10 h 87"/>
                    <a:gd name="T34" fmla="*/ 2 w 88"/>
                    <a:gd name="T35" fmla="*/ 9 h 87"/>
                    <a:gd name="T36" fmla="*/ 3 w 88"/>
                    <a:gd name="T37" fmla="*/ 8 h 87"/>
                    <a:gd name="T38" fmla="*/ 4 w 88"/>
                    <a:gd name="T39" fmla="*/ 7 h 87"/>
                    <a:gd name="T40" fmla="*/ 6 w 88"/>
                    <a:gd name="T41" fmla="*/ 6 h 87"/>
                    <a:gd name="T42" fmla="*/ 7 w 88"/>
                    <a:gd name="T43" fmla="*/ 5 h 87"/>
                    <a:gd name="T44" fmla="*/ 8 w 88"/>
                    <a:gd name="T45" fmla="*/ 4 h 87"/>
                    <a:gd name="T46" fmla="*/ 9 w 88"/>
                    <a:gd name="T47" fmla="*/ 3 h 87"/>
                    <a:gd name="T48" fmla="*/ 9 w 88"/>
                    <a:gd name="T49" fmla="*/ 3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87"/>
                    <a:gd name="T77" fmla="*/ 88 w 8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a:p>
              </p:txBody>
            </p:sp>
            <p:sp>
              <p:nvSpPr>
                <p:cNvPr id="8286" name="Freeform 76"/>
                <p:cNvSpPr>
                  <a:spLocks/>
                </p:cNvSpPr>
                <p:nvPr/>
              </p:nvSpPr>
              <p:spPr bwMode="auto">
                <a:xfrm>
                  <a:off x="8536" y="4890"/>
                  <a:ext cx="34" cy="9"/>
                </a:xfrm>
                <a:custGeom>
                  <a:avLst/>
                  <a:gdLst>
                    <a:gd name="T0" fmla="*/ 10 w 102"/>
                    <a:gd name="T1" fmla="*/ 2 h 28"/>
                    <a:gd name="T2" fmla="*/ 11 w 102"/>
                    <a:gd name="T3" fmla="*/ 2 h 28"/>
                    <a:gd name="T4" fmla="*/ 11 w 102"/>
                    <a:gd name="T5" fmla="*/ 2 h 28"/>
                    <a:gd name="T6" fmla="*/ 11 w 102"/>
                    <a:gd name="T7" fmla="*/ 2 h 28"/>
                    <a:gd name="T8" fmla="*/ 11 w 102"/>
                    <a:gd name="T9" fmla="*/ 1 h 28"/>
                    <a:gd name="T10" fmla="*/ 11 w 102"/>
                    <a:gd name="T11" fmla="*/ 1 h 28"/>
                    <a:gd name="T12" fmla="*/ 11 w 102"/>
                    <a:gd name="T13" fmla="*/ 0 h 28"/>
                    <a:gd name="T14" fmla="*/ 10 w 102"/>
                    <a:gd name="T15" fmla="*/ 0 h 28"/>
                    <a:gd name="T16" fmla="*/ 10 w 102"/>
                    <a:gd name="T17" fmla="*/ 0 h 28"/>
                    <a:gd name="T18" fmla="*/ 8 w 102"/>
                    <a:gd name="T19" fmla="*/ 0 h 28"/>
                    <a:gd name="T20" fmla="*/ 7 w 102"/>
                    <a:gd name="T21" fmla="*/ 1 h 28"/>
                    <a:gd name="T22" fmla="*/ 5 w 102"/>
                    <a:gd name="T23" fmla="*/ 1 h 28"/>
                    <a:gd name="T24" fmla="*/ 4 w 102"/>
                    <a:gd name="T25" fmla="*/ 1 h 28"/>
                    <a:gd name="T26" fmla="*/ 2 w 102"/>
                    <a:gd name="T27" fmla="*/ 2 h 28"/>
                    <a:gd name="T28" fmla="*/ 1 w 102"/>
                    <a:gd name="T29" fmla="*/ 2 h 28"/>
                    <a:gd name="T30" fmla="*/ 0 w 102"/>
                    <a:gd name="T31" fmla="*/ 2 h 28"/>
                    <a:gd name="T32" fmla="*/ 0 w 102"/>
                    <a:gd name="T33" fmla="*/ 3 h 28"/>
                    <a:gd name="T34" fmla="*/ 1 w 102"/>
                    <a:gd name="T35" fmla="*/ 3 h 28"/>
                    <a:gd name="T36" fmla="*/ 2 w 102"/>
                    <a:gd name="T37" fmla="*/ 3 h 28"/>
                    <a:gd name="T38" fmla="*/ 4 w 102"/>
                    <a:gd name="T39" fmla="*/ 3 h 28"/>
                    <a:gd name="T40" fmla="*/ 5 w 102"/>
                    <a:gd name="T41" fmla="*/ 3 h 28"/>
                    <a:gd name="T42" fmla="*/ 6 w 102"/>
                    <a:gd name="T43" fmla="*/ 3 h 28"/>
                    <a:gd name="T44" fmla="*/ 7 w 102"/>
                    <a:gd name="T45" fmla="*/ 3 h 28"/>
                    <a:gd name="T46" fmla="*/ 9 w 102"/>
                    <a:gd name="T47" fmla="*/ 3 h 28"/>
                    <a:gd name="T48" fmla="*/ 10 w 102"/>
                    <a:gd name="T49" fmla="*/ 2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8"/>
                    <a:gd name="T77" fmla="*/ 102 w 102"/>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a:p>
              </p:txBody>
            </p:sp>
            <p:sp>
              <p:nvSpPr>
                <p:cNvPr id="8287" name="Freeform 77"/>
                <p:cNvSpPr>
                  <a:spLocks/>
                </p:cNvSpPr>
                <p:nvPr/>
              </p:nvSpPr>
              <p:spPr bwMode="auto">
                <a:xfrm>
                  <a:off x="8550" y="4921"/>
                  <a:ext cx="47" cy="12"/>
                </a:xfrm>
                <a:custGeom>
                  <a:avLst/>
                  <a:gdLst>
                    <a:gd name="T0" fmla="*/ 14 w 142"/>
                    <a:gd name="T1" fmla="*/ 4 h 36"/>
                    <a:gd name="T2" fmla="*/ 14 w 142"/>
                    <a:gd name="T3" fmla="*/ 4 h 36"/>
                    <a:gd name="T4" fmla="*/ 15 w 142"/>
                    <a:gd name="T5" fmla="*/ 4 h 36"/>
                    <a:gd name="T6" fmla="*/ 15 w 142"/>
                    <a:gd name="T7" fmla="*/ 3 h 36"/>
                    <a:gd name="T8" fmla="*/ 16 w 142"/>
                    <a:gd name="T9" fmla="*/ 2 h 36"/>
                    <a:gd name="T10" fmla="*/ 16 w 142"/>
                    <a:gd name="T11" fmla="*/ 2 h 36"/>
                    <a:gd name="T12" fmla="*/ 15 w 142"/>
                    <a:gd name="T13" fmla="*/ 1 h 36"/>
                    <a:gd name="T14" fmla="*/ 15 w 142"/>
                    <a:gd name="T15" fmla="*/ 1 h 36"/>
                    <a:gd name="T16" fmla="*/ 14 w 142"/>
                    <a:gd name="T17" fmla="*/ 0 h 36"/>
                    <a:gd name="T18" fmla="*/ 12 w 142"/>
                    <a:gd name="T19" fmla="*/ 0 h 36"/>
                    <a:gd name="T20" fmla="*/ 10 w 142"/>
                    <a:gd name="T21" fmla="*/ 0 h 36"/>
                    <a:gd name="T22" fmla="*/ 7 w 142"/>
                    <a:gd name="T23" fmla="*/ 0 h 36"/>
                    <a:gd name="T24" fmla="*/ 5 w 142"/>
                    <a:gd name="T25" fmla="*/ 0 h 36"/>
                    <a:gd name="T26" fmla="*/ 3 w 142"/>
                    <a:gd name="T27" fmla="*/ 0 h 36"/>
                    <a:gd name="T28" fmla="*/ 1 w 142"/>
                    <a:gd name="T29" fmla="*/ 0 h 36"/>
                    <a:gd name="T30" fmla="*/ 0 w 142"/>
                    <a:gd name="T31" fmla="*/ 1 h 36"/>
                    <a:gd name="T32" fmla="*/ 0 w 142"/>
                    <a:gd name="T33" fmla="*/ 1 h 36"/>
                    <a:gd name="T34" fmla="*/ 1 w 142"/>
                    <a:gd name="T35" fmla="*/ 1 h 36"/>
                    <a:gd name="T36" fmla="*/ 2 w 142"/>
                    <a:gd name="T37" fmla="*/ 2 h 36"/>
                    <a:gd name="T38" fmla="*/ 4 w 142"/>
                    <a:gd name="T39" fmla="*/ 2 h 36"/>
                    <a:gd name="T40" fmla="*/ 6 w 142"/>
                    <a:gd name="T41" fmla="*/ 2 h 36"/>
                    <a:gd name="T42" fmla="*/ 8 w 142"/>
                    <a:gd name="T43" fmla="*/ 3 h 36"/>
                    <a:gd name="T44" fmla="*/ 10 w 142"/>
                    <a:gd name="T45" fmla="*/ 3 h 36"/>
                    <a:gd name="T46" fmla="*/ 12 w 142"/>
                    <a:gd name="T47" fmla="*/ 4 h 36"/>
                    <a:gd name="T48" fmla="*/ 14 w 14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36"/>
                    <a:gd name="T77" fmla="*/ 142 w 14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a:p>
              </p:txBody>
            </p:sp>
            <p:sp>
              <p:nvSpPr>
                <p:cNvPr id="8288" name="Freeform 78"/>
                <p:cNvSpPr>
                  <a:spLocks/>
                </p:cNvSpPr>
                <p:nvPr/>
              </p:nvSpPr>
              <p:spPr bwMode="auto">
                <a:xfrm>
                  <a:off x="8416" y="4751"/>
                  <a:ext cx="117" cy="200"/>
                </a:xfrm>
                <a:custGeom>
                  <a:avLst/>
                  <a:gdLst>
                    <a:gd name="T0" fmla="*/ 12 w 351"/>
                    <a:gd name="T1" fmla="*/ 33 h 601"/>
                    <a:gd name="T2" fmla="*/ 15 w 351"/>
                    <a:gd name="T3" fmla="*/ 37 h 601"/>
                    <a:gd name="T4" fmla="*/ 17 w 351"/>
                    <a:gd name="T5" fmla="*/ 42 h 601"/>
                    <a:gd name="T6" fmla="*/ 20 w 351"/>
                    <a:gd name="T7" fmla="*/ 46 h 601"/>
                    <a:gd name="T8" fmla="*/ 23 w 351"/>
                    <a:gd name="T9" fmla="*/ 50 h 601"/>
                    <a:gd name="T10" fmla="*/ 26 w 351"/>
                    <a:gd name="T11" fmla="*/ 54 h 601"/>
                    <a:gd name="T12" fmla="*/ 29 w 351"/>
                    <a:gd name="T13" fmla="*/ 58 h 601"/>
                    <a:gd name="T14" fmla="*/ 32 w 351"/>
                    <a:gd name="T15" fmla="*/ 62 h 601"/>
                    <a:gd name="T16" fmla="*/ 36 w 351"/>
                    <a:gd name="T17" fmla="*/ 66 h 601"/>
                    <a:gd name="T18" fmla="*/ 36 w 351"/>
                    <a:gd name="T19" fmla="*/ 66 h 601"/>
                    <a:gd name="T20" fmla="*/ 37 w 351"/>
                    <a:gd name="T21" fmla="*/ 67 h 601"/>
                    <a:gd name="T22" fmla="*/ 37 w 351"/>
                    <a:gd name="T23" fmla="*/ 67 h 601"/>
                    <a:gd name="T24" fmla="*/ 38 w 351"/>
                    <a:gd name="T25" fmla="*/ 66 h 601"/>
                    <a:gd name="T26" fmla="*/ 39 w 351"/>
                    <a:gd name="T27" fmla="*/ 66 h 601"/>
                    <a:gd name="T28" fmla="*/ 39 w 351"/>
                    <a:gd name="T29" fmla="*/ 65 h 601"/>
                    <a:gd name="T30" fmla="*/ 39 w 351"/>
                    <a:gd name="T31" fmla="*/ 65 h 601"/>
                    <a:gd name="T32" fmla="*/ 39 w 351"/>
                    <a:gd name="T33" fmla="*/ 64 h 601"/>
                    <a:gd name="T34" fmla="*/ 36 w 351"/>
                    <a:gd name="T35" fmla="*/ 60 h 601"/>
                    <a:gd name="T36" fmla="*/ 34 w 351"/>
                    <a:gd name="T37" fmla="*/ 55 h 601"/>
                    <a:gd name="T38" fmla="*/ 31 w 351"/>
                    <a:gd name="T39" fmla="*/ 51 h 601"/>
                    <a:gd name="T40" fmla="*/ 28 w 351"/>
                    <a:gd name="T41" fmla="*/ 47 h 601"/>
                    <a:gd name="T42" fmla="*/ 25 w 351"/>
                    <a:gd name="T43" fmla="*/ 43 h 601"/>
                    <a:gd name="T44" fmla="*/ 22 w 351"/>
                    <a:gd name="T45" fmla="*/ 39 h 601"/>
                    <a:gd name="T46" fmla="*/ 19 w 351"/>
                    <a:gd name="T47" fmla="*/ 35 h 601"/>
                    <a:gd name="T48" fmla="*/ 16 w 351"/>
                    <a:gd name="T49" fmla="*/ 31 h 601"/>
                    <a:gd name="T50" fmla="*/ 14 w 351"/>
                    <a:gd name="T51" fmla="*/ 27 h 601"/>
                    <a:gd name="T52" fmla="*/ 11 w 351"/>
                    <a:gd name="T53" fmla="*/ 22 h 601"/>
                    <a:gd name="T54" fmla="*/ 9 w 351"/>
                    <a:gd name="T55" fmla="*/ 17 h 601"/>
                    <a:gd name="T56" fmla="*/ 7 w 351"/>
                    <a:gd name="T57" fmla="*/ 12 h 601"/>
                    <a:gd name="T58" fmla="*/ 4 w 351"/>
                    <a:gd name="T59" fmla="*/ 7 h 601"/>
                    <a:gd name="T60" fmla="*/ 2 w 351"/>
                    <a:gd name="T61" fmla="*/ 3 h 601"/>
                    <a:gd name="T62" fmla="*/ 1 w 351"/>
                    <a:gd name="T63" fmla="*/ 1 h 601"/>
                    <a:gd name="T64" fmla="*/ 0 w 351"/>
                    <a:gd name="T65" fmla="*/ 0 h 601"/>
                    <a:gd name="T66" fmla="*/ 0 w 351"/>
                    <a:gd name="T67" fmla="*/ 2 h 601"/>
                    <a:gd name="T68" fmla="*/ 1 w 351"/>
                    <a:gd name="T69" fmla="*/ 5 h 601"/>
                    <a:gd name="T70" fmla="*/ 3 w 351"/>
                    <a:gd name="T71" fmla="*/ 9 h 601"/>
                    <a:gd name="T72" fmla="*/ 4 w 351"/>
                    <a:gd name="T73" fmla="*/ 14 h 601"/>
                    <a:gd name="T74" fmla="*/ 6 w 351"/>
                    <a:gd name="T75" fmla="*/ 19 h 601"/>
                    <a:gd name="T76" fmla="*/ 8 w 351"/>
                    <a:gd name="T77" fmla="*/ 24 h 601"/>
                    <a:gd name="T78" fmla="*/ 10 w 351"/>
                    <a:gd name="T79" fmla="*/ 29 h 601"/>
                    <a:gd name="T80" fmla="*/ 12 w 351"/>
                    <a:gd name="T81" fmla="*/ 33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1"/>
                    <a:gd name="T124" fmla="*/ 0 h 601"/>
                    <a:gd name="T125" fmla="*/ 351 w 351"/>
                    <a:gd name="T126" fmla="*/ 601 h 6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a:p>
              </p:txBody>
            </p:sp>
            <p:sp>
              <p:nvSpPr>
                <p:cNvPr id="8289" name="Freeform 79"/>
                <p:cNvSpPr>
                  <a:spLocks/>
                </p:cNvSpPr>
                <p:nvPr/>
              </p:nvSpPr>
              <p:spPr bwMode="auto">
                <a:xfrm>
                  <a:off x="8100" y="4623"/>
                  <a:ext cx="541" cy="495"/>
                </a:xfrm>
                <a:custGeom>
                  <a:avLst/>
                  <a:gdLst>
                    <a:gd name="T0" fmla="*/ 46 w 2164"/>
                    <a:gd name="T1" fmla="*/ 0 h 1979"/>
                    <a:gd name="T2" fmla="*/ 48 w 2164"/>
                    <a:gd name="T3" fmla="*/ 0 h 1979"/>
                    <a:gd name="T4" fmla="*/ 50 w 2164"/>
                    <a:gd name="T5" fmla="*/ 0 h 1979"/>
                    <a:gd name="T6" fmla="*/ 53 w 2164"/>
                    <a:gd name="T7" fmla="*/ 0 h 1979"/>
                    <a:gd name="T8" fmla="*/ 57 w 2164"/>
                    <a:gd name="T9" fmla="*/ 0 h 1979"/>
                    <a:gd name="T10" fmla="*/ 62 w 2164"/>
                    <a:gd name="T11" fmla="*/ 1 h 1979"/>
                    <a:gd name="T12" fmla="*/ 67 w 2164"/>
                    <a:gd name="T13" fmla="*/ 1 h 1979"/>
                    <a:gd name="T14" fmla="*/ 73 w 2164"/>
                    <a:gd name="T15" fmla="*/ 2 h 1979"/>
                    <a:gd name="T16" fmla="*/ 80 w 2164"/>
                    <a:gd name="T17" fmla="*/ 3 h 1979"/>
                    <a:gd name="T18" fmla="*/ 86 w 2164"/>
                    <a:gd name="T19" fmla="*/ 4 h 1979"/>
                    <a:gd name="T20" fmla="*/ 94 w 2164"/>
                    <a:gd name="T21" fmla="*/ 5 h 1979"/>
                    <a:gd name="T22" fmla="*/ 101 w 2164"/>
                    <a:gd name="T23" fmla="*/ 6 h 1979"/>
                    <a:gd name="T24" fmla="*/ 109 w 2164"/>
                    <a:gd name="T25" fmla="*/ 8 h 1979"/>
                    <a:gd name="T26" fmla="*/ 116 w 2164"/>
                    <a:gd name="T27" fmla="*/ 10 h 1979"/>
                    <a:gd name="T28" fmla="*/ 124 w 2164"/>
                    <a:gd name="T29" fmla="*/ 13 h 1979"/>
                    <a:gd name="T30" fmla="*/ 132 w 2164"/>
                    <a:gd name="T31" fmla="*/ 16 h 1979"/>
                    <a:gd name="T32" fmla="*/ 123 w 2164"/>
                    <a:gd name="T33" fmla="*/ 74 h 1979"/>
                    <a:gd name="T34" fmla="*/ 124 w 2164"/>
                    <a:gd name="T35" fmla="*/ 75 h 1979"/>
                    <a:gd name="T36" fmla="*/ 126 w 2164"/>
                    <a:gd name="T37" fmla="*/ 76 h 1979"/>
                    <a:gd name="T38" fmla="*/ 127 w 2164"/>
                    <a:gd name="T39" fmla="*/ 80 h 1979"/>
                    <a:gd name="T40" fmla="*/ 126 w 2164"/>
                    <a:gd name="T41" fmla="*/ 87 h 1979"/>
                    <a:gd name="T42" fmla="*/ 102 w 2164"/>
                    <a:gd name="T43" fmla="*/ 115 h 1979"/>
                    <a:gd name="T44" fmla="*/ 94 w 2164"/>
                    <a:gd name="T45" fmla="*/ 124 h 1979"/>
                    <a:gd name="T46" fmla="*/ 93 w 2164"/>
                    <a:gd name="T47" fmla="*/ 124 h 1979"/>
                    <a:gd name="T48" fmla="*/ 91 w 2164"/>
                    <a:gd name="T49" fmla="*/ 123 h 1979"/>
                    <a:gd name="T50" fmla="*/ 87 w 2164"/>
                    <a:gd name="T51" fmla="*/ 123 h 1979"/>
                    <a:gd name="T52" fmla="*/ 83 w 2164"/>
                    <a:gd name="T53" fmla="*/ 122 h 1979"/>
                    <a:gd name="T54" fmla="*/ 78 w 2164"/>
                    <a:gd name="T55" fmla="*/ 122 h 1979"/>
                    <a:gd name="T56" fmla="*/ 72 w 2164"/>
                    <a:gd name="T57" fmla="*/ 121 h 1979"/>
                    <a:gd name="T58" fmla="*/ 66 w 2164"/>
                    <a:gd name="T59" fmla="*/ 119 h 1979"/>
                    <a:gd name="T60" fmla="*/ 58 w 2164"/>
                    <a:gd name="T61" fmla="*/ 118 h 1979"/>
                    <a:gd name="T62" fmla="*/ 51 w 2164"/>
                    <a:gd name="T63" fmla="*/ 116 h 1979"/>
                    <a:gd name="T64" fmla="*/ 43 w 2164"/>
                    <a:gd name="T65" fmla="*/ 114 h 1979"/>
                    <a:gd name="T66" fmla="*/ 36 w 2164"/>
                    <a:gd name="T67" fmla="*/ 112 h 1979"/>
                    <a:gd name="T68" fmla="*/ 28 w 2164"/>
                    <a:gd name="T69" fmla="*/ 109 h 1979"/>
                    <a:gd name="T70" fmla="*/ 20 w 2164"/>
                    <a:gd name="T71" fmla="*/ 106 h 1979"/>
                    <a:gd name="T72" fmla="*/ 12 w 2164"/>
                    <a:gd name="T73" fmla="*/ 103 h 1979"/>
                    <a:gd name="T74" fmla="*/ 5 w 2164"/>
                    <a:gd name="T75" fmla="*/ 100 h 1979"/>
                    <a:gd name="T76" fmla="*/ 1 w 2164"/>
                    <a:gd name="T77" fmla="*/ 97 h 1979"/>
                    <a:gd name="T78" fmla="*/ 1 w 2164"/>
                    <a:gd name="T79" fmla="*/ 95 h 1979"/>
                    <a:gd name="T80" fmla="*/ 0 w 2164"/>
                    <a:gd name="T81" fmla="*/ 91 h 1979"/>
                    <a:gd name="T82" fmla="*/ 0 w 2164"/>
                    <a:gd name="T83" fmla="*/ 87 h 1979"/>
                    <a:gd name="T84" fmla="*/ 28 w 2164"/>
                    <a:gd name="T85" fmla="*/ 63 h 1979"/>
                    <a:gd name="T86" fmla="*/ 27 w 2164"/>
                    <a:gd name="T87" fmla="*/ 62 h 1979"/>
                    <a:gd name="T88" fmla="*/ 28 w 2164"/>
                    <a:gd name="T89" fmla="*/ 60 h 1979"/>
                    <a:gd name="T90" fmla="*/ 29 w 2164"/>
                    <a:gd name="T91" fmla="*/ 57 h 1979"/>
                    <a:gd name="T92" fmla="*/ 34 w 2164"/>
                    <a:gd name="T93" fmla="*/ 53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4"/>
                    <a:gd name="T142" fmla="*/ 0 h 1979"/>
                    <a:gd name="T143" fmla="*/ 2164 w 2164"/>
                    <a:gd name="T144" fmla="*/ 1979 h 19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w="9525">
                  <a:noFill/>
                  <a:round/>
                  <a:headEnd/>
                  <a:tailEnd/>
                </a:ln>
              </p:spPr>
              <p:txBody>
                <a:bodyPr/>
                <a:lstStyle/>
                <a:p>
                  <a:endParaRPr lang="en-US"/>
                </a:p>
              </p:txBody>
            </p:sp>
            <p:sp>
              <p:nvSpPr>
                <p:cNvPr id="8290" name="Freeform 80"/>
                <p:cNvSpPr>
                  <a:spLocks/>
                </p:cNvSpPr>
                <p:nvPr/>
              </p:nvSpPr>
              <p:spPr bwMode="auto">
                <a:xfrm>
                  <a:off x="8279" y="4656"/>
                  <a:ext cx="311" cy="233"/>
                </a:xfrm>
                <a:custGeom>
                  <a:avLst/>
                  <a:gdLst>
                    <a:gd name="T0" fmla="*/ 10 w 1244"/>
                    <a:gd name="T1" fmla="*/ 0 h 930"/>
                    <a:gd name="T2" fmla="*/ 78 w 1244"/>
                    <a:gd name="T3" fmla="*/ 14 h 930"/>
                    <a:gd name="T4" fmla="*/ 67 w 1244"/>
                    <a:gd name="T5" fmla="*/ 58 h 930"/>
                    <a:gd name="T6" fmla="*/ 0 w 1244"/>
                    <a:gd name="T7" fmla="*/ 43 h 930"/>
                    <a:gd name="T8" fmla="*/ 10 w 1244"/>
                    <a:gd name="T9" fmla="*/ 0 h 930"/>
                    <a:gd name="T10" fmla="*/ 0 60000 65536"/>
                    <a:gd name="T11" fmla="*/ 0 60000 65536"/>
                    <a:gd name="T12" fmla="*/ 0 60000 65536"/>
                    <a:gd name="T13" fmla="*/ 0 60000 65536"/>
                    <a:gd name="T14" fmla="*/ 0 60000 65536"/>
                    <a:gd name="T15" fmla="*/ 0 w 1244"/>
                    <a:gd name="T16" fmla="*/ 0 h 930"/>
                    <a:gd name="T17" fmla="*/ 1244 w 1244"/>
                    <a:gd name="T18" fmla="*/ 930 h 930"/>
                  </a:gdLst>
                  <a:ahLst/>
                  <a:cxnLst>
                    <a:cxn ang="T10">
                      <a:pos x="T0" y="T1"/>
                    </a:cxn>
                    <a:cxn ang="T11">
                      <a:pos x="T2" y="T3"/>
                    </a:cxn>
                    <a:cxn ang="T12">
                      <a:pos x="T4" y="T5"/>
                    </a:cxn>
                    <a:cxn ang="T13">
                      <a:pos x="T6" y="T7"/>
                    </a:cxn>
                    <a:cxn ang="T14">
                      <a:pos x="T8" y="T9"/>
                    </a:cxn>
                  </a:cxnLst>
                  <a:rect l="T15" t="T16" r="T17" b="T18"/>
                  <a:pathLst>
                    <a:path w="1244" h="930">
                      <a:moveTo>
                        <a:pt x="164" y="0"/>
                      </a:moveTo>
                      <a:lnTo>
                        <a:pt x="1244" y="214"/>
                      </a:lnTo>
                      <a:lnTo>
                        <a:pt x="1067" y="930"/>
                      </a:lnTo>
                      <a:lnTo>
                        <a:pt x="0" y="688"/>
                      </a:lnTo>
                      <a:lnTo>
                        <a:pt x="164" y="0"/>
                      </a:lnTo>
                      <a:close/>
                    </a:path>
                  </a:pathLst>
                </a:custGeom>
                <a:solidFill>
                  <a:srgbClr val="C0C0C0"/>
                </a:solidFill>
                <a:ln w="9525">
                  <a:noFill/>
                  <a:round/>
                  <a:headEnd/>
                  <a:tailEnd/>
                </a:ln>
              </p:spPr>
              <p:txBody>
                <a:bodyPr/>
                <a:lstStyle/>
                <a:p>
                  <a:endParaRPr lang="en-US"/>
                </a:p>
              </p:txBody>
            </p:sp>
            <p:sp>
              <p:nvSpPr>
                <p:cNvPr id="8291" name="Freeform 81"/>
                <p:cNvSpPr>
                  <a:spLocks/>
                </p:cNvSpPr>
                <p:nvPr/>
              </p:nvSpPr>
              <p:spPr bwMode="auto">
                <a:xfrm>
                  <a:off x="8300" y="4672"/>
                  <a:ext cx="237" cy="91"/>
                </a:xfrm>
                <a:custGeom>
                  <a:avLst/>
                  <a:gdLst>
                    <a:gd name="T0" fmla="*/ 7 w 952"/>
                    <a:gd name="T1" fmla="*/ 0 h 366"/>
                    <a:gd name="T2" fmla="*/ 59 w 952"/>
                    <a:gd name="T3" fmla="*/ 9 h 366"/>
                    <a:gd name="T4" fmla="*/ 12 w 952"/>
                    <a:gd name="T5" fmla="*/ 7 h 366"/>
                    <a:gd name="T6" fmla="*/ 0 w 952"/>
                    <a:gd name="T7" fmla="*/ 23 h 366"/>
                    <a:gd name="T8" fmla="*/ 7 w 952"/>
                    <a:gd name="T9" fmla="*/ 0 h 366"/>
                    <a:gd name="T10" fmla="*/ 0 60000 65536"/>
                    <a:gd name="T11" fmla="*/ 0 60000 65536"/>
                    <a:gd name="T12" fmla="*/ 0 60000 65536"/>
                    <a:gd name="T13" fmla="*/ 0 60000 65536"/>
                    <a:gd name="T14" fmla="*/ 0 60000 65536"/>
                    <a:gd name="T15" fmla="*/ 0 w 952"/>
                    <a:gd name="T16" fmla="*/ 0 h 366"/>
                    <a:gd name="T17" fmla="*/ 952 w 952"/>
                    <a:gd name="T18" fmla="*/ 366 h 366"/>
                  </a:gdLst>
                  <a:ahLst/>
                  <a:cxnLst>
                    <a:cxn ang="T10">
                      <a:pos x="T0" y="T1"/>
                    </a:cxn>
                    <a:cxn ang="T11">
                      <a:pos x="T2" y="T3"/>
                    </a:cxn>
                    <a:cxn ang="T12">
                      <a:pos x="T4" y="T5"/>
                    </a:cxn>
                    <a:cxn ang="T13">
                      <a:pos x="T6" y="T7"/>
                    </a:cxn>
                    <a:cxn ang="T14">
                      <a:pos x="T8" y="T9"/>
                    </a:cxn>
                  </a:cxnLst>
                  <a:rect l="T15" t="T16" r="T17" b="T18"/>
                  <a:pathLst>
                    <a:path w="952" h="366">
                      <a:moveTo>
                        <a:pt x="112" y="0"/>
                      </a:moveTo>
                      <a:lnTo>
                        <a:pt x="952" y="153"/>
                      </a:lnTo>
                      <a:lnTo>
                        <a:pt x="200" y="108"/>
                      </a:lnTo>
                      <a:lnTo>
                        <a:pt x="0" y="366"/>
                      </a:lnTo>
                      <a:lnTo>
                        <a:pt x="112" y="0"/>
                      </a:lnTo>
                      <a:close/>
                    </a:path>
                  </a:pathLst>
                </a:custGeom>
                <a:solidFill>
                  <a:srgbClr val="FFFFFF"/>
                </a:solidFill>
                <a:ln w="9525">
                  <a:noFill/>
                  <a:round/>
                  <a:headEnd/>
                  <a:tailEnd/>
                </a:ln>
              </p:spPr>
              <p:txBody>
                <a:bodyPr/>
                <a:lstStyle/>
                <a:p>
                  <a:endParaRPr lang="en-US"/>
                </a:p>
              </p:txBody>
            </p:sp>
            <p:sp>
              <p:nvSpPr>
                <p:cNvPr id="8292" name="Freeform 82"/>
                <p:cNvSpPr>
                  <a:spLocks/>
                </p:cNvSpPr>
                <p:nvPr/>
              </p:nvSpPr>
              <p:spPr bwMode="auto">
                <a:xfrm>
                  <a:off x="8222" y="4885"/>
                  <a:ext cx="315" cy="84"/>
                </a:xfrm>
                <a:custGeom>
                  <a:avLst/>
                  <a:gdLst>
                    <a:gd name="T0" fmla="*/ 3 w 1259"/>
                    <a:gd name="T1" fmla="*/ 0 h 337"/>
                    <a:gd name="T2" fmla="*/ 79 w 1259"/>
                    <a:gd name="T3" fmla="*/ 18 h 337"/>
                    <a:gd name="T4" fmla="*/ 77 w 1259"/>
                    <a:gd name="T5" fmla="*/ 21 h 337"/>
                    <a:gd name="T6" fmla="*/ 0 w 1259"/>
                    <a:gd name="T7" fmla="*/ 2 h 337"/>
                    <a:gd name="T8" fmla="*/ 3 w 1259"/>
                    <a:gd name="T9" fmla="*/ 0 h 337"/>
                    <a:gd name="T10" fmla="*/ 0 60000 65536"/>
                    <a:gd name="T11" fmla="*/ 0 60000 65536"/>
                    <a:gd name="T12" fmla="*/ 0 60000 65536"/>
                    <a:gd name="T13" fmla="*/ 0 60000 65536"/>
                    <a:gd name="T14" fmla="*/ 0 60000 65536"/>
                    <a:gd name="T15" fmla="*/ 0 w 1259"/>
                    <a:gd name="T16" fmla="*/ 0 h 337"/>
                    <a:gd name="T17" fmla="*/ 1259 w 1259"/>
                    <a:gd name="T18" fmla="*/ 337 h 337"/>
                  </a:gdLst>
                  <a:ahLst/>
                  <a:cxnLst>
                    <a:cxn ang="T10">
                      <a:pos x="T0" y="T1"/>
                    </a:cxn>
                    <a:cxn ang="T11">
                      <a:pos x="T2" y="T3"/>
                    </a:cxn>
                    <a:cxn ang="T12">
                      <a:pos x="T4" y="T5"/>
                    </a:cxn>
                    <a:cxn ang="T13">
                      <a:pos x="T6" y="T7"/>
                    </a:cxn>
                    <a:cxn ang="T14">
                      <a:pos x="T8" y="T9"/>
                    </a:cxn>
                  </a:cxnLst>
                  <a:rect l="T15" t="T16" r="T17" b="T18"/>
                  <a:pathLst>
                    <a:path w="1259" h="337">
                      <a:moveTo>
                        <a:pt x="40" y="0"/>
                      </a:moveTo>
                      <a:lnTo>
                        <a:pt x="1259" y="288"/>
                      </a:lnTo>
                      <a:lnTo>
                        <a:pt x="1226" y="337"/>
                      </a:lnTo>
                      <a:lnTo>
                        <a:pt x="0" y="32"/>
                      </a:lnTo>
                      <a:lnTo>
                        <a:pt x="40" y="0"/>
                      </a:lnTo>
                      <a:close/>
                    </a:path>
                  </a:pathLst>
                </a:custGeom>
                <a:solidFill>
                  <a:srgbClr val="7F7F7F"/>
                </a:solidFill>
                <a:ln w="9525">
                  <a:noFill/>
                  <a:round/>
                  <a:headEnd/>
                  <a:tailEnd/>
                </a:ln>
              </p:spPr>
              <p:txBody>
                <a:bodyPr/>
                <a:lstStyle/>
                <a:p>
                  <a:endParaRPr lang="en-US"/>
                </a:p>
              </p:txBody>
            </p:sp>
            <p:sp>
              <p:nvSpPr>
                <p:cNvPr id="8293" name="Freeform 83"/>
                <p:cNvSpPr>
                  <a:spLocks/>
                </p:cNvSpPr>
                <p:nvPr/>
              </p:nvSpPr>
              <p:spPr bwMode="auto">
                <a:xfrm>
                  <a:off x="8193" y="4910"/>
                  <a:ext cx="316" cy="86"/>
                </a:xfrm>
                <a:custGeom>
                  <a:avLst/>
                  <a:gdLst>
                    <a:gd name="T0" fmla="*/ 3 w 1265"/>
                    <a:gd name="T1" fmla="*/ 0 h 342"/>
                    <a:gd name="T2" fmla="*/ 79 w 1265"/>
                    <a:gd name="T3" fmla="*/ 18 h 342"/>
                    <a:gd name="T4" fmla="*/ 76 w 1265"/>
                    <a:gd name="T5" fmla="*/ 22 h 342"/>
                    <a:gd name="T6" fmla="*/ 0 w 1265"/>
                    <a:gd name="T7" fmla="*/ 2 h 342"/>
                    <a:gd name="T8" fmla="*/ 3 w 1265"/>
                    <a:gd name="T9" fmla="*/ 0 h 342"/>
                    <a:gd name="T10" fmla="*/ 0 60000 65536"/>
                    <a:gd name="T11" fmla="*/ 0 60000 65536"/>
                    <a:gd name="T12" fmla="*/ 0 60000 65536"/>
                    <a:gd name="T13" fmla="*/ 0 60000 65536"/>
                    <a:gd name="T14" fmla="*/ 0 60000 65536"/>
                    <a:gd name="T15" fmla="*/ 0 w 1265"/>
                    <a:gd name="T16" fmla="*/ 0 h 342"/>
                    <a:gd name="T17" fmla="*/ 1265 w 1265"/>
                    <a:gd name="T18" fmla="*/ 342 h 342"/>
                  </a:gdLst>
                  <a:ahLst/>
                  <a:cxnLst>
                    <a:cxn ang="T10">
                      <a:pos x="T0" y="T1"/>
                    </a:cxn>
                    <a:cxn ang="T11">
                      <a:pos x="T2" y="T3"/>
                    </a:cxn>
                    <a:cxn ang="T12">
                      <a:pos x="T4" y="T5"/>
                    </a:cxn>
                    <a:cxn ang="T13">
                      <a:pos x="T6" y="T7"/>
                    </a:cxn>
                    <a:cxn ang="T14">
                      <a:pos x="T8" y="T9"/>
                    </a:cxn>
                  </a:cxnLst>
                  <a:rect l="T15" t="T16" r="T17" b="T18"/>
                  <a:pathLst>
                    <a:path w="1265" h="342">
                      <a:moveTo>
                        <a:pt x="46" y="0"/>
                      </a:moveTo>
                      <a:lnTo>
                        <a:pt x="1265" y="286"/>
                      </a:lnTo>
                      <a:lnTo>
                        <a:pt x="1226" y="342"/>
                      </a:lnTo>
                      <a:lnTo>
                        <a:pt x="0" y="37"/>
                      </a:lnTo>
                      <a:lnTo>
                        <a:pt x="46" y="0"/>
                      </a:lnTo>
                      <a:close/>
                    </a:path>
                  </a:pathLst>
                </a:custGeom>
                <a:solidFill>
                  <a:srgbClr val="7F7F7F"/>
                </a:solidFill>
                <a:ln w="9525">
                  <a:noFill/>
                  <a:round/>
                  <a:headEnd/>
                  <a:tailEnd/>
                </a:ln>
              </p:spPr>
              <p:txBody>
                <a:bodyPr/>
                <a:lstStyle/>
                <a:p>
                  <a:endParaRPr lang="en-US"/>
                </a:p>
              </p:txBody>
            </p:sp>
            <p:sp>
              <p:nvSpPr>
                <p:cNvPr id="8294" name="Freeform 84"/>
                <p:cNvSpPr>
                  <a:spLocks/>
                </p:cNvSpPr>
                <p:nvPr/>
              </p:nvSpPr>
              <p:spPr bwMode="auto">
                <a:xfrm>
                  <a:off x="8165" y="4936"/>
                  <a:ext cx="316" cy="86"/>
                </a:xfrm>
                <a:custGeom>
                  <a:avLst/>
                  <a:gdLst>
                    <a:gd name="T0" fmla="*/ 3 w 1264"/>
                    <a:gd name="T1" fmla="*/ 0 h 344"/>
                    <a:gd name="T2" fmla="*/ 79 w 1264"/>
                    <a:gd name="T3" fmla="*/ 18 h 344"/>
                    <a:gd name="T4" fmla="*/ 77 w 1264"/>
                    <a:gd name="T5" fmla="*/ 22 h 344"/>
                    <a:gd name="T6" fmla="*/ 0 w 1264"/>
                    <a:gd name="T7" fmla="*/ 2 h 344"/>
                    <a:gd name="T8" fmla="*/ 3 w 1264"/>
                    <a:gd name="T9" fmla="*/ 0 h 344"/>
                    <a:gd name="T10" fmla="*/ 0 60000 65536"/>
                    <a:gd name="T11" fmla="*/ 0 60000 65536"/>
                    <a:gd name="T12" fmla="*/ 0 60000 65536"/>
                    <a:gd name="T13" fmla="*/ 0 60000 65536"/>
                    <a:gd name="T14" fmla="*/ 0 60000 65536"/>
                    <a:gd name="T15" fmla="*/ 0 w 1264"/>
                    <a:gd name="T16" fmla="*/ 0 h 344"/>
                    <a:gd name="T17" fmla="*/ 1264 w 1264"/>
                    <a:gd name="T18" fmla="*/ 344 h 344"/>
                  </a:gdLst>
                  <a:ahLst/>
                  <a:cxnLst>
                    <a:cxn ang="T10">
                      <a:pos x="T0" y="T1"/>
                    </a:cxn>
                    <a:cxn ang="T11">
                      <a:pos x="T2" y="T3"/>
                    </a:cxn>
                    <a:cxn ang="T12">
                      <a:pos x="T4" y="T5"/>
                    </a:cxn>
                    <a:cxn ang="T13">
                      <a:pos x="T6" y="T7"/>
                    </a:cxn>
                    <a:cxn ang="T14">
                      <a:pos x="T8" y="T9"/>
                    </a:cxn>
                  </a:cxnLst>
                  <a:rect l="T15" t="T16" r="T17" b="T18"/>
                  <a:pathLst>
                    <a:path w="1264" h="344">
                      <a:moveTo>
                        <a:pt x="45" y="0"/>
                      </a:moveTo>
                      <a:lnTo>
                        <a:pt x="1264" y="287"/>
                      </a:lnTo>
                      <a:lnTo>
                        <a:pt x="1224" y="344"/>
                      </a:lnTo>
                      <a:lnTo>
                        <a:pt x="0" y="37"/>
                      </a:lnTo>
                      <a:lnTo>
                        <a:pt x="45" y="0"/>
                      </a:lnTo>
                      <a:close/>
                    </a:path>
                  </a:pathLst>
                </a:custGeom>
                <a:solidFill>
                  <a:srgbClr val="7F7F7F"/>
                </a:solidFill>
                <a:ln w="9525">
                  <a:noFill/>
                  <a:round/>
                  <a:headEnd/>
                  <a:tailEnd/>
                </a:ln>
              </p:spPr>
              <p:txBody>
                <a:bodyPr/>
                <a:lstStyle/>
                <a:p>
                  <a:endParaRPr lang="en-US"/>
                </a:p>
              </p:txBody>
            </p:sp>
            <p:sp>
              <p:nvSpPr>
                <p:cNvPr id="8295" name="Freeform 85"/>
                <p:cNvSpPr>
                  <a:spLocks/>
                </p:cNvSpPr>
                <p:nvPr/>
              </p:nvSpPr>
              <p:spPr bwMode="auto">
                <a:xfrm>
                  <a:off x="8243" y="4989"/>
                  <a:ext cx="48" cy="19"/>
                </a:xfrm>
                <a:custGeom>
                  <a:avLst/>
                  <a:gdLst>
                    <a:gd name="T0" fmla="*/ 1 w 190"/>
                    <a:gd name="T1" fmla="*/ 0 h 79"/>
                    <a:gd name="T2" fmla="*/ 2 w 190"/>
                    <a:gd name="T3" fmla="*/ 0 h 79"/>
                    <a:gd name="T4" fmla="*/ 3 w 190"/>
                    <a:gd name="T5" fmla="*/ 0 h 79"/>
                    <a:gd name="T6" fmla="*/ 4 w 190"/>
                    <a:gd name="T7" fmla="*/ 0 h 79"/>
                    <a:gd name="T8" fmla="*/ 6 w 190"/>
                    <a:gd name="T9" fmla="*/ 0 h 79"/>
                    <a:gd name="T10" fmla="*/ 8 w 190"/>
                    <a:gd name="T11" fmla="*/ 0 h 79"/>
                    <a:gd name="T12" fmla="*/ 9 w 190"/>
                    <a:gd name="T13" fmla="*/ 1 h 79"/>
                    <a:gd name="T14" fmla="*/ 11 w 190"/>
                    <a:gd name="T15" fmla="*/ 2 h 79"/>
                    <a:gd name="T16" fmla="*/ 12 w 190"/>
                    <a:gd name="T17" fmla="*/ 3 h 79"/>
                    <a:gd name="T18" fmla="*/ 12 w 190"/>
                    <a:gd name="T19" fmla="*/ 3 h 79"/>
                    <a:gd name="T20" fmla="*/ 12 w 190"/>
                    <a:gd name="T21" fmla="*/ 4 h 79"/>
                    <a:gd name="T22" fmla="*/ 12 w 190"/>
                    <a:gd name="T23" fmla="*/ 4 h 79"/>
                    <a:gd name="T24" fmla="*/ 12 w 190"/>
                    <a:gd name="T25" fmla="*/ 4 h 79"/>
                    <a:gd name="T26" fmla="*/ 12 w 190"/>
                    <a:gd name="T27" fmla="*/ 5 h 79"/>
                    <a:gd name="T28" fmla="*/ 11 w 190"/>
                    <a:gd name="T29" fmla="*/ 5 h 79"/>
                    <a:gd name="T30" fmla="*/ 10 w 190"/>
                    <a:gd name="T31" fmla="*/ 5 h 79"/>
                    <a:gd name="T32" fmla="*/ 9 w 190"/>
                    <a:gd name="T33" fmla="*/ 4 h 79"/>
                    <a:gd name="T34" fmla="*/ 9 w 190"/>
                    <a:gd name="T35" fmla="*/ 4 h 79"/>
                    <a:gd name="T36" fmla="*/ 9 w 190"/>
                    <a:gd name="T37" fmla="*/ 4 h 79"/>
                    <a:gd name="T38" fmla="*/ 9 w 190"/>
                    <a:gd name="T39" fmla="*/ 3 h 79"/>
                    <a:gd name="T40" fmla="*/ 8 w 190"/>
                    <a:gd name="T41" fmla="*/ 3 h 79"/>
                    <a:gd name="T42" fmla="*/ 7 w 190"/>
                    <a:gd name="T43" fmla="*/ 2 h 79"/>
                    <a:gd name="T44" fmla="*/ 6 w 190"/>
                    <a:gd name="T45" fmla="*/ 2 h 79"/>
                    <a:gd name="T46" fmla="*/ 4 w 190"/>
                    <a:gd name="T47" fmla="*/ 2 h 79"/>
                    <a:gd name="T48" fmla="*/ 2 w 190"/>
                    <a:gd name="T49" fmla="*/ 2 h 79"/>
                    <a:gd name="T50" fmla="*/ 1 w 190"/>
                    <a:gd name="T51" fmla="*/ 2 h 79"/>
                    <a:gd name="T52" fmla="*/ 1 w 190"/>
                    <a:gd name="T53" fmla="*/ 2 h 79"/>
                    <a:gd name="T54" fmla="*/ 1 w 190"/>
                    <a:gd name="T55" fmla="*/ 1 h 79"/>
                    <a:gd name="T56" fmla="*/ 0 w 190"/>
                    <a:gd name="T57" fmla="*/ 1 h 79"/>
                    <a:gd name="T58" fmla="*/ 0 w 190"/>
                    <a:gd name="T59" fmla="*/ 1 h 79"/>
                    <a:gd name="T60" fmla="*/ 0 w 190"/>
                    <a:gd name="T61" fmla="*/ 1 h 79"/>
                    <a:gd name="T62" fmla="*/ 1 w 190"/>
                    <a:gd name="T63" fmla="*/ 0 h 79"/>
                    <a:gd name="T64" fmla="*/ 1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79"/>
                    <a:gd name="T101" fmla="*/ 190 w 19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w="9525">
                  <a:noFill/>
                  <a:round/>
                  <a:headEnd/>
                  <a:tailEnd/>
                </a:ln>
              </p:spPr>
              <p:txBody>
                <a:bodyPr/>
                <a:lstStyle/>
                <a:p>
                  <a:endParaRPr lang="en-US"/>
                </a:p>
              </p:txBody>
            </p:sp>
            <p:sp>
              <p:nvSpPr>
                <p:cNvPr id="8296" name="Freeform 86"/>
                <p:cNvSpPr>
                  <a:spLocks/>
                </p:cNvSpPr>
                <p:nvPr/>
              </p:nvSpPr>
              <p:spPr bwMode="auto">
                <a:xfrm>
                  <a:off x="8246" y="5003"/>
                  <a:ext cx="27" cy="15"/>
                </a:xfrm>
                <a:custGeom>
                  <a:avLst/>
                  <a:gdLst>
                    <a:gd name="T0" fmla="*/ 3 w 107"/>
                    <a:gd name="T1" fmla="*/ 3 h 63"/>
                    <a:gd name="T2" fmla="*/ 4 w 107"/>
                    <a:gd name="T3" fmla="*/ 4 h 63"/>
                    <a:gd name="T4" fmla="*/ 4 w 107"/>
                    <a:gd name="T5" fmla="*/ 4 h 63"/>
                    <a:gd name="T6" fmla="*/ 5 w 107"/>
                    <a:gd name="T7" fmla="*/ 4 h 63"/>
                    <a:gd name="T8" fmla="*/ 5 w 107"/>
                    <a:gd name="T9" fmla="*/ 4 h 63"/>
                    <a:gd name="T10" fmla="*/ 6 w 107"/>
                    <a:gd name="T11" fmla="*/ 4 h 63"/>
                    <a:gd name="T12" fmla="*/ 6 w 107"/>
                    <a:gd name="T13" fmla="*/ 3 h 63"/>
                    <a:gd name="T14" fmla="*/ 7 w 107"/>
                    <a:gd name="T15" fmla="*/ 3 h 63"/>
                    <a:gd name="T16" fmla="*/ 7 w 107"/>
                    <a:gd name="T17" fmla="*/ 3 h 63"/>
                    <a:gd name="T18" fmla="*/ 7 w 107"/>
                    <a:gd name="T19" fmla="*/ 2 h 63"/>
                    <a:gd name="T20" fmla="*/ 7 w 107"/>
                    <a:gd name="T21" fmla="*/ 2 h 63"/>
                    <a:gd name="T22" fmla="*/ 7 w 107"/>
                    <a:gd name="T23" fmla="*/ 2 h 63"/>
                    <a:gd name="T24" fmla="*/ 6 w 107"/>
                    <a:gd name="T25" fmla="*/ 1 h 63"/>
                    <a:gd name="T26" fmla="*/ 6 w 107"/>
                    <a:gd name="T27" fmla="*/ 1 h 63"/>
                    <a:gd name="T28" fmla="*/ 5 w 107"/>
                    <a:gd name="T29" fmla="*/ 1 h 63"/>
                    <a:gd name="T30" fmla="*/ 5 w 107"/>
                    <a:gd name="T31" fmla="*/ 0 h 63"/>
                    <a:gd name="T32" fmla="*/ 4 w 107"/>
                    <a:gd name="T33" fmla="*/ 0 h 63"/>
                    <a:gd name="T34" fmla="*/ 3 w 107"/>
                    <a:gd name="T35" fmla="*/ 0 h 63"/>
                    <a:gd name="T36" fmla="*/ 3 w 107"/>
                    <a:gd name="T37" fmla="*/ 0 h 63"/>
                    <a:gd name="T38" fmla="*/ 2 w 107"/>
                    <a:gd name="T39" fmla="*/ 0 h 63"/>
                    <a:gd name="T40" fmla="*/ 2 w 107"/>
                    <a:gd name="T41" fmla="*/ 0 h 63"/>
                    <a:gd name="T42" fmla="*/ 1 w 107"/>
                    <a:gd name="T43" fmla="*/ 0 h 63"/>
                    <a:gd name="T44" fmla="*/ 1 w 107"/>
                    <a:gd name="T45" fmla="*/ 0 h 63"/>
                    <a:gd name="T46" fmla="*/ 0 w 107"/>
                    <a:gd name="T47" fmla="*/ 0 h 63"/>
                    <a:gd name="T48" fmla="*/ 0 w 107"/>
                    <a:gd name="T49" fmla="*/ 1 h 63"/>
                    <a:gd name="T50" fmla="*/ 0 w 107"/>
                    <a:gd name="T51" fmla="*/ 1 h 63"/>
                    <a:gd name="T52" fmla="*/ 0 w 107"/>
                    <a:gd name="T53" fmla="*/ 1 h 63"/>
                    <a:gd name="T54" fmla="*/ 0 w 107"/>
                    <a:gd name="T55" fmla="*/ 2 h 63"/>
                    <a:gd name="T56" fmla="*/ 1 w 107"/>
                    <a:gd name="T57" fmla="*/ 2 h 63"/>
                    <a:gd name="T58" fmla="*/ 1 w 107"/>
                    <a:gd name="T59" fmla="*/ 2 h 63"/>
                    <a:gd name="T60" fmla="*/ 2 w 107"/>
                    <a:gd name="T61" fmla="*/ 3 h 63"/>
                    <a:gd name="T62" fmla="*/ 2 w 107"/>
                    <a:gd name="T63" fmla="*/ 3 h 63"/>
                    <a:gd name="T64" fmla="*/ 3 w 107"/>
                    <a:gd name="T65" fmla="*/ 3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63"/>
                    <a:gd name="T101" fmla="*/ 107 w 107"/>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w="9525">
                  <a:noFill/>
                  <a:round/>
                  <a:headEnd/>
                  <a:tailEnd/>
                </a:ln>
              </p:spPr>
              <p:txBody>
                <a:bodyPr/>
                <a:lstStyle/>
                <a:p>
                  <a:endParaRPr lang="en-US"/>
                </a:p>
              </p:txBody>
            </p:sp>
            <p:sp>
              <p:nvSpPr>
                <p:cNvPr id="8297" name="Freeform 87"/>
                <p:cNvSpPr>
                  <a:spLocks/>
                </p:cNvSpPr>
                <p:nvPr/>
              </p:nvSpPr>
              <p:spPr bwMode="auto">
                <a:xfrm>
                  <a:off x="8113" y="4974"/>
                  <a:ext cx="367" cy="131"/>
                </a:xfrm>
                <a:custGeom>
                  <a:avLst/>
                  <a:gdLst>
                    <a:gd name="T0" fmla="*/ 91 w 1469"/>
                    <a:gd name="T1" fmla="*/ 25 h 525"/>
                    <a:gd name="T2" fmla="*/ 90 w 1469"/>
                    <a:gd name="T3" fmla="*/ 25 h 525"/>
                    <a:gd name="T4" fmla="*/ 88 w 1469"/>
                    <a:gd name="T5" fmla="*/ 25 h 525"/>
                    <a:gd name="T6" fmla="*/ 84 w 1469"/>
                    <a:gd name="T7" fmla="*/ 24 h 525"/>
                    <a:gd name="T8" fmla="*/ 80 w 1469"/>
                    <a:gd name="T9" fmla="*/ 24 h 525"/>
                    <a:gd name="T10" fmla="*/ 75 w 1469"/>
                    <a:gd name="T11" fmla="*/ 23 h 525"/>
                    <a:gd name="T12" fmla="*/ 69 w 1469"/>
                    <a:gd name="T13" fmla="*/ 22 h 525"/>
                    <a:gd name="T14" fmla="*/ 63 w 1469"/>
                    <a:gd name="T15" fmla="*/ 21 h 525"/>
                    <a:gd name="T16" fmla="*/ 56 w 1469"/>
                    <a:gd name="T17" fmla="*/ 19 h 525"/>
                    <a:gd name="T18" fmla="*/ 49 w 1469"/>
                    <a:gd name="T19" fmla="*/ 18 h 525"/>
                    <a:gd name="T20" fmla="*/ 41 w 1469"/>
                    <a:gd name="T21" fmla="*/ 16 h 525"/>
                    <a:gd name="T22" fmla="*/ 34 w 1469"/>
                    <a:gd name="T23" fmla="*/ 13 h 525"/>
                    <a:gd name="T24" fmla="*/ 26 w 1469"/>
                    <a:gd name="T25" fmla="*/ 11 h 525"/>
                    <a:gd name="T26" fmla="*/ 18 w 1469"/>
                    <a:gd name="T27" fmla="*/ 8 h 525"/>
                    <a:gd name="T28" fmla="*/ 11 w 1469"/>
                    <a:gd name="T29" fmla="*/ 5 h 525"/>
                    <a:gd name="T30" fmla="*/ 4 w 1469"/>
                    <a:gd name="T31" fmla="*/ 2 h 525"/>
                    <a:gd name="T32" fmla="*/ 0 w 1469"/>
                    <a:gd name="T33" fmla="*/ 0 h 525"/>
                    <a:gd name="T34" fmla="*/ 0 w 1469"/>
                    <a:gd name="T35" fmla="*/ 2 h 525"/>
                    <a:gd name="T36" fmla="*/ 0 w 1469"/>
                    <a:gd name="T37" fmla="*/ 5 h 525"/>
                    <a:gd name="T38" fmla="*/ 0 w 1469"/>
                    <a:gd name="T39" fmla="*/ 8 h 525"/>
                    <a:gd name="T40" fmla="*/ 1 w 1469"/>
                    <a:gd name="T41" fmla="*/ 9 h 525"/>
                    <a:gd name="T42" fmla="*/ 2 w 1469"/>
                    <a:gd name="T43" fmla="*/ 9 h 525"/>
                    <a:gd name="T44" fmla="*/ 3 w 1469"/>
                    <a:gd name="T45" fmla="*/ 10 h 525"/>
                    <a:gd name="T46" fmla="*/ 5 w 1469"/>
                    <a:gd name="T47" fmla="*/ 11 h 525"/>
                    <a:gd name="T48" fmla="*/ 8 w 1469"/>
                    <a:gd name="T49" fmla="*/ 12 h 525"/>
                    <a:gd name="T50" fmla="*/ 11 w 1469"/>
                    <a:gd name="T51" fmla="*/ 14 h 525"/>
                    <a:gd name="T52" fmla="*/ 15 w 1469"/>
                    <a:gd name="T53" fmla="*/ 15 h 525"/>
                    <a:gd name="T54" fmla="*/ 20 w 1469"/>
                    <a:gd name="T55" fmla="*/ 17 h 525"/>
                    <a:gd name="T56" fmla="*/ 25 w 1469"/>
                    <a:gd name="T57" fmla="*/ 19 h 525"/>
                    <a:gd name="T58" fmla="*/ 32 w 1469"/>
                    <a:gd name="T59" fmla="*/ 21 h 525"/>
                    <a:gd name="T60" fmla="*/ 38 w 1469"/>
                    <a:gd name="T61" fmla="*/ 23 h 525"/>
                    <a:gd name="T62" fmla="*/ 46 w 1469"/>
                    <a:gd name="T63" fmla="*/ 25 h 525"/>
                    <a:gd name="T64" fmla="*/ 54 w 1469"/>
                    <a:gd name="T65" fmla="*/ 27 h 525"/>
                    <a:gd name="T66" fmla="*/ 63 w 1469"/>
                    <a:gd name="T67" fmla="*/ 29 h 525"/>
                    <a:gd name="T68" fmla="*/ 73 w 1469"/>
                    <a:gd name="T69" fmla="*/ 30 h 525"/>
                    <a:gd name="T70" fmla="*/ 84 w 1469"/>
                    <a:gd name="T71" fmla="*/ 32 h 525"/>
                    <a:gd name="T72" fmla="*/ 90 w 1469"/>
                    <a:gd name="T73" fmla="*/ 33 h 525"/>
                    <a:gd name="T74" fmla="*/ 90 w 1469"/>
                    <a:gd name="T75" fmla="*/ 31 h 525"/>
                    <a:gd name="T76" fmla="*/ 91 w 1469"/>
                    <a:gd name="T77" fmla="*/ 29 h 525"/>
                    <a:gd name="T78" fmla="*/ 92 w 1469"/>
                    <a:gd name="T79" fmla="*/ 27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9"/>
                    <a:gd name="T121" fmla="*/ 0 h 525"/>
                    <a:gd name="T122" fmla="*/ 1469 w 1469"/>
                    <a:gd name="T123" fmla="*/ 525 h 5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w="9525">
                  <a:noFill/>
                  <a:round/>
                  <a:headEnd/>
                  <a:tailEnd/>
                </a:ln>
              </p:spPr>
              <p:txBody>
                <a:bodyPr/>
                <a:lstStyle/>
                <a:p>
                  <a:endParaRPr lang="en-US"/>
                </a:p>
              </p:txBody>
            </p:sp>
            <p:sp>
              <p:nvSpPr>
                <p:cNvPr id="8298" name="Freeform 88"/>
                <p:cNvSpPr>
                  <a:spLocks/>
                </p:cNvSpPr>
                <p:nvPr/>
              </p:nvSpPr>
              <p:spPr bwMode="auto">
                <a:xfrm>
                  <a:off x="8253" y="4846"/>
                  <a:ext cx="42" cy="29"/>
                </a:xfrm>
                <a:custGeom>
                  <a:avLst/>
                  <a:gdLst>
                    <a:gd name="T0" fmla="*/ 3 w 170"/>
                    <a:gd name="T1" fmla="*/ 0 h 120"/>
                    <a:gd name="T2" fmla="*/ 3 w 170"/>
                    <a:gd name="T3" fmla="*/ 0 h 120"/>
                    <a:gd name="T4" fmla="*/ 2 w 170"/>
                    <a:gd name="T5" fmla="*/ 0 h 120"/>
                    <a:gd name="T6" fmla="*/ 2 w 170"/>
                    <a:gd name="T7" fmla="*/ 0 h 120"/>
                    <a:gd name="T8" fmla="*/ 1 w 170"/>
                    <a:gd name="T9" fmla="*/ 1 h 120"/>
                    <a:gd name="T10" fmla="*/ 0 w 170"/>
                    <a:gd name="T11" fmla="*/ 1 h 120"/>
                    <a:gd name="T12" fmla="*/ 0 w 170"/>
                    <a:gd name="T13" fmla="*/ 2 h 120"/>
                    <a:gd name="T14" fmla="*/ 0 w 170"/>
                    <a:gd name="T15" fmla="*/ 4 h 120"/>
                    <a:gd name="T16" fmla="*/ 0 w 170"/>
                    <a:gd name="T17" fmla="*/ 6 h 120"/>
                    <a:gd name="T18" fmla="*/ 6 w 170"/>
                    <a:gd name="T19" fmla="*/ 7 h 120"/>
                    <a:gd name="T20" fmla="*/ 6 w 170"/>
                    <a:gd name="T21" fmla="*/ 7 h 120"/>
                    <a:gd name="T22" fmla="*/ 6 w 170"/>
                    <a:gd name="T23" fmla="*/ 6 h 120"/>
                    <a:gd name="T24" fmla="*/ 6 w 170"/>
                    <a:gd name="T25" fmla="*/ 5 h 120"/>
                    <a:gd name="T26" fmla="*/ 6 w 170"/>
                    <a:gd name="T27" fmla="*/ 4 h 120"/>
                    <a:gd name="T28" fmla="*/ 7 w 170"/>
                    <a:gd name="T29" fmla="*/ 3 h 120"/>
                    <a:gd name="T30" fmla="*/ 7 w 170"/>
                    <a:gd name="T31" fmla="*/ 2 h 120"/>
                    <a:gd name="T32" fmla="*/ 9 w 170"/>
                    <a:gd name="T33" fmla="*/ 1 h 120"/>
                    <a:gd name="T34" fmla="*/ 10 w 170"/>
                    <a:gd name="T35" fmla="*/ 1 h 120"/>
                    <a:gd name="T36" fmla="*/ 3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20"/>
                    <a:gd name="T59" fmla="*/ 170 w 17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8299" name="Freeform 89"/>
                <p:cNvSpPr>
                  <a:spLocks/>
                </p:cNvSpPr>
                <p:nvPr/>
              </p:nvSpPr>
              <p:spPr bwMode="auto">
                <a:xfrm>
                  <a:off x="8494" y="4901"/>
                  <a:ext cx="43" cy="29"/>
                </a:xfrm>
                <a:custGeom>
                  <a:avLst/>
                  <a:gdLst>
                    <a:gd name="T0" fmla="*/ 3 w 170"/>
                    <a:gd name="T1" fmla="*/ 0 h 119"/>
                    <a:gd name="T2" fmla="*/ 3 w 170"/>
                    <a:gd name="T3" fmla="*/ 0 h 119"/>
                    <a:gd name="T4" fmla="*/ 3 w 170"/>
                    <a:gd name="T5" fmla="*/ 0 h 119"/>
                    <a:gd name="T6" fmla="*/ 2 w 170"/>
                    <a:gd name="T7" fmla="*/ 0 h 119"/>
                    <a:gd name="T8" fmla="*/ 1 w 170"/>
                    <a:gd name="T9" fmla="*/ 1 h 119"/>
                    <a:gd name="T10" fmla="*/ 1 w 170"/>
                    <a:gd name="T11" fmla="*/ 1 h 119"/>
                    <a:gd name="T12" fmla="*/ 0 w 170"/>
                    <a:gd name="T13" fmla="*/ 2 h 119"/>
                    <a:gd name="T14" fmla="*/ 0 w 170"/>
                    <a:gd name="T15" fmla="*/ 4 h 119"/>
                    <a:gd name="T16" fmla="*/ 1 w 170"/>
                    <a:gd name="T17" fmla="*/ 6 h 119"/>
                    <a:gd name="T18" fmla="*/ 6 w 170"/>
                    <a:gd name="T19" fmla="*/ 7 h 119"/>
                    <a:gd name="T20" fmla="*/ 6 w 170"/>
                    <a:gd name="T21" fmla="*/ 7 h 119"/>
                    <a:gd name="T22" fmla="*/ 6 w 170"/>
                    <a:gd name="T23" fmla="*/ 6 h 119"/>
                    <a:gd name="T24" fmla="*/ 6 w 170"/>
                    <a:gd name="T25" fmla="*/ 5 h 119"/>
                    <a:gd name="T26" fmla="*/ 6 w 170"/>
                    <a:gd name="T27" fmla="*/ 4 h 119"/>
                    <a:gd name="T28" fmla="*/ 7 w 170"/>
                    <a:gd name="T29" fmla="*/ 3 h 119"/>
                    <a:gd name="T30" fmla="*/ 8 w 170"/>
                    <a:gd name="T31" fmla="*/ 2 h 119"/>
                    <a:gd name="T32" fmla="*/ 9 w 170"/>
                    <a:gd name="T33" fmla="*/ 1 h 119"/>
                    <a:gd name="T34" fmla="*/ 11 w 170"/>
                    <a:gd name="T35" fmla="*/ 1 h 119"/>
                    <a:gd name="T36" fmla="*/ 3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19"/>
                    <a:gd name="T59" fmla="*/ 170 w 17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w="9525">
                  <a:noFill/>
                  <a:round/>
                  <a:headEnd/>
                  <a:tailEnd/>
                </a:ln>
              </p:spPr>
              <p:txBody>
                <a:bodyPr/>
                <a:lstStyle/>
                <a:p>
                  <a:endParaRPr lang="en-US"/>
                </a:p>
              </p:txBody>
            </p:sp>
            <p:sp>
              <p:nvSpPr>
                <p:cNvPr id="8300" name="Freeform 90"/>
                <p:cNvSpPr>
                  <a:spLocks/>
                </p:cNvSpPr>
                <p:nvPr/>
              </p:nvSpPr>
              <p:spPr bwMode="auto">
                <a:xfrm>
                  <a:off x="8299" y="4855"/>
                  <a:ext cx="182" cy="50"/>
                </a:xfrm>
                <a:custGeom>
                  <a:avLst/>
                  <a:gdLst>
                    <a:gd name="T0" fmla="*/ 0 w 730"/>
                    <a:gd name="T1" fmla="*/ 3 h 200"/>
                    <a:gd name="T2" fmla="*/ 43 w 730"/>
                    <a:gd name="T3" fmla="*/ 13 h 200"/>
                    <a:gd name="T4" fmla="*/ 45 w 730"/>
                    <a:gd name="T5" fmla="*/ 10 h 200"/>
                    <a:gd name="T6" fmla="*/ 2 w 730"/>
                    <a:gd name="T7" fmla="*/ 0 h 200"/>
                    <a:gd name="T8" fmla="*/ 0 w 730"/>
                    <a:gd name="T9" fmla="*/ 3 h 200"/>
                    <a:gd name="T10" fmla="*/ 0 60000 65536"/>
                    <a:gd name="T11" fmla="*/ 0 60000 65536"/>
                    <a:gd name="T12" fmla="*/ 0 60000 65536"/>
                    <a:gd name="T13" fmla="*/ 0 60000 65536"/>
                    <a:gd name="T14" fmla="*/ 0 60000 65536"/>
                    <a:gd name="T15" fmla="*/ 0 w 730"/>
                    <a:gd name="T16" fmla="*/ 0 h 200"/>
                    <a:gd name="T17" fmla="*/ 730 w 730"/>
                    <a:gd name="T18" fmla="*/ 200 h 200"/>
                  </a:gdLst>
                  <a:ahLst/>
                  <a:cxnLst>
                    <a:cxn ang="T10">
                      <a:pos x="T0" y="T1"/>
                    </a:cxn>
                    <a:cxn ang="T11">
                      <a:pos x="T2" y="T3"/>
                    </a:cxn>
                    <a:cxn ang="T12">
                      <a:pos x="T4" y="T5"/>
                    </a:cxn>
                    <a:cxn ang="T13">
                      <a:pos x="T6" y="T7"/>
                    </a:cxn>
                    <a:cxn ang="T14">
                      <a:pos x="T8" y="T9"/>
                    </a:cxn>
                  </a:cxnLst>
                  <a:rect l="T15" t="T16" r="T17" b="T18"/>
                  <a:pathLst>
                    <a:path w="730" h="200">
                      <a:moveTo>
                        <a:pt x="0" y="44"/>
                      </a:moveTo>
                      <a:lnTo>
                        <a:pt x="697" y="200"/>
                      </a:lnTo>
                      <a:lnTo>
                        <a:pt x="730" y="156"/>
                      </a:lnTo>
                      <a:lnTo>
                        <a:pt x="33" y="0"/>
                      </a:lnTo>
                      <a:lnTo>
                        <a:pt x="0" y="44"/>
                      </a:lnTo>
                      <a:close/>
                    </a:path>
                  </a:pathLst>
                </a:custGeom>
                <a:solidFill>
                  <a:srgbClr val="F2E5BF"/>
                </a:solidFill>
                <a:ln w="9525">
                  <a:noFill/>
                  <a:round/>
                  <a:headEnd/>
                  <a:tailEnd/>
                </a:ln>
              </p:spPr>
              <p:txBody>
                <a:bodyPr/>
                <a:lstStyle/>
                <a:p>
                  <a:endParaRPr lang="en-US"/>
                </a:p>
              </p:txBody>
            </p:sp>
            <p:sp>
              <p:nvSpPr>
                <p:cNvPr id="8301" name="Freeform 91"/>
                <p:cNvSpPr>
                  <a:spLocks/>
                </p:cNvSpPr>
                <p:nvPr/>
              </p:nvSpPr>
              <p:spPr bwMode="auto">
                <a:xfrm>
                  <a:off x="8297" y="4875"/>
                  <a:ext cx="176" cy="47"/>
                </a:xfrm>
                <a:custGeom>
                  <a:avLst/>
                  <a:gdLst>
                    <a:gd name="T0" fmla="*/ 0 w 703"/>
                    <a:gd name="T1" fmla="*/ 2 h 187"/>
                    <a:gd name="T2" fmla="*/ 44 w 703"/>
                    <a:gd name="T3" fmla="*/ 12 h 187"/>
                    <a:gd name="T4" fmla="*/ 44 w 703"/>
                    <a:gd name="T5" fmla="*/ 10 h 187"/>
                    <a:gd name="T6" fmla="*/ 1 w 703"/>
                    <a:gd name="T7" fmla="*/ 0 h 187"/>
                    <a:gd name="T8" fmla="*/ 0 w 703"/>
                    <a:gd name="T9" fmla="*/ 2 h 187"/>
                    <a:gd name="T10" fmla="*/ 0 60000 65536"/>
                    <a:gd name="T11" fmla="*/ 0 60000 65536"/>
                    <a:gd name="T12" fmla="*/ 0 60000 65536"/>
                    <a:gd name="T13" fmla="*/ 0 60000 65536"/>
                    <a:gd name="T14" fmla="*/ 0 60000 65536"/>
                    <a:gd name="T15" fmla="*/ 0 w 703"/>
                    <a:gd name="T16" fmla="*/ 0 h 187"/>
                    <a:gd name="T17" fmla="*/ 703 w 703"/>
                    <a:gd name="T18" fmla="*/ 187 h 187"/>
                  </a:gdLst>
                  <a:ahLst/>
                  <a:cxnLst>
                    <a:cxn ang="T10">
                      <a:pos x="T0" y="T1"/>
                    </a:cxn>
                    <a:cxn ang="T11">
                      <a:pos x="T2" y="T3"/>
                    </a:cxn>
                    <a:cxn ang="T12">
                      <a:pos x="T4" y="T5"/>
                    </a:cxn>
                    <a:cxn ang="T13">
                      <a:pos x="T6" y="T7"/>
                    </a:cxn>
                    <a:cxn ang="T14">
                      <a:pos x="T8" y="T9"/>
                    </a:cxn>
                  </a:cxnLst>
                  <a:rect l="T15" t="T16" r="T17" b="T18"/>
                  <a:pathLst>
                    <a:path w="703" h="187">
                      <a:moveTo>
                        <a:pt x="0" y="30"/>
                      </a:moveTo>
                      <a:lnTo>
                        <a:pt x="696" y="187"/>
                      </a:lnTo>
                      <a:lnTo>
                        <a:pt x="703" y="157"/>
                      </a:lnTo>
                      <a:lnTo>
                        <a:pt x="6" y="0"/>
                      </a:lnTo>
                      <a:lnTo>
                        <a:pt x="0" y="30"/>
                      </a:lnTo>
                      <a:close/>
                    </a:path>
                  </a:pathLst>
                </a:custGeom>
                <a:solidFill>
                  <a:srgbClr val="F2E5BF"/>
                </a:solidFill>
                <a:ln w="9525">
                  <a:noFill/>
                  <a:round/>
                  <a:headEnd/>
                  <a:tailEnd/>
                </a:ln>
              </p:spPr>
              <p:txBody>
                <a:bodyPr/>
                <a:lstStyle/>
                <a:p>
                  <a:endParaRPr lang="en-US"/>
                </a:p>
              </p:txBody>
            </p:sp>
            <p:sp>
              <p:nvSpPr>
                <p:cNvPr id="8302" name="Freeform 92"/>
                <p:cNvSpPr>
                  <a:spLocks/>
                </p:cNvSpPr>
                <p:nvPr/>
              </p:nvSpPr>
              <p:spPr bwMode="auto">
                <a:xfrm>
                  <a:off x="8486" y="4969"/>
                  <a:ext cx="106" cy="127"/>
                </a:xfrm>
                <a:custGeom>
                  <a:avLst/>
                  <a:gdLst>
                    <a:gd name="T0" fmla="*/ 0 w 424"/>
                    <a:gd name="T1" fmla="*/ 32 h 508"/>
                    <a:gd name="T2" fmla="*/ 6 w 424"/>
                    <a:gd name="T3" fmla="*/ 24 h 508"/>
                    <a:gd name="T4" fmla="*/ 8 w 424"/>
                    <a:gd name="T5" fmla="*/ 24 h 508"/>
                    <a:gd name="T6" fmla="*/ 27 w 424"/>
                    <a:gd name="T7" fmla="*/ 0 h 508"/>
                    <a:gd name="T8" fmla="*/ 8 w 424"/>
                    <a:gd name="T9" fmla="*/ 18 h 508"/>
                    <a:gd name="T10" fmla="*/ 4 w 424"/>
                    <a:gd name="T11" fmla="*/ 18 h 508"/>
                    <a:gd name="T12" fmla="*/ 0 w 424"/>
                    <a:gd name="T13" fmla="*/ 23 h 508"/>
                    <a:gd name="T14" fmla="*/ 0 w 424"/>
                    <a:gd name="T15" fmla="*/ 32 h 508"/>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508"/>
                    <a:gd name="T26" fmla="*/ 424 w 424"/>
                    <a:gd name="T27" fmla="*/ 508 h 5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w="9525">
                  <a:noFill/>
                  <a:round/>
                  <a:headEnd/>
                  <a:tailEnd/>
                </a:ln>
              </p:spPr>
              <p:txBody>
                <a:bodyPr/>
                <a:lstStyle/>
                <a:p>
                  <a:endParaRPr lang="en-US"/>
                </a:p>
              </p:txBody>
            </p:sp>
            <p:sp>
              <p:nvSpPr>
                <p:cNvPr id="8303" name="Freeform 93"/>
                <p:cNvSpPr>
                  <a:spLocks/>
                </p:cNvSpPr>
                <p:nvPr/>
              </p:nvSpPr>
              <p:spPr bwMode="auto">
                <a:xfrm>
                  <a:off x="8312" y="4637"/>
                  <a:ext cx="296" cy="61"/>
                </a:xfrm>
                <a:custGeom>
                  <a:avLst/>
                  <a:gdLst>
                    <a:gd name="T0" fmla="*/ 0 w 1186"/>
                    <a:gd name="T1" fmla="*/ 0 h 245"/>
                    <a:gd name="T2" fmla="*/ 74 w 1186"/>
                    <a:gd name="T3" fmla="*/ 15 h 245"/>
                    <a:gd name="T4" fmla="*/ 74 w 1186"/>
                    <a:gd name="T5" fmla="*/ 15 h 245"/>
                    <a:gd name="T6" fmla="*/ 74 w 1186"/>
                    <a:gd name="T7" fmla="*/ 15 h 245"/>
                    <a:gd name="T8" fmla="*/ 73 w 1186"/>
                    <a:gd name="T9" fmla="*/ 15 h 245"/>
                    <a:gd name="T10" fmla="*/ 72 w 1186"/>
                    <a:gd name="T11" fmla="*/ 14 h 245"/>
                    <a:gd name="T12" fmla="*/ 71 w 1186"/>
                    <a:gd name="T13" fmla="*/ 14 h 245"/>
                    <a:gd name="T14" fmla="*/ 70 w 1186"/>
                    <a:gd name="T15" fmla="*/ 14 h 245"/>
                    <a:gd name="T16" fmla="*/ 69 w 1186"/>
                    <a:gd name="T17" fmla="*/ 13 h 245"/>
                    <a:gd name="T18" fmla="*/ 68 w 1186"/>
                    <a:gd name="T19" fmla="*/ 13 h 245"/>
                    <a:gd name="T20" fmla="*/ 66 w 1186"/>
                    <a:gd name="T21" fmla="*/ 12 h 245"/>
                    <a:gd name="T22" fmla="*/ 65 w 1186"/>
                    <a:gd name="T23" fmla="*/ 12 h 245"/>
                    <a:gd name="T24" fmla="*/ 63 w 1186"/>
                    <a:gd name="T25" fmla="*/ 11 h 245"/>
                    <a:gd name="T26" fmla="*/ 61 w 1186"/>
                    <a:gd name="T27" fmla="*/ 10 h 245"/>
                    <a:gd name="T28" fmla="*/ 59 w 1186"/>
                    <a:gd name="T29" fmla="*/ 9 h 245"/>
                    <a:gd name="T30" fmla="*/ 57 w 1186"/>
                    <a:gd name="T31" fmla="*/ 9 h 245"/>
                    <a:gd name="T32" fmla="*/ 54 w 1186"/>
                    <a:gd name="T33" fmla="*/ 8 h 245"/>
                    <a:gd name="T34" fmla="*/ 52 w 1186"/>
                    <a:gd name="T35" fmla="*/ 7 h 245"/>
                    <a:gd name="T36" fmla="*/ 49 w 1186"/>
                    <a:gd name="T37" fmla="*/ 7 h 245"/>
                    <a:gd name="T38" fmla="*/ 46 w 1186"/>
                    <a:gd name="T39" fmla="*/ 6 h 245"/>
                    <a:gd name="T40" fmla="*/ 44 w 1186"/>
                    <a:gd name="T41" fmla="*/ 5 h 245"/>
                    <a:gd name="T42" fmla="*/ 41 w 1186"/>
                    <a:gd name="T43" fmla="*/ 4 h 245"/>
                    <a:gd name="T44" fmla="*/ 38 w 1186"/>
                    <a:gd name="T45" fmla="*/ 4 h 245"/>
                    <a:gd name="T46" fmla="*/ 35 w 1186"/>
                    <a:gd name="T47" fmla="*/ 3 h 245"/>
                    <a:gd name="T48" fmla="*/ 31 w 1186"/>
                    <a:gd name="T49" fmla="*/ 3 h 245"/>
                    <a:gd name="T50" fmla="*/ 28 w 1186"/>
                    <a:gd name="T51" fmla="*/ 2 h 245"/>
                    <a:gd name="T52" fmla="*/ 25 w 1186"/>
                    <a:gd name="T53" fmla="*/ 2 h 245"/>
                    <a:gd name="T54" fmla="*/ 21 w 1186"/>
                    <a:gd name="T55" fmla="*/ 1 h 245"/>
                    <a:gd name="T56" fmla="*/ 18 w 1186"/>
                    <a:gd name="T57" fmla="*/ 1 h 245"/>
                    <a:gd name="T58" fmla="*/ 14 w 1186"/>
                    <a:gd name="T59" fmla="*/ 0 h 245"/>
                    <a:gd name="T60" fmla="*/ 11 w 1186"/>
                    <a:gd name="T61" fmla="*/ 0 h 245"/>
                    <a:gd name="T62" fmla="*/ 7 w 1186"/>
                    <a:gd name="T63" fmla="*/ 0 h 245"/>
                    <a:gd name="T64" fmla="*/ 4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6"/>
                    <a:gd name="T103" fmla="*/ 0 h 245"/>
                    <a:gd name="T104" fmla="*/ 1186 w 1186"/>
                    <a:gd name="T105" fmla="*/ 245 h 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w="9525">
                  <a:noFill/>
                  <a:round/>
                  <a:headEnd/>
                  <a:tailEnd/>
                </a:ln>
              </p:spPr>
              <p:txBody>
                <a:bodyPr/>
                <a:lstStyle/>
                <a:p>
                  <a:endParaRPr lang="en-US"/>
                </a:p>
              </p:txBody>
            </p:sp>
            <p:sp>
              <p:nvSpPr>
                <p:cNvPr id="8304" name="Freeform 94"/>
                <p:cNvSpPr>
                  <a:spLocks/>
                </p:cNvSpPr>
                <p:nvPr/>
              </p:nvSpPr>
              <p:spPr bwMode="auto">
                <a:xfrm>
                  <a:off x="8250" y="4639"/>
                  <a:ext cx="60" cy="185"/>
                </a:xfrm>
                <a:custGeom>
                  <a:avLst/>
                  <a:gdLst>
                    <a:gd name="T0" fmla="*/ 15 w 241"/>
                    <a:gd name="T1" fmla="*/ 0 h 738"/>
                    <a:gd name="T2" fmla="*/ 3 w 241"/>
                    <a:gd name="T3" fmla="*/ 46 h 738"/>
                    <a:gd name="T4" fmla="*/ 0 w 241"/>
                    <a:gd name="T5" fmla="*/ 46 h 738"/>
                    <a:gd name="T6" fmla="*/ 10 w 241"/>
                    <a:gd name="T7" fmla="*/ 0 h 738"/>
                    <a:gd name="T8" fmla="*/ 15 w 241"/>
                    <a:gd name="T9" fmla="*/ 0 h 738"/>
                    <a:gd name="T10" fmla="*/ 0 60000 65536"/>
                    <a:gd name="T11" fmla="*/ 0 60000 65536"/>
                    <a:gd name="T12" fmla="*/ 0 60000 65536"/>
                    <a:gd name="T13" fmla="*/ 0 60000 65536"/>
                    <a:gd name="T14" fmla="*/ 0 60000 65536"/>
                    <a:gd name="T15" fmla="*/ 0 w 241"/>
                    <a:gd name="T16" fmla="*/ 0 h 738"/>
                    <a:gd name="T17" fmla="*/ 241 w 241"/>
                    <a:gd name="T18" fmla="*/ 738 h 738"/>
                  </a:gdLst>
                  <a:ahLst/>
                  <a:cxnLst>
                    <a:cxn ang="T10">
                      <a:pos x="T0" y="T1"/>
                    </a:cxn>
                    <a:cxn ang="T11">
                      <a:pos x="T2" y="T3"/>
                    </a:cxn>
                    <a:cxn ang="T12">
                      <a:pos x="T4" y="T5"/>
                    </a:cxn>
                    <a:cxn ang="T13">
                      <a:pos x="T6" y="T7"/>
                    </a:cxn>
                    <a:cxn ang="T14">
                      <a:pos x="T8" y="T9"/>
                    </a:cxn>
                  </a:cxnLst>
                  <a:rect l="T15" t="T16" r="T17" b="T18"/>
                  <a:pathLst>
                    <a:path w="241" h="738">
                      <a:moveTo>
                        <a:pt x="241" y="0"/>
                      </a:moveTo>
                      <a:lnTo>
                        <a:pt x="52" y="738"/>
                      </a:lnTo>
                      <a:lnTo>
                        <a:pt x="0" y="726"/>
                      </a:lnTo>
                      <a:lnTo>
                        <a:pt x="169" y="0"/>
                      </a:lnTo>
                      <a:lnTo>
                        <a:pt x="241" y="0"/>
                      </a:lnTo>
                      <a:close/>
                    </a:path>
                  </a:pathLst>
                </a:custGeom>
                <a:solidFill>
                  <a:srgbClr val="F2E5BF"/>
                </a:solidFill>
                <a:ln w="9525">
                  <a:noFill/>
                  <a:round/>
                  <a:headEnd/>
                  <a:tailEnd/>
                </a:ln>
              </p:spPr>
              <p:txBody>
                <a:bodyPr/>
                <a:lstStyle/>
                <a:p>
                  <a:endParaRPr lang="en-US"/>
                </a:p>
              </p:txBody>
            </p:sp>
          </p:grpSp>
        </p:grpSp>
        <p:sp>
          <p:nvSpPr>
            <p:cNvPr id="8207" name="Freeform 95"/>
            <p:cNvSpPr>
              <a:spLocks/>
            </p:cNvSpPr>
            <p:nvPr/>
          </p:nvSpPr>
          <p:spPr bwMode="auto">
            <a:xfrm>
              <a:off x="4040" y="1566"/>
              <a:ext cx="1158" cy="1078"/>
            </a:xfrm>
            <a:custGeom>
              <a:avLst/>
              <a:gdLst>
                <a:gd name="T0" fmla="*/ 1 w 2894"/>
                <a:gd name="T1" fmla="*/ 213 h 2693"/>
                <a:gd name="T2" fmla="*/ 56 w 2894"/>
                <a:gd name="T3" fmla="*/ 82 h 2693"/>
                <a:gd name="T4" fmla="*/ 222 w 2894"/>
                <a:gd name="T5" fmla="*/ 55 h 2693"/>
                <a:gd name="T6" fmla="*/ 416 w 2894"/>
                <a:gd name="T7" fmla="*/ 27 h 2693"/>
                <a:gd name="T8" fmla="*/ 462 w 2894"/>
                <a:gd name="T9" fmla="*/ 219 h 2693"/>
                <a:gd name="T10" fmla="*/ 426 w 2894"/>
                <a:gd name="T11" fmla="*/ 343 h 2693"/>
                <a:gd name="T12" fmla="*/ 337 w 2894"/>
                <a:gd name="T13" fmla="*/ 401 h 2693"/>
                <a:gd name="T14" fmla="*/ 262 w 2894"/>
                <a:gd name="T15" fmla="*/ 413 h 2693"/>
                <a:gd name="T16" fmla="*/ 167 w 2894"/>
                <a:gd name="T17" fmla="*/ 422 h 2693"/>
                <a:gd name="T18" fmla="*/ 55 w 2894"/>
                <a:gd name="T19" fmla="*/ 353 h 2693"/>
                <a:gd name="T20" fmla="*/ 1 w 2894"/>
                <a:gd name="T21" fmla="*/ 213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4"/>
                <a:gd name="T34" fmla="*/ 0 h 2693"/>
                <a:gd name="T35" fmla="*/ 2894 w 2894"/>
                <a:gd name="T36" fmla="*/ 2693 h 26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w="9525">
              <a:noFill/>
              <a:round/>
              <a:headEnd/>
              <a:tailEnd/>
            </a:ln>
          </p:spPr>
          <p:txBody>
            <a:bodyPr wrap="none" anchor="ctr"/>
            <a:lstStyle/>
            <a:p>
              <a:endParaRPr lang="en-US"/>
            </a:p>
          </p:txBody>
        </p:sp>
        <p:grpSp>
          <p:nvGrpSpPr>
            <p:cNvPr id="8208" name="Group 96"/>
            <p:cNvGrpSpPr>
              <a:grpSpLocks/>
            </p:cNvGrpSpPr>
            <p:nvPr/>
          </p:nvGrpSpPr>
          <p:grpSpPr bwMode="auto">
            <a:xfrm>
              <a:off x="4214" y="2326"/>
              <a:ext cx="316" cy="147"/>
              <a:chOff x="3600" y="219"/>
              <a:chExt cx="360" cy="175"/>
            </a:xfrm>
          </p:grpSpPr>
          <p:sp>
            <p:nvSpPr>
              <p:cNvPr id="8222" name="Oval 97"/>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a:p>
            </p:txBody>
          </p:sp>
          <p:sp>
            <p:nvSpPr>
              <p:cNvPr id="8223" name="Line 98"/>
              <p:cNvSpPr>
                <a:spLocks noChangeShapeType="1"/>
              </p:cNvSpPr>
              <p:nvPr/>
            </p:nvSpPr>
            <p:spPr bwMode="auto">
              <a:xfrm>
                <a:off x="3603" y="289"/>
                <a:ext cx="0" cy="60"/>
              </a:xfrm>
              <a:prstGeom prst="line">
                <a:avLst/>
              </a:prstGeom>
              <a:noFill/>
              <a:ln w="12700">
                <a:solidFill>
                  <a:srgbClr val="000000"/>
                </a:solidFill>
                <a:round/>
                <a:headEnd/>
                <a:tailEnd/>
              </a:ln>
            </p:spPr>
            <p:txBody>
              <a:bodyPr wrap="none" anchor="ctr"/>
              <a:lstStyle/>
              <a:p>
                <a:endParaRPr lang="en-US"/>
              </a:p>
            </p:txBody>
          </p:sp>
          <p:sp>
            <p:nvSpPr>
              <p:cNvPr id="8224" name="Line 99"/>
              <p:cNvSpPr>
                <a:spLocks noChangeShapeType="1"/>
              </p:cNvSpPr>
              <p:nvPr/>
            </p:nvSpPr>
            <p:spPr bwMode="auto">
              <a:xfrm>
                <a:off x="3960" y="289"/>
                <a:ext cx="0" cy="60"/>
              </a:xfrm>
              <a:prstGeom prst="line">
                <a:avLst/>
              </a:prstGeom>
              <a:noFill/>
              <a:ln w="12700">
                <a:solidFill>
                  <a:srgbClr val="000000"/>
                </a:solidFill>
                <a:round/>
                <a:headEnd/>
                <a:tailEnd/>
              </a:ln>
            </p:spPr>
            <p:txBody>
              <a:bodyPr wrap="none" anchor="ctr"/>
              <a:lstStyle/>
              <a:p>
                <a:endParaRPr lang="en-US"/>
              </a:p>
            </p:txBody>
          </p:sp>
          <p:sp>
            <p:nvSpPr>
              <p:cNvPr id="8225" name="Rectangle 100"/>
              <p:cNvSpPr>
                <a:spLocks noChangeArrowheads="1"/>
              </p:cNvSpPr>
              <p:nvPr/>
            </p:nvSpPr>
            <p:spPr bwMode="auto">
              <a:xfrm>
                <a:off x="3603" y="284"/>
                <a:ext cx="231" cy="69"/>
              </a:xfrm>
              <a:prstGeom prst="rect">
                <a:avLst/>
              </a:prstGeom>
              <a:solidFill>
                <a:srgbClr val="CCCCFF"/>
              </a:solidFill>
              <a:ln w="12700">
                <a:noFill/>
                <a:miter lim="800000"/>
                <a:headEnd/>
                <a:tailEnd/>
              </a:ln>
            </p:spPr>
            <p:txBody>
              <a:bodyPr wrap="none" anchor="ctr"/>
              <a:lstStyle/>
              <a:p>
                <a:pPr algn="ctr">
                  <a:spcBef>
                    <a:spcPct val="0"/>
                  </a:spcBef>
                  <a:buFontTx/>
                  <a:buNone/>
                </a:pPr>
                <a:endParaRPr kumimoji="0" lang="en-US" sz="1800">
                  <a:latin typeface="Comic Sans MS" pitchFamily="66" charset="0"/>
                </a:endParaRPr>
              </a:p>
            </p:txBody>
          </p:sp>
          <p:sp>
            <p:nvSpPr>
              <p:cNvPr id="8226" name="Oval 101"/>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a:p>
            </p:txBody>
          </p:sp>
          <p:grpSp>
            <p:nvGrpSpPr>
              <p:cNvPr id="8227" name="Group 102"/>
              <p:cNvGrpSpPr>
                <a:grpSpLocks/>
              </p:cNvGrpSpPr>
              <p:nvPr/>
            </p:nvGrpSpPr>
            <p:grpSpPr bwMode="auto">
              <a:xfrm>
                <a:off x="3686" y="244"/>
                <a:ext cx="177" cy="66"/>
                <a:chOff x="2848" y="848"/>
                <a:chExt cx="140" cy="98"/>
              </a:xfrm>
            </p:grpSpPr>
            <p:sp>
              <p:nvSpPr>
                <p:cNvPr id="8232" name="Line 10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8233" name="Line 10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8234" name="Line 10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nvGrpSpPr>
              <p:cNvPr id="8228" name="Group 106"/>
              <p:cNvGrpSpPr>
                <a:grpSpLocks/>
              </p:cNvGrpSpPr>
              <p:nvPr/>
            </p:nvGrpSpPr>
            <p:grpSpPr bwMode="auto">
              <a:xfrm flipV="1">
                <a:off x="3686" y="243"/>
                <a:ext cx="177" cy="66"/>
                <a:chOff x="2848" y="848"/>
                <a:chExt cx="140" cy="98"/>
              </a:xfrm>
            </p:grpSpPr>
            <p:sp>
              <p:nvSpPr>
                <p:cNvPr id="8229" name="Line 10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endParaRPr lang="en-US"/>
                </a:p>
              </p:txBody>
            </p:sp>
            <p:sp>
              <p:nvSpPr>
                <p:cNvPr id="8230" name="Line 10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endParaRPr lang="en-US"/>
                </a:p>
              </p:txBody>
            </p:sp>
            <p:sp>
              <p:nvSpPr>
                <p:cNvPr id="8231" name="Line 10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endParaRPr lang="en-US"/>
                </a:p>
              </p:txBody>
            </p:sp>
          </p:grpSp>
        </p:grpSp>
        <p:sp>
          <p:nvSpPr>
            <p:cNvPr id="8209" name="Line 110"/>
            <p:cNvSpPr>
              <a:spLocks noChangeShapeType="1"/>
            </p:cNvSpPr>
            <p:nvPr/>
          </p:nvSpPr>
          <p:spPr bwMode="auto">
            <a:xfrm>
              <a:off x="4243" y="2238"/>
              <a:ext cx="840" cy="1"/>
            </a:xfrm>
            <a:prstGeom prst="line">
              <a:avLst/>
            </a:prstGeom>
            <a:noFill/>
            <a:ln w="19050">
              <a:solidFill>
                <a:srgbClr val="000000"/>
              </a:solidFill>
              <a:round/>
              <a:headEnd/>
              <a:tailEnd/>
            </a:ln>
          </p:spPr>
          <p:txBody>
            <a:bodyPr/>
            <a:lstStyle/>
            <a:p>
              <a:endParaRPr lang="en-US"/>
            </a:p>
          </p:txBody>
        </p:sp>
        <p:sp>
          <p:nvSpPr>
            <p:cNvPr id="8210" name="Line 111"/>
            <p:cNvSpPr>
              <a:spLocks noChangeShapeType="1"/>
            </p:cNvSpPr>
            <p:nvPr/>
          </p:nvSpPr>
          <p:spPr bwMode="auto">
            <a:xfrm>
              <a:off x="4375" y="2238"/>
              <a:ext cx="1" cy="108"/>
            </a:xfrm>
            <a:prstGeom prst="line">
              <a:avLst/>
            </a:prstGeom>
            <a:noFill/>
            <a:ln w="19050">
              <a:solidFill>
                <a:srgbClr val="000000"/>
              </a:solidFill>
              <a:round/>
              <a:headEnd/>
              <a:tailEnd/>
            </a:ln>
          </p:spPr>
          <p:txBody>
            <a:bodyPr/>
            <a:lstStyle/>
            <a:p>
              <a:endParaRPr lang="en-US"/>
            </a:p>
          </p:txBody>
        </p:sp>
        <p:sp>
          <p:nvSpPr>
            <p:cNvPr id="8211" name="Line 112"/>
            <p:cNvSpPr>
              <a:spLocks noChangeShapeType="1"/>
            </p:cNvSpPr>
            <p:nvPr/>
          </p:nvSpPr>
          <p:spPr bwMode="auto">
            <a:xfrm>
              <a:off x="4912" y="2133"/>
              <a:ext cx="1" cy="108"/>
            </a:xfrm>
            <a:prstGeom prst="line">
              <a:avLst/>
            </a:prstGeom>
            <a:noFill/>
            <a:ln w="19050">
              <a:solidFill>
                <a:srgbClr val="000000"/>
              </a:solidFill>
              <a:round/>
              <a:headEnd/>
              <a:tailEnd/>
            </a:ln>
          </p:spPr>
          <p:txBody>
            <a:bodyPr/>
            <a:lstStyle/>
            <a:p>
              <a:endParaRPr lang="en-US"/>
            </a:p>
          </p:txBody>
        </p:sp>
        <p:grpSp>
          <p:nvGrpSpPr>
            <p:cNvPr id="8212" name="Group 113"/>
            <p:cNvGrpSpPr>
              <a:grpSpLocks/>
            </p:cNvGrpSpPr>
            <p:nvPr/>
          </p:nvGrpSpPr>
          <p:grpSpPr bwMode="auto">
            <a:xfrm>
              <a:off x="4624" y="1836"/>
              <a:ext cx="576" cy="372"/>
              <a:chOff x="10665" y="3225"/>
              <a:chExt cx="1440" cy="930"/>
            </a:xfrm>
          </p:grpSpPr>
          <p:sp>
            <p:nvSpPr>
              <p:cNvPr id="8220" name="Oval 114"/>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w="9525">
                <a:noFill/>
                <a:round/>
                <a:headEnd/>
                <a:tailEnd/>
              </a:ln>
            </p:spPr>
            <p:txBody>
              <a:bodyPr/>
              <a:lstStyle/>
              <a:p>
                <a:endParaRPr lang="en-US"/>
              </a:p>
            </p:txBody>
          </p:sp>
          <p:grpSp>
            <p:nvGrpSpPr>
              <p:cNvPr id="8221" name="Group 115"/>
              <p:cNvGrpSpPr>
                <a:grpSpLocks/>
              </p:cNvGrpSpPr>
              <p:nvPr/>
            </p:nvGrpSpPr>
            <p:grpSpPr bwMode="auto">
              <a:xfrm>
                <a:off x="11031" y="3335"/>
                <a:ext cx="565" cy="643"/>
                <a:chOff x="2870" y="1518"/>
                <a:chExt cx="292" cy="320"/>
              </a:xfrm>
            </p:grpSpPr>
            <p:graphicFrame>
              <p:nvGraphicFramePr>
                <p:cNvPr id="8195" name="Object 11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12" r:id="rId4" imgW="819000" imgH="847800" progId="">
                        <p:embed/>
                      </p:oleObj>
                    </mc:Choice>
                    <mc:Fallback>
                      <p:oleObj r:id="rId4" imgW="819000" imgH="847800" progId="">
                        <p:embed/>
                        <p:pic>
                          <p:nvPicPr>
                            <p:cNvPr id="0" name="Object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11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13" r:id="rId6" imgW="1266840" imgH="1200240" progId="">
                        <p:embed/>
                      </p:oleObj>
                    </mc:Choice>
                    <mc:Fallback>
                      <p:oleObj r:id="rId6" imgW="1266840" imgH="1200240" progId="">
                        <p:embed/>
                        <p:pic>
                          <p:nvPicPr>
                            <p:cNvPr id="0"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8213" name="Freeform 118"/>
            <p:cNvSpPr>
              <a:spLocks/>
            </p:cNvSpPr>
            <p:nvPr/>
          </p:nvSpPr>
          <p:spPr bwMode="auto">
            <a:xfrm>
              <a:off x="2491" y="2162"/>
              <a:ext cx="1329" cy="788"/>
            </a:xfrm>
            <a:custGeom>
              <a:avLst/>
              <a:gdLst>
                <a:gd name="T0" fmla="*/ 95 w 3324"/>
                <a:gd name="T1" fmla="*/ 2 h 1971"/>
                <a:gd name="T2" fmla="*/ 24 w 3324"/>
                <a:gd name="T3" fmla="*/ 53 h 1971"/>
                <a:gd name="T4" fmla="*/ 0 w 3324"/>
                <a:gd name="T5" fmla="*/ 170 h 1971"/>
                <a:gd name="T6" fmla="*/ 27 w 3324"/>
                <a:gd name="T7" fmla="*/ 257 h 1971"/>
                <a:gd name="T8" fmla="*/ 97 w 3324"/>
                <a:gd name="T9" fmla="*/ 293 h 1971"/>
                <a:gd name="T10" fmla="*/ 173 w 3324"/>
                <a:gd name="T11" fmla="*/ 276 h 1971"/>
                <a:gd name="T12" fmla="*/ 247 w 3324"/>
                <a:gd name="T13" fmla="*/ 300 h 1971"/>
                <a:gd name="T14" fmla="*/ 379 w 3324"/>
                <a:gd name="T15" fmla="*/ 307 h 1971"/>
                <a:gd name="T16" fmla="*/ 519 w 3324"/>
                <a:gd name="T17" fmla="*/ 252 h 1971"/>
                <a:gd name="T18" fmla="*/ 457 w 3324"/>
                <a:gd name="T19" fmla="*/ 150 h 1971"/>
                <a:gd name="T20" fmla="*/ 434 w 3324"/>
                <a:gd name="T21" fmla="*/ 71 h 1971"/>
                <a:gd name="T22" fmla="*/ 274 w 3324"/>
                <a:gd name="T23" fmla="*/ 39 h 1971"/>
                <a:gd name="T24" fmla="*/ 95 w 3324"/>
                <a:gd name="T25" fmla="*/ 2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4"/>
                <a:gd name="T40" fmla="*/ 0 h 1971"/>
                <a:gd name="T41" fmla="*/ 3324 w 3324"/>
                <a:gd name="T42" fmla="*/ 1971 h 19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w="9525">
              <a:noFill/>
              <a:round/>
              <a:headEnd/>
              <a:tailEnd/>
            </a:ln>
          </p:spPr>
          <p:txBody>
            <a:bodyPr wrap="none" anchor="ctr"/>
            <a:lstStyle/>
            <a:p>
              <a:endParaRPr lang="en-US"/>
            </a:p>
          </p:txBody>
        </p:sp>
        <p:sp>
          <p:nvSpPr>
            <p:cNvPr id="8214" name="Freeform 119"/>
            <p:cNvSpPr>
              <a:spLocks/>
            </p:cNvSpPr>
            <p:nvPr/>
          </p:nvSpPr>
          <p:spPr bwMode="auto">
            <a:xfrm>
              <a:off x="2053" y="3147"/>
              <a:ext cx="1855" cy="574"/>
            </a:xfrm>
            <a:custGeom>
              <a:avLst/>
              <a:gdLst>
                <a:gd name="T0" fmla="*/ 54 w 4636"/>
                <a:gd name="T1" fmla="*/ 2 h 1435"/>
                <a:gd name="T2" fmla="*/ 30 w 4636"/>
                <a:gd name="T3" fmla="*/ 103 h 1435"/>
                <a:gd name="T4" fmla="*/ 129 w 4636"/>
                <a:gd name="T5" fmla="*/ 202 h 1435"/>
                <a:gd name="T6" fmla="*/ 314 w 4636"/>
                <a:gd name="T7" fmla="*/ 228 h 1435"/>
                <a:gd name="T8" fmla="*/ 563 w 4636"/>
                <a:gd name="T9" fmla="*/ 211 h 1435"/>
                <a:gd name="T10" fmla="*/ 628 w 4636"/>
                <a:gd name="T11" fmla="*/ 156 h 1435"/>
                <a:gd name="T12" fmla="*/ 727 w 4636"/>
                <a:gd name="T13" fmla="*/ 123 h 1435"/>
                <a:gd name="T14" fmla="*/ 680 w 4636"/>
                <a:gd name="T15" fmla="*/ 44 h 1435"/>
                <a:gd name="T16" fmla="*/ 356 w 4636"/>
                <a:gd name="T17" fmla="*/ 12 h 1435"/>
                <a:gd name="T18" fmla="*/ 54 w 4636"/>
                <a:gd name="T19" fmla="*/ 2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36"/>
                <a:gd name="T31" fmla="*/ 0 h 1435"/>
                <a:gd name="T32" fmla="*/ 4636 w 4636"/>
                <a:gd name="T33" fmla="*/ 1435 h 1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w="9525">
              <a:noFill/>
              <a:round/>
              <a:headEnd/>
              <a:tailEnd/>
            </a:ln>
          </p:spPr>
          <p:txBody>
            <a:bodyPr wrap="none" anchor="ctr"/>
            <a:lstStyle/>
            <a:p>
              <a:endParaRPr lang="en-US"/>
            </a:p>
          </p:txBody>
        </p:sp>
        <p:graphicFrame>
          <p:nvGraphicFramePr>
            <p:cNvPr id="8194" name="Object 120"/>
            <p:cNvGraphicFramePr>
              <a:graphicFrameLocks noChangeAspect="1"/>
            </p:cNvGraphicFramePr>
            <p:nvPr/>
          </p:nvGraphicFramePr>
          <p:xfrm>
            <a:off x="2767" y="3262"/>
            <a:ext cx="262" cy="200"/>
          </p:xfrm>
          <a:graphic>
            <a:graphicData uri="http://schemas.openxmlformats.org/presentationml/2006/ole">
              <mc:AlternateContent xmlns:mc="http://schemas.openxmlformats.org/markup-compatibility/2006">
                <mc:Choice xmlns:v="urn:schemas-microsoft-com:vml" Requires="v">
                  <p:oleObj spid="_x0000_s8214" r:id="rId8" imgW="1305000" imgH="1085760" progId="">
                    <p:embed/>
                  </p:oleObj>
                </mc:Choice>
                <mc:Fallback>
                  <p:oleObj r:id="rId8" imgW="1305000" imgH="1085760" progId="">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 y="3262"/>
                          <a:ext cx="26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5" name="Line 121"/>
            <p:cNvSpPr>
              <a:spLocks noChangeShapeType="1"/>
            </p:cNvSpPr>
            <p:nvPr/>
          </p:nvSpPr>
          <p:spPr bwMode="auto">
            <a:xfrm flipV="1">
              <a:off x="4445" y="2106"/>
              <a:ext cx="350" cy="190"/>
            </a:xfrm>
            <a:prstGeom prst="line">
              <a:avLst/>
            </a:prstGeom>
            <a:noFill/>
            <a:ln w="28575">
              <a:solidFill>
                <a:srgbClr val="FF0000"/>
              </a:solidFill>
              <a:round/>
              <a:headEnd/>
              <a:tailEnd type="triangle" w="med" len="med"/>
            </a:ln>
          </p:spPr>
          <p:txBody>
            <a:bodyPr wrap="none"/>
            <a:lstStyle/>
            <a:p>
              <a:endParaRPr lang="en-US"/>
            </a:p>
          </p:txBody>
        </p:sp>
        <p:sp>
          <p:nvSpPr>
            <p:cNvPr id="8216" name="Freeform 122"/>
            <p:cNvSpPr>
              <a:spLocks/>
            </p:cNvSpPr>
            <p:nvPr/>
          </p:nvSpPr>
          <p:spPr bwMode="auto">
            <a:xfrm>
              <a:off x="2004" y="2418"/>
              <a:ext cx="826" cy="780"/>
            </a:xfrm>
            <a:custGeom>
              <a:avLst/>
              <a:gdLst>
                <a:gd name="T0" fmla="*/ 0 w 826"/>
                <a:gd name="T1" fmla="*/ 0 h 780"/>
                <a:gd name="T2" fmla="*/ 826 w 826"/>
                <a:gd name="T3" fmla="*/ 780 h 780"/>
                <a:gd name="T4" fmla="*/ 0 60000 65536"/>
                <a:gd name="T5" fmla="*/ 0 60000 65536"/>
                <a:gd name="T6" fmla="*/ 0 w 826"/>
                <a:gd name="T7" fmla="*/ 0 h 780"/>
                <a:gd name="T8" fmla="*/ 826 w 826"/>
                <a:gd name="T9" fmla="*/ 780 h 780"/>
              </a:gdLst>
              <a:ahLst/>
              <a:cxnLst>
                <a:cxn ang="T4">
                  <a:pos x="T0" y="T1"/>
                </a:cxn>
                <a:cxn ang="T5">
                  <a:pos x="T2" y="T3"/>
                </a:cxn>
              </a:cxnLst>
              <a:rect l="T6" t="T7" r="T8" b="T9"/>
              <a:pathLst>
                <a:path w="826" h="780">
                  <a:moveTo>
                    <a:pt x="0" y="0"/>
                  </a:moveTo>
                  <a:cubicBezTo>
                    <a:pt x="138" y="130"/>
                    <a:pt x="654" y="618"/>
                    <a:pt x="826" y="780"/>
                  </a:cubicBezTo>
                </a:path>
              </a:pathLst>
            </a:custGeom>
            <a:noFill/>
            <a:ln w="28575">
              <a:solidFill>
                <a:srgbClr val="FF0000"/>
              </a:solidFill>
              <a:prstDash val="dash"/>
              <a:round/>
              <a:headEnd/>
              <a:tailEnd type="triangle" w="med" len="med"/>
            </a:ln>
          </p:spPr>
          <p:txBody>
            <a:bodyPr wrap="none"/>
            <a:lstStyle/>
            <a:p>
              <a:endParaRPr lang="en-US"/>
            </a:p>
          </p:txBody>
        </p:sp>
        <p:sp>
          <p:nvSpPr>
            <p:cNvPr id="8217" name="Freeform 123"/>
            <p:cNvSpPr>
              <a:spLocks/>
            </p:cNvSpPr>
            <p:nvPr/>
          </p:nvSpPr>
          <p:spPr bwMode="auto">
            <a:xfrm>
              <a:off x="3040" y="2157"/>
              <a:ext cx="1955" cy="1270"/>
            </a:xfrm>
            <a:custGeom>
              <a:avLst/>
              <a:gdLst>
                <a:gd name="T0" fmla="*/ 1955 w 1955"/>
                <a:gd name="T1" fmla="*/ 0 h 1270"/>
                <a:gd name="T2" fmla="*/ 634 w 1955"/>
                <a:gd name="T3" fmla="*/ 653 h 1270"/>
                <a:gd name="T4" fmla="*/ 0 w 1955"/>
                <a:gd name="T5" fmla="*/ 1270 h 1270"/>
                <a:gd name="T6" fmla="*/ 0 60000 65536"/>
                <a:gd name="T7" fmla="*/ 0 60000 65536"/>
                <a:gd name="T8" fmla="*/ 0 60000 65536"/>
                <a:gd name="T9" fmla="*/ 0 w 1955"/>
                <a:gd name="T10" fmla="*/ 0 h 1270"/>
                <a:gd name="T11" fmla="*/ 1955 w 1955"/>
                <a:gd name="T12" fmla="*/ 1270 h 1270"/>
              </a:gdLst>
              <a:ahLst/>
              <a:cxnLst>
                <a:cxn ang="T6">
                  <a:pos x="T0" y="T1"/>
                </a:cxn>
                <a:cxn ang="T7">
                  <a:pos x="T2" y="T3"/>
                </a:cxn>
                <a:cxn ang="T8">
                  <a:pos x="T4" y="T5"/>
                </a:cxn>
              </a:cxnLst>
              <a:rect l="T9" t="T10" r="T11" b="T12"/>
              <a:pathLst>
                <a:path w="1955" h="1270">
                  <a:moveTo>
                    <a:pt x="1955" y="0"/>
                  </a:moveTo>
                  <a:cubicBezTo>
                    <a:pt x="1735" y="109"/>
                    <a:pt x="982" y="424"/>
                    <a:pt x="634" y="653"/>
                  </a:cubicBezTo>
                  <a:cubicBezTo>
                    <a:pt x="286" y="882"/>
                    <a:pt x="132" y="1142"/>
                    <a:pt x="0" y="1270"/>
                  </a:cubicBezTo>
                </a:path>
              </a:pathLst>
            </a:custGeom>
            <a:noFill/>
            <a:ln w="28575">
              <a:solidFill>
                <a:srgbClr val="FF0000"/>
              </a:solidFill>
              <a:round/>
              <a:headEnd/>
              <a:tailEnd type="triangle" w="med" len="med"/>
            </a:ln>
          </p:spPr>
          <p:txBody>
            <a:bodyPr wrap="none"/>
            <a:lstStyle/>
            <a:p>
              <a:endParaRPr lang="en-US"/>
            </a:p>
          </p:txBody>
        </p:sp>
        <p:sp>
          <p:nvSpPr>
            <p:cNvPr id="8218" name="Line 124"/>
            <p:cNvSpPr>
              <a:spLocks noChangeShapeType="1"/>
            </p:cNvSpPr>
            <p:nvPr/>
          </p:nvSpPr>
          <p:spPr bwMode="auto">
            <a:xfrm flipH="1" flipV="1">
              <a:off x="1881" y="2450"/>
              <a:ext cx="855" cy="818"/>
            </a:xfrm>
            <a:prstGeom prst="line">
              <a:avLst/>
            </a:prstGeom>
            <a:noFill/>
            <a:ln w="28575">
              <a:solidFill>
                <a:srgbClr val="FF0000"/>
              </a:solidFill>
              <a:prstDash val="dash"/>
              <a:round/>
              <a:headEnd/>
              <a:tailEnd type="triangle" w="med" len="med"/>
            </a:ln>
          </p:spPr>
          <p:txBody>
            <a:bodyPr wrap="none"/>
            <a:lstStyle/>
            <a:p>
              <a:endParaRPr lang="en-US"/>
            </a:p>
          </p:txBody>
        </p:sp>
        <p:sp>
          <p:nvSpPr>
            <p:cNvPr id="8219" name="Freeform 125"/>
            <p:cNvSpPr>
              <a:spLocks/>
            </p:cNvSpPr>
            <p:nvPr/>
          </p:nvSpPr>
          <p:spPr bwMode="auto">
            <a:xfrm>
              <a:off x="2958" y="2413"/>
              <a:ext cx="1203" cy="892"/>
            </a:xfrm>
            <a:custGeom>
              <a:avLst/>
              <a:gdLst>
                <a:gd name="T0" fmla="*/ 0 w 1203"/>
                <a:gd name="T1" fmla="*/ 892 h 892"/>
                <a:gd name="T2" fmla="*/ 548 w 1203"/>
                <a:gd name="T3" fmla="*/ 358 h 892"/>
                <a:gd name="T4" fmla="*/ 1203 w 1203"/>
                <a:gd name="T5" fmla="*/ 0 h 892"/>
                <a:gd name="T6" fmla="*/ 0 60000 65536"/>
                <a:gd name="T7" fmla="*/ 0 60000 65536"/>
                <a:gd name="T8" fmla="*/ 0 60000 65536"/>
                <a:gd name="T9" fmla="*/ 0 w 1203"/>
                <a:gd name="T10" fmla="*/ 0 h 892"/>
                <a:gd name="T11" fmla="*/ 1203 w 1203"/>
                <a:gd name="T12" fmla="*/ 892 h 892"/>
              </a:gdLst>
              <a:ahLst/>
              <a:cxnLst>
                <a:cxn ang="T6">
                  <a:pos x="T0" y="T1"/>
                </a:cxn>
                <a:cxn ang="T7">
                  <a:pos x="T2" y="T3"/>
                </a:cxn>
                <a:cxn ang="T8">
                  <a:pos x="T4" y="T5"/>
                </a:cxn>
              </a:cxnLst>
              <a:rect l="T9" t="T10" r="T11" b="T12"/>
              <a:pathLst>
                <a:path w="1203" h="892">
                  <a:moveTo>
                    <a:pt x="0" y="892"/>
                  </a:moveTo>
                  <a:cubicBezTo>
                    <a:pt x="91" y="803"/>
                    <a:pt x="348" y="507"/>
                    <a:pt x="548" y="358"/>
                  </a:cubicBezTo>
                  <a:cubicBezTo>
                    <a:pt x="816" y="202"/>
                    <a:pt x="1067" y="75"/>
                    <a:pt x="1203" y="0"/>
                  </a:cubicBezTo>
                </a:path>
              </a:pathLst>
            </a:custGeom>
            <a:noFill/>
            <a:ln w="28575">
              <a:solidFill>
                <a:srgbClr val="FF0000"/>
              </a:solidFill>
              <a:round/>
              <a:headEnd/>
              <a:tailEnd type="triangle" w="med" len="med"/>
            </a:ln>
          </p:spPr>
          <p:txBody>
            <a:bodyPr wrap="none"/>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Mobile IP</a:t>
            </a:r>
          </a:p>
        </p:txBody>
      </p:sp>
      <p:sp>
        <p:nvSpPr>
          <p:cNvPr id="29701" name="Rectangle 3"/>
          <p:cNvSpPr>
            <a:spLocks noGrp="1" noChangeArrowheads="1"/>
          </p:cNvSpPr>
          <p:nvPr>
            <p:ph idx="1"/>
          </p:nvPr>
        </p:nvSpPr>
        <p:spPr/>
        <p:txBody>
          <a:bodyPr>
            <a:normAutofit fontScale="92500"/>
          </a:bodyPr>
          <a:lstStyle/>
          <a:p>
            <a:r>
              <a:rPr lang="en-US" dirty="0" smtClean="0"/>
              <a:t>RFC 3344 August 2002, RFC 4721 January 2007</a:t>
            </a:r>
          </a:p>
          <a:p>
            <a:r>
              <a:rPr lang="en-US" dirty="0" smtClean="0"/>
              <a:t>has many features we’ve seen: </a:t>
            </a:r>
          </a:p>
          <a:p>
            <a:pPr lvl="1"/>
            <a:r>
              <a:rPr lang="en-US" dirty="0" smtClean="0"/>
              <a:t>home agents, foreign agents, foreign-agent registration, care-of-addresses, encapsulation (packet-within-a-packet)</a:t>
            </a:r>
          </a:p>
          <a:p>
            <a:r>
              <a:rPr lang="en-US" dirty="0" smtClean="0"/>
              <a:t>three components:</a:t>
            </a:r>
          </a:p>
          <a:p>
            <a:pPr lvl="1"/>
            <a:r>
              <a:rPr lang="en-US" dirty="0" smtClean="0"/>
              <a:t>agent discovery</a:t>
            </a:r>
          </a:p>
          <a:p>
            <a:pPr lvl="1"/>
            <a:r>
              <a:rPr lang="en-US" dirty="0" smtClean="0"/>
              <a:t>registration with home agent</a:t>
            </a:r>
          </a:p>
          <a:p>
            <a:pPr lvl="1"/>
            <a:r>
              <a:rPr lang="en-US" dirty="0" smtClean="0"/>
              <a:t>indirect routing of </a:t>
            </a:r>
            <a:r>
              <a:rPr lang="en-US" dirty="0" err="1" smtClean="0"/>
              <a:t>datagrams</a:t>
            </a:r>
            <a:endParaRPr lang="en-US" dirty="0"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normAutofit fontScale="90000"/>
          </a:bodyPr>
          <a:lstStyle/>
          <a:p>
            <a:r>
              <a:rPr lang="en-US" dirty="0" smtClean="0"/>
              <a:t>Example from www.tcpipguide.com</a:t>
            </a:r>
          </a:p>
        </p:txBody>
      </p:sp>
      <p:sp>
        <p:nvSpPr>
          <p:cNvPr id="11" name="Date Placeholder 10"/>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24</a:t>
            </a:fld>
            <a:endParaRPr lang="en-US" dirty="0"/>
          </a:p>
        </p:txBody>
      </p:sp>
      <p:pic>
        <p:nvPicPr>
          <p:cNvPr id="30723" name="Picture 6" descr="mobileipproblem"/>
          <p:cNvPicPr>
            <a:picLocks noChangeAspect="1" noChangeArrowheads="1"/>
          </p:cNvPicPr>
          <p:nvPr/>
        </p:nvPicPr>
        <p:blipFill>
          <a:blip r:embed="rId3" cstate="print"/>
          <a:srcRect/>
          <a:stretch>
            <a:fillRect/>
          </a:stretch>
        </p:blipFill>
        <p:spPr bwMode="auto">
          <a:xfrm>
            <a:off x="990600" y="1219200"/>
            <a:ext cx="7696200" cy="3886200"/>
          </a:xfrm>
          <a:prstGeom prst="rect">
            <a:avLst/>
          </a:prstGeom>
          <a:noFill/>
          <a:ln w="9525">
            <a:noFill/>
            <a:miter lim="800000"/>
            <a:headEnd/>
            <a:tailEnd/>
          </a:ln>
        </p:spPr>
      </p:pic>
      <p:sp>
        <p:nvSpPr>
          <p:cNvPr id="30725" name="Rectangle 8"/>
          <p:cNvSpPr>
            <a:spLocks noChangeArrowheads="1"/>
          </p:cNvSpPr>
          <p:nvPr/>
        </p:nvSpPr>
        <p:spPr bwMode="auto">
          <a:xfrm>
            <a:off x="457200" y="5416818"/>
            <a:ext cx="8416925" cy="1323439"/>
          </a:xfrm>
          <a:prstGeom prst="rect">
            <a:avLst/>
          </a:prstGeom>
          <a:solidFill>
            <a:srgbClr val="FFFF00"/>
          </a:solidFill>
          <a:ln w="9525">
            <a:noFill/>
            <a:miter lim="800000"/>
            <a:headEnd/>
            <a:tailEnd/>
          </a:ln>
        </p:spPr>
        <p:txBody>
          <a:bodyPr anchor="ctr">
            <a:spAutoFit/>
          </a:bodyPr>
          <a:lstStyle/>
          <a:p>
            <a:pPr>
              <a:buFontTx/>
              <a:buNone/>
            </a:pPr>
            <a:r>
              <a:rPr lang="en-US" dirty="0"/>
              <a:t>A mobile </a:t>
            </a:r>
            <a:r>
              <a:rPr lang="en-US" dirty="0" smtClean="0"/>
              <a:t>device has </a:t>
            </a:r>
            <a:r>
              <a:rPr lang="en-US" dirty="0"/>
              <a:t>been moved from its </a:t>
            </a:r>
            <a:r>
              <a:rPr lang="en-US" dirty="0">
                <a:hlinkClick r:id="rId4"/>
                <a:hlinkMouseOver r:id="rId5"/>
              </a:rPr>
              <a:t>home network</a:t>
            </a:r>
            <a:r>
              <a:rPr lang="en-US" dirty="0"/>
              <a:t> in London to another network in Tokyo. A remote client (upper left) decides to send a datagram to the mobile device. However, it has no idea the device has moved. Since it sends using the mobile node’s home address, 71.13.204.20, its request is routed to the router responsible for that network, which is in London. Of course the mobile device isn’t there, so the router can’t deliver it.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normAutofit/>
          </a:bodyPr>
          <a:lstStyle/>
          <a:p>
            <a:r>
              <a:rPr lang="en-US" dirty="0" smtClean="0"/>
              <a:t>With a co-located care-of address </a:t>
            </a:r>
          </a:p>
        </p:txBody>
      </p:sp>
      <p:sp>
        <p:nvSpPr>
          <p:cNvPr id="11" name="Date Placeholder 10"/>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25</a:t>
            </a:fld>
            <a:endParaRPr lang="en-US" dirty="0"/>
          </a:p>
        </p:txBody>
      </p:sp>
      <p:pic>
        <p:nvPicPr>
          <p:cNvPr id="31747" name="Picture 6" descr="mobileipoperation"/>
          <p:cNvPicPr>
            <a:picLocks noChangeAspect="1" noChangeArrowheads="1"/>
          </p:cNvPicPr>
          <p:nvPr/>
        </p:nvPicPr>
        <p:blipFill>
          <a:blip r:embed="rId3" cstate="print"/>
          <a:srcRect/>
          <a:stretch>
            <a:fillRect/>
          </a:stretch>
        </p:blipFill>
        <p:spPr bwMode="auto">
          <a:xfrm>
            <a:off x="609600" y="1219200"/>
            <a:ext cx="7848600" cy="4038600"/>
          </a:xfrm>
          <a:prstGeom prst="rect">
            <a:avLst/>
          </a:prstGeom>
          <a:noFill/>
          <a:ln w="9525">
            <a:noFill/>
            <a:miter lim="800000"/>
            <a:headEnd/>
            <a:tailEnd/>
          </a:ln>
        </p:spPr>
      </p:pic>
      <p:sp>
        <p:nvSpPr>
          <p:cNvPr id="31748" name="Rectangle 7"/>
          <p:cNvSpPr>
            <a:spLocks noChangeArrowheads="1"/>
          </p:cNvSpPr>
          <p:nvPr/>
        </p:nvSpPr>
        <p:spPr bwMode="auto">
          <a:xfrm>
            <a:off x="381000" y="5299075"/>
            <a:ext cx="8534400" cy="1558925"/>
          </a:xfrm>
          <a:prstGeom prst="rect">
            <a:avLst/>
          </a:prstGeom>
          <a:solidFill>
            <a:srgbClr val="FFFF00"/>
          </a:solidFill>
          <a:ln w="9525">
            <a:noFill/>
            <a:miter lim="800000"/>
            <a:headEnd/>
            <a:tailEnd/>
          </a:ln>
        </p:spPr>
        <p:txBody>
          <a:bodyPr anchor="ctr">
            <a:spAutoFit/>
          </a:bodyPr>
          <a:lstStyle/>
          <a:p>
            <a:pPr>
              <a:buFontTx/>
              <a:buNone/>
            </a:pPr>
            <a:r>
              <a:rPr lang="en-US">
                <a:solidFill>
                  <a:schemeClr val="tx2"/>
                </a:solidFill>
              </a:rPr>
              <a:t>The mobile node’s home router serves as home agent and the router in Tokyo as the foreign agent. The mobile has been assigned a temporary, “care-of” address to use while in Tokyo (which in this case is a </a:t>
            </a:r>
            <a:r>
              <a:rPr lang="en-US" i="1">
                <a:solidFill>
                  <a:schemeClr val="tx2"/>
                </a:solidFill>
              </a:rPr>
              <a:t>co-located</a:t>
            </a:r>
            <a:r>
              <a:rPr lang="en-US">
                <a:solidFill>
                  <a:schemeClr val="tx2"/>
                </a:solidFill>
              </a:rPr>
              <a:t> care-of address, meaning that it is assigned directly to the mobile node). In step #1, the remote client sends a datagram to the mobile using its home address, as before. It arrives in London as usual. In step #2, the home agent encapsulates that datagram in a new one and sends it to the mobile node in Tokyo.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normAutofit/>
          </a:bodyPr>
          <a:lstStyle/>
          <a:p>
            <a:r>
              <a:rPr lang="en-US" dirty="0" smtClean="0"/>
              <a:t>Foreign Agent “Care-Of” Address </a:t>
            </a:r>
          </a:p>
        </p:txBody>
      </p:sp>
      <p:sp>
        <p:nvSpPr>
          <p:cNvPr id="11" name="Date Placeholder 10"/>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26</a:t>
            </a:fld>
            <a:endParaRPr lang="en-US" dirty="0"/>
          </a:p>
        </p:txBody>
      </p:sp>
      <p:pic>
        <p:nvPicPr>
          <p:cNvPr id="32771" name="Picture 6" descr="mobileipforeignaddress"/>
          <p:cNvPicPr>
            <a:picLocks noChangeAspect="1" noChangeArrowheads="1"/>
          </p:cNvPicPr>
          <p:nvPr/>
        </p:nvPicPr>
        <p:blipFill>
          <a:blip r:embed="rId3" cstate="print"/>
          <a:srcRect/>
          <a:stretch>
            <a:fillRect/>
          </a:stretch>
        </p:blipFill>
        <p:spPr bwMode="auto">
          <a:xfrm>
            <a:off x="1295400" y="1143000"/>
            <a:ext cx="6553200" cy="4237038"/>
          </a:xfrm>
          <a:prstGeom prst="rect">
            <a:avLst/>
          </a:prstGeom>
          <a:noFill/>
          <a:ln w="9525">
            <a:noFill/>
            <a:miter lim="800000"/>
            <a:headEnd/>
            <a:tailEnd/>
          </a:ln>
        </p:spPr>
      </p:pic>
      <p:sp>
        <p:nvSpPr>
          <p:cNvPr id="32772" name="Rectangle 7"/>
          <p:cNvSpPr>
            <a:spLocks noChangeArrowheads="1"/>
          </p:cNvSpPr>
          <p:nvPr/>
        </p:nvSpPr>
        <p:spPr bwMode="auto">
          <a:xfrm>
            <a:off x="304800" y="5054600"/>
            <a:ext cx="8610600" cy="1803400"/>
          </a:xfrm>
          <a:prstGeom prst="rect">
            <a:avLst/>
          </a:prstGeom>
          <a:solidFill>
            <a:srgbClr val="FFFF00"/>
          </a:solidFill>
          <a:ln w="9525">
            <a:noFill/>
            <a:miter lim="800000"/>
            <a:headEnd/>
            <a:tailEnd/>
          </a:ln>
        </p:spPr>
        <p:txBody>
          <a:bodyPr anchor="ctr">
            <a:spAutoFit/>
          </a:bodyPr>
          <a:lstStyle/>
          <a:p>
            <a:pPr>
              <a:buFontTx/>
              <a:buNone/>
            </a:pPr>
            <a:r>
              <a:rPr lang="en-US">
                <a:solidFill>
                  <a:schemeClr val="tx2"/>
                </a:solidFill>
              </a:rPr>
              <a:t>The mobile node is using a foreign agent care-of address. This means that the node’s care-of address is actually that of the foreign agent itself. Step #1 is the same as previous slide, but in step #2 the home agent forwards not to the mobile node directly, but to the foreign agent (since that router is the one whose IP address the mobile is using). In step #3 the foreign agent strips off the home agent’s packaging and delivers the original datagram to the mobile node. This is typically done using whatever layer two (</a:t>
            </a:r>
            <a:r>
              <a:rPr lang="en-US">
                <a:solidFill>
                  <a:schemeClr val="tx2"/>
                </a:solidFill>
                <a:hlinkClick r:id="rId4"/>
                <a:hlinkMouseOver r:id="rId5"/>
              </a:rPr>
              <a:t>LAN</a:t>
            </a:r>
            <a:r>
              <a:rPr lang="en-US">
                <a:solidFill>
                  <a:schemeClr val="tx2"/>
                </a:solidFill>
              </a:rPr>
              <a:t> or wireless LAN) technology connects the mobile node and foreign agent together.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IP: Agent Discovery</a:t>
            </a:r>
            <a:endParaRPr lang="en-US" dirty="0"/>
          </a:p>
        </p:txBody>
      </p:sp>
      <p:sp>
        <p:nvSpPr>
          <p:cNvPr id="3" name="Content Placeholder 2"/>
          <p:cNvSpPr>
            <a:spLocks noGrp="1"/>
          </p:cNvSpPr>
          <p:nvPr>
            <p:ph sz="half" idx="1"/>
          </p:nvPr>
        </p:nvSpPr>
        <p:spPr/>
        <p:txBody>
          <a:bodyPr>
            <a:normAutofit/>
          </a:bodyPr>
          <a:lstStyle/>
          <a:p>
            <a:r>
              <a:rPr lang="en-US" dirty="0" smtClean="0"/>
              <a:t>agent advertisement: foreign/home agents advertise service by broadcasting ICMP messages (type = 9)</a:t>
            </a:r>
          </a:p>
          <a:p>
            <a:r>
              <a:rPr lang="en-US" dirty="0" smtClean="0"/>
              <a:t>RBHFMGV bits</a:t>
            </a:r>
          </a:p>
          <a:p>
            <a:pPr lvl="1"/>
            <a:r>
              <a:rPr lang="en-US" dirty="0" smtClean="0"/>
              <a:t>H,F bits: home and/or foreign agent</a:t>
            </a:r>
          </a:p>
          <a:p>
            <a:pPr lvl="1"/>
            <a:r>
              <a:rPr lang="en-US" dirty="0" smtClean="0"/>
              <a:t>R bit: registration request</a:t>
            </a:r>
          </a:p>
          <a:p>
            <a:endParaRPr lang="en-US" dirty="0" smtClean="0"/>
          </a:p>
          <a:p>
            <a:endParaRPr lang="en-US" dirty="0" smtClean="0"/>
          </a:p>
        </p:txBody>
      </p:sp>
      <p:graphicFrame>
        <p:nvGraphicFramePr>
          <p:cNvPr id="68610" name="Object 4"/>
          <p:cNvGraphicFramePr>
            <a:graphicFrameLocks noGrp="1" noChangeAspect="1"/>
          </p:cNvGraphicFramePr>
          <p:nvPr>
            <p:ph sz="half" idx="2"/>
          </p:nvPr>
        </p:nvGraphicFramePr>
        <p:xfrm>
          <a:off x="4648200" y="1752600"/>
          <a:ext cx="4038600" cy="2917295"/>
        </p:xfrm>
        <a:graphic>
          <a:graphicData uri="http://schemas.openxmlformats.org/presentationml/2006/ole">
            <mc:AlternateContent xmlns:mc="http://schemas.openxmlformats.org/markup-compatibility/2006">
              <mc:Choice xmlns:v="urn:schemas-microsoft-com:vml" Requires="v">
                <p:oleObj spid="_x0000_s68616" name="Picture" r:id="rId4" imgW="4048200" imgH="2924280" progId="Word.Picture.8">
                  <p:embed/>
                </p:oleObj>
              </mc:Choice>
              <mc:Fallback>
                <p:oleObj name="Picture" r:id="rId4" imgW="4048200" imgH="292428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752600"/>
                        <a:ext cx="4038600" cy="2917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p:cNvSpPr>
            <a:spLocks noGrp="1"/>
          </p:cNvSpPr>
          <p:nvPr>
            <p:ph type="dt" sz="half" idx="10"/>
          </p:nvPr>
        </p:nvSpPr>
        <p:spPr/>
        <p:txBody>
          <a:bodyPr/>
          <a:lstStyle/>
          <a:p>
            <a:r>
              <a:rPr lang="en-US" smtClean="0"/>
              <a:t>CEG436</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523328-5748-4325-AE1F-4444A2A13363}"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r>
              <a:rPr lang="en-US" dirty="0" smtClean="0"/>
              <a:t>Mobile IP: Registration Example</a:t>
            </a:r>
          </a:p>
        </p:txBody>
      </p:sp>
      <p:sp>
        <p:nvSpPr>
          <p:cNvPr id="8" name="Date Placeholder 7"/>
          <p:cNvSpPr>
            <a:spLocks noGrp="1"/>
          </p:cNvSpPr>
          <p:nvPr>
            <p:ph type="dt" sz="half" idx="10"/>
          </p:nvPr>
        </p:nvSpPr>
        <p:spPr/>
        <p:txBody>
          <a:bodyPr/>
          <a:lstStyle/>
          <a:p>
            <a:pPr>
              <a:buFontTx/>
              <a:buNone/>
            </a:pPr>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a:buFontTx/>
              <a:buNone/>
            </a:pPr>
            <a:fld id="{E2523328-5748-4325-AE1F-4444A2A13363}" type="slidenum">
              <a:rPr lang="en-US" smtClean="0"/>
              <a:pPr>
                <a:buFontTx/>
                <a:buNone/>
              </a:pPr>
              <a:t>28</a:t>
            </a:fld>
            <a:endParaRPr lang="en-US" dirty="0"/>
          </a:p>
        </p:txBody>
      </p:sp>
      <p:graphicFrame>
        <p:nvGraphicFramePr>
          <p:cNvPr id="10242" name="Object 3"/>
          <p:cNvGraphicFramePr>
            <a:graphicFrameLocks noGrp="1" noChangeAspect="1"/>
          </p:cNvGraphicFramePr>
          <p:nvPr>
            <p:ph idx="4294967295"/>
          </p:nvPr>
        </p:nvGraphicFramePr>
        <p:xfrm>
          <a:off x="228600" y="1371600"/>
          <a:ext cx="8467725" cy="4913313"/>
        </p:xfrm>
        <a:graphic>
          <a:graphicData uri="http://schemas.openxmlformats.org/presentationml/2006/ole">
            <mc:AlternateContent xmlns:mc="http://schemas.openxmlformats.org/markup-compatibility/2006">
              <mc:Choice xmlns:v="urn:schemas-microsoft-com:vml" Requires="v">
                <p:oleObj spid="_x0000_s10248" name="Picture" r:id="rId4" imgW="6829560" imgH="3962520" progId="Word.Picture.8">
                  <p:embed/>
                </p:oleObj>
              </mc:Choice>
              <mc:Fallback>
                <p:oleObj name="Picture" r:id="rId4" imgW="6829560" imgH="396252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71600"/>
                        <a:ext cx="8467725" cy="491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Design Details: IP Mobility Support</a:t>
            </a:r>
          </a:p>
        </p:txBody>
      </p:sp>
      <p:sp>
        <p:nvSpPr>
          <p:cNvPr id="33797" name="Rectangle 3"/>
          <p:cNvSpPr>
            <a:spLocks noGrp="1" noChangeArrowheads="1"/>
          </p:cNvSpPr>
          <p:nvPr>
            <p:ph idx="1"/>
          </p:nvPr>
        </p:nvSpPr>
        <p:spPr/>
        <p:txBody>
          <a:bodyPr>
            <a:normAutofit lnSpcReduction="10000"/>
          </a:bodyPr>
          <a:lstStyle/>
          <a:p>
            <a:r>
              <a:rPr lang="en-US" dirty="0" smtClean="0"/>
              <a:t>Basic idea of IP mobility management</a:t>
            </a:r>
          </a:p>
          <a:p>
            <a:pPr lvl="1"/>
            <a:r>
              <a:rPr lang="en-US" dirty="0" smtClean="0"/>
              <a:t>understand the issues of network-layer mobility support in IP network</a:t>
            </a:r>
          </a:p>
          <a:p>
            <a:pPr lvl="1"/>
            <a:r>
              <a:rPr lang="en-US" dirty="0" smtClean="0"/>
              <a:t>understand the basic design principles underlying all mobility support schemes</a:t>
            </a:r>
          </a:p>
          <a:p>
            <a:r>
              <a:rPr lang="en-US" dirty="0" smtClean="0"/>
              <a:t>Internet standards:</a:t>
            </a:r>
          </a:p>
          <a:p>
            <a:pPr lvl="1"/>
            <a:r>
              <a:rPr lang="en-US" dirty="0" smtClean="0"/>
              <a:t>Mobile IPv4 –RFC 3344, RFC 4721</a:t>
            </a:r>
          </a:p>
          <a:p>
            <a:pPr lvl="1"/>
            <a:r>
              <a:rPr lang="en-US" dirty="0" smtClean="0"/>
              <a:t>RFC 6275 Mobility Support in IPv6, July 2011</a:t>
            </a:r>
          </a:p>
          <a:p>
            <a:r>
              <a:rPr lang="en-US" dirty="0" smtClean="0"/>
              <a:t>Fast handover solutions</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en-US" dirty="0" smtClean="0"/>
              <a:t>Mobility Requirements: Network Layer</a:t>
            </a:r>
          </a:p>
        </p:txBody>
      </p:sp>
      <p:sp>
        <p:nvSpPr>
          <p:cNvPr id="16389" name="Rectangle 3"/>
          <p:cNvSpPr>
            <a:spLocks noGrp="1" noChangeArrowheads="1"/>
          </p:cNvSpPr>
          <p:nvPr>
            <p:ph idx="1"/>
          </p:nvPr>
        </p:nvSpPr>
        <p:spPr/>
        <p:txBody>
          <a:bodyPr>
            <a:normAutofit fontScale="77500" lnSpcReduction="20000"/>
          </a:bodyPr>
          <a:lstStyle/>
          <a:p>
            <a:r>
              <a:rPr lang="en-US" dirty="0" smtClean="0"/>
              <a:t>Maintain connectivity while user roams</a:t>
            </a:r>
          </a:p>
          <a:p>
            <a:r>
              <a:rPr lang="en-US" dirty="0" smtClean="0"/>
              <a:t>Allow IP to integrate transparently with roaming hosts</a:t>
            </a:r>
          </a:p>
          <a:p>
            <a:pPr lvl="1"/>
            <a:r>
              <a:rPr lang="en-US" dirty="0" smtClean="0"/>
              <a:t>Address translation to map location-independent addressing to location dependent addressing</a:t>
            </a:r>
          </a:p>
          <a:p>
            <a:pPr lvl="1"/>
            <a:r>
              <a:rPr lang="en-US" dirty="0" smtClean="0"/>
              <a:t>Packet forwarding</a:t>
            </a:r>
          </a:p>
          <a:p>
            <a:pPr lvl="1"/>
            <a:r>
              <a:rPr lang="en-US" dirty="0" smtClean="0"/>
              <a:t>Location directory</a:t>
            </a:r>
          </a:p>
          <a:p>
            <a:r>
              <a:rPr lang="en-US" dirty="0" smtClean="0"/>
              <a:t>Provide connection to packet flow as opposed to datagram (connection oriented networks)</a:t>
            </a:r>
          </a:p>
          <a:p>
            <a:r>
              <a:rPr lang="en-US" dirty="0" smtClean="0"/>
              <a:t>Support multicast, </a:t>
            </a:r>
            <a:r>
              <a:rPr lang="en-US" dirty="0" err="1" smtClean="0"/>
              <a:t>anycast</a:t>
            </a:r>
            <a:endParaRPr lang="en-US" dirty="0" smtClean="0"/>
          </a:p>
          <a:p>
            <a:r>
              <a:rPr lang="en-US" dirty="0" smtClean="0"/>
              <a:t>Ability to switch interfaces on the fly to migrate between failure-prone networks</a:t>
            </a:r>
          </a:p>
          <a:p>
            <a:r>
              <a:rPr lang="en-US" dirty="0" smtClean="0"/>
              <a:t>Ability to provide quality of service: what is </a:t>
            </a:r>
            <a:r>
              <a:rPr lang="en-US" dirty="0" err="1" smtClean="0"/>
              <a:t>QoS</a:t>
            </a:r>
            <a:r>
              <a:rPr lang="en-US" dirty="0" smtClean="0"/>
              <a:t> in this environment?</a:t>
            </a:r>
          </a:p>
        </p:txBody>
      </p:sp>
      <p:sp>
        <p:nvSpPr>
          <p:cNvPr id="7" name="Date Placeholder 6"/>
          <p:cNvSpPr>
            <a:spLocks noGrp="1"/>
          </p:cNvSpPr>
          <p:nvPr>
            <p:ph type="dt" sz="half" idx="10"/>
          </p:nvPr>
        </p:nvSpPr>
        <p:spPr/>
        <p:txBody>
          <a:bodyPr/>
          <a:lstStyle/>
          <a:p>
            <a:pPr>
              <a:buFontTx/>
              <a:buNone/>
            </a:pPr>
            <a:r>
              <a:rPr lang="en-US" smtClean="0"/>
              <a:t>CEG436</a:t>
            </a:r>
            <a:endParaRPr lang="en-US" dirty="0"/>
          </a:p>
        </p:txBody>
      </p:sp>
      <p:sp>
        <p:nvSpPr>
          <p:cNvPr id="8" name="Slide Number Placeholder 7"/>
          <p:cNvSpPr>
            <a:spLocks noGrp="1"/>
          </p:cNvSpPr>
          <p:nvPr>
            <p:ph type="sldNum" sz="quarter" idx="12"/>
          </p:nvPr>
        </p:nvSpPr>
        <p:spPr/>
        <p:txBody>
          <a:bodyPr/>
          <a:lstStyle/>
          <a:p>
            <a:pPr>
              <a:buFontTx/>
              <a:buNone/>
            </a:pPr>
            <a:fld id="{E2523328-5748-4325-AE1F-4444A2A13363}" type="slidenum">
              <a:rPr lang="en-US" smtClean="0"/>
              <a:pPr>
                <a:buFontTx/>
                <a:buNone/>
              </a:pPr>
              <a:t>3</a:t>
            </a:fld>
            <a:endParaRPr lang="en-US" dirty="0"/>
          </a:p>
        </p:txBody>
      </p:sp>
      <p:sp>
        <p:nvSpPr>
          <p:cNvPr id="10" name="Footer Placeholder 9"/>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Network Support for Mobility</a:t>
            </a:r>
          </a:p>
        </p:txBody>
      </p:sp>
      <p:sp>
        <p:nvSpPr>
          <p:cNvPr id="34821" name="Rectangle 3"/>
          <p:cNvSpPr>
            <a:spLocks noGrp="1" noChangeArrowheads="1"/>
          </p:cNvSpPr>
          <p:nvPr>
            <p:ph idx="1"/>
          </p:nvPr>
        </p:nvSpPr>
        <p:spPr/>
        <p:txBody>
          <a:bodyPr>
            <a:normAutofit fontScale="92500"/>
          </a:bodyPr>
          <a:lstStyle/>
          <a:p>
            <a:r>
              <a:rPr lang="en-US" dirty="0" smtClean="0"/>
              <a:t>In TCP/IP, the host IP address plays two roles:</a:t>
            </a:r>
          </a:p>
          <a:p>
            <a:pPr lvl="1"/>
            <a:r>
              <a:rPr lang="en-US" dirty="0" smtClean="0"/>
              <a:t>acts as an end-point identifier for connections involving the host</a:t>
            </a:r>
          </a:p>
          <a:p>
            <a:pPr lvl="2"/>
            <a:r>
              <a:rPr lang="en-US" dirty="0" smtClean="0"/>
              <a:t>a host address should always remain the same</a:t>
            </a:r>
          </a:p>
          <a:p>
            <a:pPr lvl="1"/>
            <a:r>
              <a:rPr lang="en-US" dirty="0" smtClean="0"/>
              <a:t>provides routing info for packets destined for the host</a:t>
            </a:r>
          </a:p>
          <a:p>
            <a:pPr lvl="2"/>
            <a:r>
              <a:rPr lang="en-US" dirty="0" smtClean="0"/>
              <a:t>a host address should change whenever the host moves</a:t>
            </a:r>
          </a:p>
          <a:p>
            <a:r>
              <a:rPr lang="en-US" dirty="0" smtClean="0"/>
              <a:t>Goal: support mobility without having to change the protocols in all the millions of hosts currently on the Internet</a:t>
            </a:r>
          </a:p>
          <a:p>
            <a:endParaRPr lang="en-US" dirty="0"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smtClean="0"/>
              <a:t>Two Tier Addressing</a:t>
            </a:r>
          </a:p>
        </p:txBody>
      </p:sp>
      <p:sp>
        <p:nvSpPr>
          <p:cNvPr id="35845" name="Rectangle 3"/>
          <p:cNvSpPr>
            <a:spLocks noGrp="1" noChangeArrowheads="1"/>
          </p:cNvSpPr>
          <p:nvPr>
            <p:ph idx="1"/>
          </p:nvPr>
        </p:nvSpPr>
        <p:spPr/>
        <p:txBody>
          <a:bodyPr>
            <a:normAutofit fontScale="92500" lnSpcReduction="10000"/>
          </a:bodyPr>
          <a:lstStyle/>
          <a:p>
            <a:r>
              <a:rPr lang="en-US" dirty="0" smtClean="0"/>
              <a:t>We need an address pair to identify a MH at any time:</a:t>
            </a:r>
          </a:p>
          <a:p>
            <a:pPr lvl="1"/>
            <a:r>
              <a:rPr lang="en-US" dirty="0" smtClean="0"/>
              <a:t>Mobile host (MH):  a host that moves</a:t>
            </a:r>
          </a:p>
          <a:p>
            <a:pPr lvl="1"/>
            <a:r>
              <a:rPr lang="en-US" dirty="0" smtClean="0"/>
              <a:t>Home address for identification</a:t>
            </a:r>
          </a:p>
          <a:p>
            <a:pPr lvl="1"/>
            <a:r>
              <a:rPr lang="en-US" dirty="0" smtClean="0"/>
              <a:t>current address for routing</a:t>
            </a:r>
          </a:p>
          <a:p>
            <a:r>
              <a:rPr lang="en-US" dirty="0" smtClean="0"/>
              <a:t>How to do two-tier addressing:</a:t>
            </a:r>
          </a:p>
          <a:p>
            <a:pPr lvl="1"/>
            <a:r>
              <a:rPr lang="en-US" dirty="0" smtClean="0"/>
              <a:t>not physically done (which requires 8 bytes of address per host)</a:t>
            </a:r>
          </a:p>
          <a:p>
            <a:pPr lvl="1"/>
            <a:r>
              <a:rPr lang="en-US" dirty="0" smtClean="0"/>
              <a:t>perform address translation along the way by some specialized agents that cache both addresses.</a:t>
            </a:r>
          </a:p>
          <a:p>
            <a:pPr lvl="1"/>
            <a:endParaRPr lang="en-US" dirty="0"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Mobile Network Layer Arch</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Home address (HA): a location-independent address for a MH </a:t>
            </a:r>
          </a:p>
          <a:p>
            <a:r>
              <a:rPr lang="en-US" dirty="0" smtClean="0"/>
              <a:t>Home network:  the network identified by the net id part of the HA of MH. A home net has some special agents for proxy-</a:t>
            </a:r>
            <a:r>
              <a:rPr lang="en-US" dirty="0" err="1" smtClean="0"/>
              <a:t>arp</a:t>
            </a:r>
            <a:r>
              <a:rPr lang="en-US" dirty="0" smtClean="0"/>
              <a:t>, packet forwarding, address translation etc. to support mobility.</a:t>
            </a:r>
          </a:p>
          <a:p>
            <a:r>
              <a:rPr lang="en-US" dirty="0" smtClean="0"/>
              <a:t>When a MH moves within its home network, no network-level support is needed since packet forwarding is achieved by bridges</a:t>
            </a:r>
          </a:p>
          <a:p>
            <a:r>
              <a:rPr lang="en-US" dirty="0" smtClean="0"/>
              <a:t>When a MH moves across networks, the HA cannot be used for routing, though the HA has to be used for end-point identification by TCP.</a:t>
            </a:r>
          </a:p>
          <a:p>
            <a:endParaRPr lang="en-US" dirty="0"/>
          </a:p>
        </p:txBody>
      </p:sp>
      <p:sp>
        <p:nvSpPr>
          <p:cNvPr id="2" name="Date Placeholder 1"/>
          <p:cNvSpPr>
            <a:spLocks noGrp="1"/>
          </p:cNvSpPr>
          <p:nvPr>
            <p:ph type="dt" sz="half" idx="10"/>
          </p:nvPr>
        </p:nvSpPr>
        <p:spPr/>
        <p:txBody>
          <a:bodyPr/>
          <a:lstStyle/>
          <a:p>
            <a:r>
              <a:rPr lang="en-US" smtClean="0"/>
              <a:t>CEG436</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23328-5748-4325-AE1F-4444A2A13363}"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normAutofit fontScale="90000"/>
          </a:bodyPr>
          <a:lstStyle/>
          <a:p>
            <a:r>
              <a:rPr lang="en-US" smtClean="0"/>
              <a:t>Architecture cont. : Forwarding Agent</a:t>
            </a:r>
          </a:p>
        </p:txBody>
      </p:sp>
      <p:sp>
        <p:nvSpPr>
          <p:cNvPr id="37893" name="Rectangle 3"/>
          <p:cNvSpPr>
            <a:spLocks noGrp="1" noChangeArrowheads="1"/>
          </p:cNvSpPr>
          <p:nvPr>
            <p:ph idx="1"/>
          </p:nvPr>
        </p:nvSpPr>
        <p:spPr/>
        <p:txBody>
          <a:bodyPr>
            <a:normAutofit fontScale="77500" lnSpcReduction="20000"/>
          </a:bodyPr>
          <a:lstStyle/>
          <a:p>
            <a:r>
              <a:rPr lang="en-US" dirty="0" smtClean="0"/>
              <a:t>Current address must refer to the (foreign) network when a MH is in a (foreign) network</a:t>
            </a:r>
          </a:p>
          <a:p>
            <a:r>
              <a:rPr lang="en-US" dirty="0" smtClean="0"/>
              <a:t>Packets destined for the MH contain the address of a Forwarding Agent (FA).</a:t>
            </a:r>
          </a:p>
          <a:p>
            <a:r>
              <a:rPr lang="en-US" dirty="0" smtClean="0"/>
              <a:t>FA forwards packets to the MH</a:t>
            </a:r>
          </a:p>
          <a:p>
            <a:pPr lvl="1"/>
            <a:r>
              <a:rPr lang="en-US" dirty="0" smtClean="0"/>
              <a:t>If FA and MH are directly connected, FA simply replaces the destination address with the Home Address of the MH</a:t>
            </a:r>
          </a:p>
          <a:p>
            <a:pPr lvl="1"/>
            <a:r>
              <a:rPr lang="en-US" dirty="0" smtClean="0"/>
              <a:t>otherwise, FA has to forward the packet to other FAs till the packet reaches the MH</a:t>
            </a:r>
          </a:p>
          <a:p>
            <a:r>
              <a:rPr lang="en-US" dirty="0" smtClean="0"/>
              <a:t>Note that the router/agent that is the last hop to the MH must be mobility aware, since it has to do the final address translation from FA to MH</a:t>
            </a:r>
          </a:p>
          <a:p>
            <a:pPr lvl="1"/>
            <a:r>
              <a:rPr lang="en-US" dirty="0" smtClean="0"/>
              <a:t>example: base stations act as FAs</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rmAutofit fontScale="90000"/>
          </a:bodyPr>
          <a:lstStyle/>
          <a:p>
            <a:r>
              <a:rPr lang="en-US" smtClean="0"/>
              <a:t>Architecture cont.: Location Directory</a:t>
            </a:r>
          </a:p>
        </p:txBody>
      </p:sp>
      <p:sp>
        <p:nvSpPr>
          <p:cNvPr id="38917" name="Rectangle 3"/>
          <p:cNvSpPr>
            <a:spLocks noGrp="1" noChangeArrowheads="1"/>
          </p:cNvSpPr>
          <p:nvPr>
            <p:ph idx="1"/>
          </p:nvPr>
        </p:nvSpPr>
        <p:spPr/>
        <p:txBody>
          <a:bodyPr>
            <a:normAutofit lnSpcReduction="10000"/>
          </a:bodyPr>
          <a:lstStyle/>
          <a:p>
            <a:r>
              <a:rPr lang="en-US" dirty="0" smtClean="0"/>
              <a:t>Location directory (LD) provides the mapping between the home address and forwarding address for a MH.</a:t>
            </a:r>
          </a:p>
          <a:p>
            <a:r>
              <a:rPr lang="en-US" dirty="0" smtClean="0"/>
              <a:t>MH is responsible for sending updates to the LD when it moves.</a:t>
            </a:r>
          </a:p>
          <a:p>
            <a:r>
              <a:rPr lang="en-US" dirty="0" smtClean="0"/>
              <a:t>LD is distributed.</a:t>
            </a:r>
          </a:p>
          <a:p>
            <a:r>
              <a:rPr lang="en-US" dirty="0" smtClean="0"/>
              <a:t>Typically, the Home network maintains LD for its MHs, though parts of the LD are allowed to be cached by other foreign networks.</a:t>
            </a:r>
          </a:p>
          <a:p>
            <a:endParaRPr lang="en-US" dirty="0"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rmAutofit fontScale="90000"/>
          </a:bodyPr>
          <a:lstStyle/>
          <a:p>
            <a:r>
              <a:rPr lang="en-US" smtClean="0"/>
              <a:t>Architecture cont.: Address Translation</a:t>
            </a:r>
          </a:p>
        </p:txBody>
      </p:sp>
      <p:sp>
        <p:nvSpPr>
          <p:cNvPr id="39941" name="Rectangle 3"/>
          <p:cNvSpPr>
            <a:spLocks noGrp="1" noChangeArrowheads="1"/>
          </p:cNvSpPr>
          <p:nvPr>
            <p:ph idx="1"/>
          </p:nvPr>
        </p:nvSpPr>
        <p:spPr/>
        <p:txBody>
          <a:bodyPr>
            <a:normAutofit fontScale="85000" lnSpcReduction="20000"/>
          </a:bodyPr>
          <a:lstStyle/>
          <a:p>
            <a:r>
              <a:rPr lang="en-US" dirty="0" smtClean="0"/>
              <a:t>When a source communicates with a MH, the source puts  HA in the destination address field.</a:t>
            </a:r>
          </a:p>
          <a:p>
            <a:r>
              <a:rPr lang="en-US" dirty="0" smtClean="0"/>
              <a:t>Somewhere along the route, this has to pass thru an address translation agent (ATA), which converts the HA to the forwarding address.</a:t>
            </a:r>
          </a:p>
          <a:p>
            <a:r>
              <a:rPr lang="en-US" dirty="0" smtClean="0"/>
              <a:t>Address Translation can be provided by:</a:t>
            </a:r>
          </a:p>
          <a:p>
            <a:pPr lvl="1"/>
            <a:r>
              <a:rPr lang="en-US" dirty="0" smtClean="0"/>
              <a:t>IP-IP Encapsulation: Encapsulate the original datagram within another datagram that contains the FA address.</a:t>
            </a:r>
          </a:p>
          <a:p>
            <a:pPr lvl="1"/>
            <a:r>
              <a:rPr lang="en-US" dirty="0" smtClean="0"/>
              <a:t>Loose source routing LSR: Indicate intermediate hops over which the datagram must travel to the final destination. In this case, the intermediate hop will be the FA, which then converts the packet address to the final destination.</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rmAutofit fontScale="90000"/>
          </a:bodyPr>
          <a:lstStyle/>
          <a:p>
            <a:r>
              <a:rPr lang="en-US" smtClean="0"/>
              <a:t>Architecture Cont.: Packet Forwarding</a:t>
            </a:r>
          </a:p>
        </p:txBody>
      </p:sp>
      <p:sp>
        <p:nvSpPr>
          <p:cNvPr id="40965" name="Rectangle 3"/>
          <p:cNvSpPr>
            <a:spLocks noGrp="1" noChangeArrowheads="1"/>
          </p:cNvSpPr>
          <p:nvPr>
            <p:ph idx="1"/>
          </p:nvPr>
        </p:nvSpPr>
        <p:spPr/>
        <p:txBody>
          <a:bodyPr>
            <a:normAutofit fontScale="92500" lnSpcReduction="20000"/>
          </a:bodyPr>
          <a:lstStyle/>
          <a:p>
            <a:r>
              <a:rPr lang="en-US" dirty="0" smtClean="0"/>
              <a:t>Source sends out packets addressed to HA of MH</a:t>
            </a:r>
          </a:p>
          <a:p>
            <a:r>
              <a:rPr lang="en-US" dirty="0" smtClean="0"/>
              <a:t>ATA maps HA to FA (using IPIP or LSR)</a:t>
            </a:r>
          </a:p>
          <a:p>
            <a:r>
              <a:rPr lang="en-US" dirty="0" smtClean="0"/>
              <a:t>Packets arrive at FA</a:t>
            </a:r>
          </a:p>
          <a:p>
            <a:r>
              <a:rPr lang="en-US" dirty="0" smtClean="0"/>
              <a:t>FA remaps address to HA and delivers packets over the last hop</a:t>
            </a:r>
          </a:p>
          <a:p>
            <a:r>
              <a:rPr lang="en-US" dirty="0" smtClean="0"/>
              <a:t>At the MH, the packet seems to arrive from Source to HA; thus</a:t>
            </a:r>
            <a:r>
              <a:rPr lang="en-US" smtClean="0"/>
              <a:t>, network layer </a:t>
            </a:r>
            <a:r>
              <a:rPr lang="en-US" dirty="0" smtClean="0"/>
              <a:t>has provided transparency</a:t>
            </a:r>
          </a:p>
          <a:p>
            <a:r>
              <a:rPr lang="en-US" dirty="0" smtClean="0"/>
              <a:t>What if the final FA and the MH were co-located ? Optimizations in this case ?</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mtClean="0"/>
              <a:t>Mobile IPv4</a:t>
            </a:r>
            <a:endParaRPr lang="en-US" dirty="0" smtClean="0"/>
          </a:p>
        </p:txBody>
      </p:sp>
      <p:sp>
        <p:nvSpPr>
          <p:cNvPr id="41989" name="Rectangle 3"/>
          <p:cNvSpPr>
            <a:spLocks noGrp="1" noChangeArrowheads="1"/>
          </p:cNvSpPr>
          <p:nvPr>
            <p:ph idx="1"/>
          </p:nvPr>
        </p:nvSpPr>
        <p:spPr/>
        <p:txBody>
          <a:bodyPr/>
          <a:lstStyle/>
          <a:p>
            <a:r>
              <a:rPr lang="en-US" smtClean="0"/>
              <a:t>Macro-management for mobility</a:t>
            </a:r>
          </a:p>
          <a:p>
            <a:pPr lvl="1"/>
            <a:r>
              <a:rPr lang="en-US" smtClean="0"/>
              <a:t>less frequent than once per second</a:t>
            </a:r>
          </a:p>
          <a:p>
            <a:pPr lvl="1"/>
            <a:r>
              <a:rPr lang="en-US" smtClean="0"/>
              <a:t>More concerned about long-term performance: whether to allow seamless mobility or not</a:t>
            </a:r>
          </a:p>
          <a:p>
            <a:r>
              <a:rPr lang="en-US" smtClean="0"/>
              <a:t>Two scenarios for packet forwarding:</a:t>
            </a:r>
          </a:p>
          <a:p>
            <a:pPr lvl="1"/>
            <a:r>
              <a:rPr lang="en-US" smtClean="0"/>
              <a:t>MH to a static host: as usual</a:t>
            </a:r>
          </a:p>
          <a:p>
            <a:pPr lvl="1"/>
            <a:r>
              <a:rPr lang="en-US" smtClean="0"/>
              <a:t>a static host to a MH: needs Mobile IP</a:t>
            </a:r>
          </a:p>
          <a:p>
            <a:endParaRPr lang="en-US"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Mobile IPv4 mapped to the Arch</a:t>
            </a:r>
            <a:endParaRPr lang="en-US" dirty="0"/>
          </a:p>
        </p:txBody>
      </p:sp>
      <p:sp>
        <p:nvSpPr>
          <p:cNvPr id="6" name="Content Placeholder 5"/>
          <p:cNvSpPr>
            <a:spLocks noGrp="1"/>
          </p:cNvSpPr>
          <p:nvPr>
            <p:ph idx="1"/>
          </p:nvPr>
        </p:nvSpPr>
        <p:spPr/>
        <p:txBody>
          <a:bodyPr/>
          <a:lstStyle/>
          <a:p>
            <a:r>
              <a:rPr lang="en-US" dirty="0" smtClean="0"/>
              <a:t>Forwarding agent: co-located with foreign agent or with MH (if DHCP is used)</a:t>
            </a:r>
          </a:p>
          <a:p>
            <a:r>
              <a:rPr lang="en-US" dirty="0" smtClean="0"/>
              <a:t>Location Directory: at home router only</a:t>
            </a:r>
          </a:p>
          <a:p>
            <a:r>
              <a:rPr lang="en-US" dirty="0" smtClean="0"/>
              <a:t>Address Translation Agent: co-located with home router</a:t>
            </a:r>
          </a:p>
          <a:p>
            <a:r>
              <a:rPr lang="en-US" dirty="0" smtClean="0"/>
              <a:t>Location Update Protocol: caching of LD is not allowed; when a MH moves, only the primary copy is modified.</a:t>
            </a:r>
          </a:p>
          <a:p>
            <a:endParaRPr lang="en-US" dirty="0"/>
          </a:p>
        </p:txBody>
      </p:sp>
      <p:sp>
        <p:nvSpPr>
          <p:cNvPr id="2" name="Date Placeholder 1"/>
          <p:cNvSpPr>
            <a:spLocks noGrp="1"/>
          </p:cNvSpPr>
          <p:nvPr>
            <p:ph type="dt" sz="half" idx="10"/>
          </p:nvPr>
        </p:nvSpPr>
        <p:spPr/>
        <p:txBody>
          <a:bodyPr/>
          <a:lstStyle/>
          <a:p>
            <a:r>
              <a:rPr lang="en-US" smtClean="0"/>
              <a:t>CEG436</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23328-5748-4325-AE1F-4444A2A13363}"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normAutofit/>
          </a:bodyPr>
          <a:lstStyle/>
          <a:p>
            <a:r>
              <a:rPr lang="en-US" dirty="0" smtClean="0"/>
              <a:t>Mobile IPv4 mapped …</a:t>
            </a:r>
          </a:p>
        </p:txBody>
      </p:sp>
      <p:sp>
        <p:nvSpPr>
          <p:cNvPr id="44037" name="Rectangle 3"/>
          <p:cNvSpPr>
            <a:spLocks noGrp="1" noChangeArrowheads="1"/>
          </p:cNvSpPr>
          <p:nvPr>
            <p:ph idx="1"/>
          </p:nvPr>
        </p:nvSpPr>
        <p:spPr/>
        <p:txBody>
          <a:bodyPr>
            <a:normAutofit fontScale="77500" lnSpcReduction="20000"/>
          </a:bodyPr>
          <a:lstStyle/>
          <a:p>
            <a:r>
              <a:rPr lang="en-US" dirty="0" smtClean="0"/>
              <a:t>Home agent: a router on a MH’s home network which tunnels </a:t>
            </a:r>
            <a:r>
              <a:rPr lang="en-US" dirty="0" err="1" smtClean="0"/>
              <a:t>datagrams</a:t>
            </a:r>
            <a:r>
              <a:rPr lang="en-US" dirty="0" smtClean="0"/>
              <a:t> for delivery to the MH when it is away from home, maintains LD for MH</a:t>
            </a:r>
          </a:p>
          <a:p>
            <a:r>
              <a:rPr lang="en-US" dirty="0" smtClean="0"/>
              <a:t>Foreign agent: a router on a MH’s visited network which provides routing services to the MH while registered. FA </a:t>
            </a:r>
            <a:r>
              <a:rPr lang="en-US" dirty="0" err="1" smtClean="0"/>
              <a:t>detunnels</a:t>
            </a:r>
            <a:r>
              <a:rPr lang="en-US" dirty="0" smtClean="0"/>
              <a:t> and delivers </a:t>
            </a:r>
            <a:r>
              <a:rPr lang="en-US" dirty="0" err="1" smtClean="0"/>
              <a:t>datagrams</a:t>
            </a:r>
            <a:r>
              <a:rPr lang="en-US" dirty="0" smtClean="0"/>
              <a:t> to the MH that were tunneled by the MH’s HA. </a:t>
            </a:r>
          </a:p>
          <a:p>
            <a:r>
              <a:rPr lang="en-US" dirty="0" smtClean="0"/>
              <a:t>Care-of Address: termination point of a tunnel toward a MH, for </a:t>
            </a:r>
            <a:r>
              <a:rPr lang="en-US" dirty="0" err="1" smtClean="0"/>
              <a:t>datagrams</a:t>
            </a:r>
            <a:r>
              <a:rPr lang="en-US" dirty="0" smtClean="0"/>
              <a:t> forwarded to the MH while it is away from home.</a:t>
            </a:r>
          </a:p>
          <a:p>
            <a:pPr lvl="1"/>
            <a:r>
              <a:rPr lang="en-US" dirty="0" smtClean="0"/>
              <a:t>Foreign agent care-of address: the address of a foreign agent that MH registers with.</a:t>
            </a:r>
          </a:p>
          <a:p>
            <a:pPr lvl="1"/>
            <a:r>
              <a:rPr lang="en-US" dirty="0" smtClean="0"/>
              <a:t>co-located care-of address: an externally obtained local address that a MH gets.</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Mobility Constraint: Network Layer</a:t>
            </a:r>
          </a:p>
        </p:txBody>
      </p:sp>
      <p:sp>
        <p:nvSpPr>
          <p:cNvPr id="17413" name="Rectangle 3"/>
          <p:cNvSpPr>
            <a:spLocks noGrp="1" noChangeArrowheads="1"/>
          </p:cNvSpPr>
          <p:nvPr>
            <p:ph idx="1"/>
          </p:nvPr>
        </p:nvSpPr>
        <p:spPr/>
        <p:txBody>
          <a:bodyPr/>
          <a:lstStyle/>
          <a:p>
            <a:r>
              <a:rPr lang="en-US" sz="2200" dirty="0" smtClean="0"/>
              <a:t>Unaware hosts running IP</a:t>
            </a:r>
          </a:p>
          <a:p>
            <a:r>
              <a:rPr lang="en-US" sz="2200" dirty="0" smtClean="0"/>
              <a:t>Route management for mobile hosts needs to be dynamic</a:t>
            </a:r>
          </a:p>
          <a:p>
            <a:r>
              <a:rPr lang="en-US" sz="2200" dirty="0" smtClean="0"/>
              <a:t>A backbone may not exist (ad-hoc network)</a:t>
            </a:r>
          </a:p>
        </p:txBody>
      </p:sp>
      <p:sp>
        <p:nvSpPr>
          <p:cNvPr id="7" name="Date Placeholder 6"/>
          <p:cNvSpPr>
            <a:spLocks noGrp="1"/>
          </p:cNvSpPr>
          <p:nvPr>
            <p:ph type="dt" sz="half" idx="10"/>
          </p:nvPr>
        </p:nvSpPr>
        <p:spPr/>
        <p:txBody>
          <a:bodyPr/>
          <a:lstStyle/>
          <a:p>
            <a:pPr>
              <a:buFontTx/>
              <a:buNone/>
            </a:pPr>
            <a:r>
              <a:rPr lang="en-US" smtClean="0"/>
              <a:t>CEG436</a:t>
            </a:r>
            <a:endParaRPr lang="en-US" dirty="0"/>
          </a:p>
        </p:txBody>
      </p:sp>
      <p:sp>
        <p:nvSpPr>
          <p:cNvPr id="8" name="Slide Number Placeholder 7"/>
          <p:cNvSpPr>
            <a:spLocks noGrp="1"/>
          </p:cNvSpPr>
          <p:nvPr>
            <p:ph type="sldNum" sz="quarter" idx="12"/>
          </p:nvPr>
        </p:nvSpPr>
        <p:spPr/>
        <p:txBody>
          <a:bodyPr/>
          <a:lstStyle/>
          <a:p>
            <a:pPr>
              <a:buFontTx/>
              <a:buNone/>
            </a:pPr>
            <a:fld id="{E2523328-5748-4325-AE1F-4444A2A13363}" type="slidenum">
              <a:rPr lang="en-US" smtClean="0"/>
              <a:pPr>
                <a:buFontTx/>
                <a:buNone/>
              </a:pPr>
              <a:t>4</a:t>
            </a:fld>
            <a:endParaRPr lang="en-US" dirty="0"/>
          </a:p>
        </p:txBody>
      </p:sp>
      <p:sp>
        <p:nvSpPr>
          <p:cNvPr id="12" name="Footer Placeholder 11"/>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smtClean="0"/>
              <a:t>Mobile IPv4 Protocol Overview</a:t>
            </a:r>
            <a:endParaRPr lang="en-US" dirty="0" smtClean="0"/>
          </a:p>
        </p:txBody>
      </p:sp>
      <p:sp>
        <p:nvSpPr>
          <p:cNvPr id="45061" name="Rectangle 3"/>
          <p:cNvSpPr>
            <a:spLocks noGrp="1" noChangeArrowheads="1"/>
          </p:cNvSpPr>
          <p:nvPr>
            <p:ph idx="1"/>
          </p:nvPr>
        </p:nvSpPr>
        <p:spPr/>
        <p:txBody>
          <a:bodyPr>
            <a:normAutofit fontScale="70000" lnSpcReduction="20000"/>
          </a:bodyPr>
          <a:lstStyle/>
          <a:p>
            <a:r>
              <a:rPr lang="en-US" dirty="0" smtClean="0"/>
              <a:t>Mobility agents (FAs &amp; HAs) advertise their presence</a:t>
            </a:r>
          </a:p>
          <a:p>
            <a:r>
              <a:rPr lang="en-US" dirty="0" smtClean="0"/>
              <a:t>MH receives the agent advertisements &amp; determines whether it is on its home net or a foreign net</a:t>
            </a:r>
          </a:p>
          <a:p>
            <a:pPr lvl="1"/>
            <a:r>
              <a:rPr lang="en-US" dirty="0" smtClean="0"/>
              <a:t>Home net: MH operates without mobility service</a:t>
            </a:r>
          </a:p>
          <a:p>
            <a:pPr lvl="1"/>
            <a:r>
              <a:rPr lang="en-US" dirty="0" smtClean="0"/>
              <a:t>Foreign net: obtains a care-of address on the foreign net (via FA’s agent advertisements or DHCP)</a:t>
            </a:r>
          </a:p>
          <a:p>
            <a:r>
              <a:rPr lang="en-US" dirty="0" smtClean="0"/>
              <a:t>if away from home, MH registers its new care-of address with its HA thru a registration request/response process (possibly via a FA).</a:t>
            </a:r>
          </a:p>
          <a:p>
            <a:r>
              <a:rPr lang="en-US" dirty="0" smtClean="0"/>
              <a:t>Datagram sent to the MH’s home address:</a:t>
            </a:r>
          </a:p>
          <a:p>
            <a:pPr lvl="1"/>
            <a:r>
              <a:rPr lang="en-US" dirty="0" smtClean="0"/>
              <a:t> intercepted by its home agent, </a:t>
            </a:r>
          </a:p>
          <a:p>
            <a:pPr lvl="1"/>
            <a:r>
              <a:rPr lang="en-US" dirty="0" smtClean="0"/>
              <a:t>tunneled by the HA to the MH’s care-of address, </a:t>
            </a:r>
          </a:p>
          <a:p>
            <a:pPr lvl="1"/>
            <a:r>
              <a:rPr lang="en-US" dirty="0" err="1" smtClean="0"/>
              <a:t>detunneled</a:t>
            </a:r>
            <a:r>
              <a:rPr lang="en-US" dirty="0" smtClean="0"/>
              <a:t> at the tunnel endpoint (either a FA or MH itself), </a:t>
            </a:r>
          </a:p>
          <a:p>
            <a:pPr lvl="1"/>
            <a:r>
              <a:rPr lang="en-US" dirty="0" smtClean="0"/>
              <a:t>and finally delivered to the MH</a:t>
            </a:r>
          </a:p>
          <a:p>
            <a:r>
              <a:rPr lang="en-US" dirty="0" smtClean="0"/>
              <a:t>In the reverse direction: use standard IP routing. </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en-US" smtClean="0"/>
              <a:t>Agent Discovery</a:t>
            </a:r>
          </a:p>
        </p:txBody>
      </p:sp>
      <p:sp>
        <p:nvSpPr>
          <p:cNvPr id="46085" name="Rectangle 3"/>
          <p:cNvSpPr>
            <a:spLocks noGrp="1" noChangeArrowheads="1"/>
          </p:cNvSpPr>
          <p:nvPr>
            <p:ph idx="1"/>
          </p:nvPr>
        </p:nvSpPr>
        <p:spPr/>
        <p:txBody>
          <a:bodyPr>
            <a:normAutofit fontScale="62500" lnSpcReduction="20000"/>
          </a:bodyPr>
          <a:lstStyle/>
          <a:p>
            <a:r>
              <a:rPr lang="en-US" dirty="0" smtClean="0"/>
              <a:t>Method used by a MH to determine whether it is in its home net or a foreign net may allow MH to determine the foreign agent care-of address</a:t>
            </a:r>
          </a:p>
          <a:p>
            <a:r>
              <a:rPr lang="en-US" dirty="0" smtClean="0"/>
              <a:t>Mobile IP extends ICMP router discovery as its mechanism for Agent Discovery</a:t>
            </a:r>
          </a:p>
          <a:p>
            <a:pPr lvl="1"/>
            <a:r>
              <a:rPr lang="en-US" dirty="0" smtClean="0"/>
              <a:t>agent advertisement &amp; agent solicitation</a:t>
            </a:r>
          </a:p>
          <a:p>
            <a:r>
              <a:rPr lang="en-US" dirty="0" smtClean="0"/>
              <a:t>Agent advertisement: </a:t>
            </a:r>
          </a:p>
          <a:p>
            <a:pPr lvl="1"/>
            <a:r>
              <a:rPr lang="en-US" dirty="0" smtClean="0"/>
              <a:t>lifetime: maximum length of time that the Advertisement is considered valid in the absence of further Advertisement</a:t>
            </a:r>
          </a:p>
          <a:p>
            <a:pPr lvl="1"/>
            <a:r>
              <a:rPr lang="en-US" dirty="0" smtClean="0"/>
              <a:t>if sent periodically, allows a MH to miss 3 Adv messages before deleting the agent from its list.</a:t>
            </a:r>
          </a:p>
          <a:p>
            <a:pPr lvl="1"/>
            <a:r>
              <a:rPr lang="en-US" dirty="0" smtClean="0"/>
              <a:t>If it can serve as a FA, must announce its FA care of address</a:t>
            </a:r>
          </a:p>
          <a:p>
            <a:pPr lvl="1"/>
            <a:r>
              <a:rPr lang="en-US" dirty="0" smtClean="0"/>
              <a:t>HA must always be prepared to serve the MHs for which it is the HA.</a:t>
            </a:r>
          </a:p>
          <a:p>
            <a:pPr lvl="1"/>
            <a:r>
              <a:rPr lang="en-US" dirty="0" smtClean="0"/>
              <a:t>FA may announce it is too busy to handle additional MHs, but must still continually send out the Adv messages.</a:t>
            </a:r>
          </a:p>
          <a:p>
            <a:r>
              <a:rPr lang="en-US" dirty="0" smtClean="0"/>
              <a:t>Agent solicitation: must be implemented by a MH</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smtClean="0"/>
              <a:t>Registration</a:t>
            </a:r>
          </a:p>
        </p:txBody>
      </p:sp>
      <p:sp>
        <p:nvSpPr>
          <p:cNvPr id="47109" name="Rectangle 3"/>
          <p:cNvSpPr>
            <a:spLocks noGrp="1" noChangeArrowheads="1"/>
          </p:cNvSpPr>
          <p:nvPr>
            <p:ph idx="1"/>
          </p:nvPr>
        </p:nvSpPr>
        <p:spPr/>
        <p:txBody>
          <a:bodyPr>
            <a:normAutofit fontScale="70000" lnSpcReduction="20000"/>
          </a:bodyPr>
          <a:lstStyle/>
          <a:p>
            <a:r>
              <a:rPr lang="en-US" dirty="0" smtClean="0"/>
              <a:t>A mechanism for MHs to communicate their current reachability info to their HA.</a:t>
            </a:r>
          </a:p>
          <a:p>
            <a:r>
              <a:rPr lang="en-US" dirty="0" smtClean="0"/>
              <a:t>MHs use registration to</a:t>
            </a:r>
          </a:p>
          <a:p>
            <a:pPr lvl="1"/>
            <a:r>
              <a:rPr lang="en-US" dirty="0" smtClean="0"/>
              <a:t>request forwarding service when it is in a foreign network</a:t>
            </a:r>
          </a:p>
          <a:p>
            <a:pPr lvl="1"/>
            <a:r>
              <a:rPr lang="en-US" dirty="0" smtClean="0"/>
              <a:t>inform their HA of their current care-of address</a:t>
            </a:r>
          </a:p>
          <a:p>
            <a:pPr lvl="1"/>
            <a:r>
              <a:rPr lang="en-US" dirty="0" smtClean="0"/>
              <a:t>renew a registration which is due to expire</a:t>
            </a:r>
          </a:p>
          <a:p>
            <a:pPr lvl="1"/>
            <a:r>
              <a:rPr lang="en-US" dirty="0" smtClean="0"/>
              <a:t>deregister when they return home</a:t>
            </a:r>
          </a:p>
          <a:p>
            <a:r>
              <a:rPr lang="en-US" dirty="0" smtClean="0"/>
              <a:t>registration via a FA:</a:t>
            </a:r>
          </a:p>
          <a:p>
            <a:pPr lvl="1"/>
            <a:r>
              <a:rPr lang="en-US" dirty="0" smtClean="0"/>
              <a:t>If a MH is registering a FA care-of address</a:t>
            </a:r>
          </a:p>
          <a:p>
            <a:pPr lvl="1"/>
            <a:r>
              <a:rPr lang="en-US" dirty="0" smtClean="0"/>
              <a:t>if a MH is using a co-located care-of address and receives an Agent Adv from a FA if the “Registration </a:t>
            </a:r>
            <a:r>
              <a:rPr lang="en-US" dirty="0" err="1" smtClean="0"/>
              <a:t>req</a:t>
            </a:r>
            <a:r>
              <a:rPr lang="en-US" dirty="0" smtClean="0"/>
              <a:t>” bit is set in the Adv message</a:t>
            </a:r>
          </a:p>
          <a:p>
            <a:r>
              <a:rPr lang="en-US" dirty="0" smtClean="0"/>
              <a:t>registration directly with HA:</a:t>
            </a:r>
          </a:p>
          <a:p>
            <a:pPr lvl="1"/>
            <a:r>
              <a:rPr lang="en-US" dirty="0" smtClean="0"/>
              <a:t>MH is using a co-located care-of address and not in the above case</a:t>
            </a:r>
          </a:p>
          <a:p>
            <a:pPr lvl="1"/>
            <a:r>
              <a:rPr lang="en-US" dirty="0" smtClean="0"/>
              <a:t>when MH returns to home net</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en-US" dirty="0" smtClean="0"/>
              <a:t>Registration</a:t>
            </a:r>
          </a:p>
        </p:txBody>
      </p:sp>
      <p:sp>
        <p:nvSpPr>
          <p:cNvPr id="48133" name="Rectangle 3"/>
          <p:cNvSpPr>
            <a:spLocks noGrp="1" noChangeArrowheads="1"/>
          </p:cNvSpPr>
          <p:nvPr>
            <p:ph idx="1"/>
          </p:nvPr>
        </p:nvSpPr>
        <p:spPr/>
        <p:txBody>
          <a:bodyPr>
            <a:normAutofit fontScale="85000" lnSpcReduction="20000"/>
          </a:bodyPr>
          <a:lstStyle/>
          <a:p>
            <a:r>
              <a:rPr lang="en-US" dirty="0" smtClean="0"/>
              <a:t>Via FA:</a:t>
            </a:r>
          </a:p>
          <a:p>
            <a:pPr lvl="1"/>
            <a:r>
              <a:rPr lang="en-US" dirty="0" smtClean="0"/>
              <a:t>MH sends a Registration Request to the FA </a:t>
            </a:r>
          </a:p>
          <a:p>
            <a:pPr lvl="1"/>
            <a:r>
              <a:rPr lang="en-US" dirty="0" smtClean="0"/>
              <a:t>FA receives the request and relays it to the HA</a:t>
            </a:r>
          </a:p>
          <a:p>
            <a:pPr lvl="1"/>
            <a:r>
              <a:rPr lang="en-US" dirty="0" smtClean="0"/>
              <a:t>HA sends a Registration Reply to the FA to grant/deny the registration request</a:t>
            </a:r>
          </a:p>
          <a:p>
            <a:pPr lvl="1"/>
            <a:r>
              <a:rPr lang="en-US" dirty="0" smtClean="0"/>
              <a:t>FA processes the Registration Reply and relays it to the MH</a:t>
            </a:r>
          </a:p>
          <a:p>
            <a:r>
              <a:rPr lang="en-US" dirty="0" smtClean="0"/>
              <a:t>Directly with HA:</a:t>
            </a:r>
          </a:p>
          <a:p>
            <a:pPr lvl="1"/>
            <a:r>
              <a:rPr lang="en-US" dirty="0" smtClean="0"/>
              <a:t>exchanges Request/Reply with HA directly</a:t>
            </a:r>
          </a:p>
          <a:p>
            <a:pPr lvl="1"/>
            <a:r>
              <a:rPr lang="en-US" dirty="0" smtClean="0"/>
              <a:t>After a successful registration HA creates/modifies the entry for the MH:</a:t>
            </a:r>
          </a:p>
          <a:p>
            <a:pPr lvl="2"/>
            <a:r>
              <a:rPr lang="en-US" dirty="0" smtClean="0"/>
              <a:t>MH’s care-of address, remaining lifetime of the registration, ID field from the Registration Reply</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smtClean="0"/>
              <a:t>Routing Consideration</a:t>
            </a:r>
          </a:p>
        </p:txBody>
      </p:sp>
      <p:sp>
        <p:nvSpPr>
          <p:cNvPr id="49157" name="Rectangle 3"/>
          <p:cNvSpPr>
            <a:spLocks noGrp="1" noChangeArrowheads="1"/>
          </p:cNvSpPr>
          <p:nvPr>
            <p:ph idx="1"/>
          </p:nvPr>
        </p:nvSpPr>
        <p:spPr/>
        <p:txBody>
          <a:bodyPr>
            <a:normAutofit fontScale="62500" lnSpcReduction="20000"/>
          </a:bodyPr>
          <a:lstStyle/>
          <a:p>
            <a:r>
              <a:rPr lang="en-US" dirty="0" smtClean="0"/>
              <a:t>Foreign Agent:</a:t>
            </a:r>
          </a:p>
          <a:p>
            <a:pPr lvl="1"/>
            <a:r>
              <a:rPr lang="en-US" dirty="0" smtClean="0"/>
              <a:t>maintains a visitor list</a:t>
            </a:r>
          </a:p>
          <a:p>
            <a:pPr lvl="1"/>
            <a:r>
              <a:rPr lang="en-US" dirty="0" smtClean="0"/>
              <a:t>when receives an encapsulated datagram, compare the inner destination address to entries in its visitor list; route </a:t>
            </a:r>
            <a:r>
              <a:rPr lang="en-US" dirty="0" err="1" smtClean="0"/>
              <a:t>datagrams</a:t>
            </a:r>
            <a:r>
              <a:rPr lang="en-US" dirty="0" smtClean="0"/>
              <a:t>.</a:t>
            </a:r>
          </a:p>
          <a:p>
            <a:r>
              <a:rPr lang="en-US" dirty="0" smtClean="0"/>
              <a:t>Home Agent:</a:t>
            </a:r>
          </a:p>
          <a:p>
            <a:pPr lvl="1"/>
            <a:r>
              <a:rPr lang="en-US" dirty="0" smtClean="0"/>
              <a:t>intercept any </a:t>
            </a:r>
            <a:r>
              <a:rPr lang="en-US" dirty="0" err="1" smtClean="0"/>
              <a:t>datagrams</a:t>
            </a:r>
            <a:r>
              <a:rPr lang="en-US" dirty="0" smtClean="0"/>
              <a:t> on the home net addressed to the MH when the MH is away from home</a:t>
            </a:r>
          </a:p>
          <a:p>
            <a:pPr lvl="1"/>
            <a:r>
              <a:rPr lang="en-US" dirty="0" smtClean="0"/>
              <a:t>use Proxy and gratuitous ARP: </a:t>
            </a:r>
          </a:p>
          <a:p>
            <a:pPr lvl="2"/>
            <a:r>
              <a:rPr lang="en-US" dirty="0" smtClean="0"/>
              <a:t>when a MH is registered on a foreign net, its HA uses proxy ARP to reply to ARP request that seeks the MH’s link-layer address</a:t>
            </a:r>
          </a:p>
          <a:p>
            <a:pPr lvl="2"/>
            <a:r>
              <a:rPr lang="en-US" dirty="0" smtClean="0"/>
              <a:t>when MH leaves/returns its home net, its HA uses gratuitous ARP to update the ARP caches of nodes on the home net, causing such nodes to associate the link-layer address of the HA with the MH’s home IP address</a:t>
            </a:r>
          </a:p>
          <a:p>
            <a:pPr lvl="1"/>
            <a:r>
              <a:rPr lang="en-US" dirty="0" smtClean="0"/>
              <a:t>Proxy ARP: an ARP reply sent by one node on behalf of another in response to an ARP request. The proxy supplies its own link-layer address in the reply.</a:t>
            </a:r>
          </a:p>
          <a:p>
            <a:pPr lvl="1"/>
            <a:r>
              <a:rPr lang="en-US" dirty="0" smtClean="0"/>
              <a:t>Gratuitous ARP: an ARP packet sent by a node to spontaneously cause others to update an entry in their ARP cache.</a:t>
            </a:r>
          </a:p>
          <a:p>
            <a:endParaRPr lang="en-US" dirty="0"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fontScale="90000"/>
          </a:bodyPr>
          <a:lstStyle/>
          <a:p>
            <a:r>
              <a:rPr lang="en-US" smtClean="0"/>
              <a:t>Co-located Care-of Address via DHCP</a:t>
            </a:r>
            <a:endParaRPr lang="en-US" dirty="0" smtClean="0"/>
          </a:p>
        </p:txBody>
      </p:sp>
      <p:sp>
        <p:nvSpPr>
          <p:cNvPr id="50181" name="Rectangle 3"/>
          <p:cNvSpPr>
            <a:spLocks noGrp="1" noChangeArrowheads="1"/>
          </p:cNvSpPr>
          <p:nvPr>
            <p:ph idx="1"/>
          </p:nvPr>
        </p:nvSpPr>
        <p:spPr/>
        <p:txBody>
          <a:bodyPr>
            <a:normAutofit fontScale="92500" lnSpcReduction="20000"/>
          </a:bodyPr>
          <a:lstStyle/>
          <a:p>
            <a:r>
              <a:rPr lang="en-US" dirty="0" smtClean="0"/>
              <a:t>DHCP client sends a DHCP_DISCOVER or  DHCP_REQUEST</a:t>
            </a:r>
          </a:p>
          <a:p>
            <a:r>
              <a:rPr lang="en-US" dirty="0" smtClean="0"/>
              <a:t>When it sees an address request, it picks one of the addresses from its pool and responds with the DHCP_OFFER.</a:t>
            </a:r>
          </a:p>
          <a:p>
            <a:r>
              <a:rPr lang="en-US" dirty="0" smtClean="0"/>
              <a:t>DHCP client receives the address, and responds with a DHCP_REQUEST confirming acceptance. The server then binds the address to the client, and responds with a DHCP_ACK.</a:t>
            </a:r>
          </a:p>
          <a:p>
            <a:r>
              <a:rPr lang="en-US" dirty="0" smtClean="0"/>
              <a:t>DHCP client may proceed with its registration process.</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en-US" smtClean="0"/>
              <a:t>Mobile IP with Route Optimization</a:t>
            </a:r>
          </a:p>
        </p:txBody>
      </p:sp>
      <p:sp>
        <p:nvSpPr>
          <p:cNvPr id="52229" name="Rectangle 3"/>
          <p:cNvSpPr>
            <a:spLocks noGrp="1" noChangeArrowheads="1"/>
          </p:cNvSpPr>
          <p:nvPr>
            <p:ph idx="1"/>
          </p:nvPr>
        </p:nvSpPr>
        <p:spPr/>
        <p:txBody>
          <a:bodyPr>
            <a:normAutofit fontScale="70000" lnSpcReduction="20000"/>
          </a:bodyPr>
          <a:lstStyle/>
          <a:p>
            <a:r>
              <a:rPr lang="en-US" dirty="0" smtClean="0"/>
              <a:t>Idea: Correspondent host can learn the care-of address for a MH, and creates a valid binding (LD cache entry) for a MH, and becomes Address Translation Agent</a:t>
            </a:r>
          </a:p>
          <a:p>
            <a:r>
              <a:rPr lang="en-US" dirty="0" smtClean="0"/>
              <a:t>Idea: Correspondent can encapsulate packets directly to the care-of address of MH (thus bypassing the HA), just as the HA does in the basic Mobile IP spec. Correspondent can also use minimal encapsulation as an abbreviated style of encapsulation (8 bytes addition to the IP datagram)</a:t>
            </a:r>
          </a:p>
          <a:p>
            <a:r>
              <a:rPr lang="en-US" dirty="0" smtClean="0"/>
              <a:t>updating binding caches?</a:t>
            </a:r>
          </a:p>
          <a:p>
            <a:pPr lvl="1"/>
            <a:r>
              <a:rPr lang="en-US" dirty="0" smtClean="0"/>
              <a:t>only when it received and authenticated the MH’s mobility binding</a:t>
            </a:r>
          </a:p>
          <a:p>
            <a:pPr lvl="1"/>
            <a:r>
              <a:rPr lang="en-US" dirty="0" smtClean="0"/>
              <a:t>when HA intercepts a datagram and tunnels it to the MH, HA sends a Binding Update message to the sender</a:t>
            </a:r>
          </a:p>
          <a:p>
            <a:pPr lvl="1"/>
            <a:r>
              <a:rPr lang="en-US" dirty="0" smtClean="0"/>
              <a:t>when FA sees that MH is not on its visitor list, it sends HA a Binding Warning message, advising HA to send a Binding Update message to the MH </a:t>
            </a:r>
          </a:p>
          <a:p>
            <a:pPr lvl="1"/>
            <a:endParaRPr lang="en-US" dirty="0" smtClean="0"/>
          </a:p>
          <a:p>
            <a:pPr lvl="1"/>
            <a:endParaRPr lang="en-US" dirty="0"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a:bodyPr>
          <a:lstStyle/>
          <a:p>
            <a:r>
              <a:rPr lang="en-US" dirty="0" smtClean="0"/>
              <a:t>Route Optimization (</a:t>
            </a:r>
            <a:r>
              <a:rPr lang="en-US" dirty="0" err="1" smtClean="0"/>
              <a:t>contd</a:t>
            </a:r>
            <a:r>
              <a:rPr lang="en-US" dirty="0" smtClean="0"/>
              <a:t>)</a:t>
            </a:r>
          </a:p>
        </p:txBody>
      </p:sp>
      <p:sp>
        <p:nvSpPr>
          <p:cNvPr id="53253" name="Rectangle 3"/>
          <p:cNvSpPr>
            <a:spLocks noGrp="1" noChangeArrowheads="1"/>
          </p:cNvSpPr>
          <p:nvPr>
            <p:ph idx="1"/>
          </p:nvPr>
        </p:nvSpPr>
        <p:spPr/>
        <p:txBody>
          <a:bodyPr>
            <a:normAutofit fontScale="77500" lnSpcReduction="20000"/>
          </a:bodyPr>
          <a:lstStyle/>
          <a:p>
            <a:r>
              <a:rPr lang="en-US" dirty="0" smtClean="0"/>
              <a:t>Foreign Agent Smooth Handoff (this is so-called fast handover, to be talked further)</a:t>
            </a:r>
          </a:p>
          <a:p>
            <a:pPr lvl="1"/>
            <a:r>
              <a:rPr lang="en-US" dirty="0" smtClean="0"/>
              <a:t>In basic Mobile IP, </a:t>
            </a:r>
            <a:r>
              <a:rPr lang="en-US" dirty="0" err="1" smtClean="0"/>
              <a:t>datagrams</a:t>
            </a:r>
            <a:r>
              <a:rPr lang="en-US" dirty="0" smtClean="0"/>
              <a:t> in flight may be lost during handoff since HA forwarded those packets to the old FA.</a:t>
            </a:r>
          </a:p>
          <a:p>
            <a:pPr lvl="1"/>
            <a:r>
              <a:rPr lang="en-US" dirty="0" smtClean="0"/>
              <a:t>Solution: old FA is notified of the MH’s new FA via a Binding Update message from the new FA, and forwards </a:t>
            </a:r>
            <a:r>
              <a:rPr lang="en-US" dirty="0" err="1" smtClean="0"/>
              <a:t>datagrams</a:t>
            </a:r>
            <a:r>
              <a:rPr lang="en-US" dirty="0" smtClean="0"/>
              <a:t> in flight to the MH’s new care-of address</a:t>
            </a:r>
          </a:p>
          <a:p>
            <a:r>
              <a:rPr lang="en-US" dirty="0" smtClean="0"/>
              <a:t>Summary</a:t>
            </a:r>
          </a:p>
          <a:p>
            <a:pPr lvl="1"/>
            <a:r>
              <a:rPr lang="en-US" dirty="0" smtClean="0"/>
              <a:t>Forwarding agent: same as basic mobile IP</a:t>
            </a:r>
          </a:p>
          <a:p>
            <a:pPr lvl="1"/>
            <a:r>
              <a:rPr lang="en-US" dirty="0" smtClean="0"/>
              <a:t>Location Directory: correspondent hosts can cache LD entries</a:t>
            </a:r>
          </a:p>
          <a:p>
            <a:pPr lvl="1"/>
            <a:r>
              <a:rPr lang="en-US" dirty="0" smtClean="0"/>
              <a:t>Address Translation Agent: co-located with correspondent hosts</a:t>
            </a:r>
          </a:p>
          <a:p>
            <a:pPr lvl="1"/>
            <a:r>
              <a:rPr lang="en-US" dirty="0" smtClean="0"/>
              <a:t>Location update: HA is responsible for sending Binding Update message</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smtClean="0"/>
              <a:t>Mobile IPv6</a:t>
            </a:r>
          </a:p>
        </p:txBody>
      </p:sp>
      <p:sp>
        <p:nvSpPr>
          <p:cNvPr id="54277" name="Rectangle 3"/>
          <p:cNvSpPr>
            <a:spLocks noGrp="1" noChangeArrowheads="1"/>
          </p:cNvSpPr>
          <p:nvPr>
            <p:ph idx="1"/>
          </p:nvPr>
        </p:nvSpPr>
        <p:spPr/>
        <p:txBody>
          <a:bodyPr>
            <a:normAutofit fontScale="85000" lnSpcReduction="10000"/>
          </a:bodyPr>
          <a:lstStyle/>
          <a:p>
            <a:r>
              <a:rPr lang="en-US" smtClean="0"/>
              <a:t>Mobility support is a basic requirement for IPv6 design</a:t>
            </a:r>
          </a:p>
          <a:p>
            <a:r>
              <a:rPr lang="en-US" smtClean="0"/>
              <a:t>Key differences from Mobile IPv4:</a:t>
            </a:r>
          </a:p>
          <a:p>
            <a:pPr lvl="1"/>
            <a:r>
              <a:rPr lang="en-US" smtClean="0"/>
              <a:t>support for route optimization becomes a fundamental part of the protocol, not an optional part as in Mobile IPv4</a:t>
            </a:r>
          </a:p>
          <a:p>
            <a:pPr lvl="1"/>
            <a:r>
              <a:rPr lang="en-US" smtClean="0"/>
              <a:t>no need to deploy foreign agents any more</a:t>
            </a:r>
          </a:p>
          <a:p>
            <a:pPr lvl="1"/>
            <a:r>
              <a:rPr lang="en-US" smtClean="0"/>
              <a:t>packets sent to a MH while away from home are tunneled using an IPv6 Routing header (analogous to loose source routing in IPv4) rather than IP encapsulation</a:t>
            </a:r>
          </a:p>
          <a:p>
            <a:pPr lvl="1"/>
            <a:r>
              <a:rPr lang="en-US" smtClean="0"/>
              <a:t>MH is always responsible for delivering binding updates to its correspondence hosts</a:t>
            </a:r>
          </a:p>
          <a:p>
            <a:pPr lvl="1"/>
            <a:endParaRPr lang="en-US" smtClean="0"/>
          </a:p>
        </p:txBody>
      </p:sp>
      <p:sp>
        <p:nvSpPr>
          <p:cNvPr id="8" name="Date Placeholder 7"/>
          <p:cNvSpPr>
            <a:spLocks noGrp="1"/>
          </p:cNvSpPr>
          <p:nvPr>
            <p:ph type="dt" sz="half" idx="10"/>
          </p:nvPr>
        </p:nvSpPr>
        <p:spPr/>
        <p:txBody>
          <a:bodyPr/>
          <a:lstStyle/>
          <a:p>
            <a:pPr>
              <a:buNone/>
            </a:pPr>
            <a:r>
              <a:rPr lang="en-US" dirty="0"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a:buNone/>
            </a:pPr>
            <a:fld id="{E2523328-5748-4325-AE1F-4444A2A13363}" type="slidenum">
              <a:rPr lang="en-US" smtClean="0"/>
              <a:pPr>
                <a:buNone/>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r>
              <a:rPr lang="en-US" dirty="0" smtClean="0"/>
              <a:t>Mobile IPv6</a:t>
            </a:r>
          </a:p>
        </p:txBody>
      </p:sp>
      <p:sp>
        <p:nvSpPr>
          <p:cNvPr id="55301" name="Rectangle 3"/>
          <p:cNvSpPr>
            <a:spLocks noGrp="1" noChangeArrowheads="1"/>
          </p:cNvSpPr>
          <p:nvPr>
            <p:ph idx="1"/>
          </p:nvPr>
        </p:nvSpPr>
        <p:spPr/>
        <p:txBody>
          <a:bodyPr>
            <a:normAutofit lnSpcReduction="10000"/>
          </a:bodyPr>
          <a:lstStyle/>
          <a:p>
            <a:r>
              <a:rPr lang="en-US" smtClean="0"/>
              <a:t>Forwarding agent: co-located with MHs</a:t>
            </a:r>
          </a:p>
          <a:p>
            <a:r>
              <a:rPr lang="en-US" smtClean="0"/>
              <a:t>Location directory: LD is maintained at home router. Cache entries are acquired thru Binding Update messages issued by MHs</a:t>
            </a:r>
          </a:p>
          <a:p>
            <a:r>
              <a:rPr lang="en-US" smtClean="0"/>
              <a:t>Address Translation Agent: colocated with all hosts and home routers</a:t>
            </a:r>
          </a:p>
          <a:p>
            <a:r>
              <a:rPr lang="en-US" smtClean="0"/>
              <a:t>Location Update: MH is responsible for updating the primary copy and all LD cache entries.</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Network Layer </a:t>
            </a:r>
            <a:r>
              <a:rPr lang="en-US" dirty="0"/>
              <a:t>O</a:t>
            </a:r>
            <a:r>
              <a:rPr lang="en-US" dirty="0" smtClean="0"/>
              <a:t>ptions</a:t>
            </a:r>
          </a:p>
        </p:txBody>
      </p:sp>
      <p:sp>
        <p:nvSpPr>
          <p:cNvPr id="18437" name="Rectangle 3"/>
          <p:cNvSpPr>
            <a:spLocks noGrp="1" noChangeArrowheads="1"/>
          </p:cNvSpPr>
          <p:nvPr>
            <p:ph idx="1"/>
          </p:nvPr>
        </p:nvSpPr>
        <p:spPr/>
        <p:txBody>
          <a:bodyPr>
            <a:normAutofit fontScale="92500" lnSpcReduction="20000"/>
          </a:bodyPr>
          <a:lstStyle/>
          <a:p>
            <a:r>
              <a:rPr lang="en-US" dirty="0" smtClean="0"/>
              <a:t>Mobile IP and its variants</a:t>
            </a:r>
          </a:p>
          <a:p>
            <a:pPr lvl="1"/>
            <a:r>
              <a:rPr lang="en-US" dirty="0" smtClean="0"/>
              <a:t>Two-tier addressing (location independent addressing </a:t>
            </a:r>
            <a:r>
              <a:rPr lang="en-US" dirty="0" smtClean="0">
                <a:sym typeface="Wingdings" pitchFamily="2" charset="2"/>
              </a:rPr>
              <a:t>&lt;-&gt; location dependent addressing)</a:t>
            </a:r>
            <a:endParaRPr lang="en-US" dirty="0" smtClean="0"/>
          </a:p>
          <a:p>
            <a:pPr lvl="1"/>
            <a:r>
              <a:rPr lang="en-US" dirty="0" smtClean="0"/>
              <a:t>A smart forwarding agent which encapsulates packets from unaware host to forward them to MH</a:t>
            </a:r>
          </a:p>
          <a:p>
            <a:pPr lvl="1"/>
            <a:r>
              <a:rPr lang="en-US" dirty="0" smtClean="0"/>
              <a:t>Location directory for managing location updates)</a:t>
            </a:r>
          </a:p>
          <a:p>
            <a:r>
              <a:rPr lang="en-US" dirty="0" smtClean="0"/>
              <a:t>Connection-oriented mobility support</a:t>
            </a:r>
          </a:p>
          <a:p>
            <a:pPr lvl="1"/>
            <a:r>
              <a:rPr lang="en-US" dirty="0" smtClean="0"/>
              <a:t>Multicast</a:t>
            </a:r>
          </a:p>
          <a:p>
            <a:pPr lvl="1"/>
            <a:r>
              <a:rPr lang="en-US" dirty="0" smtClean="0"/>
              <a:t>Finding the first branch point and rerouting packets</a:t>
            </a:r>
          </a:p>
          <a:p>
            <a:r>
              <a:rPr lang="en-US" dirty="0" smtClean="0"/>
              <a:t>Ad hoc routing</a:t>
            </a:r>
          </a:p>
          <a:p>
            <a:pPr lvl="1"/>
            <a:r>
              <a:rPr lang="en-US" dirty="0" smtClean="0"/>
              <a:t>Shortest path, source routing, multipath routing</a:t>
            </a:r>
          </a:p>
        </p:txBody>
      </p:sp>
      <p:sp>
        <p:nvSpPr>
          <p:cNvPr id="7" name="Date Placeholder 6"/>
          <p:cNvSpPr>
            <a:spLocks noGrp="1"/>
          </p:cNvSpPr>
          <p:nvPr>
            <p:ph type="dt" sz="half" idx="10"/>
          </p:nvPr>
        </p:nvSpPr>
        <p:spPr/>
        <p:txBody>
          <a:bodyPr/>
          <a:lstStyle/>
          <a:p>
            <a:pPr>
              <a:buFontTx/>
              <a:buNone/>
            </a:pPr>
            <a:r>
              <a:rPr lang="en-US" smtClean="0"/>
              <a:t>CEG436</a:t>
            </a:r>
            <a:endParaRPr lang="en-US" dirty="0"/>
          </a:p>
        </p:txBody>
      </p:sp>
      <p:sp>
        <p:nvSpPr>
          <p:cNvPr id="8" name="Slide Number Placeholder 7"/>
          <p:cNvSpPr>
            <a:spLocks noGrp="1"/>
          </p:cNvSpPr>
          <p:nvPr>
            <p:ph type="sldNum" sz="quarter" idx="12"/>
          </p:nvPr>
        </p:nvSpPr>
        <p:spPr/>
        <p:txBody>
          <a:bodyPr/>
          <a:lstStyle/>
          <a:p>
            <a:pPr>
              <a:buFontTx/>
              <a:buNone/>
            </a:pPr>
            <a:fld id="{E2523328-5748-4325-AE1F-4444A2A13363}" type="slidenum">
              <a:rPr lang="en-US" smtClean="0"/>
              <a:pPr>
                <a:buFontTx/>
                <a:buNone/>
              </a:pPr>
              <a:t>5</a:t>
            </a:fld>
            <a:endParaRPr lang="en-US" dirty="0"/>
          </a:p>
        </p:txBody>
      </p:sp>
      <p:sp>
        <p:nvSpPr>
          <p:cNvPr id="12" name="Footer Placeholder 11"/>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r>
              <a:rPr lang="en-US" smtClean="0"/>
              <a:t>Fast Handover</a:t>
            </a:r>
          </a:p>
        </p:txBody>
      </p:sp>
      <p:sp>
        <p:nvSpPr>
          <p:cNvPr id="56325" name="Rectangle 3"/>
          <p:cNvSpPr>
            <a:spLocks noGrp="1" noChangeArrowheads="1"/>
          </p:cNvSpPr>
          <p:nvPr>
            <p:ph idx="1"/>
          </p:nvPr>
        </p:nvSpPr>
        <p:spPr/>
        <p:txBody>
          <a:bodyPr/>
          <a:lstStyle/>
          <a:p>
            <a:r>
              <a:rPr lang="en-US" dirty="0" smtClean="0"/>
              <a:t>So far we only cared about the long-term performance, what about during the handovers?</a:t>
            </a:r>
          </a:p>
          <a:p>
            <a:pPr lvl="1"/>
            <a:r>
              <a:rPr lang="en-US" dirty="0" smtClean="0"/>
              <a:t>Will lose packets in flight, hard for TCP to swallow</a:t>
            </a:r>
          </a:p>
          <a:p>
            <a:pPr lvl="1"/>
            <a:r>
              <a:rPr lang="en-US" dirty="0" smtClean="0"/>
              <a:t>Handover across geographically adjacent subnets happens most often in practice </a:t>
            </a:r>
          </a:p>
          <a:p>
            <a:r>
              <a:rPr lang="en-US" dirty="0" smtClean="0"/>
              <a:t>Fast handover seeks to solve this problem</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en-US" smtClean="0"/>
              <a:t>Idea Behind Fast Handover</a:t>
            </a:r>
            <a:endParaRPr lang="en-US" dirty="0" smtClean="0"/>
          </a:p>
        </p:txBody>
      </p:sp>
      <p:sp>
        <p:nvSpPr>
          <p:cNvPr id="57349" name="Rectangle 3"/>
          <p:cNvSpPr>
            <a:spLocks noGrp="1" noChangeArrowheads="1"/>
          </p:cNvSpPr>
          <p:nvPr>
            <p:ph idx="1"/>
          </p:nvPr>
        </p:nvSpPr>
        <p:spPr/>
        <p:txBody>
          <a:bodyPr/>
          <a:lstStyle/>
          <a:p>
            <a:r>
              <a:rPr lang="en-US" dirty="0" smtClean="0"/>
              <a:t>Set up a forwarding tunnel between the old access router and the new access router</a:t>
            </a:r>
          </a:p>
          <a:p>
            <a:r>
              <a:rPr lang="en-US" dirty="0" smtClean="0"/>
              <a:t>The old access router forwards all the packets through the tunnel to the new access router, which delivers them to the MH</a:t>
            </a:r>
          </a:p>
          <a:p>
            <a:r>
              <a:rPr lang="en-US" dirty="0" smtClean="0"/>
              <a:t>Several solution proposals so far:</a:t>
            </a:r>
          </a:p>
          <a:p>
            <a:pPr lvl="1"/>
            <a:r>
              <a:rPr lang="en-US" dirty="0" smtClean="0"/>
              <a:t>MAC bridge based</a:t>
            </a:r>
          </a:p>
          <a:p>
            <a:pPr lvl="1"/>
            <a:r>
              <a:rPr lang="en-US" dirty="0" smtClean="0"/>
              <a:t>Proposal within M-IPv6</a:t>
            </a:r>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Extra slides</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buFontTx/>
              <a:buNone/>
            </a:pPr>
            <a:r>
              <a:rPr lang="en-US" smtClean="0"/>
              <a:t>CEG436</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buFontTx/>
              <a:buNone/>
            </a:pPr>
            <a:fld id="{E2523328-5748-4325-AE1F-4444A2A13363}" type="slidenum">
              <a:rPr lang="en-US" smtClean="0"/>
              <a:pPr>
                <a:buFontTx/>
                <a:buNone/>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p:txBody>
          <a:bodyPr/>
          <a:lstStyle/>
          <a:p>
            <a:r>
              <a:rPr lang="en-US"/>
              <a:t>Prof. Dr.-Ing. Jochen H. Schiller	www.jochenschiller.de		MC - 2008	</a:t>
            </a:r>
          </a:p>
        </p:txBody>
      </p:sp>
      <p:sp>
        <p:nvSpPr>
          <p:cNvPr id="143362" name="Rectangle 2"/>
          <p:cNvSpPr>
            <a:spLocks noGrp="1" noChangeArrowheads="1"/>
          </p:cNvSpPr>
          <p:nvPr>
            <p:ph type="title"/>
          </p:nvPr>
        </p:nvSpPr>
        <p:spPr/>
        <p:txBody>
          <a:bodyPr/>
          <a:lstStyle/>
          <a:p>
            <a:r>
              <a:rPr lang="en-US"/>
              <a:t>Encapsulation</a:t>
            </a:r>
          </a:p>
        </p:txBody>
      </p:sp>
      <p:sp>
        <p:nvSpPr>
          <p:cNvPr id="143363" name="Rectangle 3"/>
          <p:cNvSpPr>
            <a:spLocks noChangeArrowheads="1"/>
          </p:cNvSpPr>
          <p:nvPr/>
        </p:nvSpPr>
        <p:spPr bwMode="auto">
          <a:xfrm>
            <a:off x="3352800" y="1905000"/>
            <a:ext cx="1752600" cy="4572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en-US" sz="1600">
                <a:latin typeface="Arial" pitchFamily="34" charset="0"/>
              </a:rPr>
              <a:t>original IP header</a:t>
            </a:r>
          </a:p>
        </p:txBody>
      </p:sp>
      <p:sp>
        <p:nvSpPr>
          <p:cNvPr id="143364" name="Rectangle 4"/>
          <p:cNvSpPr>
            <a:spLocks noChangeArrowheads="1"/>
          </p:cNvSpPr>
          <p:nvPr/>
        </p:nvSpPr>
        <p:spPr bwMode="auto">
          <a:xfrm>
            <a:off x="5105400" y="1905000"/>
            <a:ext cx="1752600" cy="4572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en-US" sz="1600">
                <a:latin typeface="Arial" pitchFamily="34" charset="0"/>
              </a:rPr>
              <a:t>original data</a:t>
            </a:r>
          </a:p>
        </p:txBody>
      </p:sp>
      <p:sp>
        <p:nvSpPr>
          <p:cNvPr id="143365" name="Rectangle 5"/>
          <p:cNvSpPr>
            <a:spLocks noChangeArrowheads="1"/>
          </p:cNvSpPr>
          <p:nvPr/>
        </p:nvSpPr>
        <p:spPr bwMode="auto">
          <a:xfrm>
            <a:off x="3352800" y="2667000"/>
            <a:ext cx="3505200" cy="4572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en-US" sz="1600">
                <a:latin typeface="Arial" pitchFamily="34" charset="0"/>
              </a:rPr>
              <a:t>new data</a:t>
            </a:r>
          </a:p>
        </p:txBody>
      </p:sp>
      <p:sp>
        <p:nvSpPr>
          <p:cNvPr id="143366" name="Rectangle 6"/>
          <p:cNvSpPr>
            <a:spLocks noChangeArrowheads="1"/>
          </p:cNvSpPr>
          <p:nvPr/>
        </p:nvSpPr>
        <p:spPr bwMode="auto">
          <a:xfrm>
            <a:off x="1828800" y="2667000"/>
            <a:ext cx="1524000" cy="457200"/>
          </a:xfrm>
          <a:prstGeom prst="rect">
            <a:avLst/>
          </a:prstGeom>
          <a:solidFill>
            <a:schemeClr val="bg1"/>
          </a:solidFill>
          <a:ln w="9525">
            <a:solidFill>
              <a:schemeClr val="tx1"/>
            </a:solidFill>
            <a:miter lim="800000"/>
            <a:headEnd/>
            <a:tailEnd/>
          </a:ln>
          <a:effectLst/>
        </p:spPr>
        <p:txBody>
          <a:bodyPr wrap="none" anchor="ctr"/>
          <a:lstStyle/>
          <a:p>
            <a:pPr eaLnBrk="0" hangingPunct="0"/>
            <a:r>
              <a:rPr lang="en-US" sz="1600">
                <a:latin typeface="Arial" pitchFamily="34" charset="0"/>
              </a:rPr>
              <a:t>new IP header</a:t>
            </a:r>
          </a:p>
        </p:txBody>
      </p:sp>
      <p:sp>
        <p:nvSpPr>
          <p:cNvPr id="143367" name="Line 7"/>
          <p:cNvSpPr>
            <a:spLocks noChangeShapeType="1"/>
          </p:cNvSpPr>
          <p:nvPr/>
        </p:nvSpPr>
        <p:spPr bwMode="auto">
          <a:xfrm>
            <a:off x="3352800" y="2362200"/>
            <a:ext cx="0" cy="304800"/>
          </a:xfrm>
          <a:prstGeom prst="line">
            <a:avLst/>
          </a:prstGeom>
          <a:noFill/>
          <a:ln w="9525">
            <a:solidFill>
              <a:schemeClr val="tx1"/>
            </a:solidFill>
            <a:prstDash val="dash"/>
            <a:round/>
            <a:headEnd/>
            <a:tailEnd/>
          </a:ln>
          <a:effectLst/>
        </p:spPr>
        <p:txBody>
          <a:bodyPr wrap="none" anchor="ctr"/>
          <a:lstStyle/>
          <a:p>
            <a:endParaRPr lang="en-US"/>
          </a:p>
        </p:txBody>
      </p:sp>
      <p:sp>
        <p:nvSpPr>
          <p:cNvPr id="143368" name="Line 8"/>
          <p:cNvSpPr>
            <a:spLocks noChangeShapeType="1"/>
          </p:cNvSpPr>
          <p:nvPr/>
        </p:nvSpPr>
        <p:spPr bwMode="auto">
          <a:xfrm>
            <a:off x="6858000" y="2362200"/>
            <a:ext cx="0" cy="304800"/>
          </a:xfrm>
          <a:prstGeom prst="line">
            <a:avLst/>
          </a:prstGeom>
          <a:noFill/>
          <a:ln w="9525">
            <a:solidFill>
              <a:schemeClr val="tx1"/>
            </a:solidFill>
            <a:prstDash val="dash"/>
            <a:round/>
            <a:headEnd/>
            <a:tailEnd/>
          </a:ln>
          <a:effectLst/>
        </p:spPr>
        <p:txBody>
          <a:bodyPr wrap="none" anchor="ctr"/>
          <a:lstStyle/>
          <a:p>
            <a:endParaRPr lang="en-US"/>
          </a:p>
        </p:txBody>
      </p:sp>
      <p:sp>
        <p:nvSpPr>
          <p:cNvPr id="143369" name="Rectangle 9"/>
          <p:cNvSpPr>
            <a:spLocks noChangeArrowheads="1"/>
          </p:cNvSpPr>
          <p:nvPr/>
        </p:nvSpPr>
        <p:spPr bwMode="auto">
          <a:xfrm>
            <a:off x="1828800" y="3352800"/>
            <a:ext cx="1524000" cy="457200"/>
          </a:xfrm>
          <a:prstGeom prst="rect">
            <a:avLst/>
          </a:prstGeom>
          <a:solidFill>
            <a:schemeClr val="bg1"/>
          </a:solidFill>
          <a:ln w="9525">
            <a:solidFill>
              <a:schemeClr val="tx1"/>
            </a:solidFill>
            <a:miter lim="800000"/>
            <a:headEnd/>
            <a:tailEnd/>
          </a:ln>
          <a:effectLst/>
        </p:spPr>
        <p:txBody>
          <a:bodyPr wrap="none" anchor="ctr"/>
          <a:lstStyle/>
          <a:p>
            <a:pPr eaLnBrk="0" hangingPunct="0"/>
            <a:r>
              <a:rPr lang="en-US" sz="1600">
                <a:latin typeface="Arial" pitchFamily="34" charset="0"/>
              </a:rPr>
              <a:t>outer header</a:t>
            </a:r>
          </a:p>
        </p:txBody>
      </p:sp>
      <p:sp>
        <p:nvSpPr>
          <p:cNvPr id="143370" name="Rectangle 10"/>
          <p:cNvSpPr>
            <a:spLocks noChangeArrowheads="1"/>
          </p:cNvSpPr>
          <p:nvPr/>
        </p:nvSpPr>
        <p:spPr bwMode="auto">
          <a:xfrm>
            <a:off x="3352800" y="3352800"/>
            <a:ext cx="1752600" cy="4572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en-US" sz="1600">
                <a:latin typeface="Arial" pitchFamily="34" charset="0"/>
              </a:rPr>
              <a:t>inner header</a:t>
            </a:r>
          </a:p>
        </p:txBody>
      </p:sp>
      <p:sp>
        <p:nvSpPr>
          <p:cNvPr id="143371" name="Rectangle 11"/>
          <p:cNvSpPr>
            <a:spLocks noChangeArrowheads="1"/>
          </p:cNvSpPr>
          <p:nvPr/>
        </p:nvSpPr>
        <p:spPr bwMode="auto">
          <a:xfrm>
            <a:off x="5105400" y="3352800"/>
            <a:ext cx="1752600" cy="457200"/>
          </a:xfrm>
          <a:prstGeom prst="rect">
            <a:avLst/>
          </a:prstGeom>
          <a:solidFill>
            <a:srgbClr val="DADAF6"/>
          </a:solidFill>
          <a:ln w="9525">
            <a:solidFill>
              <a:schemeClr val="tx1"/>
            </a:solidFill>
            <a:miter lim="800000"/>
            <a:headEnd/>
            <a:tailEnd/>
          </a:ln>
          <a:effectLst/>
        </p:spPr>
        <p:txBody>
          <a:bodyPr wrap="none" anchor="ctr"/>
          <a:lstStyle/>
          <a:p>
            <a:pPr eaLnBrk="0" hangingPunct="0"/>
            <a:r>
              <a:rPr lang="en-US" sz="1600">
                <a:latin typeface="Arial" pitchFamily="34" charset="0"/>
              </a:rPr>
              <a:t>original data</a:t>
            </a:r>
          </a:p>
        </p:txBody>
      </p:sp>
      <p:sp>
        <p:nvSpPr>
          <p:cNvPr id="143372" name="Line 12"/>
          <p:cNvSpPr>
            <a:spLocks noChangeShapeType="1"/>
          </p:cNvSpPr>
          <p:nvPr/>
        </p:nvSpPr>
        <p:spPr bwMode="auto">
          <a:xfrm>
            <a:off x="1828800" y="3124200"/>
            <a:ext cx="0" cy="304800"/>
          </a:xfrm>
          <a:prstGeom prst="line">
            <a:avLst/>
          </a:prstGeom>
          <a:noFill/>
          <a:ln w="9525">
            <a:solidFill>
              <a:schemeClr val="tx1"/>
            </a:solidFill>
            <a:prstDash val="dash"/>
            <a:round/>
            <a:headEnd/>
            <a:tailEnd/>
          </a:ln>
          <a:effectLst/>
        </p:spPr>
        <p:txBody>
          <a:bodyPr wrap="none" anchor="ctr"/>
          <a:lstStyle/>
          <a:p>
            <a:endParaRPr lang="en-US"/>
          </a:p>
        </p:txBody>
      </p:sp>
      <p:sp>
        <p:nvSpPr>
          <p:cNvPr id="143373" name="Line 13"/>
          <p:cNvSpPr>
            <a:spLocks noChangeShapeType="1"/>
          </p:cNvSpPr>
          <p:nvPr/>
        </p:nvSpPr>
        <p:spPr bwMode="auto">
          <a:xfrm>
            <a:off x="6858000" y="3124200"/>
            <a:ext cx="0" cy="304800"/>
          </a:xfrm>
          <a:prstGeom prst="line">
            <a:avLst/>
          </a:pr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r>
              <a:rPr lang="en-US"/>
              <a:t>Prof. Dr.-Ing. Jochen H. Schiller	www.jochenschiller.de		MC - 2008	</a:t>
            </a:r>
          </a:p>
        </p:txBody>
      </p:sp>
      <p:sp>
        <p:nvSpPr>
          <p:cNvPr id="122882" name="Rectangle 2"/>
          <p:cNvSpPr>
            <a:spLocks noGrp="1" noChangeArrowheads="1"/>
          </p:cNvSpPr>
          <p:nvPr>
            <p:ph type="title"/>
          </p:nvPr>
        </p:nvSpPr>
        <p:spPr/>
        <p:txBody>
          <a:bodyPr/>
          <a:lstStyle/>
          <a:p>
            <a:r>
              <a:rPr lang="en-US"/>
              <a:t>Encapsulation I</a:t>
            </a:r>
          </a:p>
        </p:txBody>
      </p:sp>
      <p:sp>
        <p:nvSpPr>
          <p:cNvPr id="122883" name="Rectangle 3"/>
          <p:cNvSpPr>
            <a:spLocks noGrp="1" noChangeArrowheads="1"/>
          </p:cNvSpPr>
          <p:nvPr>
            <p:ph type="body" idx="1"/>
          </p:nvPr>
        </p:nvSpPr>
        <p:spPr>
          <a:xfrm>
            <a:off x="179388" y="981075"/>
            <a:ext cx="8785225" cy="1835150"/>
          </a:xfrm>
        </p:spPr>
        <p:txBody>
          <a:bodyPr>
            <a:normAutofit fontScale="62500" lnSpcReduction="20000"/>
          </a:bodyPr>
          <a:lstStyle/>
          <a:p>
            <a:r>
              <a:rPr lang="en-US"/>
              <a:t>Encapsulation of one packet into another as payload</a:t>
            </a:r>
          </a:p>
          <a:p>
            <a:pPr marL="819150" lvl="1"/>
            <a:r>
              <a:rPr lang="en-US"/>
              <a:t>e.g. IPv6 in IPv4 (6Bone), Multicast in Unicast (Mbone)</a:t>
            </a:r>
          </a:p>
          <a:p>
            <a:pPr marL="819150" lvl="1"/>
            <a:r>
              <a:rPr lang="en-US"/>
              <a:t>here: e.g. IP-in-IP-encapsulation, minimal encapsulation or GRE (Generic Record Encapsulation)</a:t>
            </a:r>
          </a:p>
          <a:p>
            <a:r>
              <a:rPr lang="en-US"/>
              <a:t>IP-in-IP-encapsulation (mandatory, RFC 2003)</a:t>
            </a:r>
          </a:p>
          <a:p>
            <a:pPr marL="819150" lvl="1"/>
            <a:r>
              <a:rPr lang="en-US"/>
              <a:t>tunnel between HA and COA</a:t>
            </a:r>
          </a:p>
        </p:txBody>
      </p:sp>
      <p:sp>
        <p:nvSpPr>
          <p:cNvPr id="122886" name="Rectangle 6"/>
          <p:cNvSpPr>
            <a:spLocks noChangeArrowheads="1"/>
          </p:cNvSpPr>
          <p:nvPr/>
        </p:nvSpPr>
        <p:spPr bwMode="auto">
          <a:xfrm>
            <a:off x="2057400" y="4332288"/>
            <a:ext cx="48768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b="1">
                <a:latin typeface="Arial" pitchFamily="34" charset="0"/>
              </a:rPr>
              <a:t>Care-of address COA</a:t>
            </a:r>
            <a:endParaRPr lang="en-US" sz="1600">
              <a:latin typeface="Arial" pitchFamily="34" charset="0"/>
            </a:endParaRPr>
          </a:p>
        </p:txBody>
      </p:sp>
      <p:sp>
        <p:nvSpPr>
          <p:cNvPr id="122887" name="Rectangle 7"/>
          <p:cNvSpPr>
            <a:spLocks noChangeArrowheads="1"/>
          </p:cNvSpPr>
          <p:nvPr/>
        </p:nvSpPr>
        <p:spPr bwMode="auto">
          <a:xfrm>
            <a:off x="2057400" y="4103688"/>
            <a:ext cx="48768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b="1">
                <a:latin typeface="Arial" pitchFamily="34" charset="0"/>
              </a:rPr>
              <a:t>IP address of HA</a:t>
            </a:r>
            <a:endParaRPr lang="en-US" sz="1600">
              <a:latin typeface="Arial" pitchFamily="34" charset="0"/>
            </a:endParaRPr>
          </a:p>
        </p:txBody>
      </p:sp>
      <p:sp>
        <p:nvSpPr>
          <p:cNvPr id="122888" name="Rectangle 8"/>
          <p:cNvSpPr>
            <a:spLocks noChangeArrowheads="1"/>
          </p:cNvSpPr>
          <p:nvPr/>
        </p:nvSpPr>
        <p:spPr bwMode="auto">
          <a:xfrm>
            <a:off x="2057400" y="3875088"/>
            <a:ext cx="12192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TTL</a:t>
            </a:r>
          </a:p>
        </p:txBody>
      </p:sp>
      <p:sp>
        <p:nvSpPr>
          <p:cNvPr id="122889" name="Rectangle 9"/>
          <p:cNvSpPr>
            <a:spLocks noChangeArrowheads="1"/>
          </p:cNvSpPr>
          <p:nvPr/>
        </p:nvSpPr>
        <p:spPr bwMode="auto">
          <a:xfrm>
            <a:off x="2057400" y="3646488"/>
            <a:ext cx="2438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IP identification</a:t>
            </a:r>
          </a:p>
        </p:txBody>
      </p:sp>
      <p:sp>
        <p:nvSpPr>
          <p:cNvPr id="122890" name="Rectangle 10"/>
          <p:cNvSpPr>
            <a:spLocks noChangeArrowheads="1"/>
          </p:cNvSpPr>
          <p:nvPr/>
        </p:nvSpPr>
        <p:spPr bwMode="auto">
          <a:xfrm>
            <a:off x="3276600" y="3875088"/>
            <a:ext cx="12192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i="1">
                <a:latin typeface="Arial" pitchFamily="34" charset="0"/>
              </a:rPr>
              <a:t>IP-in-IP</a:t>
            </a:r>
          </a:p>
        </p:txBody>
      </p:sp>
      <p:sp>
        <p:nvSpPr>
          <p:cNvPr id="122891" name="Rectangle 11"/>
          <p:cNvSpPr>
            <a:spLocks noChangeArrowheads="1"/>
          </p:cNvSpPr>
          <p:nvPr/>
        </p:nvSpPr>
        <p:spPr bwMode="auto">
          <a:xfrm>
            <a:off x="4495800" y="3875088"/>
            <a:ext cx="2438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IP checksum</a:t>
            </a:r>
          </a:p>
        </p:txBody>
      </p:sp>
      <p:sp>
        <p:nvSpPr>
          <p:cNvPr id="122892" name="Rectangle 12"/>
          <p:cNvSpPr>
            <a:spLocks noChangeArrowheads="1"/>
          </p:cNvSpPr>
          <p:nvPr/>
        </p:nvSpPr>
        <p:spPr bwMode="auto">
          <a:xfrm>
            <a:off x="4495800" y="3646488"/>
            <a:ext cx="533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flags</a:t>
            </a:r>
          </a:p>
        </p:txBody>
      </p:sp>
      <p:sp>
        <p:nvSpPr>
          <p:cNvPr id="122893" name="Rectangle 13"/>
          <p:cNvSpPr>
            <a:spLocks noChangeArrowheads="1"/>
          </p:cNvSpPr>
          <p:nvPr/>
        </p:nvSpPr>
        <p:spPr bwMode="auto">
          <a:xfrm>
            <a:off x="5029200" y="3646488"/>
            <a:ext cx="19050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fragment offset</a:t>
            </a:r>
          </a:p>
        </p:txBody>
      </p:sp>
      <p:sp>
        <p:nvSpPr>
          <p:cNvPr id="122894" name="Rectangle 14"/>
          <p:cNvSpPr>
            <a:spLocks noChangeArrowheads="1"/>
          </p:cNvSpPr>
          <p:nvPr/>
        </p:nvSpPr>
        <p:spPr bwMode="auto">
          <a:xfrm>
            <a:off x="4495800" y="3417888"/>
            <a:ext cx="2438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length</a:t>
            </a:r>
          </a:p>
        </p:txBody>
      </p:sp>
      <p:sp>
        <p:nvSpPr>
          <p:cNvPr id="122895" name="Rectangle 15"/>
          <p:cNvSpPr>
            <a:spLocks noChangeArrowheads="1"/>
          </p:cNvSpPr>
          <p:nvPr/>
        </p:nvSpPr>
        <p:spPr bwMode="auto">
          <a:xfrm>
            <a:off x="3276600" y="3417888"/>
            <a:ext cx="12192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DS (TOS)</a:t>
            </a:r>
          </a:p>
        </p:txBody>
      </p:sp>
      <p:sp>
        <p:nvSpPr>
          <p:cNvPr id="122896" name="Rectangle 16"/>
          <p:cNvSpPr>
            <a:spLocks noChangeArrowheads="1"/>
          </p:cNvSpPr>
          <p:nvPr/>
        </p:nvSpPr>
        <p:spPr bwMode="auto">
          <a:xfrm>
            <a:off x="2057400" y="3417888"/>
            <a:ext cx="6096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ver.</a:t>
            </a:r>
          </a:p>
        </p:txBody>
      </p:sp>
      <p:sp>
        <p:nvSpPr>
          <p:cNvPr id="122897" name="Rectangle 17"/>
          <p:cNvSpPr>
            <a:spLocks noChangeArrowheads="1"/>
          </p:cNvSpPr>
          <p:nvPr/>
        </p:nvSpPr>
        <p:spPr bwMode="auto">
          <a:xfrm>
            <a:off x="2667000" y="3417888"/>
            <a:ext cx="6096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IHL</a:t>
            </a:r>
          </a:p>
        </p:txBody>
      </p:sp>
      <p:sp>
        <p:nvSpPr>
          <p:cNvPr id="122898" name="Rectangle 18"/>
          <p:cNvSpPr>
            <a:spLocks noChangeArrowheads="1"/>
          </p:cNvSpPr>
          <p:nvPr/>
        </p:nvSpPr>
        <p:spPr bwMode="auto">
          <a:xfrm>
            <a:off x="2057400" y="5475288"/>
            <a:ext cx="48768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b="1">
                <a:latin typeface="Arial" pitchFamily="34" charset="0"/>
              </a:rPr>
              <a:t>IP address of MN</a:t>
            </a:r>
            <a:endParaRPr lang="en-US" sz="1600">
              <a:latin typeface="Arial" pitchFamily="34" charset="0"/>
            </a:endParaRPr>
          </a:p>
        </p:txBody>
      </p:sp>
      <p:sp>
        <p:nvSpPr>
          <p:cNvPr id="122899" name="Rectangle 19"/>
          <p:cNvSpPr>
            <a:spLocks noChangeArrowheads="1"/>
          </p:cNvSpPr>
          <p:nvPr/>
        </p:nvSpPr>
        <p:spPr bwMode="auto">
          <a:xfrm>
            <a:off x="2057400" y="5246688"/>
            <a:ext cx="48768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b="1">
                <a:latin typeface="Arial" pitchFamily="34" charset="0"/>
              </a:rPr>
              <a:t>IP address of CN</a:t>
            </a:r>
            <a:endParaRPr lang="en-US" sz="1600">
              <a:latin typeface="Arial" pitchFamily="34" charset="0"/>
            </a:endParaRPr>
          </a:p>
        </p:txBody>
      </p:sp>
      <p:sp>
        <p:nvSpPr>
          <p:cNvPr id="122900" name="Rectangle 20"/>
          <p:cNvSpPr>
            <a:spLocks noChangeArrowheads="1"/>
          </p:cNvSpPr>
          <p:nvPr/>
        </p:nvSpPr>
        <p:spPr bwMode="auto">
          <a:xfrm>
            <a:off x="2057400" y="5018088"/>
            <a:ext cx="12192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TTL</a:t>
            </a:r>
          </a:p>
        </p:txBody>
      </p:sp>
      <p:sp>
        <p:nvSpPr>
          <p:cNvPr id="122901" name="Rectangle 21"/>
          <p:cNvSpPr>
            <a:spLocks noChangeArrowheads="1"/>
          </p:cNvSpPr>
          <p:nvPr/>
        </p:nvSpPr>
        <p:spPr bwMode="auto">
          <a:xfrm>
            <a:off x="2057400" y="4789488"/>
            <a:ext cx="24384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IP identification</a:t>
            </a:r>
          </a:p>
        </p:txBody>
      </p:sp>
      <p:sp>
        <p:nvSpPr>
          <p:cNvPr id="122902" name="Rectangle 22"/>
          <p:cNvSpPr>
            <a:spLocks noChangeArrowheads="1"/>
          </p:cNvSpPr>
          <p:nvPr/>
        </p:nvSpPr>
        <p:spPr bwMode="auto">
          <a:xfrm>
            <a:off x="3276600" y="5018088"/>
            <a:ext cx="12192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lay. 4 prot.</a:t>
            </a:r>
          </a:p>
        </p:txBody>
      </p:sp>
      <p:sp>
        <p:nvSpPr>
          <p:cNvPr id="122903" name="Rectangle 23"/>
          <p:cNvSpPr>
            <a:spLocks noChangeArrowheads="1"/>
          </p:cNvSpPr>
          <p:nvPr/>
        </p:nvSpPr>
        <p:spPr bwMode="auto">
          <a:xfrm>
            <a:off x="4495800" y="5018088"/>
            <a:ext cx="24384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IP checksum</a:t>
            </a:r>
          </a:p>
        </p:txBody>
      </p:sp>
      <p:sp>
        <p:nvSpPr>
          <p:cNvPr id="122904" name="Rectangle 24"/>
          <p:cNvSpPr>
            <a:spLocks noChangeArrowheads="1"/>
          </p:cNvSpPr>
          <p:nvPr/>
        </p:nvSpPr>
        <p:spPr bwMode="auto">
          <a:xfrm>
            <a:off x="4495800" y="4789488"/>
            <a:ext cx="5334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flags</a:t>
            </a:r>
          </a:p>
        </p:txBody>
      </p:sp>
      <p:sp>
        <p:nvSpPr>
          <p:cNvPr id="122905" name="Rectangle 25"/>
          <p:cNvSpPr>
            <a:spLocks noChangeArrowheads="1"/>
          </p:cNvSpPr>
          <p:nvPr/>
        </p:nvSpPr>
        <p:spPr bwMode="auto">
          <a:xfrm>
            <a:off x="5029200" y="4789488"/>
            <a:ext cx="19050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fragment offset</a:t>
            </a:r>
          </a:p>
        </p:txBody>
      </p:sp>
      <p:sp>
        <p:nvSpPr>
          <p:cNvPr id="122906" name="Rectangle 26"/>
          <p:cNvSpPr>
            <a:spLocks noChangeArrowheads="1"/>
          </p:cNvSpPr>
          <p:nvPr/>
        </p:nvSpPr>
        <p:spPr bwMode="auto">
          <a:xfrm>
            <a:off x="4495800" y="4560888"/>
            <a:ext cx="24384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length</a:t>
            </a:r>
          </a:p>
        </p:txBody>
      </p:sp>
      <p:sp>
        <p:nvSpPr>
          <p:cNvPr id="122907" name="Rectangle 27"/>
          <p:cNvSpPr>
            <a:spLocks noChangeArrowheads="1"/>
          </p:cNvSpPr>
          <p:nvPr/>
        </p:nvSpPr>
        <p:spPr bwMode="auto">
          <a:xfrm>
            <a:off x="3276600" y="4560888"/>
            <a:ext cx="12192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DS (TOS)</a:t>
            </a:r>
          </a:p>
        </p:txBody>
      </p:sp>
      <p:sp>
        <p:nvSpPr>
          <p:cNvPr id="122908" name="Rectangle 28"/>
          <p:cNvSpPr>
            <a:spLocks noChangeArrowheads="1"/>
          </p:cNvSpPr>
          <p:nvPr/>
        </p:nvSpPr>
        <p:spPr bwMode="auto">
          <a:xfrm>
            <a:off x="2057400" y="4560888"/>
            <a:ext cx="6096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ver.</a:t>
            </a:r>
          </a:p>
        </p:txBody>
      </p:sp>
      <p:sp>
        <p:nvSpPr>
          <p:cNvPr id="122909" name="Rectangle 29"/>
          <p:cNvSpPr>
            <a:spLocks noChangeArrowheads="1"/>
          </p:cNvSpPr>
          <p:nvPr/>
        </p:nvSpPr>
        <p:spPr bwMode="auto">
          <a:xfrm>
            <a:off x="2667000" y="4560888"/>
            <a:ext cx="6096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IHL</a:t>
            </a:r>
          </a:p>
        </p:txBody>
      </p:sp>
      <p:sp>
        <p:nvSpPr>
          <p:cNvPr id="122910" name="Rectangle 30"/>
          <p:cNvSpPr>
            <a:spLocks noChangeArrowheads="1"/>
          </p:cNvSpPr>
          <p:nvPr/>
        </p:nvSpPr>
        <p:spPr bwMode="auto">
          <a:xfrm>
            <a:off x="2057400" y="5703888"/>
            <a:ext cx="4876800" cy="533400"/>
          </a:xfrm>
          <a:prstGeom prst="rect">
            <a:avLst/>
          </a:prstGeom>
          <a:noFill/>
          <a:ln w="9525">
            <a:solidFill>
              <a:schemeClr val="tx1"/>
            </a:solidFill>
            <a:miter lim="800000"/>
            <a:headEnd/>
            <a:tailEnd/>
          </a:ln>
          <a:effectLst/>
        </p:spPr>
        <p:txBody>
          <a:bodyPr wrap="none" anchor="ctr"/>
          <a:lstStyle/>
          <a:p>
            <a:pPr eaLnBrk="0" hangingPunct="0"/>
            <a:r>
              <a:rPr lang="en-US" sz="1600">
                <a:latin typeface="Arial" pitchFamily="34" charset="0"/>
              </a:rPr>
              <a:t>TCP/UDP/ ... payload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US"/>
              <a:t>Prof. Dr.-Ing. Jochen H. Schiller	www.jochenschiller.de		MC - 2008	</a:t>
            </a:r>
          </a:p>
        </p:txBody>
      </p:sp>
      <p:sp>
        <p:nvSpPr>
          <p:cNvPr id="123906" name="Rectangle 2"/>
          <p:cNvSpPr>
            <a:spLocks noGrp="1" noChangeArrowheads="1"/>
          </p:cNvSpPr>
          <p:nvPr>
            <p:ph type="title"/>
          </p:nvPr>
        </p:nvSpPr>
        <p:spPr/>
        <p:txBody>
          <a:bodyPr/>
          <a:lstStyle/>
          <a:p>
            <a:r>
              <a:rPr lang="en-US"/>
              <a:t>Encapsulation II</a:t>
            </a:r>
          </a:p>
        </p:txBody>
      </p:sp>
      <p:sp>
        <p:nvSpPr>
          <p:cNvPr id="123907" name="Rectangle 3"/>
          <p:cNvSpPr>
            <a:spLocks noGrp="1" noChangeArrowheads="1"/>
          </p:cNvSpPr>
          <p:nvPr>
            <p:ph type="body" idx="1"/>
          </p:nvPr>
        </p:nvSpPr>
        <p:spPr>
          <a:xfrm>
            <a:off x="179388" y="981075"/>
            <a:ext cx="8785225" cy="1835150"/>
          </a:xfrm>
        </p:spPr>
        <p:txBody>
          <a:bodyPr>
            <a:normAutofit fontScale="85000" lnSpcReduction="20000"/>
          </a:bodyPr>
          <a:lstStyle/>
          <a:p>
            <a:r>
              <a:rPr lang="en-US"/>
              <a:t>Minimal encapsulation (optional)</a:t>
            </a:r>
          </a:p>
          <a:p>
            <a:pPr lvl="1"/>
            <a:r>
              <a:rPr lang="en-US"/>
              <a:t>avoids repetition of identical fields</a:t>
            </a:r>
          </a:p>
          <a:p>
            <a:pPr lvl="1"/>
            <a:r>
              <a:rPr lang="en-US"/>
              <a:t>e.g. TTL, IHL, version, DS (RFC 2474, old: TOS)</a:t>
            </a:r>
          </a:p>
          <a:p>
            <a:pPr lvl="1"/>
            <a:r>
              <a:rPr lang="en-US"/>
              <a:t>only applicable for non fragmented packets, no space left for fragment identification</a:t>
            </a:r>
          </a:p>
        </p:txBody>
      </p:sp>
      <p:sp>
        <p:nvSpPr>
          <p:cNvPr id="123908" name="Rectangle 4"/>
          <p:cNvSpPr>
            <a:spLocks noChangeArrowheads="1"/>
          </p:cNvSpPr>
          <p:nvPr/>
        </p:nvSpPr>
        <p:spPr bwMode="auto">
          <a:xfrm>
            <a:off x="2057400" y="3962400"/>
            <a:ext cx="48768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b="1">
                <a:latin typeface="Arial" pitchFamily="34" charset="0"/>
              </a:rPr>
              <a:t>care-of address COA</a:t>
            </a:r>
            <a:endParaRPr lang="en-US" sz="1600">
              <a:latin typeface="Arial" pitchFamily="34" charset="0"/>
            </a:endParaRPr>
          </a:p>
        </p:txBody>
      </p:sp>
      <p:sp>
        <p:nvSpPr>
          <p:cNvPr id="123909" name="Rectangle 5"/>
          <p:cNvSpPr>
            <a:spLocks noChangeArrowheads="1"/>
          </p:cNvSpPr>
          <p:nvPr/>
        </p:nvSpPr>
        <p:spPr bwMode="auto">
          <a:xfrm>
            <a:off x="2057400" y="3733800"/>
            <a:ext cx="48768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b="1">
                <a:latin typeface="Arial" pitchFamily="34" charset="0"/>
              </a:rPr>
              <a:t>IP address of HA</a:t>
            </a:r>
            <a:endParaRPr lang="en-US" sz="1600">
              <a:latin typeface="Arial" pitchFamily="34" charset="0"/>
            </a:endParaRPr>
          </a:p>
        </p:txBody>
      </p:sp>
      <p:sp>
        <p:nvSpPr>
          <p:cNvPr id="123910" name="Rectangle 6"/>
          <p:cNvSpPr>
            <a:spLocks noChangeArrowheads="1"/>
          </p:cNvSpPr>
          <p:nvPr/>
        </p:nvSpPr>
        <p:spPr bwMode="auto">
          <a:xfrm>
            <a:off x="2057400" y="3505200"/>
            <a:ext cx="12192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TTL</a:t>
            </a:r>
          </a:p>
        </p:txBody>
      </p:sp>
      <p:sp>
        <p:nvSpPr>
          <p:cNvPr id="123911" name="Rectangle 7"/>
          <p:cNvSpPr>
            <a:spLocks noChangeArrowheads="1"/>
          </p:cNvSpPr>
          <p:nvPr/>
        </p:nvSpPr>
        <p:spPr bwMode="auto">
          <a:xfrm>
            <a:off x="2057400" y="3276600"/>
            <a:ext cx="2438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IP identification</a:t>
            </a:r>
          </a:p>
        </p:txBody>
      </p:sp>
      <p:sp>
        <p:nvSpPr>
          <p:cNvPr id="123912" name="Rectangle 8"/>
          <p:cNvSpPr>
            <a:spLocks noChangeArrowheads="1"/>
          </p:cNvSpPr>
          <p:nvPr/>
        </p:nvSpPr>
        <p:spPr bwMode="auto">
          <a:xfrm>
            <a:off x="3276600" y="3505200"/>
            <a:ext cx="12192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i="1">
                <a:latin typeface="Arial" pitchFamily="34" charset="0"/>
              </a:rPr>
              <a:t>min. encap.</a:t>
            </a:r>
          </a:p>
        </p:txBody>
      </p:sp>
      <p:sp>
        <p:nvSpPr>
          <p:cNvPr id="123913" name="Rectangle 9"/>
          <p:cNvSpPr>
            <a:spLocks noChangeArrowheads="1"/>
          </p:cNvSpPr>
          <p:nvPr/>
        </p:nvSpPr>
        <p:spPr bwMode="auto">
          <a:xfrm>
            <a:off x="4495800" y="3505200"/>
            <a:ext cx="2438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IP checksum</a:t>
            </a:r>
          </a:p>
        </p:txBody>
      </p:sp>
      <p:sp>
        <p:nvSpPr>
          <p:cNvPr id="123914" name="Rectangle 10"/>
          <p:cNvSpPr>
            <a:spLocks noChangeArrowheads="1"/>
          </p:cNvSpPr>
          <p:nvPr/>
        </p:nvSpPr>
        <p:spPr bwMode="auto">
          <a:xfrm>
            <a:off x="4495800" y="3276600"/>
            <a:ext cx="533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flags</a:t>
            </a:r>
          </a:p>
        </p:txBody>
      </p:sp>
      <p:sp>
        <p:nvSpPr>
          <p:cNvPr id="123915" name="Rectangle 11"/>
          <p:cNvSpPr>
            <a:spLocks noChangeArrowheads="1"/>
          </p:cNvSpPr>
          <p:nvPr/>
        </p:nvSpPr>
        <p:spPr bwMode="auto">
          <a:xfrm>
            <a:off x="5029200" y="3276600"/>
            <a:ext cx="19050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fragment offset</a:t>
            </a:r>
          </a:p>
        </p:txBody>
      </p:sp>
      <p:sp>
        <p:nvSpPr>
          <p:cNvPr id="123916" name="Rectangle 12"/>
          <p:cNvSpPr>
            <a:spLocks noChangeArrowheads="1"/>
          </p:cNvSpPr>
          <p:nvPr/>
        </p:nvSpPr>
        <p:spPr bwMode="auto">
          <a:xfrm>
            <a:off x="4495800" y="3048000"/>
            <a:ext cx="24384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length</a:t>
            </a:r>
          </a:p>
        </p:txBody>
      </p:sp>
      <p:sp>
        <p:nvSpPr>
          <p:cNvPr id="123917" name="Rectangle 13"/>
          <p:cNvSpPr>
            <a:spLocks noChangeArrowheads="1"/>
          </p:cNvSpPr>
          <p:nvPr/>
        </p:nvSpPr>
        <p:spPr bwMode="auto">
          <a:xfrm>
            <a:off x="3276600" y="3048000"/>
            <a:ext cx="12192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DS (TOS)</a:t>
            </a:r>
          </a:p>
        </p:txBody>
      </p:sp>
      <p:sp>
        <p:nvSpPr>
          <p:cNvPr id="123918" name="Rectangle 14"/>
          <p:cNvSpPr>
            <a:spLocks noChangeArrowheads="1"/>
          </p:cNvSpPr>
          <p:nvPr/>
        </p:nvSpPr>
        <p:spPr bwMode="auto">
          <a:xfrm>
            <a:off x="2057400" y="3048000"/>
            <a:ext cx="6096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ver.</a:t>
            </a:r>
          </a:p>
        </p:txBody>
      </p:sp>
      <p:sp>
        <p:nvSpPr>
          <p:cNvPr id="123919" name="Rectangle 15"/>
          <p:cNvSpPr>
            <a:spLocks noChangeArrowheads="1"/>
          </p:cNvSpPr>
          <p:nvPr/>
        </p:nvSpPr>
        <p:spPr bwMode="auto">
          <a:xfrm>
            <a:off x="2667000" y="3048000"/>
            <a:ext cx="609600" cy="228600"/>
          </a:xfrm>
          <a:prstGeom prst="rect">
            <a:avLst/>
          </a:prstGeom>
          <a:solidFill>
            <a:srgbClr val="FF99FF"/>
          </a:solidFill>
          <a:ln w="9525">
            <a:solidFill>
              <a:schemeClr val="tx1"/>
            </a:solidFill>
            <a:miter lim="800000"/>
            <a:headEnd/>
            <a:tailEnd/>
          </a:ln>
          <a:effectLst/>
        </p:spPr>
        <p:txBody>
          <a:bodyPr wrap="none" anchor="ctr"/>
          <a:lstStyle/>
          <a:p>
            <a:pPr eaLnBrk="0" hangingPunct="0"/>
            <a:r>
              <a:rPr lang="en-US" sz="1600">
                <a:latin typeface="Arial" pitchFamily="34" charset="0"/>
              </a:rPr>
              <a:t>IHL</a:t>
            </a:r>
          </a:p>
        </p:txBody>
      </p:sp>
      <p:sp>
        <p:nvSpPr>
          <p:cNvPr id="123920" name="Rectangle 16"/>
          <p:cNvSpPr>
            <a:spLocks noChangeArrowheads="1"/>
          </p:cNvSpPr>
          <p:nvPr/>
        </p:nvSpPr>
        <p:spPr bwMode="auto">
          <a:xfrm>
            <a:off x="2057400" y="4419600"/>
            <a:ext cx="48768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b="1">
                <a:latin typeface="Arial" pitchFamily="34" charset="0"/>
              </a:rPr>
              <a:t>IP address of MN</a:t>
            </a:r>
            <a:endParaRPr lang="en-US" sz="1600">
              <a:latin typeface="Arial" pitchFamily="34" charset="0"/>
            </a:endParaRPr>
          </a:p>
        </p:txBody>
      </p:sp>
      <p:sp>
        <p:nvSpPr>
          <p:cNvPr id="123921" name="Rectangle 17"/>
          <p:cNvSpPr>
            <a:spLocks noChangeArrowheads="1"/>
          </p:cNvSpPr>
          <p:nvPr/>
        </p:nvSpPr>
        <p:spPr bwMode="auto">
          <a:xfrm>
            <a:off x="2057400" y="4648200"/>
            <a:ext cx="48768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b="1">
                <a:latin typeface="Arial" pitchFamily="34" charset="0"/>
              </a:rPr>
              <a:t>original sender IP address </a:t>
            </a:r>
            <a:r>
              <a:rPr lang="en-US" sz="1600">
                <a:latin typeface="Arial" pitchFamily="34" charset="0"/>
              </a:rPr>
              <a:t>(if S=1)</a:t>
            </a:r>
          </a:p>
        </p:txBody>
      </p:sp>
      <p:sp>
        <p:nvSpPr>
          <p:cNvPr id="123922" name="Rectangle 18"/>
          <p:cNvSpPr>
            <a:spLocks noChangeArrowheads="1"/>
          </p:cNvSpPr>
          <p:nvPr/>
        </p:nvSpPr>
        <p:spPr bwMode="auto">
          <a:xfrm>
            <a:off x="3276600" y="4191000"/>
            <a:ext cx="2286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S</a:t>
            </a:r>
          </a:p>
        </p:txBody>
      </p:sp>
      <p:sp>
        <p:nvSpPr>
          <p:cNvPr id="123924" name="Rectangle 20"/>
          <p:cNvSpPr>
            <a:spLocks noChangeArrowheads="1"/>
          </p:cNvSpPr>
          <p:nvPr/>
        </p:nvSpPr>
        <p:spPr bwMode="auto">
          <a:xfrm>
            <a:off x="2057400" y="4191000"/>
            <a:ext cx="12192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lay. 4 protoc.</a:t>
            </a:r>
          </a:p>
        </p:txBody>
      </p:sp>
      <p:sp>
        <p:nvSpPr>
          <p:cNvPr id="123925" name="Rectangle 21"/>
          <p:cNvSpPr>
            <a:spLocks noChangeArrowheads="1"/>
          </p:cNvSpPr>
          <p:nvPr/>
        </p:nvSpPr>
        <p:spPr bwMode="auto">
          <a:xfrm>
            <a:off x="4495800" y="4191000"/>
            <a:ext cx="24384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IP checksum</a:t>
            </a:r>
          </a:p>
        </p:txBody>
      </p:sp>
      <p:sp>
        <p:nvSpPr>
          <p:cNvPr id="123932" name="Rectangle 28"/>
          <p:cNvSpPr>
            <a:spLocks noChangeArrowheads="1"/>
          </p:cNvSpPr>
          <p:nvPr/>
        </p:nvSpPr>
        <p:spPr bwMode="auto">
          <a:xfrm>
            <a:off x="2057400" y="4876800"/>
            <a:ext cx="4876800" cy="533400"/>
          </a:xfrm>
          <a:prstGeom prst="rect">
            <a:avLst/>
          </a:prstGeom>
          <a:noFill/>
          <a:ln w="9525">
            <a:solidFill>
              <a:schemeClr val="tx1"/>
            </a:solidFill>
            <a:miter lim="800000"/>
            <a:headEnd/>
            <a:tailEnd/>
          </a:ln>
          <a:effectLst/>
        </p:spPr>
        <p:txBody>
          <a:bodyPr wrap="none" anchor="ctr"/>
          <a:lstStyle/>
          <a:p>
            <a:pPr eaLnBrk="0" hangingPunct="0"/>
            <a:r>
              <a:rPr lang="en-US" sz="1600">
                <a:latin typeface="Arial" pitchFamily="34" charset="0"/>
              </a:rPr>
              <a:t>TCP/UDP/ ... payload</a:t>
            </a:r>
          </a:p>
        </p:txBody>
      </p:sp>
      <p:sp>
        <p:nvSpPr>
          <p:cNvPr id="123933" name="Rectangle 29"/>
          <p:cNvSpPr>
            <a:spLocks noChangeArrowheads="1"/>
          </p:cNvSpPr>
          <p:nvPr/>
        </p:nvSpPr>
        <p:spPr bwMode="auto">
          <a:xfrm>
            <a:off x="3505200" y="4191000"/>
            <a:ext cx="990600" cy="228600"/>
          </a:xfrm>
          <a:prstGeom prst="rect">
            <a:avLst/>
          </a:prstGeom>
          <a:solidFill>
            <a:srgbClr val="CCCCFF"/>
          </a:solidFill>
          <a:ln w="9525">
            <a:solidFill>
              <a:schemeClr val="tx1"/>
            </a:solidFill>
            <a:miter lim="800000"/>
            <a:headEnd/>
            <a:tailEnd/>
          </a:ln>
          <a:effectLst/>
        </p:spPr>
        <p:txBody>
          <a:bodyPr wrap="none" anchor="ctr"/>
          <a:lstStyle/>
          <a:p>
            <a:pPr eaLnBrk="0" hangingPunct="0"/>
            <a:r>
              <a:rPr lang="en-US" sz="1600">
                <a:latin typeface="Arial" pitchFamily="34" charset="0"/>
              </a:rPr>
              <a:t>reserved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r>
              <a:rPr lang="en-US" dirty="0" err="1" smtClean="0"/>
              <a:t>Jochen</a:t>
            </a:r>
            <a:r>
              <a:rPr lang="en-US" dirty="0" smtClean="0"/>
              <a:t> Schiller, Mobile Communications, Ch 8 Mobile Network Layer</a:t>
            </a:r>
          </a:p>
          <a:p>
            <a:r>
              <a:rPr lang="en-US" dirty="0" smtClean="0"/>
              <a:t>Mark Grayson, Kevin </a:t>
            </a:r>
            <a:r>
              <a:rPr lang="en-US" dirty="0" err="1" smtClean="0"/>
              <a:t>Shatzkamer</a:t>
            </a:r>
            <a:r>
              <a:rPr lang="en-US" dirty="0" smtClean="0"/>
              <a:t>, and </a:t>
            </a:r>
            <a:r>
              <a:rPr lang="en-US" dirty="0" err="1" smtClean="0"/>
              <a:t>Klaas</a:t>
            </a:r>
            <a:r>
              <a:rPr lang="en-US" dirty="0" smtClean="0"/>
              <a:t> </a:t>
            </a:r>
            <a:r>
              <a:rPr lang="en-US" dirty="0" err="1" smtClean="0"/>
              <a:t>Wierenga</a:t>
            </a:r>
            <a:r>
              <a:rPr lang="en-US" dirty="0" smtClean="0"/>
              <a:t>, Building the Mobile Internet, Ch 5 Network Layer Mobility </a:t>
            </a:r>
            <a:r>
              <a:rPr lang="en-US" dirty="0" err="1" smtClean="0">
                <a:hlinkClick r:id="rId2"/>
              </a:rPr>
              <a:t>safaribooksonline</a:t>
            </a:r>
            <a:r>
              <a:rPr lang="en-US" dirty="0" smtClean="0">
                <a:hlinkClick r:id="rId2"/>
              </a:rPr>
              <a:t>…</a:t>
            </a:r>
            <a:endParaRPr lang="en-US" dirty="0" smtClean="0"/>
          </a:p>
          <a:p>
            <a:endParaRPr lang="en-US" dirty="0"/>
          </a:p>
        </p:txBody>
      </p:sp>
      <p:sp>
        <p:nvSpPr>
          <p:cNvPr id="3" name="Date Placeholder 2"/>
          <p:cNvSpPr>
            <a:spLocks noGrp="1"/>
          </p:cNvSpPr>
          <p:nvPr>
            <p:ph type="dt" sz="half" idx="10"/>
          </p:nvPr>
        </p:nvSpPr>
        <p:spPr/>
        <p:txBody>
          <a:bodyPr/>
          <a:lstStyle/>
          <a:p>
            <a:pPr>
              <a:buFontTx/>
              <a:buNone/>
            </a:pPr>
            <a:r>
              <a:rPr lang="en-US" smtClean="0"/>
              <a:t>CEG436</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buFontTx/>
              <a:buNone/>
            </a:pPr>
            <a:fld id="{E2523328-5748-4325-AE1F-4444A2A13363}" type="slidenum">
              <a:rPr lang="en-US" smtClean="0"/>
              <a:pPr>
                <a:buFontTx/>
                <a:buNone/>
              </a:pPr>
              <a:t>56</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smtClean="0"/>
              <a:t>Impact of Mobility: Transport Layer</a:t>
            </a:r>
            <a:endParaRPr lang="en-US" dirty="0" smtClean="0"/>
          </a:p>
        </p:txBody>
      </p:sp>
      <p:sp>
        <p:nvSpPr>
          <p:cNvPr id="19461" name="Rectangle 3"/>
          <p:cNvSpPr>
            <a:spLocks noGrp="1" noChangeArrowheads="1"/>
          </p:cNvSpPr>
          <p:nvPr>
            <p:ph idx="1"/>
          </p:nvPr>
        </p:nvSpPr>
        <p:spPr/>
        <p:txBody>
          <a:bodyPr>
            <a:normAutofit fontScale="85000" lnSpcReduction="10000"/>
          </a:bodyPr>
          <a:lstStyle/>
          <a:p>
            <a:r>
              <a:rPr lang="en-US" smtClean="0"/>
              <a:t>Requirements:</a:t>
            </a:r>
          </a:p>
          <a:p>
            <a:pPr lvl="1"/>
            <a:r>
              <a:rPr lang="en-US" smtClean="0"/>
              <a:t>Congestion control and rate adaptation</a:t>
            </a:r>
          </a:p>
          <a:p>
            <a:pPr lvl="2"/>
            <a:r>
              <a:rPr lang="en-US" smtClean="0"/>
              <a:t>Doing the right thing in the presence of different packet losses</a:t>
            </a:r>
          </a:p>
          <a:p>
            <a:pPr lvl="1"/>
            <a:r>
              <a:rPr lang="en-US" smtClean="0"/>
              <a:t>Handling different losses (mobility-induced disconnection, channel, reroute)</a:t>
            </a:r>
          </a:p>
          <a:p>
            <a:pPr lvl="1"/>
            <a:r>
              <a:rPr lang="en-US" smtClean="0"/>
              <a:t>Improve transient performance</a:t>
            </a:r>
          </a:p>
          <a:p>
            <a:r>
              <a:rPr lang="en-US" smtClean="0"/>
              <a:t>Constraints: </a:t>
            </a:r>
          </a:p>
          <a:p>
            <a:pPr lvl="1"/>
            <a:r>
              <a:rPr lang="en-US" smtClean="0"/>
              <a:t>Typically unaware of mobility, yet is affected by mobility</a:t>
            </a:r>
          </a:p>
          <a:p>
            <a:pPr lvl="1"/>
            <a:r>
              <a:rPr lang="en-US" smtClean="0"/>
              <a:t>Packet may be lost due to congestion, channel error, handoffs, change of interfaces, rerouting failures</a:t>
            </a:r>
          </a:p>
          <a:p>
            <a:pPr lvl="1"/>
            <a:r>
              <a:rPr lang="en-US" smtClean="0"/>
              <a:t>Link-layer and transport layer retransmit interactions</a:t>
            </a:r>
            <a:endParaRPr lang="en-US" dirty="0" smtClean="0"/>
          </a:p>
        </p:txBody>
      </p:sp>
      <p:sp>
        <p:nvSpPr>
          <p:cNvPr id="8" name="Date Placeholder 7"/>
          <p:cNvSpPr>
            <a:spLocks noGrp="1"/>
          </p:cNvSpPr>
          <p:nvPr>
            <p:ph type="dt" sz="half" idx="10"/>
          </p:nvPr>
        </p:nvSpPr>
        <p:spPr/>
        <p:txBody>
          <a:bodyPr/>
          <a:lstStyle/>
          <a:p>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E2523328-5748-4325-AE1F-4444A2A13363}"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smtClean="0"/>
              <a:t>Transport Layer Options</a:t>
            </a:r>
          </a:p>
        </p:txBody>
      </p:sp>
      <p:sp>
        <p:nvSpPr>
          <p:cNvPr id="20485" name="Rectangle 3"/>
          <p:cNvSpPr>
            <a:spLocks noGrp="1" noChangeArrowheads="1"/>
          </p:cNvSpPr>
          <p:nvPr>
            <p:ph idx="1"/>
          </p:nvPr>
        </p:nvSpPr>
        <p:spPr/>
        <p:txBody>
          <a:bodyPr/>
          <a:lstStyle/>
          <a:p>
            <a:r>
              <a:rPr lang="en-US" sz="2200" dirty="0" smtClean="0"/>
              <a:t>Provide indirection</a:t>
            </a:r>
          </a:p>
          <a:p>
            <a:r>
              <a:rPr lang="en-US" sz="2200" dirty="0" smtClean="0"/>
              <a:t>Make transport layer at the end hosts ware of mobility</a:t>
            </a:r>
          </a:p>
          <a:p>
            <a:r>
              <a:rPr lang="en-US" sz="2200" dirty="0" smtClean="0"/>
              <a:t>Provide smarts in intermediate nodes (e.g. BS) to make lower-layer transport aware</a:t>
            </a:r>
          </a:p>
          <a:p>
            <a:r>
              <a:rPr lang="en-US" sz="2200" dirty="0" smtClean="0"/>
              <a:t>Provide error-free link layers</a:t>
            </a:r>
          </a:p>
        </p:txBody>
      </p:sp>
      <p:sp>
        <p:nvSpPr>
          <p:cNvPr id="8" name="Date Placeholder 7"/>
          <p:cNvSpPr>
            <a:spLocks noGrp="1"/>
          </p:cNvSpPr>
          <p:nvPr>
            <p:ph type="dt" sz="half" idx="10"/>
          </p:nvPr>
        </p:nvSpPr>
        <p:spPr/>
        <p:txBody>
          <a:bodyPr/>
          <a:lstStyle/>
          <a:p>
            <a:pPr>
              <a:buFontTx/>
              <a:buNone/>
            </a:pPr>
            <a:r>
              <a:rPr lang="en-US" smtClean="0"/>
              <a:t>CEG436</a:t>
            </a:r>
            <a:endParaRPr lang="en-US" dirty="0"/>
          </a:p>
        </p:txBody>
      </p:sp>
      <p:sp>
        <p:nvSpPr>
          <p:cNvPr id="12" name="Slide Number Placeholder 11"/>
          <p:cNvSpPr>
            <a:spLocks noGrp="1"/>
          </p:cNvSpPr>
          <p:nvPr>
            <p:ph type="sldNum" sz="quarter" idx="12"/>
          </p:nvPr>
        </p:nvSpPr>
        <p:spPr/>
        <p:txBody>
          <a:bodyPr/>
          <a:lstStyle/>
          <a:p>
            <a:pPr>
              <a:buFontTx/>
              <a:buNone/>
            </a:pPr>
            <a:fld id="{E2523328-5748-4325-AE1F-4444A2A13363}" type="slidenum">
              <a:rPr lang="en-US" smtClean="0"/>
              <a:pPr>
                <a:buFontTx/>
                <a:buNone/>
              </a:pPr>
              <a:t>7</a:t>
            </a:fld>
            <a:endParaRPr lang="en-US" dirty="0"/>
          </a:p>
        </p:txBody>
      </p:sp>
      <p:sp>
        <p:nvSpPr>
          <p:cNvPr id="13" name="Footer Placeholder 1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normAutofit fontScale="90000"/>
          </a:bodyPr>
          <a:lstStyle/>
          <a:p>
            <a:r>
              <a:rPr lang="en-US" smtClean="0"/>
              <a:t>Impact of Mobility: Operating Systems</a:t>
            </a:r>
            <a:endParaRPr lang="en-US" dirty="0" smtClean="0"/>
          </a:p>
        </p:txBody>
      </p:sp>
      <p:sp>
        <p:nvSpPr>
          <p:cNvPr id="21509" name="Rectangle 3"/>
          <p:cNvSpPr>
            <a:spLocks noGrp="1" noChangeArrowheads="1"/>
          </p:cNvSpPr>
          <p:nvPr>
            <p:ph idx="1"/>
          </p:nvPr>
        </p:nvSpPr>
        <p:spPr/>
        <p:txBody>
          <a:bodyPr>
            <a:normAutofit fontScale="92500" lnSpcReduction="20000"/>
          </a:bodyPr>
          <a:lstStyle/>
          <a:p>
            <a:r>
              <a:rPr lang="en-US" smtClean="0"/>
              <a:t>Requirements:</a:t>
            </a:r>
          </a:p>
          <a:p>
            <a:pPr lvl="1"/>
            <a:r>
              <a:rPr lang="en-US" smtClean="0"/>
              <a:t>Provide the same environment to the user whether mobile (partially connected) or on the backbone network: same files, same context, ability to run same programs, access the same databases, servers &amp; services, retain the same ID</a:t>
            </a:r>
          </a:p>
          <a:p>
            <a:pPr lvl="1"/>
            <a:r>
              <a:rPr lang="en-US" smtClean="0"/>
              <a:t>Provide an abstraction of the environment for the aware application to adapt intelligently</a:t>
            </a:r>
          </a:p>
          <a:p>
            <a:r>
              <a:rPr lang="en-US" smtClean="0"/>
              <a:t>Constraints:</a:t>
            </a:r>
          </a:p>
          <a:p>
            <a:pPr lvl="1"/>
            <a:r>
              <a:rPr lang="en-US" smtClean="0"/>
              <a:t>Scheduling limited CPU resources &amp; limited energy</a:t>
            </a:r>
          </a:p>
          <a:p>
            <a:pPr lvl="1"/>
            <a:r>
              <a:rPr lang="en-US" smtClean="0"/>
              <a:t>Limited disk, memory</a:t>
            </a:r>
          </a:p>
          <a:p>
            <a:pPr lvl="1"/>
            <a:r>
              <a:rPr lang="en-US" smtClean="0"/>
              <a:t>Partial connectivity</a:t>
            </a:r>
            <a:endParaRPr lang="en-US" dirty="0" smtClean="0"/>
          </a:p>
        </p:txBody>
      </p:sp>
      <p:sp>
        <p:nvSpPr>
          <p:cNvPr id="8" name="Date Placeholder 7"/>
          <p:cNvSpPr>
            <a:spLocks noGrp="1"/>
          </p:cNvSpPr>
          <p:nvPr>
            <p:ph type="dt" sz="half" idx="10"/>
          </p:nvPr>
        </p:nvSpPr>
        <p:spPr/>
        <p:txBody>
          <a:bodyPr/>
          <a:lstStyle/>
          <a:p>
            <a:pPr>
              <a:buNone/>
            </a:pPr>
            <a:r>
              <a:rPr lang="en-US" smtClean="0"/>
              <a:t>CEG436</a:t>
            </a:r>
            <a:endParaRPr lang="en-US" dirty="0"/>
          </a:p>
        </p:txBody>
      </p:sp>
      <p:sp>
        <p:nvSpPr>
          <p:cNvPr id="13" name="Footer Placeholder 12"/>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a:buNone/>
            </a:pPr>
            <a:fld id="{E2523328-5748-4325-AE1F-4444A2A13363}" type="slidenum">
              <a:rPr lang="en-US" smtClean="0"/>
              <a:pPr>
                <a:buNone/>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Impact of Mobility: File Systems</a:t>
            </a:r>
            <a:endParaRPr lang="en-US" dirty="0" smtClean="0"/>
          </a:p>
        </p:txBody>
      </p:sp>
      <p:sp>
        <p:nvSpPr>
          <p:cNvPr id="22533" name="Rectangle 3"/>
          <p:cNvSpPr>
            <a:spLocks noGrp="1" noChangeArrowheads="1"/>
          </p:cNvSpPr>
          <p:nvPr>
            <p:ph idx="1"/>
          </p:nvPr>
        </p:nvSpPr>
        <p:spPr/>
        <p:txBody>
          <a:bodyPr>
            <a:normAutofit fontScale="85000" lnSpcReduction="20000"/>
          </a:bodyPr>
          <a:lstStyle/>
          <a:p>
            <a:r>
              <a:rPr lang="en-US" smtClean="0"/>
              <a:t>Requirements:</a:t>
            </a:r>
          </a:p>
          <a:p>
            <a:pPr lvl="1"/>
            <a:r>
              <a:rPr lang="en-US" smtClean="0"/>
              <a:t>Access the same file as if connected</a:t>
            </a:r>
          </a:p>
          <a:p>
            <a:pPr lvl="1"/>
            <a:r>
              <a:rPr lang="en-US" smtClean="0"/>
              <a:t>Retain the same consistency semantics for shared files as if connected</a:t>
            </a:r>
          </a:p>
          <a:p>
            <a:pPr lvl="1"/>
            <a:r>
              <a:rPr lang="en-US" smtClean="0"/>
              <a:t>Availability and reliability as if connected</a:t>
            </a:r>
          </a:p>
          <a:p>
            <a:pPr lvl="1"/>
            <a:r>
              <a:rPr lang="en-US" smtClean="0"/>
              <a:t>ACID (atomic/recoverability, consistent, isolated/serializable, durable) properties for transactions</a:t>
            </a:r>
          </a:p>
          <a:p>
            <a:r>
              <a:rPr lang="en-US" smtClean="0"/>
              <a:t>Constraints:</a:t>
            </a:r>
          </a:p>
          <a:p>
            <a:pPr lvl="1"/>
            <a:r>
              <a:rPr lang="en-US" smtClean="0"/>
              <a:t>Disconnection and/or partial connection</a:t>
            </a:r>
          </a:p>
          <a:p>
            <a:pPr lvl="1"/>
            <a:r>
              <a:rPr lang="en-US" smtClean="0"/>
              <a:t>Low bandwidth connection</a:t>
            </a:r>
          </a:p>
          <a:p>
            <a:pPr lvl="1"/>
            <a:r>
              <a:rPr lang="en-US" smtClean="0"/>
              <a:t>Variable bandwidth and latency connection,</a:t>
            </a:r>
          </a:p>
          <a:p>
            <a:pPr lvl="1"/>
            <a:r>
              <a:rPr lang="en-US" smtClean="0"/>
              <a:t>Connection cost</a:t>
            </a:r>
            <a:endParaRPr lang="en-US" dirty="0" smtClean="0"/>
          </a:p>
        </p:txBody>
      </p:sp>
      <p:sp>
        <p:nvSpPr>
          <p:cNvPr id="19" name="Date Placeholder 18"/>
          <p:cNvSpPr>
            <a:spLocks noGrp="1"/>
          </p:cNvSpPr>
          <p:nvPr>
            <p:ph type="dt" sz="half" idx="10"/>
          </p:nvPr>
        </p:nvSpPr>
        <p:spPr/>
        <p:txBody>
          <a:bodyPr/>
          <a:lstStyle/>
          <a:p>
            <a:pPr>
              <a:buFontTx/>
              <a:buNone/>
            </a:pPr>
            <a:r>
              <a:rPr lang="en-US" smtClean="0"/>
              <a:t>CEG436</a:t>
            </a:r>
            <a:endParaRPr lang="en-US" dirty="0"/>
          </a:p>
        </p:txBody>
      </p:sp>
      <p:sp>
        <p:nvSpPr>
          <p:cNvPr id="20" name="Slide Number Placeholder 19"/>
          <p:cNvSpPr>
            <a:spLocks noGrp="1"/>
          </p:cNvSpPr>
          <p:nvPr>
            <p:ph type="sldNum" sz="quarter" idx="12"/>
          </p:nvPr>
        </p:nvSpPr>
        <p:spPr/>
        <p:txBody>
          <a:bodyPr/>
          <a:lstStyle/>
          <a:p>
            <a:pPr>
              <a:buFontTx/>
              <a:buNone/>
            </a:pPr>
            <a:fld id="{E2523328-5748-4325-AE1F-4444A2A13363}" type="slidenum">
              <a:rPr lang="en-US" smtClean="0"/>
              <a:pPr>
                <a:buFontTx/>
                <a:buNone/>
              </a:pPr>
              <a:t>9</a:t>
            </a:fld>
            <a:endParaRPr lang="en-US" dirty="0"/>
          </a:p>
        </p:txBody>
      </p:sp>
      <p:sp>
        <p:nvSpPr>
          <p:cNvPr id="21" name="Footer Placeholder 20"/>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16440</TotalTime>
  <Words>4462</Words>
  <Application>Microsoft Office PowerPoint</Application>
  <PresentationFormat>On-screen Show (4:3)</PresentationFormat>
  <Paragraphs>637</Paragraphs>
  <Slides>56</Slides>
  <Notes>55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Picture</vt:lpstr>
      <vt:lpstr>Mobile IP</vt:lpstr>
      <vt:lpstr>What is mobility?</vt:lpstr>
      <vt:lpstr>Mobility Requirements: Network Layer</vt:lpstr>
      <vt:lpstr>Mobility Constraint: Network Layer</vt:lpstr>
      <vt:lpstr>Network Layer Options</vt:lpstr>
      <vt:lpstr>Impact of Mobility: Transport Layer</vt:lpstr>
      <vt:lpstr>Transport Layer Options</vt:lpstr>
      <vt:lpstr>Impact of Mobility: Operating Systems</vt:lpstr>
      <vt:lpstr>Impact of Mobility: File Systems</vt:lpstr>
      <vt:lpstr>File systems</vt:lpstr>
      <vt:lpstr>Impact of Mobility: Applications/Services</vt:lpstr>
      <vt:lpstr>Mobility: Vocabulary</vt:lpstr>
      <vt:lpstr>Mobility: more vocabulary</vt:lpstr>
      <vt:lpstr>How do you contact a mobile friend:</vt:lpstr>
      <vt:lpstr>Mobility: Approaches</vt:lpstr>
      <vt:lpstr>Mobility: registration</vt:lpstr>
      <vt:lpstr>Mobility via Indirect Routing</vt:lpstr>
      <vt:lpstr>Indirect Routing: comments</vt:lpstr>
      <vt:lpstr>Forwarding Datagrams</vt:lpstr>
      <vt:lpstr>Indirect Routing: Moving Between Networks</vt:lpstr>
      <vt:lpstr>Mobility via Direct Routing</vt:lpstr>
      <vt:lpstr>Mobility via Direct Routing: comments</vt:lpstr>
      <vt:lpstr>Mobile IP</vt:lpstr>
      <vt:lpstr>Example from www.tcpipguide.com</vt:lpstr>
      <vt:lpstr>With a co-located care-of address </vt:lpstr>
      <vt:lpstr>Foreign Agent “Care-Of” Address </vt:lpstr>
      <vt:lpstr>Mobile IP: Agent Discovery</vt:lpstr>
      <vt:lpstr>Mobile IP: Registration Example</vt:lpstr>
      <vt:lpstr>Design Details: IP Mobility Support</vt:lpstr>
      <vt:lpstr>Network Support for Mobility</vt:lpstr>
      <vt:lpstr>Two Tier Addressing</vt:lpstr>
      <vt:lpstr>A Mobile Network Layer Arch</vt:lpstr>
      <vt:lpstr>Architecture cont. : Forwarding Agent</vt:lpstr>
      <vt:lpstr>Architecture cont.: Location Directory</vt:lpstr>
      <vt:lpstr>Architecture cont.: Address Translation</vt:lpstr>
      <vt:lpstr>Architecture Cont.: Packet Forwarding</vt:lpstr>
      <vt:lpstr>Mobile IPv4</vt:lpstr>
      <vt:lpstr>Mobile IPv4 mapped to the Arch</vt:lpstr>
      <vt:lpstr>Mobile IPv4 mapped …</vt:lpstr>
      <vt:lpstr>Mobile IPv4 Protocol Overview</vt:lpstr>
      <vt:lpstr>Agent Discovery</vt:lpstr>
      <vt:lpstr>Registration</vt:lpstr>
      <vt:lpstr>Registration</vt:lpstr>
      <vt:lpstr>Routing Consideration</vt:lpstr>
      <vt:lpstr>Co-located Care-of Address via DHCP</vt:lpstr>
      <vt:lpstr>Mobile IP with Route Optimization</vt:lpstr>
      <vt:lpstr>Route Optimization (contd)</vt:lpstr>
      <vt:lpstr>Mobile IPv6</vt:lpstr>
      <vt:lpstr>Mobile IPv6</vt:lpstr>
      <vt:lpstr>Fast Handover</vt:lpstr>
      <vt:lpstr>Idea Behind Fast Handover</vt:lpstr>
      <vt:lpstr>Extra slides</vt:lpstr>
      <vt:lpstr>Encapsulation</vt:lpstr>
      <vt:lpstr>Encapsulation I</vt:lpstr>
      <vt:lpstr>Encapsulation II</vt:lpstr>
      <vt:lpstr>References</vt:lpstr>
    </vt:vector>
  </TitlesOfParts>
  <Company>Dream lab. University of California at Irvine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masaki</dc:creator>
  <cp:lastModifiedBy>Attohara</cp:lastModifiedBy>
  <cp:revision>432</cp:revision>
  <cp:lastPrinted>1998-04-02T22:34:01Z</cp:lastPrinted>
  <dcterms:created xsi:type="dcterms:W3CDTF">1999-04-30T20:33:30Z</dcterms:created>
  <dcterms:modified xsi:type="dcterms:W3CDTF">2014-12-05T01:15:12Z</dcterms:modified>
</cp:coreProperties>
</file>