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2" r:id="rId4"/>
    <p:sldId id="264" r:id="rId5"/>
    <p:sldId id="272" r:id="rId6"/>
    <p:sldId id="273" r:id="rId7"/>
    <p:sldId id="276" r:id="rId8"/>
    <p:sldId id="274" r:id="rId9"/>
    <p:sldId id="277" r:id="rId10"/>
    <p:sldId id="278" r:id="rId11"/>
    <p:sldId id="275" r:id="rId12"/>
    <p:sldId id="279" r:id="rId13"/>
    <p:sldId id="280" r:id="rId14"/>
    <p:sldId id="281" r:id="rId15"/>
    <p:sldId id="285" r:id="rId16"/>
    <p:sldId id="284" r:id="rId17"/>
    <p:sldId id="286" r:id="rId18"/>
    <p:sldId id="287" r:id="rId19"/>
    <p:sldId id="288" r:id="rId20"/>
    <p:sldId id="289" r:id="rId21"/>
    <p:sldId id="290" r:id="rId22"/>
    <p:sldId id="26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080" autoAdjust="0"/>
  </p:normalViewPr>
  <p:slideViewPr>
    <p:cSldViewPr>
      <p:cViewPr>
        <p:scale>
          <a:sx n="60" d="100"/>
          <a:sy n="60" d="100"/>
        </p:scale>
        <p:origin x="-15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pPr/>
              <a:t>10/19/2017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11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12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13</a:t>
            </a:fld>
            <a:endParaRPr lang="en-P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14</a:t>
            </a:fld>
            <a:endParaRPr lang="en-P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15</a:t>
            </a:fld>
            <a:endParaRPr lang="en-P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16</a:t>
            </a:fld>
            <a:endParaRPr lang="en-P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17</a:t>
            </a:fld>
            <a:endParaRPr lang="en-P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18</a:t>
            </a:fld>
            <a:endParaRPr lang="en-P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19</a:t>
            </a:fld>
            <a:endParaRPr lang="en-P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20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21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10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895601"/>
            <a:ext cx="8686800" cy="6095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Magic of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3505200"/>
            <a:ext cx="8686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An Intensive Training Course on Micro-Controller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Magic of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dirty="0" smtClean="0"/>
              <a:t>Magic Of Micro-Controller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300" dirty="0" smtClean="0"/>
              <a:t>An Intensive Training Course on Micro-Controller</a:t>
            </a:r>
            <a:endParaRPr lang="en-PH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600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i="1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Brought To You By </a:t>
            </a:r>
            <a:r>
              <a:rPr lang="en-US" b="1" i="1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TechShopBD.Com</a:t>
            </a:r>
            <a:endParaRPr lang="en-US" b="1" i="1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Basic Operation Of SSD</a:t>
            </a:r>
            <a:endParaRPr lang="en-PH" dirty="0"/>
          </a:p>
        </p:txBody>
      </p:sp>
      <p:pic>
        <p:nvPicPr>
          <p:cNvPr id="40962" name="Picture 2" descr="C:\Users\FAHIM REAZA\Desktop\segd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95399"/>
            <a:ext cx="4800600" cy="5113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SSD Interfacing with MCU</a:t>
            </a:r>
            <a:endParaRPr lang="en-PH" dirty="0"/>
          </a:p>
        </p:txBody>
      </p:sp>
      <p:pic>
        <p:nvPicPr>
          <p:cNvPr id="35841" name="Picture 1" descr="C:\Users\FAHIM REAZA\Desktop\segav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447800"/>
            <a:ext cx="5917515" cy="4719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SSD Interfacing with MCU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60132" y="1447801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#define F_CPU 8000000UL //Use Internal 8MHz Clock Frequency.</a:t>
            </a: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#include &lt;</a:t>
            </a:r>
            <a:r>
              <a:rPr lang="en-US" sz="2000" dirty="0" err="1" smtClean="0">
                <a:solidFill>
                  <a:schemeClr val="accent3"/>
                </a:solidFill>
              </a:rPr>
              <a:t>avr</a:t>
            </a:r>
            <a:r>
              <a:rPr lang="en-US" sz="2000" dirty="0" smtClean="0">
                <a:solidFill>
                  <a:schemeClr val="accent3"/>
                </a:solidFill>
              </a:rPr>
              <a:t>/</a:t>
            </a:r>
            <a:r>
              <a:rPr lang="en-US" sz="2000" dirty="0" err="1" smtClean="0">
                <a:solidFill>
                  <a:schemeClr val="accent3"/>
                </a:solidFill>
              </a:rPr>
              <a:t>io.h</a:t>
            </a:r>
            <a:r>
              <a:rPr lang="en-US" sz="2000" dirty="0" smtClean="0">
                <a:solidFill>
                  <a:schemeClr val="accent3"/>
                </a:solidFill>
              </a:rPr>
              <a:t>&gt; //AVR Input Output Header File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#include &lt;</a:t>
            </a:r>
            <a:r>
              <a:rPr lang="en-US" sz="2000" dirty="0" err="1" smtClean="0">
                <a:solidFill>
                  <a:schemeClr val="accent3"/>
                </a:solidFill>
              </a:rPr>
              <a:t>util</a:t>
            </a:r>
            <a:r>
              <a:rPr lang="en-US" sz="2000" dirty="0" smtClean="0">
                <a:solidFill>
                  <a:schemeClr val="accent3"/>
                </a:solidFill>
              </a:rPr>
              <a:t>/</a:t>
            </a:r>
            <a:r>
              <a:rPr lang="en-US" sz="2000" dirty="0" err="1" smtClean="0">
                <a:solidFill>
                  <a:schemeClr val="accent3"/>
                </a:solidFill>
              </a:rPr>
              <a:t>delay.h</a:t>
            </a:r>
            <a:r>
              <a:rPr lang="en-US" sz="2000" dirty="0" smtClean="0">
                <a:solidFill>
                  <a:schemeClr val="accent3"/>
                </a:solidFill>
              </a:rPr>
              <a:t>&gt; // AVR Delay Function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main(</a:t>
            </a:r>
            <a:r>
              <a:rPr lang="en-US" sz="2000" dirty="0" smtClean="0">
                <a:solidFill>
                  <a:srgbClr val="00B0F0"/>
                </a:solidFill>
              </a:rPr>
              <a:t>void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DDRB |= ((1&lt;&lt;0) | (1&lt;&lt;1) | (1&lt;&lt;2) | (1&lt;&lt;3) | (1&lt;&lt;4) | (1&lt;&lt;5) | (1&lt;&lt;6) | (1&lt;&lt;7));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seven_seg</a:t>
            </a:r>
            <a:r>
              <a:rPr lang="en-US" sz="2000" dirty="0" smtClean="0">
                <a:solidFill>
                  <a:schemeClr val="bg1"/>
                </a:solidFill>
              </a:rPr>
              <a:t>[27] = {0b00111111,0b00000110,0b01011011,0b01001111,0b01100110,0b01101101,0b01111101,0b00000111,0b01111111};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SSD Interfacing with MCU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60132" y="1447801"/>
            <a:ext cx="861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while</a:t>
            </a:r>
            <a:r>
              <a:rPr lang="en-US" sz="2000" dirty="0" smtClean="0">
                <a:solidFill>
                  <a:schemeClr val="bg1"/>
                </a:solidFill>
              </a:rPr>
              <a:t> (1)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rgbClr val="00B0F0"/>
                </a:solidFill>
              </a:rPr>
              <a:t>for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=0;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&lt;=26;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	PORTB = </a:t>
            </a:r>
            <a:r>
              <a:rPr lang="en-US" sz="2000" dirty="0" err="1" smtClean="0">
                <a:solidFill>
                  <a:schemeClr val="bg1"/>
                </a:solidFill>
              </a:rPr>
              <a:t>seven_seg</a:t>
            </a:r>
            <a:r>
              <a:rPr lang="en-US" sz="2000" dirty="0" smtClean="0">
                <a:solidFill>
                  <a:schemeClr val="bg1"/>
                </a:solidFill>
              </a:rPr>
              <a:t>[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	_</a:t>
            </a:r>
            <a:r>
              <a:rPr lang="en-US" sz="2000" dirty="0" err="1" smtClean="0">
                <a:solidFill>
                  <a:schemeClr val="bg1"/>
                </a:solidFill>
              </a:rPr>
              <a:t>delay_ms</a:t>
            </a:r>
            <a:r>
              <a:rPr lang="en-US" sz="2000" dirty="0" smtClean="0">
                <a:solidFill>
                  <a:schemeClr val="bg1"/>
                </a:solidFill>
              </a:rPr>
              <a:t>(1000);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Interrupt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60132" y="1447801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F0"/>
                </a:solidFill>
              </a:rPr>
              <a:t>Interrupts</a:t>
            </a:r>
            <a:r>
              <a:rPr lang="en-US" sz="3200" dirty="0" smtClean="0">
                <a:solidFill>
                  <a:schemeClr val="bg1"/>
                </a:solidFill>
              </a:rPr>
              <a:t> are basically </a:t>
            </a:r>
            <a:r>
              <a:rPr lang="en-US" sz="3200" u="sng" dirty="0" smtClean="0">
                <a:solidFill>
                  <a:schemeClr val="accent6"/>
                </a:solidFill>
              </a:rPr>
              <a:t>events</a:t>
            </a:r>
            <a:r>
              <a:rPr lang="en-US" sz="3200" dirty="0" smtClean="0">
                <a:solidFill>
                  <a:schemeClr val="bg1"/>
                </a:solidFill>
              </a:rPr>
              <a:t> that require </a:t>
            </a:r>
            <a:r>
              <a:rPr lang="en-US" sz="3200" dirty="0" smtClean="0">
                <a:solidFill>
                  <a:schemeClr val="accent6"/>
                </a:solidFill>
              </a:rPr>
              <a:t>immediate attention by the microcontroller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When an interrupt event occurs the microcontroller </a:t>
            </a:r>
            <a:r>
              <a:rPr lang="en-US" sz="3200" b="1" i="1" dirty="0" smtClean="0">
                <a:solidFill>
                  <a:schemeClr val="accent6"/>
                </a:solidFill>
              </a:rPr>
              <a:t>pause</a:t>
            </a:r>
            <a:r>
              <a:rPr lang="en-US" sz="3200" dirty="0" smtClean="0">
                <a:solidFill>
                  <a:schemeClr val="bg1"/>
                </a:solidFill>
              </a:rPr>
              <a:t> its current task and attend to the interrupt by executing an </a:t>
            </a:r>
            <a:r>
              <a:rPr lang="en-US" sz="3200" b="1" i="1" dirty="0" smtClean="0">
                <a:solidFill>
                  <a:schemeClr val="accent6"/>
                </a:solidFill>
              </a:rPr>
              <a:t>Interrupt Service Routine (ISR)</a:t>
            </a:r>
            <a:r>
              <a:rPr lang="en-US" sz="3200" dirty="0" smtClean="0">
                <a:solidFill>
                  <a:schemeClr val="bg1"/>
                </a:solidFill>
              </a:rPr>
              <a:t> at the end of the ISR the microcontroller </a:t>
            </a:r>
            <a:r>
              <a:rPr lang="en-US" sz="3200" i="1" dirty="0" smtClean="0">
                <a:solidFill>
                  <a:schemeClr val="accent6"/>
                </a:solidFill>
              </a:rPr>
              <a:t>returns to the task it had pause</a:t>
            </a:r>
            <a:r>
              <a:rPr lang="en-US" sz="3200" dirty="0" smtClean="0">
                <a:solidFill>
                  <a:schemeClr val="bg1"/>
                </a:solidFill>
              </a:rPr>
              <a:t> and continue its normal operations.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exploreembedded.com/wiki/images/thumb/d/d8/0_timer_Interrupt.gif/261px-0_timer_Interrupt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86408"/>
            <a:ext cx="1143000" cy="1313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Types Of Interrupt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60132" y="2209800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An </a:t>
            </a:r>
            <a:r>
              <a:rPr lang="en-US" sz="3200" b="1" dirty="0" smtClean="0">
                <a:solidFill>
                  <a:schemeClr val="accent6"/>
                </a:solidFill>
              </a:rPr>
              <a:t>internal interrupt</a:t>
            </a:r>
            <a:r>
              <a:rPr lang="en-US" sz="3200" dirty="0" smtClean="0">
                <a:solidFill>
                  <a:schemeClr val="bg1"/>
                </a:solidFill>
              </a:rPr>
              <a:t> is triggered by some source inside the microcontroller, such as timer overflow, ADC data ready, UART data ready, etc.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An </a:t>
            </a:r>
            <a:r>
              <a:rPr lang="en-US" sz="3200" b="1" dirty="0" smtClean="0">
                <a:solidFill>
                  <a:schemeClr val="accent6"/>
                </a:solidFill>
              </a:rPr>
              <a:t>external interrupt</a:t>
            </a:r>
            <a:r>
              <a:rPr lang="en-US" sz="3200" dirty="0" smtClean="0">
                <a:solidFill>
                  <a:schemeClr val="bg1"/>
                </a:solidFill>
              </a:rPr>
              <a:t> will use some external source (outside the microcontroller), such as a switch, motion sensor, or similar source, to trigger the interrupt.</a:t>
            </a: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AVR Interrupt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60132" y="209937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b="1" i="1" u="sng" dirty="0" smtClean="0">
                <a:solidFill>
                  <a:srgbClr val="00B0F0"/>
                </a:solidFill>
              </a:rPr>
              <a:t>AVR</a:t>
            </a:r>
            <a:r>
              <a:rPr lang="en-US" sz="3200" dirty="0" smtClean="0">
                <a:solidFill>
                  <a:schemeClr val="bg1"/>
                </a:solidFill>
              </a:rPr>
              <a:t> 8-bits microcontroller provide both </a:t>
            </a:r>
            <a:r>
              <a:rPr lang="en-US" sz="3200" b="1" i="1" dirty="0" smtClean="0">
                <a:solidFill>
                  <a:schemeClr val="accent6"/>
                </a:solidFill>
              </a:rPr>
              <a:t>internal</a:t>
            </a:r>
            <a:r>
              <a:rPr lang="en-US" sz="3200" dirty="0" smtClean="0">
                <a:solidFill>
                  <a:schemeClr val="bg1"/>
                </a:solidFill>
              </a:rPr>
              <a:t> and </a:t>
            </a:r>
            <a:r>
              <a:rPr lang="en-US" sz="3200" b="1" i="1" dirty="0" smtClean="0">
                <a:solidFill>
                  <a:schemeClr val="accent6"/>
                </a:solidFill>
              </a:rPr>
              <a:t>external</a:t>
            </a:r>
            <a:r>
              <a:rPr lang="en-US" sz="3200" dirty="0" smtClean="0">
                <a:solidFill>
                  <a:schemeClr val="bg1"/>
                </a:solidFill>
              </a:rPr>
              <a:t> interrupt sources. 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The internal interrupts are associated with the microcontroller's peripherals. That is the </a:t>
            </a:r>
            <a:r>
              <a:rPr lang="en-US" sz="3200" b="1" dirty="0" smtClean="0">
                <a:solidFill>
                  <a:schemeClr val="accent6"/>
                </a:solidFill>
              </a:rPr>
              <a:t>Timer/Counter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en-US" sz="3200" b="1" dirty="0" smtClean="0">
                <a:solidFill>
                  <a:schemeClr val="accent6"/>
                </a:solidFill>
              </a:rPr>
              <a:t>Analog Comparator</a:t>
            </a:r>
            <a:r>
              <a:rPr lang="en-US" sz="3200" b="1" dirty="0" smtClean="0">
                <a:solidFill>
                  <a:schemeClr val="bg1"/>
                </a:solidFill>
              </a:rPr>
              <a:t>, etc</a:t>
            </a:r>
            <a:r>
              <a:rPr lang="en-US" sz="3200" dirty="0" smtClean="0">
                <a:solidFill>
                  <a:schemeClr val="bg1"/>
                </a:solidFill>
              </a:rPr>
              <a:t>. The external interrupts are triggered via external pins.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Interrupt Interfacing with AVR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28600" y="1671697"/>
            <a:ext cx="86421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Steps taken:</a:t>
            </a:r>
          </a:p>
          <a:p>
            <a:pPr algn="just"/>
            <a:endParaRPr lang="en-US" sz="3200" dirty="0" smtClean="0">
              <a:solidFill>
                <a:srgbClr val="92D050"/>
              </a:solidFill>
            </a:endParaRPr>
          </a:p>
          <a:p>
            <a:pPr marL="976313" algn="just"/>
            <a:r>
              <a:rPr lang="en-US" sz="3200" dirty="0" smtClean="0">
                <a:solidFill>
                  <a:srgbClr val="92D050"/>
                </a:solidFill>
              </a:rPr>
              <a:t>01. Enable Global Interrupt (</a:t>
            </a:r>
            <a:r>
              <a:rPr lang="en-US" sz="3200" dirty="0" err="1" smtClean="0">
                <a:solidFill>
                  <a:srgbClr val="92D050"/>
                </a:solidFill>
              </a:rPr>
              <a:t>SREG_bit_I</a:t>
            </a:r>
            <a:r>
              <a:rPr lang="en-US" sz="3200" dirty="0" smtClean="0">
                <a:solidFill>
                  <a:srgbClr val="92D050"/>
                </a:solidFill>
              </a:rPr>
              <a:t> = 1) </a:t>
            </a:r>
          </a:p>
          <a:p>
            <a:pPr marL="976313" algn="just"/>
            <a:r>
              <a:rPr lang="en-US" sz="3200" dirty="0" smtClean="0">
                <a:solidFill>
                  <a:srgbClr val="92D050"/>
                </a:solidFill>
              </a:rPr>
              <a:t>02. Set Interrupt Sense (MCUCR) </a:t>
            </a:r>
          </a:p>
          <a:p>
            <a:pPr marL="976313" algn="just"/>
            <a:r>
              <a:rPr lang="en-US" sz="3200" dirty="0" smtClean="0">
                <a:solidFill>
                  <a:srgbClr val="92D050"/>
                </a:solidFill>
              </a:rPr>
              <a:t>03. Enable Individual Interrupt (GICR)</a:t>
            </a:r>
          </a:p>
          <a:p>
            <a:pPr marL="976313" algn="just"/>
            <a:r>
              <a:rPr lang="en-US" sz="3200" dirty="0" smtClean="0">
                <a:solidFill>
                  <a:srgbClr val="92D050"/>
                </a:solidFill>
              </a:rPr>
              <a:t>04. Writing ISR (Interrupt Service Routine)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Interrupt Interfacing with AVR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28600" y="1671697"/>
            <a:ext cx="86421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B0F0"/>
                </a:solidFill>
              </a:rPr>
              <a:t>void</a:t>
            </a:r>
            <a:r>
              <a:rPr lang="en-US" sz="3200" dirty="0" smtClean="0">
                <a:solidFill>
                  <a:schemeClr val="bg1"/>
                </a:solidFill>
              </a:rPr>
              <a:t> Init_INT0(</a:t>
            </a:r>
            <a:r>
              <a:rPr lang="en-US" sz="3200" dirty="0" smtClean="0">
                <a:solidFill>
                  <a:srgbClr val="00B0F0"/>
                </a:solidFill>
              </a:rPr>
              <a:t>void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sei</a:t>
            </a:r>
            <a:r>
              <a:rPr lang="en-US" sz="3200" dirty="0" smtClean="0">
                <a:solidFill>
                  <a:schemeClr val="bg1"/>
                </a:solidFill>
              </a:rPr>
              <a:t>();      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//SREG |= (1&lt;&lt;I); //This will enable 			 Global Interrupt Function)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MCUCR |= ((~(1&lt;&lt;ISC00)) | (1&lt;&lt;ISC01)); 				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//The falling edge of INT0 					    generates an interrupt request.</a:t>
            </a:r>
          </a:p>
          <a:p>
            <a:pPr algn="just"/>
            <a:r>
              <a:rPr lang="fr-FR" sz="3200" dirty="0" smtClean="0">
                <a:solidFill>
                  <a:schemeClr val="bg1"/>
                </a:solidFill>
              </a:rPr>
              <a:t>	GICR |= (1&lt;&lt;INT0); </a:t>
            </a:r>
            <a:r>
              <a:rPr lang="fr-FR" sz="3200" dirty="0" smtClean="0">
                <a:solidFill>
                  <a:schemeClr val="accent3">
                    <a:lumMod val="75000"/>
                  </a:schemeClr>
                </a:solidFill>
              </a:rPr>
              <a:t>//Enable Interrupt_0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}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Interrupt Interfacing with AVR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28600" y="1671697"/>
            <a:ext cx="8642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B0F0"/>
                </a:solidFill>
              </a:rPr>
              <a:t>ISR</a:t>
            </a:r>
            <a:r>
              <a:rPr lang="en-US" sz="3200" dirty="0" smtClean="0">
                <a:solidFill>
                  <a:schemeClr val="bg1"/>
                </a:solidFill>
              </a:rPr>
              <a:t>(INT0_vect)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//Interrupt Service Routine (ISR) 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rgbClr val="00B0F0"/>
                </a:solidFill>
              </a:rPr>
              <a:t>for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en-US" sz="3200" dirty="0" err="1" smtClean="0">
                <a:solidFill>
                  <a:srgbClr val="00B0F0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=7; </a:t>
            </a:r>
            <a:r>
              <a:rPr lang="en-US" sz="32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&gt;=0; </a:t>
            </a:r>
            <a:r>
              <a:rPr lang="en-US" sz="32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--)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{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	PORTC = (1&lt;&lt;</a:t>
            </a:r>
            <a:r>
              <a:rPr lang="en-US" sz="3200" dirty="0" err="1" smtClean="0">
                <a:solidFill>
                  <a:schemeClr val="bg1"/>
                </a:solidFill>
              </a:rPr>
              <a:t>i</a:t>
            </a:r>
            <a:r>
              <a:rPr lang="en-US" sz="3200" dirty="0" smtClean="0">
                <a:solidFill>
                  <a:schemeClr val="bg1"/>
                </a:solidFill>
              </a:rPr>
              <a:t>);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//PORTC output shift.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	_</a:t>
            </a:r>
            <a:r>
              <a:rPr lang="en-US" sz="3200" dirty="0" err="1" smtClean="0">
                <a:solidFill>
                  <a:schemeClr val="bg1"/>
                </a:solidFill>
              </a:rPr>
              <a:t>delay_ms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500</a:t>
            </a:r>
            <a:r>
              <a:rPr lang="en-US" sz="3200" dirty="0" smtClean="0">
                <a:solidFill>
                  <a:schemeClr val="bg1"/>
                </a:solidFill>
              </a:rPr>
              <a:t>);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//Delay for 500ms.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	}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Seven Segment Display (SSD) Interfacing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What is SSD ?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err="1" smtClean="0">
                <a:solidFill>
                  <a:srgbClr val="92D050"/>
                </a:solidFill>
              </a:rPr>
              <a:t>Pinout</a:t>
            </a:r>
            <a:r>
              <a:rPr lang="en-US" sz="3200" u="sng" dirty="0" smtClean="0">
                <a:solidFill>
                  <a:srgbClr val="92D050"/>
                </a:solidFill>
              </a:rPr>
              <a:t> diagram of SSD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Structure of SSD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Types of SSD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Basic operation of SSD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SSD interfacing with MCU</a:t>
            </a:r>
            <a:endParaRPr lang="en-US" sz="320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>
            <a:normAutofit/>
          </a:bodyPr>
          <a:lstStyle/>
          <a:p>
            <a:r>
              <a:rPr lang="en-PH" dirty="0" smtClean="0"/>
              <a:t>Assignment: </a:t>
            </a:r>
            <a:r>
              <a:rPr lang="en-PH" i="1" dirty="0" smtClean="0">
                <a:solidFill>
                  <a:schemeClr val="bg1">
                    <a:lumMod val="85000"/>
                  </a:schemeClr>
                </a:solidFill>
              </a:rPr>
              <a:t>ASN1910-1</a:t>
            </a:r>
            <a:endParaRPr lang="en-PH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40340"/>
            <a:ext cx="8642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Write a program that will increase or decrease the </a:t>
            </a:r>
            <a:r>
              <a:rPr lang="en-US" sz="3200" dirty="0" smtClean="0">
                <a:solidFill>
                  <a:srgbClr val="00B0F0"/>
                </a:solidFill>
              </a:rPr>
              <a:t>Seven-Segment-Value</a:t>
            </a:r>
            <a:r>
              <a:rPr lang="en-US" sz="3200" dirty="0" smtClean="0">
                <a:solidFill>
                  <a:schemeClr val="bg1"/>
                </a:solidFill>
              </a:rPr>
              <a:t> from decimal </a:t>
            </a:r>
            <a:r>
              <a:rPr lang="en-US" sz="3200" dirty="0" smtClean="0">
                <a:solidFill>
                  <a:srgbClr val="00B0F0"/>
                </a:solidFill>
              </a:rPr>
              <a:t>0-to-9</a:t>
            </a:r>
            <a:r>
              <a:rPr lang="en-US" sz="3200" dirty="0" smtClean="0">
                <a:solidFill>
                  <a:schemeClr val="bg1"/>
                </a:solidFill>
              </a:rPr>
              <a:t> by pressing </a:t>
            </a:r>
            <a:r>
              <a:rPr lang="en-US" sz="3200" dirty="0" smtClean="0">
                <a:solidFill>
                  <a:srgbClr val="00B0F0"/>
                </a:solidFill>
              </a:rPr>
              <a:t>B1</a:t>
            </a:r>
            <a:r>
              <a:rPr lang="en-US" sz="3200" dirty="0" smtClean="0">
                <a:solidFill>
                  <a:schemeClr val="bg1"/>
                </a:solidFill>
              </a:rPr>
              <a:t> &amp; </a:t>
            </a:r>
            <a:r>
              <a:rPr lang="en-US" sz="3200" dirty="0" smtClean="0">
                <a:solidFill>
                  <a:srgbClr val="00B0F0"/>
                </a:solidFill>
              </a:rPr>
              <a:t>B2</a:t>
            </a:r>
            <a:r>
              <a:rPr lang="en-US" sz="3200" dirty="0" smtClean="0">
                <a:solidFill>
                  <a:schemeClr val="bg1"/>
                </a:solidFill>
              </a:rPr>
              <a:t> switches. 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838200"/>
          </a:xfrm>
        </p:spPr>
        <p:txBody>
          <a:bodyPr>
            <a:normAutofit/>
          </a:bodyPr>
          <a:lstStyle/>
          <a:p>
            <a:r>
              <a:rPr lang="en-PH" dirty="0" smtClean="0"/>
              <a:t>Assignment: </a:t>
            </a:r>
            <a:r>
              <a:rPr lang="en-PH" i="1" dirty="0" smtClean="0">
                <a:solidFill>
                  <a:schemeClr val="bg1">
                    <a:lumMod val="85000"/>
                  </a:schemeClr>
                </a:solidFill>
              </a:rPr>
              <a:t>L621910-2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28600" y="1671697"/>
            <a:ext cx="86421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B0F0"/>
                </a:solidFill>
              </a:rPr>
              <a:t>Name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: </a:t>
            </a:r>
            <a:r>
              <a:rPr lang="en-US" sz="3200" dirty="0" smtClean="0">
                <a:solidFill>
                  <a:srgbClr val="00B0F0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en-US" sz="3200" dirty="0" smtClean="0">
                <a:solidFill>
                  <a:schemeClr val="bg1"/>
                </a:solidFill>
              </a:rPr>
              <a:t>Automatic Water Pump Controller”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(Schematic Design &amp; Programming)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endParaRPr lang="en-US" sz="3200" dirty="0" smtClean="0">
              <a:solidFill>
                <a:schemeClr val="bg1"/>
              </a:solidFill>
            </a:endParaRPr>
          </a:p>
          <a:p>
            <a:pPr marL="1150938" indent="-346075" algn="just"/>
            <a:r>
              <a:rPr lang="en-US" sz="3200" dirty="0" smtClean="0">
                <a:solidFill>
                  <a:schemeClr val="accent6"/>
                </a:solidFill>
              </a:rPr>
              <a:t>Conditions:</a:t>
            </a:r>
          </a:p>
          <a:p>
            <a:pPr marL="1150938" indent="-346075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 Tank empty – Pump ON </a:t>
            </a:r>
          </a:p>
          <a:p>
            <a:pPr marL="1150938" indent="-346075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 Tank full – Pump OFF 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FAHIM REAZA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15200" cy="5896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Interrupt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What is INTERRUPT?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Types of interrupt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u="sng" dirty="0" smtClean="0">
                <a:solidFill>
                  <a:srgbClr val="92D050"/>
                </a:solidFill>
              </a:rPr>
              <a:t>AVR Interrupt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Interrupt Interfacing with AVR</a:t>
            </a:r>
            <a:endParaRPr lang="en-US" sz="32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Seven Segment Display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3352800"/>
            <a:ext cx="8686800" cy="304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 </a:t>
            </a:r>
            <a:r>
              <a:rPr lang="en-US" b="1" dirty="0" smtClean="0"/>
              <a:t>seven</a:t>
            </a:r>
            <a:r>
              <a:rPr lang="en-US" dirty="0" smtClean="0"/>
              <a:t>-</a:t>
            </a:r>
            <a:r>
              <a:rPr lang="en-US" b="1" dirty="0" smtClean="0"/>
              <a:t>segment display</a:t>
            </a:r>
            <a:r>
              <a:rPr lang="en-US" dirty="0" smtClean="0"/>
              <a:t> (SSD), or </a:t>
            </a:r>
            <a:r>
              <a:rPr lang="en-US" b="1" dirty="0" smtClean="0"/>
              <a:t>seven</a:t>
            </a:r>
            <a:r>
              <a:rPr lang="en-US" dirty="0" smtClean="0"/>
              <a:t>-</a:t>
            </a:r>
            <a:r>
              <a:rPr lang="en-US" b="1" dirty="0" smtClean="0"/>
              <a:t>segment</a:t>
            </a:r>
            <a:r>
              <a:rPr lang="en-US" dirty="0" smtClean="0"/>
              <a:t> indicator, is a form of electronic </a:t>
            </a:r>
            <a:r>
              <a:rPr lang="en-US" b="1" dirty="0" smtClean="0"/>
              <a:t>display</a:t>
            </a:r>
            <a:r>
              <a:rPr lang="en-US" dirty="0" smtClean="0"/>
              <a:t> device for </a:t>
            </a:r>
            <a:r>
              <a:rPr lang="en-US" b="1" dirty="0" smtClean="0"/>
              <a:t>displaying</a:t>
            </a:r>
            <a:r>
              <a:rPr lang="en-US" dirty="0" smtClean="0"/>
              <a:t> decimal numerals that is an alternative to the more complex dot matrix </a:t>
            </a:r>
            <a:r>
              <a:rPr lang="en-US" b="1" dirty="0" smtClean="0"/>
              <a:t>displays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506" name="Picture 2" descr="https://upload.wikimedia.org/wikipedia/commons/9/97/7-segments_Indicato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447799"/>
            <a:ext cx="1295400" cy="1755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Pin Diagram Of SSD</a:t>
            </a:r>
            <a:endParaRPr lang="en-PH" dirty="0"/>
          </a:p>
        </p:txBody>
      </p:sp>
      <p:pic>
        <p:nvPicPr>
          <p:cNvPr id="30733" name="Picture 13" descr="C:\Users\FAHIM REAZA\Desktop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11" y="1600200"/>
            <a:ext cx="8595377" cy="45720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Structure Of SSD</a:t>
            </a:r>
            <a:endParaRPr lang="en-PH" dirty="0"/>
          </a:p>
        </p:txBody>
      </p:sp>
      <p:pic>
        <p:nvPicPr>
          <p:cNvPr id="31748" name="Picture 4" descr="C:\Users\FAHIM REAZA\Desktop\ST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47800"/>
            <a:ext cx="7297616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Types Of SSD</a:t>
            </a:r>
            <a:endParaRPr lang="en-PH" dirty="0"/>
          </a:p>
        </p:txBody>
      </p:sp>
      <p:pic>
        <p:nvPicPr>
          <p:cNvPr id="31746" name="Picture 2" descr="C:\Users\FAHIM REAZA\Desktop\F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11" y="1981200"/>
            <a:ext cx="8699955" cy="3610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Basic Operation Of SSD</a:t>
            </a:r>
            <a:endParaRPr lang="en-PH" dirty="0"/>
          </a:p>
        </p:txBody>
      </p:sp>
      <p:pic>
        <p:nvPicPr>
          <p:cNvPr id="37891" name="Picture 3" descr="C:\Users\FAHIM REAZA\Desktop\Pic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47800"/>
            <a:ext cx="5605670" cy="477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Basic Operation Of SSD</a:t>
            </a:r>
            <a:endParaRPr lang="en-PH" dirty="0"/>
          </a:p>
        </p:txBody>
      </p:sp>
      <p:pic>
        <p:nvPicPr>
          <p:cNvPr id="40964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501" y="1752600"/>
            <a:ext cx="8640721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407</Words>
  <Application>Microsoft Office PowerPoint</Application>
  <PresentationFormat>On-screen Show (4:3)</PresentationFormat>
  <Paragraphs>117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Magic Of Micro-Controller</vt:lpstr>
      <vt:lpstr>Topics</vt:lpstr>
      <vt:lpstr>Topics</vt:lpstr>
      <vt:lpstr>Seven Segment Display</vt:lpstr>
      <vt:lpstr>Pin Diagram Of SSD</vt:lpstr>
      <vt:lpstr>Structure Of SSD</vt:lpstr>
      <vt:lpstr>Types Of SSD</vt:lpstr>
      <vt:lpstr>Basic Operation Of SSD</vt:lpstr>
      <vt:lpstr>Basic Operation Of SSD</vt:lpstr>
      <vt:lpstr>Basic Operation Of SSD</vt:lpstr>
      <vt:lpstr>SSD Interfacing with MCU</vt:lpstr>
      <vt:lpstr>SSD Interfacing with MCU</vt:lpstr>
      <vt:lpstr>SSD Interfacing with MCU</vt:lpstr>
      <vt:lpstr>Interrupt</vt:lpstr>
      <vt:lpstr>Types Of Interrupt</vt:lpstr>
      <vt:lpstr>AVR Interrupt</vt:lpstr>
      <vt:lpstr>Interrupt Interfacing with AVR</vt:lpstr>
      <vt:lpstr>Interrupt Interfacing with AVR</vt:lpstr>
      <vt:lpstr>Interrupt Interfacing with AVR</vt:lpstr>
      <vt:lpstr>Assignment: ASN1910-1</vt:lpstr>
      <vt:lpstr>Assignment: L621910-2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REAZA</dc:creator>
  <cp:lastModifiedBy>FAHIM REAZA</cp:lastModifiedBy>
  <cp:revision>302</cp:revision>
  <dcterms:created xsi:type="dcterms:W3CDTF">2006-08-16T00:00:00Z</dcterms:created>
  <dcterms:modified xsi:type="dcterms:W3CDTF">2017-10-19T11:23:59Z</dcterms:modified>
</cp:coreProperties>
</file>