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4" r:id="rId8"/>
    <p:sldId id="262" r:id="rId9"/>
    <p:sldId id="263" r:id="rId10"/>
    <p:sldId id="268" r:id="rId11"/>
    <p:sldId id="265" r:id="rId12"/>
    <p:sldId id="266" r:id="rId13"/>
    <p:sldId id="267" r:id="rId14"/>
    <p:sldId id="269" r:id="rId15"/>
    <p:sldId id="270" r:id="rId16"/>
    <p:sldId id="273" r:id="rId17"/>
    <p:sldId id="274" r:id="rId18"/>
    <p:sldId id="271" r:id="rId19"/>
    <p:sldId id="272"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72" d="100"/>
          <a:sy n="72" d="100"/>
        </p:scale>
        <p:origin x="4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2649C6FE-C80E-476C-AEDF-85018467254F}" type="datetimeFigureOut">
              <a:rPr lang="en-US" smtClean="0"/>
              <a:t>8/8/2017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AFBD3E4-CB99-4E3F-9707-88C0D71FCF84}" type="slidenum">
              <a:rPr lang="en-US" smtClean="0"/>
              <a:t>‹#›</a:t>
            </a:fld>
            <a:endParaRPr lang="en-US"/>
          </a:p>
        </p:txBody>
      </p:sp>
    </p:spTree>
    <p:extLst>
      <p:ext uri="{BB962C8B-B14F-4D97-AF65-F5344CB8AC3E}">
        <p14:creationId xmlns:p14="http://schemas.microsoft.com/office/powerpoint/2010/main" val="33487447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9C6FE-C80E-476C-AEDF-85018467254F}"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BD3E4-CB99-4E3F-9707-88C0D71FCF84}"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576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9C6FE-C80E-476C-AEDF-85018467254F}"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BD3E4-CB99-4E3F-9707-88C0D71FCF84}"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951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9C6FE-C80E-476C-AEDF-85018467254F}"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BD3E4-CB99-4E3F-9707-88C0D71FCF84}"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851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9C6FE-C80E-476C-AEDF-85018467254F}" type="datetimeFigureOut">
              <a:rPr lang="en-US" smtClean="0"/>
              <a:t>8/8/2017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BD3E4-CB99-4E3F-9707-88C0D71FCF84}"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000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9C6FE-C80E-476C-AEDF-85018467254F}"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BD3E4-CB99-4E3F-9707-88C0D71FCF84}"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469812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9C6FE-C80E-476C-AEDF-85018467254F}" type="datetimeFigureOut">
              <a:rPr lang="en-US" smtClean="0"/>
              <a:t>8/8/2017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BD3E4-CB99-4E3F-9707-88C0D71FCF84}"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739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9C6FE-C80E-476C-AEDF-85018467254F}" type="datetimeFigureOut">
              <a:rPr lang="en-US" smtClean="0"/>
              <a:t>8/8/2017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BD3E4-CB99-4E3F-9707-88C0D71FCF84}"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84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9C6FE-C80E-476C-AEDF-85018467254F}" type="datetimeFigureOut">
              <a:rPr lang="en-US" smtClean="0"/>
              <a:t>8/8/2017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BD3E4-CB99-4E3F-9707-88C0D71FCF84}"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059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49C6FE-C80E-476C-AEDF-85018467254F}"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BD3E4-CB99-4E3F-9707-88C0D71FCF84}" type="slidenum">
              <a:rPr lang="en-US" smtClean="0"/>
              <a:t>‹#›</a:t>
            </a:fld>
            <a:endParaRPr lang="en-US"/>
          </a:p>
        </p:txBody>
      </p:sp>
    </p:spTree>
    <p:extLst>
      <p:ext uri="{BB962C8B-B14F-4D97-AF65-F5344CB8AC3E}">
        <p14:creationId xmlns:p14="http://schemas.microsoft.com/office/powerpoint/2010/main" val="24690705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49C6FE-C80E-476C-AEDF-85018467254F}" type="datetimeFigureOut">
              <a:rPr lang="en-US" smtClean="0"/>
              <a:t>8/8/2017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BD3E4-CB99-4E3F-9707-88C0D71FCF84}" type="slidenum">
              <a:rPr lang="en-US" smtClean="0"/>
              <a:t>‹#›</a:t>
            </a:fld>
            <a:endParaRPr lang="en-US"/>
          </a:p>
        </p:txBody>
      </p:sp>
    </p:spTree>
    <p:extLst>
      <p:ext uri="{BB962C8B-B14F-4D97-AF65-F5344CB8AC3E}">
        <p14:creationId xmlns:p14="http://schemas.microsoft.com/office/powerpoint/2010/main" val="30152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2649C6FE-C80E-476C-AEDF-85018467254F}" type="datetimeFigureOut">
              <a:rPr lang="en-US" smtClean="0"/>
              <a:t>8/8/2017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5AFBD3E4-CB99-4E3F-9707-88C0D71FCF84}" type="slidenum">
              <a:rPr lang="en-US" smtClean="0"/>
              <a:t>‹#›</a:t>
            </a:fld>
            <a:endParaRPr lang="en-US"/>
          </a:p>
        </p:txBody>
      </p:sp>
    </p:spTree>
    <p:extLst>
      <p:ext uri="{BB962C8B-B14F-4D97-AF65-F5344CB8AC3E}">
        <p14:creationId xmlns:p14="http://schemas.microsoft.com/office/powerpoint/2010/main" val="32411356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509-CC8E-4378-9480-904C917150B2}"/>
              </a:ext>
            </a:extLst>
          </p:cNvPr>
          <p:cNvSpPr>
            <a:spLocks noGrp="1"/>
          </p:cNvSpPr>
          <p:nvPr>
            <p:ph type="ctrTitle"/>
          </p:nvPr>
        </p:nvSpPr>
        <p:spPr/>
        <p:txBody>
          <a:bodyPr/>
          <a:lstStyle/>
          <a:p>
            <a:r>
              <a:rPr lang="en-US" dirty="0"/>
              <a:t>LEARN PHP</a:t>
            </a:r>
          </a:p>
        </p:txBody>
      </p:sp>
      <p:sp>
        <p:nvSpPr>
          <p:cNvPr id="3" name="Subtitle 2">
            <a:extLst>
              <a:ext uri="{FF2B5EF4-FFF2-40B4-BE49-F238E27FC236}">
                <a16:creationId xmlns:a16="http://schemas.microsoft.com/office/drawing/2014/main" id="{687E5474-AE2F-477B-9113-7D081B0EF560}"/>
              </a:ext>
            </a:extLst>
          </p:cNvPr>
          <p:cNvSpPr>
            <a:spLocks noGrp="1"/>
          </p:cNvSpPr>
          <p:nvPr>
            <p:ph type="subTitle" idx="1"/>
          </p:nvPr>
        </p:nvSpPr>
        <p:spPr/>
        <p:txBody>
          <a:bodyPr>
            <a:normAutofit/>
          </a:bodyPr>
          <a:lstStyle/>
          <a:p>
            <a:r>
              <a:rPr lang="en-US" dirty="0"/>
              <a:t>CLASS: 1</a:t>
            </a:r>
          </a:p>
          <a:p>
            <a:r>
              <a:rPr lang="en-US" dirty="0"/>
              <a:t>DATE: 09-08-2017</a:t>
            </a:r>
          </a:p>
        </p:txBody>
      </p:sp>
    </p:spTree>
    <p:extLst>
      <p:ext uri="{BB962C8B-B14F-4D97-AF65-F5344CB8AC3E}">
        <p14:creationId xmlns:p14="http://schemas.microsoft.com/office/powerpoint/2010/main" val="163460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DF3B-F488-4B5F-9037-3BCFF2DBF174}"/>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2E2F2189-8854-40C8-B0CE-E914A2A80D4B}"/>
              </a:ext>
            </a:extLst>
          </p:cNvPr>
          <p:cNvSpPr>
            <a:spLocks noGrp="1"/>
          </p:cNvSpPr>
          <p:nvPr>
            <p:ph idx="1"/>
          </p:nvPr>
        </p:nvSpPr>
        <p:spPr/>
        <p:txBody>
          <a:bodyPr/>
          <a:lstStyle/>
          <a:p>
            <a:pPr algn="just"/>
            <a:r>
              <a:rPr lang="en-US" dirty="0"/>
              <a:t>An object is a data type that not only allows storing data but also information on, how to process that data. An object is a specific instance of a class which serve as templates for objects. Objects are created based on this template via the new keyword.</a:t>
            </a:r>
          </a:p>
          <a:p>
            <a:pPr algn="just"/>
            <a:r>
              <a:rPr lang="en-US" dirty="0"/>
              <a:t>Every object has properties and methods corresponding to those of its parent class. Every object instance is completely independent, with its own properties and methods, and can thus be manipulated independently of other objects of the same class.</a:t>
            </a:r>
          </a:p>
        </p:txBody>
      </p:sp>
    </p:spTree>
    <p:extLst>
      <p:ext uri="{BB962C8B-B14F-4D97-AF65-F5344CB8AC3E}">
        <p14:creationId xmlns:p14="http://schemas.microsoft.com/office/powerpoint/2010/main" val="10485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FE2F-3299-48DB-9870-7E2BF13C84DC}"/>
              </a:ext>
            </a:extLst>
          </p:cNvPr>
          <p:cNvSpPr>
            <a:spLocks noGrp="1"/>
          </p:cNvSpPr>
          <p:nvPr>
            <p:ph type="title"/>
          </p:nvPr>
        </p:nvSpPr>
        <p:spPr>
          <a:xfrm>
            <a:off x="781878" y="294198"/>
            <a:ext cx="10172634" cy="659959"/>
          </a:xfrm>
        </p:spPr>
        <p:txBody>
          <a:bodyPr>
            <a:normAutofit fontScale="90000"/>
          </a:bodyPr>
          <a:lstStyle/>
          <a:p>
            <a:r>
              <a:rPr lang="en-US" dirty="0"/>
              <a:t>Object:</a:t>
            </a:r>
          </a:p>
        </p:txBody>
      </p:sp>
      <p:sp>
        <p:nvSpPr>
          <p:cNvPr id="3" name="Content Placeholder 2">
            <a:extLst>
              <a:ext uri="{FF2B5EF4-FFF2-40B4-BE49-F238E27FC236}">
                <a16:creationId xmlns:a16="http://schemas.microsoft.com/office/drawing/2014/main" id="{D587AC57-A90B-419B-BB66-75E70DA87716}"/>
              </a:ext>
            </a:extLst>
          </p:cNvPr>
          <p:cNvSpPr>
            <a:spLocks noGrp="1"/>
          </p:cNvSpPr>
          <p:nvPr>
            <p:ph idx="1"/>
          </p:nvPr>
        </p:nvSpPr>
        <p:spPr>
          <a:xfrm>
            <a:off x="781878" y="1073426"/>
            <a:ext cx="9170505" cy="5784574"/>
          </a:xfrm>
        </p:spPr>
        <p:txBody>
          <a:bodyPr>
            <a:noAutofit/>
          </a:bodyPr>
          <a:lstStyle/>
          <a:p>
            <a:pPr marL="0" indent="0">
              <a:buNone/>
            </a:pPr>
            <a:r>
              <a:rPr lang="en-US" sz="1050" dirty="0"/>
              <a:t>&lt;?</a:t>
            </a:r>
            <a:r>
              <a:rPr lang="en-US" sz="1050" dirty="0" err="1"/>
              <a:t>php</a:t>
            </a:r>
            <a:endParaRPr lang="en-US" sz="1050" dirty="0"/>
          </a:p>
          <a:p>
            <a:pPr marL="0" indent="0">
              <a:buNone/>
            </a:pPr>
            <a:r>
              <a:rPr lang="en-US" sz="1050" dirty="0"/>
              <a:t>// Class definition</a:t>
            </a:r>
          </a:p>
          <a:p>
            <a:pPr marL="0" indent="0">
              <a:buNone/>
            </a:pPr>
            <a:r>
              <a:rPr lang="en-US" sz="1050" dirty="0"/>
              <a:t>class greeting{</a:t>
            </a:r>
          </a:p>
          <a:p>
            <a:pPr marL="0" indent="0">
              <a:buNone/>
            </a:pPr>
            <a:r>
              <a:rPr lang="en-US" sz="1050" dirty="0"/>
              <a:t>    // properties</a:t>
            </a:r>
          </a:p>
          <a:p>
            <a:pPr marL="0" indent="0">
              <a:buNone/>
            </a:pPr>
            <a:r>
              <a:rPr lang="en-US" sz="1050" dirty="0"/>
              <a:t>    public $</a:t>
            </a:r>
            <a:r>
              <a:rPr lang="en-US" sz="1050" dirty="0" err="1"/>
              <a:t>str</a:t>
            </a:r>
            <a:r>
              <a:rPr lang="en-US" sz="1050" dirty="0"/>
              <a:t> = "Hello World!";</a:t>
            </a:r>
          </a:p>
          <a:p>
            <a:pPr marL="0" indent="0">
              <a:buNone/>
            </a:pPr>
            <a:r>
              <a:rPr lang="en-US" sz="1050" dirty="0"/>
              <a:t>    </a:t>
            </a:r>
          </a:p>
          <a:p>
            <a:pPr marL="0" indent="0">
              <a:buNone/>
            </a:pPr>
            <a:r>
              <a:rPr lang="en-US" sz="1050" dirty="0"/>
              <a:t>    // methods</a:t>
            </a:r>
          </a:p>
          <a:p>
            <a:pPr marL="0" indent="0">
              <a:buNone/>
            </a:pPr>
            <a:r>
              <a:rPr lang="en-US" sz="1050" dirty="0"/>
              <a:t>    function </a:t>
            </a:r>
            <a:r>
              <a:rPr lang="en-US" sz="1050" dirty="0" err="1"/>
              <a:t>show_greeting</a:t>
            </a:r>
            <a:r>
              <a:rPr lang="en-US" sz="1050" dirty="0"/>
              <a:t>(){</a:t>
            </a:r>
          </a:p>
          <a:p>
            <a:pPr marL="0" indent="0">
              <a:buNone/>
            </a:pPr>
            <a:r>
              <a:rPr lang="en-US" sz="1050" dirty="0"/>
              <a:t>        return $this-&gt;</a:t>
            </a:r>
            <a:r>
              <a:rPr lang="en-US" sz="1050" dirty="0" err="1"/>
              <a:t>str</a:t>
            </a:r>
            <a:r>
              <a:rPr lang="en-US" sz="1050" dirty="0"/>
              <a:t>;</a:t>
            </a:r>
          </a:p>
          <a:p>
            <a:pPr marL="0" indent="0">
              <a:buNone/>
            </a:pPr>
            <a:r>
              <a:rPr lang="en-US" sz="1050" dirty="0"/>
              <a:t>    }</a:t>
            </a:r>
          </a:p>
          <a:p>
            <a:pPr marL="0" indent="0">
              <a:buNone/>
            </a:pPr>
            <a:r>
              <a:rPr lang="en-US" sz="1050" dirty="0"/>
              <a:t>}</a:t>
            </a:r>
          </a:p>
          <a:p>
            <a:pPr marL="0" indent="0">
              <a:buNone/>
            </a:pPr>
            <a:r>
              <a:rPr lang="en-US" sz="1050" dirty="0"/>
              <a:t> </a:t>
            </a:r>
          </a:p>
          <a:p>
            <a:pPr marL="0" indent="0">
              <a:buNone/>
            </a:pPr>
            <a:r>
              <a:rPr lang="en-US" sz="1050" dirty="0"/>
              <a:t>// Create object from class</a:t>
            </a:r>
          </a:p>
          <a:p>
            <a:pPr marL="0" indent="0">
              <a:buNone/>
            </a:pPr>
            <a:r>
              <a:rPr lang="en-US" sz="1050" dirty="0"/>
              <a:t>$message = new greeting;</a:t>
            </a:r>
          </a:p>
          <a:p>
            <a:pPr marL="0" indent="0">
              <a:buNone/>
            </a:pPr>
            <a:r>
              <a:rPr lang="en-US" sz="1050" dirty="0" err="1"/>
              <a:t>var_dump</a:t>
            </a:r>
            <a:r>
              <a:rPr lang="en-US" sz="1050" dirty="0"/>
              <a:t>($message);</a:t>
            </a:r>
          </a:p>
          <a:p>
            <a:pPr marL="0" indent="0">
              <a:buNone/>
            </a:pPr>
            <a:r>
              <a:rPr lang="en-US" sz="1050" dirty="0"/>
              <a:t>?&gt;</a:t>
            </a:r>
          </a:p>
        </p:txBody>
      </p:sp>
    </p:spTree>
    <p:extLst>
      <p:ext uri="{BB962C8B-B14F-4D97-AF65-F5344CB8AC3E}">
        <p14:creationId xmlns:p14="http://schemas.microsoft.com/office/powerpoint/2010/main" val="161191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B1C7-D481-4982-BC8A-64752D089D10}"/>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6C933EC7-DB7F-4335-8CDD-68AE5A07CF3D}"/>
              </a:ext>
            </a:extLst>
          </p:cNvPr>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a:t>$a = NULL;</a:t>
            </a:r>
          </a:p>
          <a:p>
            <a:pPr marL="0" indent="0">
              <a:buNone/>
            </a:pPr>
            <a:r>
              <a:rPr lang="en-US" dirty="0" err="1"/>
              <a:t>var_dump</a:t>
            </a:r>
            <a:r>
              <a:rPr lang="en-US" dirty="0"/>
              <a:t>($a);</a:t>
            </a:r>
          </a:p>
          <a:p>
            <a:pPr marL="0" indent="0">
              <a:buNone/>
            </a:pPr>
            <a:r>
              <a:rPr lang="en-US" dirty="0"/>
              <a:t>echo "&lt;</a:t>
            </a:r>
            <a:r>
              <a:rPr lang="en-US" dirty="0" err="1"/>
              <a:t>br</a:t>
            </a:r>
            <a:r>
              <a:rPr lang="en-US" dirty="0"/>
              <a:t>&gt;";</a:t>
            </a:r>
          </a:p>
          <a:p>
            <a:pPr marL="0" indent="0">
              <a:buNone/>
            </a:pPr>
            <a:r>
              <a:rPr lang="en-US" dirty="0"/>
              <a:t> </a:t>
            </a:r>
          </a:p>
          <a:p>
            <a:pPr marL="0" indent="0">
              <a:buNone/>
            </a:pPr>
            <a:r>
              <a:rPr lang="en-US" dirty="0"/>
              <a:t>$b = "Hello World!";</a:t>
            </a:r>
          </a:p>
          <a:p>
            <a:pPr marL="0" indent="0">
              <a:buNone/>
            </a:pPr>
            <a:r>
              <a:rPr lang="en-US" dirty="0"/>
              <a:t>$b = NULL;</a:t>
            </a:r>
          </a:p>
          <a:p>
            <a:pPr marL="0" indent="0">
              <a:buNone/>
            </a:pPr>
            <a:r>
              <a:rPr lang="en-US" dirty="0" err="1"/>
              <a:t>var_dump</a:t>
            </a:r>
            <a:r>
              <a:rPr lang="en-US" dirty="0"/>
              <a:t>($b);</a:t>
            </a:r>
          </a:p>
          <a:p>
            <a:pPr marL="0" indent="0">
              <a:buNone/>
            </a:pPr>
            <a:r>
              <a:rPr lang="en-US" dirty="0"/>
              <a:t>?&gt;</a:t>
            </a:r>
          </a:p>
        </p:txBody>
      </p:sp>
    </p:spTree>
    <p:extLst>
      <p:ext uri="{BB962C8B-B14F-4D97-AF65-F5344CB8AC3E}">
        <p14:creationId xmlns:p14="http://schemas.microsoft.com/office/powerpoint/2010/main" val="199800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631C-2467-473B-8228-A32A44FB6032}"/>
              </a:ext>
            </a:extLst>
          </p:cNvPr>
          <p:cNvSpPr>
            <a:spLocks noGrp="1"/>
          </p:cNvSpPr>
          <p:nvPr>
            <p:ph type="title"/>
          </p:nvPr>
        </p:nvSpPr>
        <p:spPr/>
        <p:txBody>
          <a:bodyPr/>
          <a:lstStyle/>
          <a:p>
            <a:r>
              <a:rPr lang="en-US" dirty="0"/>
              <a:t>Resource Data type:</a:t>
            </a:r>
          </a:p>
        </p:txBody>
      </p:sp>
      <p:sp>
        <p:nvSpPr>
          <p:cNvPr id="3" name="Content Placeholder 2">
            <a:extLst>
              <a:ext uri="{FF2B5EF4-FFF2-40B4-BE49-F238E27FC236}">
                <a16:creationId xmlns:a16="http://schemas.microsoft.com/office/drawing/2014/main" id="{2985459A-5381-486B-B6D1-6D3B35AF4CB3}"/>
              </a:ext>
            </a:extLst>
          </p:cNvPr>
          <p:cNvSpPr>
            <a:spLocks noGrp="1"/>
          </p:cNvSpPr>
          <p:nvPr>
            <p:ph idx="1"/>
          </p:nvPr>
        </p:nvSpPr>
        <p:spPr/>
        <p:txBody>
          <a:bodyPr>
            <a:normAutofit/>
          </a:bodyPr>
          <a:lstStyle/>
          <a:p>
            <a:r>
              <a:rPr lang="en-US" dirty="0"/>
              <a:t>Resources are also coming under the list of PHP data types. But, unlike other data types,  resource identifiers are acting as a reference or identifier to access resource data provided by a third party external application. These resource data will be return while performing the operations like connecting the database or opening an external file. When we connect the database with the required configuration details like,</a:t>
            </a:r>
          </a:p>
          <a:p>
            <a:endParaRPr lang="en-US" dirty="0"/>
          </a:p>
          <a:p>
            <a:pPr marL="0" indent="0" algn="ctr">
              <a:buNone/>
            </a:pPr>
            <a:r>
              <a:rPr lang="en-US" dirty="0"/>
              <a:t>$conn = </a:t>
            </a:r>
            <a:r>
              <a:rPr lang="en-US" dirty="0" err="1"/>
              <a:t>mysqli_connect</a:t>
            </a:r>
            <a:r>
              <a:rPr lang="en-US" dirty="0"/>
              <a:t>(“</a:t>
            </a:r>
            <a:r>
              <a:rPr lang="en-US" dirty="0" err="1"/>
              <a:t>localhost”,"root","admin","animals</a:t>
            </a:r>
            <a:r>
              <a:rPr lang="en-US" dirty="0"/>
              <a:t>");</a:t>
            </a:r>
          </a:p>
          <a:p>
            <a:r>
              <a:rPr lang="en-US" dirty="0"/>
              <a:t>The function will return a resource type data to be stored into $conn </a:t>
            </a:r>
            <a:r>
              <a:rPr lang="en-US" dirty="0" err="1"/>
              <a:t>variable.With</a:t>
            </a:r>
            <a:r>
              <a:rPr lang="en-US" dirty="0"/>
              <a:t> reference to the resource created, we can get required list of data items from the database.</a:t>
            </a:r>
          </a:p>
        </p:txBody>
      </p:sp>
    </p:spTree>
    <p:extLst>
      <p:ext uri="{BB962C8B-B14F-4D97-AF65-F5344CB8AC3E}">
        <p14:creationId xmlns:p14="http://schemas.microsoft.com/office/powerpoint/2010/main" val="355128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5FC0-70A5-4DA8-ADB9-02EE6BB4ABB0}"/>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A093BD11-AE3A-4DEC-BBA4-857CB7517519}"/>
              </a:ext>
            </a:extLst>
          </p:cNvPr>
          <p:cNvSpPr>
            <a:spLocks noGrp="1"/>
          </p:cNvSpPr>
          <p:nvPr>
            <p:ph idx="1"/>
          </p:nvPr>
        </p:nvSpPr>
        <p:spPr/>
        <p:txBody>
          <a:bodyPr/>
          <a:lstStyle/>
          <a:p>
            <a:r>
              <a:rPr lang="en-US" dirty="0"/>
              <a:t>For file names use all ‘small letters’. Example: </a:t>
            </a:r>
            <a:r>
              <a:rPr lang="en-US" dirty="0" err="1"/>
              <a:t>class_email.php</a:t>
            </a:r>
            <a:r>
              <a:rPr lang="en-US" dirty="0"/>
              <a:t>, </a:t>
            </a:r>
            <a:r>
              <a:rPr lang="en-US" dirty="0" err="1"/>
              <a:t>file_handler.php</a:t>
            </a:r>
            <a:endParaRPr lang="en-US" dirty="0"/>
          </a:p>
          <a:p>
            <a:r>
              <a:rPr lang="en-US" dirty="0"/>
              <a:t>Variable/Property/Method name -&gt; ‘camelCase’. Example: </a:t>
            </a:r>
            <a:r>
              <a:rPr lang="en-US" dirty="0" err="1"/>
              <a:t>firstName</a:t>
            </a:r>
            <a:r>
              <a:rPr lang="en-US" dirty="0"/>
              <a:t>, </a:t>
            </a:r>
            <a:r>
              <a:rPr lang="en-US" dirty="0" err="1"/>
              <a:t>lastName</a:t>
            </a:r>
            <a:r>
              <a:rPr lang="en-US" dirty="0"/>
              <a:t>, </a:t>
            </a:r>
            <a:r>
              <a:rPr lang="en-US" dirty="0" err="1"/>
              <a:t>isVoid</a:t>
            </a:r>
            <a:r>
              <a:rPr lang="en-US" dirty="0"/>
              <a:t>() etc.</a:t>
            </a:r>
          </a:p>
          <a:p>
            <a:r>
              <a:rPr lang="en-US" dirty="0"/>
              <a:t>Class name -&gt; ‘pascal’. Example: </a:t>
            </a:r>
            <a:r>
              <a:rPr lang="en-US" dirty="0" err="1"/>
              <a:t>FileUploader</a:t>
            </a:r>
            <a:r>
              <a:rPr lang="en-US" dirty="0"/>
              <a:t>, </a:t>
            </a:r>
            <a:r>
              <a:rPr lang="en-US" dirty="0" err="1"/>
              <a:t>DeleteItem</a:t>
            </a:r>
            <a:r>
              <a:rPr lang="en-US" dirty="0"/>
              <a:t>, </a:t>
            </a:r>
            <a:r>
              <a:rPr lang="en-US" dirty="0" err="1"/>
              <a:t>MainProcess</a:t>
            </a:r>
            <a:r>
              <a:rPr lang="en-US" dirty="0"/>
              <a:t> etc.</a:t>
            </a:r>
          </a:p>
          <a:p>
            <a:endParaRPr lang="en-US" dirty="0"/>
          </a:p>
        </p:txBody>
      </p:sp>
    </p:spTree>
    <p:extLst>
      <p:ext uri="{BB962C8B-B14F-4D97-AF65-F5344CB8AC3E}">
        <p14:creationId xmlns:p14="http://schemas.microsoft.com/office/powerpoint/2010/main" val="15935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0E79-837B-4A39-A898-03448C8F38D1}"/>
              </a:ext>
            </a:extLst>
          </p:cNvPr>
          <p:cNvSpPr>
            <a:spLocks noGrp="1"/>
          </p:cNvSpPr>
          <p:nvPr>
            <p:ph type="title"/>
          </p:nvPr>
        </p:nvSpPr>
        <p:spPr/>
        <p:txBody>
          <a:bodyPr/>
          <a:lstStyle/>
          <a:p>
            <a:r>
              <a:rPr lang="en-US" dirty="0"/>
              <a:t>Constant:</a:t>
            </a:r>
          </a:p>
        </p:txBody>
      </p:sp>
      <p:sp>
        <p:nvSpPr>
          <p:cNvPr id="3" name="Content Placeholder 2">
            <a:extLst>
              <a:ext uri="{FF2B5EF4-FFF2-40B4-BE49-F238E27FC236}">
                <a16:creationId xmlns:a16="http://schemas.microsoft.com/office/drawing/2014/main" id="{9730C3A8-62AB-43D5-9803-59E6FDE424F3}"/>
              </a:ext>
            </a:extLst>
          </p:cNvPr>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a:t>define(“BCS", "Welcome to PHP!");</a:t>
            </a:r>
          </a:p>
          <a:p>
            <a:pPr marL="0" indent="0">
              <a:buNone/>
            </a:pPr>
            <a:r>
              <a:rPr lang="en-US" dirty="0"/>
              <a:t>echo BCS;</a:t>
            </a:r>
          </a:p>
          <a:p>
            <a:pPr marL="0" indent="0">
              <a:buNone/>
            </a:pPr>
            <a:r>
              <a:rPr lang="en-US" dirty="0"/>
              <a:t>?&gt;</a:t>
            </a:r>
          </a:p>
        </p:txBody>
      </p:sp>
    </p:spTree>
    <p:extLst>
      <p:ext uri="{BB962C8B-B14F-4D97-AF65-F5344CB8AC3E}">
        <p14:creationId xmlns:p14="http://schemas.microsoft.com/office/powerpoint/2010/main" val="41886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E0D-B08B-49F3-8B8B-4EB0137AB647}"/>
              </a:ext>
            </a:extLst>
          </p:cNvPr>
          <p:cNvSpPr>
            <a:spLocks noGrp="1"/>
          </p:cNvSpPr>
          <p:nvPr>
            <p:ph type="title"/>
          </p:nvPr>
        </p:nvSpPr>
        <p:spPr/>
        <p:txBody>
          <a:bodyPr/>
          <a:lstStyle/>
          <a:p>
            <a:r>
              <a:rPr lang="en-US" dirty="0"/>
              <a:t>LOOP</a:t>
            </a:r>
          </a:p>
        </p:txBody>
      </p:sp>
      <p:sp>
        <p:nvSpPr>
          <p:cNvPr id="3" name="Content Placeholder 2">
            <a:extLst>
              <a:ext uri="{FF2B5EF4-FFF2-40B4-BE49-F238E27FC236}">
                <a16:creationId xmlns:a16="http://schemas.microsoft.com/office/drawing/2014/main" id="{7B81CD0D-14D1-46DF-9600-0F3ED4238602}"/>
              </a:ext>
            </a:extLst>
          </p:cNvPr>
          <p:cNvSpPr>
            <a:spLocks noGrp="1"/>
          </p:cNvSpPr>
          <p:nvPr>
            <p:ph idx="1"/>
          </p:nvPr>
        </p:nvSpPr>
        <p:spPr/>
        <p:txBody>
          <a:bodyPr/>
          <a:lstStyle/>
          <a:p>
            <a:r>
              <a:rPr lang="en-US" dirty="0"/>
              <a:t>Loops in PHP are used to execute the same block of code a specified number of times. PHP supports following four loop types.</a:t>
            </a:r>
          </a:p>
          <a:p>
            <a:r>
              <a:rPr lang="en-US" b="1" dirty="0"/>
              <a:t>for</a:t>
            </a:r>
            <a:r>
              <a:rPr lang="en-US" dirty="0"/>
              <a:t> − loops through a block of code a specified number of times.</a:t>
            </a:r>
          </a:p>
          <a:p>
            <a:r>
              <a:rPr lang="en-US" b="1" dirty="0"/>
              <a:t>while</a:t>
            </a:r>
            <a:r>
              <a:rPr lang="en-US" dirty="0"/>
              <a:t> − loops through a block of code if and as long as a specified condition is true.</a:t>
            </a:r>
          </a:p>
          <a:p>
            <a:r>
              <a:rPr lang="en-US" b="1" dirty="0"/>
              <a:t>do...while</a:t>
            </a:r>
            <a:r>
              <a:rPr lang="en-US" dirty="0"/>
              <a:t> − loops through a block of code once, and then repeats the loop as long as a special condition is true.</a:t>
            </a:r>
          </a:p>
          <a:p>
            <a:r>
              <a:rPr lang="en-US" b="1" dirty="0" err="1"/>
              <a:t>foreach</a:t>
            </a:r>
            <a:r>
              <a:rPr lang="en-US" dirty="0"/>
              <a:t> − loops through a block of code for each element in an array.</a:t>
            </a:r>
          </a:p>
          <a:p>
            <a:endParaRPr lang="en-US" dirty="0"/>
          </a:p>
        </p:txBody>
      </p:sp>
    </p:spTree>
    <p:extLst>
      <p:ext uri="{BB962C8B-B14F-4D97-AF65-F5344CB8AC3E}">
        <p14:creationId xmlns:p14="http://schemas.microsoft.com/office/powerpoint/2010/main" val="177705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FDC8-7173-40AB-AB04-B7AD2C7411EC}"/>
              </a:ext>
            </a:extLst>
          </p:cNvPr>
          <p:cNvSpPr>
            <a:spLocks noGrp="1"/>
          </p:cNvSpPr>
          <p:nvPr>
            <p:ph type="title"/>
          </p:nvPr>
        </p:nvSpPr>
        <p:spPr/>
        <p:txBody>
          <a:bodyPr/>
          <a:lstStyle/>
          <a:p>
            <a:r>
              <a:rPr lang="en-US" dirty="0" err="1"/>
              <a:t>Foreach</a:t>
            </a:r>
            <a:r>
              <a:rPr lang="en-US" dirty="0"/>
              <a:t> loop</a:t>
            </a:r>
          </a:p>
        </p:txBody>
      </p:sp>
      <p:sp>
        <p:nvSpPr>
          <p:cNvPr id="3" name="Content Placeholder 2">
            <a:extLst>
              <a:ext uri="{FF2B5EF4-FFF2-40B4-BE49-F238E27FC236}">
                <a16:creationId xmlns:a16="http://schemas.microsoft.com/office/drawing/2014/main" id="{373E9FC4-BC12-4722-97CB-7E95BC9F12C3}"/>
              </a:ext>
            </a:extLst>
          </p:cNvPr>
          <p:cNvSpPr>
            <a:spLocks noGrp="1"/>
          </p:cNvSpPr>
          <p:nvPr>
            <p:ph idx="1"/>
          </p:nvPr>
        </p:nvSpPr>
        <p:spPr/>
        <p:txBody>
          <a:bodyPr/>
          <a:lstStyle/>
          <a:p>
            <a:pPr marL="0" indent="0">
              <a:buNone/>
            </a:pPr>
            <a:r>
              <a:rPr lang="en-US" dirty="0"/>
              <a:t>$</a:t>
            </a:r>
            <a:r>
              <a:rPr lang="en-US" dirty="0" err="1"/>
              <a:t>employeeAges</a:t>
            </a:r>
            <a:r>
              <a:rPr lang="en-US" dirty="0"/>
              <a:t>["Lisa"] = "28";</a:t>
            </a:r>
          </a:p>
          <a:p>
            <a:pPr marL="0" indent="0">
              <a:buNone/>
            </a:pPr>
            <a:r>
              <a:rPr lang="en-US" dirty="0"/>
              <a:t>$</a:t>
            </a:r>
            <a:r>
              <a:rPr lang="en-US" dirty="0" err="1"/>
              <a:t>employeeAges</a:t>
            </a:r>
            <a:r>
              <a:rPr lang="en-US" dirty="0"/>
              <a:t>["Jack"] = "16";</a:t>
            </a:r>
          </a:p>
          <a:p>
            <a:pPr marL="0" indent="0">
              <a:buNone/>
            </a:pPr>
            <a:r>
              <a:rPr lang="en-US" dirty="0"/>
              <a:t>$</a:t>
            </a:r>
            <a:r>
              <a:rPr lang="en-US" dirty="0" err="1"/>
              <a:t>employeeAges</a:t>
            </a:r>
            <a:r>
              <a:rPr lang="en-US" dirty="0"/>
              <a:t>["Ryan"] = "35";</a:t>
            </a:r>
          </a:p>
          <a:p>
            <a:pPr marL="0" indent="0">
              <a:buNone/>
            </a:pPr>
            <a:r>
              <a:rPr lang="en-US" dirty="0"/>
              <a:t>$</a:t>
            </a:r>
            <a:r>
              <a:rPr lang="en-US" dirty="0" err="1"/>
              <a:t>employeeAges</a:t>
            </a:r>
            <a:r>
              <a:rPr lang="en-US" dirty="0"/>
              <a:t>["Rachel"] = "46";</a:t>
            </a:r>
          </a:p>
          <a:p>
            <a:pPr marL="0" indent="0">
              <a:buNone/>
            </a:pPr>
            <a:r>
              <a:rPr lang="en-US" dirty="0"/>
              <a:t>$</a:t>
            </a:r>
            <a:r>
              <a:rPr lang="en-US" dirty="0" err="1"/>
              <a:t>employeeAges</a:t>
            </a:r>
            <a:r>
              <a:rPr lang="en-US" dirty="0"/>
              <a:t>["Grace"] = "34";</a:t>
            </a:r>
          </a:p>
          <a:p>
            <a:pPr marL="274320" lvl="1" indent="0">
              <a:buNone/>
            </a:pPr>
            <a:endParaRPr lang="en-US" dirty="0"/>
          </a:p>
          <a:p>
            <a:pPr marL="274320" lvl="1" indent="0">
              <a:buNone/>
            </a:pPr>
            <a:r>
              <a:rPr lang="en-US" dirty="0" err="1"/>
              <a:t>foreach</a:t>
            </a:r>
            <a:r>
              <a:rPr lang="en-US" dirty="0"/>
              <a:t>( $</a:t>
            </a:r>
            <a:r>
              <a:rPr lang="en-US" dirty="0" err="1"/>
              <a:t>employeeAges</a:t>
            </a:r>
            <a:r>
              <a:rPr lang="en-US" dirty="0"/>
              <a:t> as $key =&gt; $value)</a:t>
            </a:r>
          </a:p>
          <a:p>
            <a:pPr marL="274320" lvl="1" indent="0">
              <a:buNone/>
            </a:pPr>
            <a:r>
              <a:rPr lang="en-US" dirty="0"/>
              <a:t>{    </a:t>
            </a:r>
          </a:p>
          <a:p>
            <a:pPr marL="274320" lvl="1" indent="0">
              <a:buNone/>
            </a:pPr>
            <a:r>
              <a:rPr lang="en-US" dirty="0"/>
              <a:t>	echo "Name: $key, Age: $value &lt;</a:t>
            </a:r>
            <a:r>
              <a:rPr lang="en-US" dirty="0" err="1"/>
              <a:t>br</a:t>
            </a:r>
            <a:r>
              <a:rPr lang="en-US" dirty="0"/>
              <a:t> /&gt;";</a:t>
            </a:r>
          </a:p>
          <a:p>
            <a:pPr marL="274320" lvl="1" indent="0">
              <a:buNone/>
            </a:pPr>
            <a:r>
              <a:rPr lang="en-US" dirty="0"/>
              <a:t>}</a:t>
            </a:r>
          </a:p>
        </p:txBody>
      </p:sp>
    </p:spTree>
    <p:extLst>
      <p:ext uri="{BB962C8B-B14F-4D97-AF65-F5344CB8AC3E}">
        <p14:creationId xmlns:p14="http://schemas.microsoft.com/office/powerpoint/2010/main" val="35663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0975-153F-460D-8A95-CD7F087D9BAA}"/>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E74F869D-9A7F-4A97-94A3-50718F6A2E4F}"/>
              </a:ext>
            </a:extLst>
          </p:cNvPr>
          <p:cNvSpPr>
            <a:spLocks noGrp="1"/>
          </p:cNvSpPr>
          <p:nvPr>
            <p:ph idx="1"/>
          </p:nvPr>
        </p:nvSpPr>
        <p:spPr>
          <a:xfrm>
            <a:off x="1261871" y="1828800"/>
            <a:ext cx="8730267" cy="4916557"/>
          </a:xfrm>
        </p:spPr>
        <p:txBody>
          <a:bodyPr/>
          <a:lstStyle/>
          <a:p>
            <a:r>
              <a:rPr lang="en-US" dirty="0" err="1"/>
              <a:t>strlen</a:t>
            </a:r>
            <a:endParaRPr lang="en-US" dirty="0"/>
          </a:p>
          <a:p>
            <a:r>
              <a:rPr lang="en-US" dirty="0" err="1"/>
              <a:t>str_word_count</a:t>
            </a:r>
            <a:endParaRPr lang="en-US" dirty="0"/>
          </a:p>
          <a:p>
            <a:r>
              <a:rPr lang="en-US" dirty="0" err="1"/>
              <a:t>strrev</a:t>
            </a:r>
            <a:endParaRPr lang="en-US" dirty="0"/>
          </a:p>
          <a:p>
            <a:r>
              <a:rPr lang="en-US" dirty="0" err="1"/>
              <a:t>strpos</a:t>
            </a:r>
            <a:r>
              <a:rPr lang="en-US" dirty="0"/>
              <a:t>(“string", “searching word")</a:t>
            </a:r>
          </a:p>
          <a:p>
            <a:r>
              <a:rPr lang="en-US" dirty="0" err="1"/>
              <a:t>str_replace</a:t>
            </a:r>
            <a:r>
              <a:rPr lang="en-US" dirty="0"/>
              <a:t>(“word to replace", “new word", “string")</a:t>
            </a:r>
          </a:p>
          <a:p>
            <a:r>
              <a:rPr lang="en-US" dirty="0"/>
              <a:t>trim()</a:t>
            </a:r>
          </a:p>
          <a:p>
            <a:r>
              <a:rPr lang="en-US" dirty="0"/>
              <a:t>explode()</a:t>
            </a:r>
          </a:p>
          <a:p>
            <a:r>
              <a:rPr lang="en-US" dirty="0" err="1"/>
              <a:t>strtolower</a:t>
            </a:r>
            <a:r>
              <a:rPr lang="en-US" dirty="0"/>
              <a:t>()</a:t>
            </a:r>
          </a:p>
          <a:p>
            <a:r>
              <a:rPr lang="en-US" dirty="0" err="1"/>
              <a:t>strtolower</a:t>
            </a:r>
            <a:r>
              <a:rPr lang="en-US" dirty="0"/>
              <a:t>()</a:t>
            </a:r>
          </a:p>
          <a:p>
            <a:r>
              <a:rPr lang="en-US" dirty="0" err="1"/>
              <a:t>ucwords</a:t>
            </a:r>
            <a:r>
              <a:rPr lang="en-US" dirty="0"/>
              <a:t>(</a:t>
            </a:r>
            <a:r>
              <a:rPr lang="en-US" dirty="0" err="1"/>
              <a:t>strtolower</a:t>
            </a:r>
            <a:r>
              <a:rPr lang="en-US" dirty="0"/>
              <a:t>($string))</a:t>
            </a:r>
          </a:p>
          <a:p>
            <a:endParaRPr lang="en-US" dirty="0"/>
          </a:p>
          <a:p>
            <a:endParaRPr lang="en-US" dirty="0"/>
          </a:p>
        </p:txBody>
      </p:sp>
    </p:spTree>
    <p:extLst>
      <p:ext uri="{BB962C8B-B14F-4D97-AF65-F5344CB8AC3E}">
        <p14:creationId xmlns:p14="http://schemas.microsoft.com/office/powerpoint/2010/main" val="303267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54EF-0C98-468D-A499-95C49C359143}"/>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7F7B388B-6823-4617-A84B-AE21B1F699C9}"/>
              </a:ext>
            </a:extLst>
          </p:cNvPr>
          <p:cNvSpPr>
            <a:spLocks noGrp="1"/>
          </p:cNvSpPr>
          <p:nvPr>
            <p:ph idx="1"/>
          </p:nvPr>
        </p:nvSpPr>
        <p:spPr/>
        <p:txBody>
          <a:bodyPr>
            <a:normAutofit fontScale="92500" lnSpcReduction="10000"/>
          </a:bodyPr>
          <a:lstStyle/>
          <a:p>
            <a:r>
              <a:rPr lang="en-US" dirty="0"/>
              <a:t>An array is a data structure that stores one or more similar type of values in a single value. For example if you want to store 100 numbers then instead of defining 100 variables its easy to define an array of 100 length.</a:t>
            </a:r>
          </a:p>
          <a:p>
            <a:endParaRPr lang="en-US" dirty="0"/>
          </a:p>
          <a:p>
            <a:r>
              <a:rPr lang="en-US" dirty="0"/>
              <a:t>There are three different kind of arrays and each array value is accessed using an ID c which is called array index.</a:t>
            </a:r>
          </a:p>
          <a:p>
            <a:endParaRPr lang="en-US" dirty="0"/>
          </a:p>
          <a:p>
            <a:pPr marL="274320" lvl="1" indent="0">
              <a:buNone/>
            </a:pPr>
            <a:r>
              <a:rPr lang="en-US" dirty="0"/>
              <a:t>Numeric array − An array with a numeric index. Values are stored and accessed in linear fashion.</a:t>
            </a:r>
          </a:p>
          <a:p>
            <a:pPr marL="274320" lvl="1" indent="0">
              <a:buNone/>
            </a:pPr>
            <a:r>
              <a:rPr lang="en-US" dirty="0"/>
              <a:t>Associative array − An array with strings as index. This stores element values in association with key values rather than in a strict linear index order.</a:t>
            </a:r>
          </a:p>
          <a:p>
            <a:pPr marL="274320" lvl="1" indent="0">
              <a:buNone/>
            </a:pPr>
            <a:r>
              <a:rPr lang="en-US" dirty="0"/>
              <a:t>Multidimensional array − An array containing one or more arrays and values are accessed using multiple indices</a:t>
            </a:r>
          </a:p>
        </p:txBody>
      </p:sp>
    </p:spTree>
    <p:extLst>
      <p:ext uri="{BB962C8B-B14F-4D97-AF65-F5344CB8AC3E}">
        <p14:creationId xmlns:p14="http://schemas.microsoft.com/office/powerpoint/2010/main" val="419325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EB00-0FAB-4286-B9FF-8E2BE4EF0896}"/>
              </a:ext>
            </a:extLst>
          </p:cNvPr>
          <p:cNvSpPr>
            <a:spLocks noGrp="1"/>
          </p:cNvSpPr>
          <p:nvPr>
            <p:ph type="title"/>
          </p:nvPr>
        </p:nvSpPr>
        <p:spPr/>
        <p:txBody>
          <a:bodyPr/>
          <a:lstStyle/>
          <a:p>
            <a:r>
              <a:rPr lang="en-US" dirty="0"/>
              <a:t>Prerequisites:		</a:t>
            </a:r>
          </a:p>
        </p:txBody>
      </p:sp>
      <p:sp>
        <p:nvSpPr>
          <p:cNvPr id="3" name="Content Placeholder 2">
            <a:extLst>
              <a:ext uri="{FF2B5EF4-FFF2-40B4-BE49-F238E27FC236}">
                <a16:creationId xmlns:a16="http://schemas.microsoft.com/office/drawing/2014/main" id="{F8AE5D9F-A23D-44F2-AAA8-36F1D0A65937}"/>
              </a:ext>
            </a:extLst>
          </p:cNvPr>
          <p:cNvSpPr>
            <a:spLocks noGrp="1"/>
          </p:cNvSpPr>
          <p:nvPr>
            <p:ph idx="1"/>
          </p:nvPr>
        </p:nvSpPr>
        <p:spPr/>
        <p:txBody>
          <a:bodyPr/>
          <a:lstStyle/>
          <a:p>
            <a:r>
              <a:rPr lang="en-US" dirty="0"/>
              <a:t>Text editor</a:t>
            </a:r>
          </a:p>
          <a:p>
            <a:r>
              <a:rPr lang="en-US" dirty="0"/>
              <a:t>Server (</a:t>
            </a:r>
            <a:r>
              <a:rPr lang="en-US" dirty="0" err="1"/>
              <a:t>Xampp</a:t>
            </a:r>
            <a:r>
              <a:rPr lang="en-US" dirty="0"/>
              <a:t>/</a:t>
            </a:r>
            <a:r>
              <a:rPr lang="en-US" dirty="0" err="1"/>
              <a:t>wamp</a:t>
            </a:r>
            <a:r>
              <a:rPr lang="en-US" dirty="0"/>
              <a:t>)</a:t>
            </a:r>
          </a:p>
          <a:p>
            <a:r>
              <a:rPr lang="en-US" dirty="0"/>
              <a:t>Simple html basic</a:t>
            </a:r>
          </a:p>
          <a:p>
            <a:r>
              <a:rPr lang="en-US" dirty="0"/>
              <a:t>Browser</a:t>
            </a:r>
          </a:p>
        </p:txBody>
      </p:sp>
    </p:spTree>
    <p:extLst>
      <p:ext uri="{BB962C8B-B14F-4D97-AF65-F5344CB8AC3E}">
        <p14:creationId xmlns:p14="http://schemas.microsoft.com/office/powerpoint/2010/main" val="150962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8025-D0FE-45EB-A063-D651920843E0}"/>
              </a:ext>
            </a:extLst>
          </p:cNvPr>
          <p:cNvSpPr>
            <a:spLocks noGrp="1"/>
          </p:cNvSpPr>
          <p:nvPr>
            <p:ph type="title"/>
          </p:nvPr>
        </p:nvSpPr>
        <p:spPr/>
        <p:txBody>
          <a:bodyPr/>
          <a:lstStyle/>
          <a:p>
            <a:r>
              <a:rPr lang="en-US" dirty="0"/>
              <a:t>Associative Array:</a:t>
            </a:r>
          </a:p>
        </p:txBody>
      </p:sp>
      <p:sp>
        <p:nvSpPr>
          <p:cNvPr id="3" name="Content Placeholder 2">
            <a:extLst>
              <a:ext uri="{FF2B5EF4-FFF2-40B4-BE49-F238E27FC236}">
                <a16:creationId xmlns:a16="http://schemas.microsoft.com/office/drawing/2014/main" id="{DB66158E-172F-4F7C-AB14-7EAC44D066D4}"/>
              </a:ext>
            </a:extLst>
          </p:cNvPr>
          <p:cNvSpPr>
            <a:spLocks noGrp="1"/>
          </p:cNvSpPr>
          <p:nvPr>
            <p:ph idx="1"/>
          </p:nvPr>
        </p:nvSpPr>
        <p:spPr/>
        <p:txBody>
          <a:bodyPr/>
          <a:lstStyle/>
          <a:p>
            <a:r>
              <a:rPr lang="en-US" dirty="0"/>
              <a:t>$salaries = array(“</a:t>
            </a:r>
            <a:r>
              <a:rPr lang="en-US" dirty="0" err="1"/>
              <a:t>oli</a:t>
            </a:r>
            <a:r>
              <a:rPr lang="en-US" dirty="0"/>
              <a:t>" =&gt; 2000, “</a:t>
            </a:r>
            <a:r>
              <a:rPr lang="en-US" dirty="0" err="1"/>
              <a:t>pulock</a:t>
            </a:r>
            <a:r>
              <a:rPr lang="en-US" dirty="0"/>
              <a:t>" =&gt; 1000, “</a:t>
            </a:r>
            <a:r>
              <a:rPr lang="en-US" dirty="0" err="1"/>
              <a:t>shipon</a:t>
            </a:r>
            <a:r>
              <a:rPr lang="en-US" dirty="0"/>
              <a:t>" =&gt; 500);</a:t>
            </a:r>
          </a:p>
          <a:p>
            <a:endParaRPr lang="en-US" dirty="0"/>
          </a:p>
          <a:p>
            <a:pPr marL="0" indent="0" algn="just">
              <a:buNone/>
            </a:pPr>
            <a:r>
              <a:rPr lang="en-US" dirty="0"/>
              <a:t>echo "Salary of </a:t>
            </a:r>
            <a:r>
              <a:rPr lang="en-US" dirty="0" err="1"/>
              <a:t>oli</a:t>
            </a:r>
            <a:r>
              <a:rPr lang="en-US" dirty="0"/>
              <a:t> is ". $salaries[‘</a:t>
            </a:r>
            <a:r>
              <a:rPr lang="en-US" dirty="0" err="1"/>
              <a:t>oli</a:t>
            </a:r>
            <a:r>
              <a:rPr lang="en-US" dirty="0"/>
              <a:t>'] . "&lt;</a:t>
            </a:r>
            <a:r>
              <a:rPr lang="en-US" dirty="0" err="1"/>
              <a:t>br</a:t>
            </a:r>
            <a:r>
              <a:rPr lang="en-US" dirty="0"/>
              <a:t> /&gt;";</a:t>
            </a:r>
          </a:p>
          <a:p>
            <a:pPr marL="0" indent="0" algn="just">
              <a:buNone/>
            </a:pPr>
            <a:r>
              <a:rPr lang="en-US" dirty="0"/>
              <a:t>echo "Salary of </a:t>
            </a:r>
            <a:r>
              <a:rPr lang="en-US" dirty="0" err="1"/>
              <a:t>pulock</a:t>
            </a:r>
            <a:r>
              <a:rPr lang="en-US" dirty="0"/>
              <a:t> is ".  $salaries[‘</a:t>
            </a:r>
            <a:r>
              <a:rPr lang="en-US" dirty="0" err="1"/>
              <a:t>pulock</a:t>
            </a:r>
            <a:r>
              <a:rPr lang="en-US" dirty="0"/>
              <a:t>']. "&lt;</a:t>
            </a:r>
            <a:r>
              <a:rPr lang="en-US" dirty="0" err="1"/>
              <a:t>br</a:t>
            </a:r>
            <a:r>
              <a:rPr lang="en-US" dirty="0"/>
              <a:t> /&gt;";</a:t>
            </a:r>
          </a:p>
          <a:p>
            <a:pPr marL="0" indent="0" algn="just">
              <a:buNone/>
            </a:pPr>
            <a:r>
              <a:rPr lang="en-US" dirty="0"/>
              <a:t>echo "Salary of </a:t>
            </a:r>
            <a:r>
              <a:rPr lang="en-US" dirty="0" err="1"/>
              <a:t>shipon</a:t>
            </a:r>
            <a:r>
              <a:rPr lang="en-US" dirty="0"/>
              <a:t> is ".  $salaries[‘</a:t>
            </a:r>
            <a:r>
              <a:rPr lang="en-US" dirty="0" err="1"/>
              <a:t>shipon</a:t>
            </a:r>
            <a:r>
              <a:rPr lang="en-US" dirty="0"/>
              <a:t>']. "&lt;</a:t>
            </a:r>
            <a:r>
              <a:rPr lang="en-US" dirty="0" err="1"/>
              <a:t>br</a:t>
            </a:r>
            <a:r>
              <a:rPr lang="en-US" dirty="0"/>
              <a:t> /&gt;";</a:t>
            </a:r>
          </a:p>
        </p:txBody>
      </p:sp>
    </p:spTree>
    <p:extLst>
      <p:ext uri="{BB962C8B-B14F-4D97-AF65-F5344CB8AC3E}">
        <p14:creationId xmlns:p14="http://schemas.microsoft.com/office/powerpoint/2010/main" val="2185068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A28-48F4-4A55-BCDE-316D95997800}"/>
              </a:ext>
            </a:extLst>
          </p:cNvPr>
          <p:cNvSpPr>
            <a:spLocks noGrp="1"/>
          </p:cNvSpPr>
          <p:nvPr>
            <p:ph type="title"/>
          </p:nvPr>
        </p:nvSpPr>
        <p:spPr>
          <a:xfrm>
            <a:off x="1261872" y="294198"/>
            <a:ext cx="9538650" cy="4145280"/>
          </a:xfrm>
        </p:spPr>
        <p:txBody>
          <a:bodyPr>
            <a:normAutofit/>
          </a:bodyPr>
          <a:lstStyle/>
          <a:p>
            <a:r>
              <a:rPr lang="en-US" dirty="0"/>
              <a:t>Database Connect With </a:t>
            </a:r>
            <a:r>
              <a:rPr lang="en-US" dirty="0" err="1"/>
              <a:t>mysqli</a:t>
            </a:r>
            <a:r>
              <a:rPr lang="en-US" dirty="0"/>
              <a:t> </a:t>
            </a:r>
          </a:p>
        </p:txBody>
      </p:sp>
      <p:sp>
        <p:nvSpPr>
          <p:cNvPr id="3" name="Content Placeholder 2">
            <a:extLst>
              <a:ext uri="{FF2B5EF4-FFF2-40B4-BE49-F238E27FC236}">
                <a16:creationId xmlns:a16="http://schemas.microsoft.com/office/drawing/2014/main" id="{08B95E9B-8C6F-49C4-B253-F22C47EAB260}"/>
              </a:ext>
            </a:extLst>
          </p:cNvPr>
          <p:cNvSpPr>
            <a:spLocks noGrp="1"/>
          </p:cNvSpPr>
          <p:nvPr>
            <p:ph idx="1"/>
          </p:nvPr>
        </p:nvSpPr>
        <p:spPr>
          <a:xfrm>
            <a:off x="1261871" y="5870713"/>
            <a:ext cx="9008563" cy="309424"/>
          </a:xfrm>
        </p:spPr>
        <p:txBody>
          <a:bodyPr>
            <a:normAutofit fontScale="77500" lnSpcReduction="20000"/>
          </a:bodyPr>
          <a:lstStyle/>
          <a:p>
            <a:endParaRPr lang="en-US" dirty="0"/>
          </a:p>
          <a:p>
            <a:pPr marL="0" indent="0">
              <a:buNone/>
            </a:pPr>
            <a:endParaRPr lang="en-US" dirty="0"/>
          </a:p>
        </p:txBody>
      </p:sp>
    </p:spTree>
    <p:extLst>
      <p:ext uri="{BB962C8B-B14F-4D97-AF65-F5344CB8AC3E}">
        <p14:creationId xmlns:p14="http://schemas.microsoft.com/office/powerpoint/2010/main" val="332982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C2D2-2CE5-4A56-A3F5-40482CE1BF6F}"/>
              </a:ext>
            </a:extLst>
          </p:cNvPr>
          <p:cNvSpPr>
            <a:spLocks noGrp="1"/>
          </p:cNvSpPr>
          <p:nvPr>
            <p:ph type="title"/>
          </p:nvPr>
        </p:nvSpPr>
        <p:spPr>
          <a:xfrm>
            <a:off x="1261872" y="294198"/>
            <a:ext cx="9379624" cy="5974080"/>
          </a:xfrm>
        </p:spPr>
        <p:txBody>
          <a:bodyPr/>
          <a:lstStyle/>
          <a:p>
            <a:r>
              <a:rPr lang="en-US"/>
              <a:t>Thank You!! </a:t>
            </a:r>
            <a:endParaRPr lang="en-US" dirty="0"/>
          </a:p>
        </p:txBody>
      </p:sp>
    </p:spTree>
    <p:extLst>
      <p:ext uri="{BB962C8B-B14F-4D97-AF65-F5344CB8AC3E}">
        <p14:creationId xmlns:p14="http://schemas.microsoft.com/office/powerpoint/2010/main" val="308440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FE88-85C2-4119-96FC-1C49C6CB0694}"/>
              </a:ext>
            </a:extLst>
          </p:cNvPr>
          <p:cNvSpPr>
            <a:spLocks noGrp="1"/>
          </p:cNvSpPr>
          <p:nvPr>
            <p:ph type="title"/>
          </p:nvPr>
        </p:nvSpPr>
        <p:spPr/>
        <p:txBody>
          <a:bodyPr/>
          <a:lstStyle/>
          <a:p>
            <a:r>
              <a:rPr lang="en-US" dirty="0"/>
              <a:t>What Is PHP?</a:t>
            </a:r>
          </a:p>
        </p:txBody>
      </p:sp>
      <p:sp>
        <p:nvSpPr>
          <p:cNvPr id="3" name="Content Placeholder 2">
            <a:extLst>
              <a:ext uri="{FF2B5EF4-FFF2-40B4-BE49-F238E27FC236}">
                <a16:creationId xmlns:a16="http://schemas.microsoft.com/office/drawing/2014/main" id="{D11BD4F3-295F-4CB9-A7E2-8D0B1477380B}"/>
              </a:ext>
            </a:extLst>
          </p:cNvPr>
          <p:cNvSpPr>
            <a:spLocks noGrp="1"/>
          </p:cNvSpPr>
          <p:nvPr>
            <p:ph idx="1"/>
          </p:nvPr>
        </p:nvSpPr>
        <p:spPr/>
        <p:txBody>
          <a:bodyPr/>
          <a:lstStyle/>
          <a:p>
            <a:r>
              <a:rPr lang="en-US" dirty="0"/>
              <a:t>PHP stands for Hypertext Preprocessor</a:t>
            </a:r>
          </a:p>
          <a:p>
            <a:r>
              <a:rPr lang="en-US" dirty="0"/>
              <a:t>Its also still known around the world by its original name, Personal Home Page</a:t>
            </a:r>
          </a:p>
          <a:p>
            <a:r>
              <a:rPr lang="en-US" b="1" dirty="0"/>
              <a:t>PHP is used by 82.5%</a:t>
            </a:r>
            <a:r>
              <a:rPr lang="en-US" dirty="0"/>
              <a:t> of all the websites.</a:t>
            </a:r>
          </a:p>
          <a:p>
            <a:r>
              <a:rPr lang="en-US" dirty="0"/>
              <a:t>Its open source</a:t>
            </a:r>
          </a:p>
          <a:p>
            <a:endParaRPr lang="en-US" dirty="0"/>
          </a:p>
        </p:txBody>
      </p:sp>
    </p:spTree>
    <p:extLst>
      <p:ext uri="{BB962C8B-B14F-4D97-AF65-F5344CB8AC3E}">
        <p14:creationId xmlns:p14="http://schemas.microsoft.com/office/powerpoint/2010/main" val="39722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E772-CE89-4E05-B580-C2BEE8F35D7E}"/>
              </a:ext>
            </a:extLst>
          </p:cNvPr>
          <p:cNvSpPr>
            <a:spLocks noGrp="1"/>
          </p:cNvSpPr>
          <p:nvPr>
            <p:ph type="title"/>
          </p:nvPr>
        </p:nvSpPr>
        <p:spPr/>
        <p:txBody>
          <a:bodyPr/>
          <a:lstStyle/>
          <a:p>
            <a:r>
              <a:rPr lang="en-US" dirty="0"/>
              <a:t>FIND XAMPP: </a:t>
            </a:r>
          </a:p>
        </p:txBody>
      </p:sp>
      <p:sp>
        <p:nvSpPr>
          <p:cNvPr id="3" name="Content Placeholder 2">
            <a:extLst>
              <a:ext uri="{FF2B5EF4-FFF2-40B4-BE49-F238E27FC236}">
                <a16:creationId xmlns:a16="http://schemas.microsoft.com/office/drawing/2014/main" id="{FEFDF6D1-5967-4E38-8F6D-2CC9EC46B319}"/>
              </a:ext>
            </a:extLst>
          </p:cNvPr>
          <p:cNvSpPr>
            <a:spLocks noGrp="1"/>
          </p:cNvSpPr>
          <p:nvPr>
            <p:ph idx="1"/>
          </p:nvPr>
        </p:nvSpPr>
        <p:spPr/>
        <p:txBody>
          <a:bodyPr/>
          <a:lstStyle/>
          <a:p>
            <a:r>
              <a:rPr lang="en-US" dirty="0"/>
              <a:t>https://www.apachefriends.org</a:t>
            </a:r>
          </a:p>
        </p:txBody>
      </p:sp>
    </p:spTree>
    <p:extLst>
      <p:ext uri="{BB962C8B-B14F-4D97-AF65-F5344CB8AC3E}">
        <p14:creationId xmlns:p14="http://schemas.microsoft.com/office/powerpoint/2010/main" val="109016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EB3A-4544-476A-A6BF-69277F5D246F}"/>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904FC7B5-CF1D-4DAC-A008-08AB0279F14E}"/>
              </a:ext>
            </a:extLst>
          </p:cNvPr>
          <p:cNvSpPr>
            <a:spLocks noGrp="1"/>
          </p:cNvSpPr>
          <p:nvPr>
            <p:ph idx="1"/>
          </p:nvPr>
        </p:nvSpPr>
        <p:spPr/>
        <p:txBody>
          <a:bodyPr/>
          <a:lstStyle/>
          <a:p>
            <a:r>
              <a:rPr lang="en-US" dirty="0"/>
              <a:t>In PHP, a variable starts with the $ sign, followed by the name of the variable:</a:t>
            </a:r>
          </a:p>
          <a:p>
            <a:r>
              <a:rPr lang="en-US" dirty="0"/>
              <a:t>&lt;?</a:t>
            </a:r>
            <a:r>
              <a:rPr lang="en-US" dirty="0" err="1"/>
              <a:t>php</a:t>
            </a:r>
            <a:br>
              <a:rPr lang="en-US" dirty="0"/>
            </a:br>
            <a:r>
              <a:rPr lang="en-US" dirty="0"/>
              <a:t>$txt = “PHP";</a:t>
            </a:r>
            <a:br>
              <a:rPr lang="en-US" dirty="0"/>
            </a:br>
            <a:r>
              <a:rPr lang="en-US" dirty="0"/>
              <a:t>echo "I love $txt!";</a:t>
            </a:r>
            <a:br>
              <a:rPr lang="en-US" dirty="0"/>
            </a:br>
            <a:r>
              <a:rPr lang="en-US" dirty="0"/>
              <a:t>?&gt;</a:t>
            </a:r>
          </a:p>
        </p:txBody>
      </p:sp>
    </p:spTree>
    <p:extLst>
      <p:ext uri="{BB962C8B-B14F-4D97-AF65-F5344CB8AC3E}">
        <p14:creationId xmlns:p14="http://schemas.microsoft.com/office/powerpoint/2010/main" val="230901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7F28-6F47-4E74-A908-9A09738158F8}"/>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6BB0CAF0-3CE4-4FA6-8240-B22E7DF5C89F}"/>
              </a:ext>
            </a:extLst>
          </p:cNvPr>
          <p:cNvSpPr>
            <a:spLocks noGrp="1"/>
          </p:cNvSpPr>
          <p:nvPr>
            <p:ph idx="1"/>
          </p:nvPr>
        </p:nvSpPr>
        <p:spPr/>
        <p:txBody>
          <a:bodyPr>
            <a:normAutofit/>
          </a:bodyPr>
          <a:lstStyle/>
          <a:p>
            <a:r>
              <a:rPr lang="en-US" dirty="0"/>
              <a:t>Variables can store data of different types, and different data types can do different things.</a:t>
            </a:r>
          </a:p>
          <a:p>
            <a:r>
              <a:rPr lang="en-US" dirty="0"/>
              <a:t>PHP supports the following data types:</a:t>
            </a:r>
          </a:p>
          <a:p>
            <a:pPr lvl="1">
              <a:buFont typeface="Courier New" panose="02070309020205020404" pitchFamily="49" charset="0"/>
              <a:buChar char="o"/>
            </a:pPr>
            <a:r>
              <a:rPr lang="en-US" dirty="0"/>
              <a:t>String</a:t>
            </a:r>
          </a:p>
          <a:p>
            <a:pPr lvl="1">
              <a:buFont typeface="Courier New" panose="02070309020205020404" pitchFamily="49" charset="0"/>
              <a:buChar char="o"/>
            </a:pPr>
            <a:r>
              <a:rPr lang="en-US" dirty="0"/>
              <a:t>Integer</a:t>
            </a:r>
          </a:p>
          <a:p>
            <a:pPr lvl="1">
              <a:buFont typeface="Courier New" panose="02070309020205020404" pitchFamily="49" charset="0"/>
              <a:buChar char="o"/>
            </a:pPr>
            <a:r>
              <a:rPr lang="en-US" dirty="0"/>
              <a:t>Float (floating point numbers - also called double)</a:t>
            </a:r>
          </a:p>
          <a:p>
            <a:pPr lvl="1">
              <a:buFont typeface="Courier New" panose="02070309020205020404" pitchFamily="49" charset="0"/>
              <a:buChar char="o"/>
            </a:pPr>
            <a:r>
              <a:rPr lang="en-US" dirty="0"/>
              <a:t>Boolean</a:t>
            </a:r>
          </a:p>
          <a:p>
            <a:pPr lvl="1">
              <a:buFont typeface="Courier New" panose="02070309020205020404" pitchFamily="49" charset="0"/>
              <a:buChar char="o"/>
            </a:pPr>
            <a:r>
              <a:rPr lang="en-US" dirty="0"/>
              <a:t>Array</a:t>
            </a:r>
          </a:p>
          <a:p>
            <a:pPr lvl="1">
              <a:buFont typeface="Courier New" panose="02070309020205020404" pitchFamily="49" charset="0"/>
              <a:buChar char="o"/>
            </a:pPr>
            <a:r>
              <a:rPr lang="en-US" dirty="0"/>
              <a:t>Object</a:t>
            </a:r>
          </a:p>
          <a:p>
            <a:pPr lvl="1">
              <a:buFont typeface="Courier New" panose="02070309020205020404" pitchFamily="49" charset="0"/>
              <a:buChar char="o"/>
            </a:pPr>
            <a:r>
              <a:rPr lang="en-US" dirty="0"/>
              <a:t>NULL</a:t>
            </a:r>
          </a:p>
          <a:p>
            <a:pPr lvl="1">
              <a:buFont typeface="Courier New" panose="02070309020205020404" pitchFamily="49" charset="0"/>
              <a:buChar char="o"/>
            </a:pPr>
            <a:r>
              <a:rPr lang="en-US" dirty="0"/>
              <a:t>Resource</a:t>
            </a:r>
          </a:p>
          <a:p>
            <a:endParaRPr lang="en-US" dirty="0"/>
          </a:p>
        </p:txBody>
      </p:sp>
    </p:spTree>
    <p:extLst>
      <p:ext uri="{BB962C8B-B14F-4D97-AF65-F5344CB8AC3E}">
        <p14:creationId xmlns:p14="http://schemas.microsoft.com/office/powerpoint/2010/main" val="358579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899B-7182-401F-9980-54C82A544E0C}"/>
              </a:ext>
            </a:extLst>
          </p:cNvPr>
          <p:cNvSpPr>
            <a:spLocks noGrp="1"/>
          </p:cNvSpPr>
          <p:nvPr>
            <p:ph type="title"/>
          </p:nvPr>
        </p:nvSpPr>
        <p:spPr/>
        <p:txBody>
          <a:bodyPr/>
          <a:lstStyle/>
          <a:p>
            <a:r>
              <a:rPr lang="en-US" dirty="0"/>
              <a:t>ONE MOST USED DEBUGGER</a:t>
            </a:r>
          </a:p>
        </p:txBody>
      </p:sp>
      <p:sp>
        <p:nvSpPr>
          <p:cNvPr id="3" name="Content Placeholder 2">
            <a:extLst>
              <a:ext uri="{FF2B5EF4-FFF2-40B4-BE49-F238E27FC236}">
                <a16:creationId xmlns:a16="http://schemas.microsoft.com/office/drawing/2014/main" id="{E39FE526-08A9-4D7A-9509-85F84B6262E9}"/>
              </a:ext>
            </a:extLst>
          </p:cNvPr>
          <p:cNvSpPr>
            <a:spLocks noGrp="1"/>
          </p:cNvSpPr>
          <p:nvPr>
            <p:ph idx="1"/>
          </p:nvPr>
        </p:nvSpPr>
        <p:spPr/>
        <p:txBody>
          <a:bodyPr>
            <a:normAutofit/>
          </a:bodyPr>
          <a:lstStyle/>
          <a:p>
            <a:pPr marL="0" indent="0" algn="ctr">
              <a:buNone/>
            </a:pPr>
            <a:r>
              <a:rPr lang="en-US" sz="4800" dirty="0" err="1"/>
              <a:t>var_dump</a:t>
            </a:r>
            <a:r>
              <a:rPr lang="en-US" sz="4800" dirty="0"/>
              <a:t>(variable name);</a:t>
            </a:r>
          </a:p>
        </p:txBody>
      </p:sp>
    </p:spTree>
    <p:extLst>
      <p:ext uri="{BB962C8B-B14F-4D97-AF65-F5344CB8AC3E}">
        <p14:creationId xmlns:p14="http://schemas.microsoft.com/office/powerpoint/2010/main" val="371524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B0DC-7009-42C3-A64F-BE1525DD17A5}"/>
              </a:ext>
            </a:extLst>
          </p:cNvPr>
          <p:cNvSpPr>
            <a:spLocks noGrp="1"/>
          </p:cNvSpPr>
          <p:nvPr>
            <p:ph type="title"/>
          </p:nvPr>
        </p:nvSpPr>
        <p:spPr/>
        <p:txBody>
          <a:bodyPr/>
          <a:lstStyle/>
          <a:p>
            <a:r>
              <a:rPr lang="en-US" dirty="0"/>
              <a:t>Boolean:</a:t>
            </a:r>
          </a:p>
        </p:txBody>
      </p:sp>
      <p:sp>
        <p:nvSpPr>
          <p:cNvPr id="3" name="Content Placeholder 2">
            <a:extLst>
              <a:ext uri="{FF2B5EF4-FFF2-40B4-BE49-F238E27FC236}">
                <a16:creationId xmlns:a16="http://schemas.microsoft.com/office/drawing/2014/main" id="{B63502D6-9CEC-4539-AABA-2F55BE94D1C5}"/>
              </a:ext>
            </a:extLst>
          </p:cNvPr>
          <p:cNvSpPr>
            <a:spLocks noGrp="1"/>
          </p:cNvSpPr>
          <p:nvPr>
            <p:ph idx="1"/>
          </p:nvPr>
        </p:nvSpPr>
        <p:spPr/>
        <p:txBody>
          <a:bodyPr/>
          <a:lstStyle/>
          <a:p>
            <a:pPr marL="0" indent="0">
              <a:buNone/>
            </a:pPr>
            <a:r>
              <a:rPr lang="en-US" sz="2800" dirty="0"/>
              <a:t>&lt;?</a:t>
            </a:r>
            <a:r>
              <a:rPr lang="en-US" sz="2800" dirty="0" err="1"/>
              <a:t>php</a:t>
            </a:r>
            <a:endParaRPr lang="en-US" sz="2800" dirty="0"/>
          </a:p>
          <a:p>
            <a:pPr marL="0" indent="0">
              <a:buNone/>
            </a:pPr>
            <a:r>
              <a:rPr lang="en-US" sz="2800" dirty="0"/>
              <a:t>// Assign the value TRUE to a variable</a:t>
            </a:r>
          </a:p>
          <a:p>
            <a:pPr marL="0" indent="0">
              <a:buNone/>
            </a:pPr>
            <a:r>
              <a:rPr lang="en-US" sz="2800" dirty="0"/>
              <a:t>$</a:t>
            </a:r>
            <a:r>
              <a:rPr lang="en-US" sz="2800" dirty="0" err="1"/>
              <a:t>show_error</a:t>
            </a:r>
            <a:r>
              <a:rPr lang="en-US" sz="2800" dirty="0"/>
              <a:t> = true;</a:t>
            </a:r>
          </a:p>
          <a:p>
            <a:pPr marL="0" indent="0">
              <a:buNone/>
            </a:pPr>
            <a:r>
              <a:rPr lang="en-US" sz="2800" dirty="0" err="1"/>
              <a:t>var_dump</a:t>
            </a:r>
            <a:r>
              <a:rPr lang="en-US" sz="2800" dirty="0"/>
              <a:t>($</a:t>
            </a:r>
            <a:r>
              <a:rPr lang="en-US" sz="2800" dirty="0" err="1"/>
              <a:t>show_error</a:t>
            </a:r>
            <a:r>
              <a:rPr lang="en-US" sz="2800" dirty="0"/>
              <a:t>);</a:t>
            </a:r>
          </a:p>
          <a:p>
            <a:pPr marL="0" indent="0">
              <a:buNone/>
            </a:pPr>
            <a:r>
              <a:rPr lang="en-US" dirty="0"/>
              <a:t>?&gt;</a:t>
            </a:r>
          </a:p>
        </p:txBody>
      </p:sp>
    </p:spTree>
    <p:extLst>
      <p:ext uri="{BB962C8B-B14F-4D97-AF65-F5344CB8AC3E}">
        <p14:creationId xmlns:p14="http://schemas.microsoft.com/office/powerpoint/2010/main" val="54054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80BE-5FB8-47E7-AB32-7F7B75C5C189}"/>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FC9BBC14-885A-465F-9AB4-7F2EFDC5B3EA}"/>
              </a:ext>
            </a:extLst>
          </p:cNvPr>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a:t>$colors = array("Red", "Green", "Blue");</a:t>
            </a:r>
          </a:p>
          <a:p>
            <a:pPr marL="0" indent="0">
              <a:buNone/>
            </a:pPr>
            <a:r>
              <a:rPr lang="en-US" dirty="0" err="1"/>
              <a:t>var_dump</a:t>
            </a:r>
            <a:r>
              <a:rPr lang="en-US" dirty="0"/>
              <a:t>($colors);</a:t>
            </a:r>
          </a:p>
          <a:p>
            <a:pPr marL="0" indent="0">
              <a:buNone/>
            </a:pPr>
            <a:r>
              <a:rPr lang="en-US" dirty="0"/>
              <a:t>?&gt;</a:t>
            </a:r>
          </a:p>
        </p:txBody>
      </p:sp>
    </p:spTree>
    <p:extLst>
      <p:ext uri="{BB962C8B-B14F-4D97-AF65-F5344CB8AC3E}">
        <p14:creationId xmlns:p14="http://schemas.microsoft.com/office/powerpoint/2010/main" val="262909444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130</TotalTime>
  <Words>930</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Courier New</vt:lpstr>
      <vt:lpstr>Wingdings 2</vt:lpstr>
      <vt:lpstr>View</vt:lpstr>
      <vt:lpstr>LEARN PHP</vt:lpstr>
      <vt:lpstr>Prerequisites:  </vt:lpstr>
      <vt:lpstr>What Is PHP?</vt:lpstr>
      <vt:lpstr>FIND XAMPP: </vt:lpstr>
      <vt:lpstr>Variables</vt:lpstr>
      <vt:lpstr>Data Types:</vt:lpstr>
      <vt:lpstr>ONE MOST USED DEBUGGER</vt:lpstr>
      <vt:lpstr>Boolean:</vt:lpstr>
      <vt:lpstr>Array:</vt:lpstr>
      <vt:lpstr>Object:</vt:lpstr>
      <vt:lpstr>Object:</vt:lpstr>
      <vt:lpstr>NULL:</vt:lpstr>
      <vt:lpstr>Resource Data type:</vt:lpstr>
      <vt:lpstr>Naming Conventions</vt:lpstr>
      <vt:lpstr>Constant:</vt:lpstr>
      <vt:lpstr>LOOP</vt:lpstr>
      <vt:lpstr>Foreach loop</vt:lpstr>
      <vt:lpstr>Strings</vt:lpstr>
      <vt:lpstr>Array</vt:lpstr>
      <vt:lpstr>Associative Array:</vt:lpstr>
      <vt:lpstr>Database Connect With mysqli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PHP</dc:title>
  <dc:creator>Fernando Torres</dc:creator>
  <cp:lastModifiedBy>Fernando Torres</cp:lastModifiedBy>
  <cp:revision>12</cp:revision>
  <dcterms:created xsi:type="dcterms:W3CDTF">2017-08-08T17:28:49Z</dcterms:created>
  <dcterms:modified xsi:type="dcterms:W3CDTF">2017-08-08T19:38:52Z</dcterms:modified>
</cp:coreProperties>
</file>