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61.png" ContentType="image/png"/>
  <Override PartName="/ppt/media/image56.jpeg" ContentType="image/jpeg"/>
  <Override PartName="/ppt/media/image63.png" ContentType="image/png"/>
  <Override PartName="/ppt/media/image55.jpeg" ContentType="image/jpeg"/>
  <Override PartName="/ppt/media/image54.png" ContentType="image/png"/>
  <Override PartName="/ppt/media/image53.png" ContentType="image/png"/>
  <Override PartName="/ppt/media/image51.png" ContentType="image/png"/>
  <Override PartName="/ppt/media/image44.jpeg" ContentType="image/jpeg"/>
  <Override PartName="/ppt/media/image14.png" ContentType="image/png"/>
  <Override PartName="/ppt/media/image39.png" ContentType="image/png"/>
  <Override PartName="/ppt/media/image13.png" ContentType="image/png"/>
  <Override PartName="/ppt/media/image38.png" ContentType="image/png"/>
  <Override PartName="/ppt/media/image12.png" ContentType="image/png"/>
  <Override PartName="/ppt/media/image37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35.png" ContentType="image/png"/>
  <Override PartName="/ppt/media/image59.png" ContentType="image/png"/>
  <Override PartName="/ppt/media/image34.png" ContentType="image/png"/>
  <Override PartName="/ppt/media/image58.png" ContentType="image/png"/>
  <Override PartName="/ppt/media/image33.png" ContentType="image/png"/>
  <Override PartName="/ppt/media/image57.png" ContentType="image/png"/>
  <Override PartName="/ppt/media/image32.png" ContentType="image/png"/>
  <Override PartName="/ppt/media/image31.png" ContentType="image/png"/>
  <Override PartName="/ppt/media/image52.png" ContentType="image/png"/>
  <Override PartName="/ppt/media/image50.png" ContentType="image/png"/>
  <Override PartName="/ppt/media/image41.jpeg" ContentType="image/jpeg"/>
  <Override PartName="/ppt/media/image30.jpeg" ContentType="image/jpeg"/>
  <Override PartName="/ppt/media/image29.png" ContentType="image/png"/>
  <Override PartName="/ppt/media/image27.jpeg" ContentType="image/jpeg"/>
  <Override PartName="/ppt/media/image48.png" ContentType="image/png"/>
  <Override PartName="/ppt/media/image23.png" ContentType="image/png"/>
  <Override PartName="/ppt/media/image47.png" ContentType="image/png"/>
  <Override PartName="/ppt/media/image22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19.png" ContentType="image/png"/>
  <Override PartName="/ppt/media/image10.jpeg" ContentType="image/jpeg"/>
  <Override PartName="/ppt/media/image45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42.png" ContentType="image/png"/>
  <Override PartName="/ppt/media/image17.png" ContentType="image/png"/>
  <Override PartName="/ppt/media/image28.png" ContentType="image/png"/>
  <Override PartName="/ppt/media/image24.png" ContentType="image/png"/>
  <Override PartName="/ppt/media/image49.png" ContentType="image/png"/>
  <Override PartName="/ppt/media/image60.png" ContentType="image/png"/>
  <Override PartName="/ppt/media/image5.png" ContentType="image/png"/>
  <Override PartName="/ppt/media/image1.png" ContentType="image/png"/>
  <Override PartName="/ppt/media/image26.jpeg" ContentType="image/jpeg"/>
  <Override PartName="/ppt/media/image62.png" ContentType="image/png"/>
  <Override PartName="/ppt/media/image7.png" ContentType="image/png"/>
  <Override PartName="/ppt/media/image16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059F8DD-0AF2-496C-BB8F-05C39741A441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1. Travis CI and sub projects are open source</a:t>
            </a:r>
            <a:endParaRPr/>
          </a:p>
          <a:p>
            <a:r>
              <a:rPr lang="en-CA"/>
              <a:t>Available at: github.com/travis-ci</a:t>
            </a:r>
            <a:endParaRPr/>
          </a:p>
          <a:p>
            <a:r>
              <a:rPr lang="en-CA"/>
              <a:t>They have 20 members and growing</a:t>
            </a:r>
            <a:endParaRPr/>
          </a:p>
          <a:p>
            <a:r>
              <a:rPr lang="en-CA"/>
              <a:t>Still it's considered as alpha version but very functional.</a:t>
            </a:r>
            <a:endParaRPr/>
          </a:p>
          <a:p>
            <a:endParaRPr/>
          </a:p>
          <a:p>
            <a:r>
              <a:rPr lang="en-CA"/>
              <a:t>2. It allows users to contribute build capacities by connecting a VM that runs a build agent somewhere on their underused servers. (Ameer can add few more words here)</a:t>
            </a:r>
            <a:endParaRPr/>
          </a:p>
          <a:p>
            <a:r>
              <a:rPr lang="en-CA"/>
              <a:t>TravisCI web application runs on Heroku but Travis workers, VM that runs the build are contributed by users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BC6B5B4-D227-4F70-BB77-04914B152FF9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jpeg"/><Relationship Id="rId7" Type="http://schemas.openxmlformats.org/officeDocument/2006/relationships/image" Target="../media/image27.jpe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jpe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e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jpe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CA">
                <a:solidFill>
                  <a:srgbClr val="c5000b"/>
                </a:solidFill>
              </a:rPr>
              <a:t>Travis</a:t>
            </a:r>
            <a:r>
              <a:rPr b="1" lang="en-CA"/>
              <a:t> CI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82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A distributed build platform for Open Source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504000" y="3014640"/>
            <a:ext cx="9071640" cy="1557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 sz="2200"/>
              <a:t>Md Tajmilur Rahman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 sz="2200"/>
              <a:t>Mahsa Moosavi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 sz="2200"/>
              <a:t>Ameer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8000" y="4608000"/>
            <a:ext cx="5181120" cy="25617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3564000"/>
            <a:ext cx="10079640" cy="32749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A Build Life-Cycle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9080" y="360000"/>
            <a:ext cx="2228040" cy="113256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18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Live Demo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37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What if a pull request comes into my repository?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0000" y="30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What happens if a pull request is not mergable?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92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The End-Goal is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CI: Continuous Integration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360000" y="1800000"/>
            <a:ext cx="6912000" cy="3600000"/>
          </a:xfrm>
          <a:prstGeom prst="rect">
            <a:avLst/>
          </a:prstGeom>
          <a:solidFill>
            <a:srgbClr val="e6e64c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CA"/>
              <a:t>Continuous Integration is a software </a:t>
            </a:r>
            <a:endParaRPr/>
          </a:p>
          <a:p>
            <a:pPr algn="ctr"/>
            <a:r>
              <a:rPr lang="en-CA"/>
              <a:t>development practice where members of</a:t>
            </a:r>
            <a:endParaRPr/>
          </a:p>
          <a:p>
            <a:pPr algn="ctr"/>
            <a:r>
              <a:rPr lang="en-CA"/>
              <a:t>a team integrate their work frequently ... verified by an </a:t>
            </a:r>
            <a:endParaRPr/>
          </a:p>
          <a:p>
            <a:pPr algn="ctr"/>
            <a:r>
              <a:rPr lang="en-CA"/>
              <a:t>automated build (including test) </a:t>
            </a:r>
            <a:endParaRPr/>
          </a:p>
          <a:p>
            <a:pPr algn="ctr"/>
            <a:r>
              <a:rPr lang="en-CA"/>
              <a:t>to detect integration errors.</a:t>
            </a:r>
            <a:endParaRPr/>
          </a:p>
          <a:p>
            <a:pPr algn="ctr"/>
            <a:endParaRPr/>
          </a:p>
          <a:p>
            <a:pPr algn="ctr"/>
            <a:r>
              <a:rPr lang="en-CA"/>
              <a:t>                                              </a:t>
            </a:r>
            <a:r>
              <a:rPr lang="en-CA"/>
              <a:t>-- Martin Fowler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7632000" y="5544000"/>
            <a:ext cx="86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49" name="CustomShape 4"/>
          <p:cNvSpPr/>
          <p:nvPr/>
        </p:nvSpPr>
        <p:spPr>
          <a:xfrm rot="5425200">
            <a:off x="7419240" y="4928760"/>
            <a:ext cx="86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50" name="CustomShape 5"/>
          <p:cNvSpPr/>
          <p:nvPr/>
        </p:nvSpPr>
        <p:spPr>
          <a:xfrm rot="5393400">
            <a:off x="8062920" y="4926240"/>
            <a:ext cx="86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51" name="CustomShape 6"/>
          <p:cNvSpPr/>
          <p:nvPr/>
        </p:nvSpPr>
        <p:spPr>
          <a:xfrm>
            <a:off x="8280000" y="4320000"/>
            <a:ext cx="864000" cy="864000"/>
          </a:xfrm>
          <a:prstGeom prst="rect">
            <a:avLst/>
          </a:prstGeom>
          <a:solidFill>
            <a:srgbClr val="993366"/>
          </a:solidFill>
          <a:ln>
            <a:solidFill>
              <a:srgbClr val="7e0021"/>
            </a:solidFill>
          </a:ln>
        </p:spPr>
      </p:sp>
      <p:sp>
        <p:nvSpPr>
          <p:cNvPr id="52" name="CustomShape 7"/>
          <p:cNvSpPr/>
          <p:nvPr/>
        </p:nvSpPr>
        <p:spPr>
          <a:xfrm>
            <a:off x="8208000" y="3600000"/>
            <a:ext cx="864000" cy="864000"/>
          </a:xfrm>
          <a:prstGeom prst="rect">
            <a:avLst/>
          </a:prstGeom>
          <a:solidFill>
            <a:srgbClr val="00dcff"/>
          </a:solidFill>
          <a:ln>
            <a:solidFill>
              <a:srgbClr val="3465af"/>
            </a:solidFill>
          </a:ln>
        </p:spPr>
      </p:sp>
      <p:sp>
        <p:nvSpPr>
          <p:cNvPr id="53" name="CustomShape 8"/>
          <p:cNvSpPr/>
          <p:nvPr/>
        </p:nvSpPr>
        <p:spPr>
          <a:xfrm>
            <a:off x="7488000" y="4248000"/>
            <a:ext cx="864000" cy="864000"/>
          </a:xfrm>
          <a:prstGeom prst="rect">
            <a:avLst/>
          </a:prstGeom>
          <a:solidFill>
            <a:srgbClr val="ff9966"/>
          </a:solidFill>
          <a:ln>
            <a:solidFill>
              <a:srgbClr val="ff8080"/>
            </a:solidFill>
          </a:ln>
        </p:spPr>
      </p:sp>
      <p:sp>
        <p:nvSpPr>
          <p:cNvPr id="54" name="CustomShape 9"/>
          <p:cNvSpPr/>
          <p:nvPr/>
        </p:nvSpPr>
        <p:spPr>
          <a:xfrm>
            <a:off x="8928000" y="3600000"/>
            <a:ext cx="864000" cy="864000"/>
          </a:xfrm>
          <a:prstGeom prst="rect">
            <a:avLst/>
          </a:prstGeom>
          <a:solidFill>
            <a:srgbClr val="23ff23"/>
          </a:solidFill>
          <a:ln>
            <a:solidFill>
              <a:srgbClr val="00ae00"/>
            </a:solidFill>
          </a:ln>
        </p:spPr>
      </p:sp>
      <p:sp>
        <p:nvSpPr>
          <p:cNvPr id="55" name="CustomShape 10"/>
          <p:cNvSpPr/>
          <p:nvPr/>
        </p:nvSpPr>
        <p:spPr>
          <a:xfrm>
            <a:off x="8280000" y="5544000"/>
            <a:ext cx="86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What is </a:t>
            </a:r>
            <a:r>
              <a:rPr b="1" lang="en-CA"/>
              <a:t>Travis CI</a:t>
            </a:r>
            <a:r>
              <a:rPr lang="en-CA"/>
              <a:t>?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1512000" y="2031480"/>
            <a:ext cx="4464000" cy="668520"/>
          </a:xfrm>
          <a:prstGeom prst="wedgeRoundRectCallout">
            <a:avLst>
              <a:gd fmla="val 468" name="adj1"/>
              <a:gd fmla="val 35666" name="adj2"/>
            </a:avLst>
          </a:prstGeom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CA"/>
              <a:t>An Open Source platform</a:t>
            </a:r>
            <a:endParaRPr/>
          </a:p>
        </p:txBody>
      </p:sp>
      <p:pic>
        <p:nvPicPr>
          <p:cNvPr descr="" id="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760" y="2700000"/>
            <a:ext cx="1461240" cy="1584000"/>
          </a:xfrm>
          <a:prstGeom prst="rect">
            <a:avLst/>
          </a:prstGeom>
        </p:spPr>
      </p:pic>
      <p:sp>
        <p:nvSpPr>
          <p:cNvPr id="59" name="CustomShape 3"/>
          <p:cNvSpPr/>
          <p:nvPr/>
        </p:nvSpPr>
        <p:spPr>
          <a:xfrm>
            <a:off x="1512000" y="3867840"/>
            <a:ext cx="4464000" cy="668520"/>
          </a:xfrm>
          <a:prstGeom prst="wedgeRoundRectCallout">
            <a:avLst>
              <a:gd fmla="val 468" name="adj1"/>
              <a:gd fmla="val 36724" name="adj2"/>
            </a:avLst>
          </a:prstGeom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CA"/>
              <a:t>It's a Build System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" y="4608000"/>
            <a:ext cx="1461240" cy="1584000"/>
          </a:xfrm>
          <a:prstGeom prst="rect">
            <a:avLst/>
          </a:prstGeom>
        </p:spPr>
      </p:pic>
      <p:sp>
        <p:nvSpPr>
          <p:cNvPr id="61" name="CustomShape 4"/>
          <p:cNvSpPr/>
          <p:nvPr/>
        </p:nvSpPr>
        <p:spPr>
          <a:xfrm>
            <a:off x="3816000" y="4788360"/>
            <a:ext cx="4392000" cy="720000"/>
          </a:xfrm>
          <a:prstGeom prst="wedgeRoundRectCallout">
            <a:avLst>
              <a:gd fmla="val 21306" name="adj1"/>
              <a:gd fmla="val 36906" name="adj2"/>
            </a:avLst>
          </a:prstGeom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CA"/>
              <a:t>It is for the Open Source community</a:t>
            </a:r>
            <a:endParaRPr/>
          </a:p>
        </p:txBody>
      </p:sp>
      <p:pic>
        <p:nvPicPr>
          <p:cNvPr descr="" id="6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114760" y="5472000"/>
            <a:ext cx="1461240" cy="1584000"/>
          </a:xfrm>
          <a:prstGeom prst="rect">
            <a:avLst/>
          </a:prstGeom>
        </p:spPr>
      </p:pic>
      <p:sp>
        <p:nvSpPr>
          <p:cNvPr id="63" name="CustomShape 5"/>
          <p:cNvSpPr/>
          <p:nvPr/>
        </p:nvSpPr>
        <p:spPr>
          <a:xfrm>
            <a:off x="3816000" y="2916000"/>
            <a:ext cx="4392000" cy="720000"/>
          </a:xfrm>
          <a:prstGeom prst="wedgeRoundRectCallout">
            <a:avLst>
              <a:gd fmla="val 21306" name="adj1"/>
              <a:gd fmla="val 36906" name="adj2"/>
            </a:avLst>
          </a:prstGeom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CA"/>
              <a:t>Works with DVC</a:t>
            </a:r>
            <a:endParaRPr/>
          </a:p>
        </p:txBody>
      </p:sp>
      <p:pic>
        <p:nvPicPr>
          <p:cNvPr descr="" id="6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8114760" y="3600000"/>
            <a:ext cx="1461240" cy="1584000"/>
          </a:xfrm>
          <a:prstGeom prst="rect">
            <a:avLst/>
          </a:prstGeom>
        </p:spPr>
      </p:pic>
      <p:sp>
        <p:nvSpPr>
          <p:cNvPr id="65" name="TextShape 6"/>
          <p:cNvSpPr txBox="1"/>
          <p:nvPr/>
        </p:nvSpPr>
        <p:spPr>
          <a:xfrm>
            <a:off x="432000" y="1485720"/>
            <a:ext cx="9072000" cy="373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000"/>
              <a:t>A hosted continuous integration service for open-source and private projects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" fill="freeze" id="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00" fill="hold" id="1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00" fill="hold" id="1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12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13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4999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4999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">
                      <p:stCondLst>
                        <p:cond delay="indefinite"/>
                      </p:stCondLst>
                      <p:childTnLst>
                        <p:par>
                          <p:cTn fill="freeze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" fill="freeze" id="18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00" fill="hold" id="1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00" fill="hold" id="2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2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22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4999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4999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">
                      <p:stCondLst>
                        <p:cond delay="indefinite"/>
                      </p:stCondLst>
                      <p:childTnLst>
                        <p:par>
                          <p:cTn fill="freeze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" fill="freeze" id="2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00" fill="hold" id="2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00" fill="hold" id="2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3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3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4999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4999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2">
                      <p:stCondLst>
                        <p:cond delay="indefinite"/>
                      </p:stCondLst>
                      <p:childTnLst>
                        <p:par>
                          <p:cTn fill="freeze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" fill="freeze" id="36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400" fill="hold" id="3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400" fill="hold" id="3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39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4999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00" fill="hold" id="4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4999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4999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1">
                      <p:stCondLst>
                        <p:cond delay="indefinite"/>
                      </p:stCondLst>
                      <p:childTnLst>
                        <p:par>
                          <p:cTn fill="freeze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4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CA"/>
              <a:t>Build System</a:t>
            </a:r>
            <a:endParaRPr/>
          </a:p>
        </p:txBody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64000" y="2412000"/>
            <a:ext cx="2160000" cy="2592000"/>
          </a:xfrm>
          <a:prstGeom prst="rect">
            <a:avLst/>
          </a:prstGeom>
        </p:spPr>
      </p:pic>
      <p:pic>
        <p:nvPicPr>
          <p:cNvPr descr="" id="6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98960" y="3025440"/>
            <a:ext cx="1769040" cy="172656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80000" y="5400000"/>
            <a:ext cx="2278080" cy="1906920"/>
          </a:xfrm>
          <a:prstGeom prst="rect">
            <a:avLst/>
          </a:prstGeom>
        </p:spPr>
      </p:pic>
      <p:pic>
        <p:nvPicPr>
          <p:cNvPr descr="" id="7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24000" y="1369440"/>
            <a:ext cx="1935000" cy="1870560"/>
          </a:xfrm>
          <a:prstGeom prst="rect">
            <a:avLst/>
          </a:prstGeom>
        </p:spPr>
      </p:pic>
      <p:pic>
        <p:nvPicPr>
          <p:cNvPr descr="" id="7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728000" y="5760000"/>
            <a:ext cx="2016000" cy="129600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5112000" y="5976000"/>
            <a:ext cx="1512000" cy="1467000"/>
          </a:xfrm>
          <a:prstGeom prst="rect">
            <a:avLst/>
          </a:prstGeom>
        </p:spPr>
      </p:pic>
      <p:sp>
        <p:nvSpPr>
          <p:cNvPr id="73" name="TextShape 2"/>
          <p:cNvSpPr txBox="1"/>
          <p:nvPr/>
        </p:nvSpPr>
        <p:spPr>
          <a:xfrm>
            <a:off x="216000" y="3420000"/>
            <a:ext cx="108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Git Push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1692000" y="2628000"/>
            <a:ext cx="2232000" cy="2448000"/>
          </a:xfrm>
          <a:prstGeom prst="rect">
            <a:avLst/>
          </a:prstGeom>
          <a:ln>
            <a:solidFill>
              <a:srgbClr val="3465af"/>
            </a:solidFill>
          </a:ln>
        </p:spPr>
      </p:sp>
      <p:pic>
        <p:nvPicPr>
          <p:cNvPr descr="" id="75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115560" y="3587760"/>
            <a:ext cx="1576440" cy="91224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3924000" y="3623760"/>
            <a:ext cx="1116360" cy="76824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9"/>
          <a:stretch>
            <a:fillRect/>
          </a:stretch>
        </p:blipFill>
        <p:spPr>
          <a:xfrm rot="18728400">
            <a:off x="3606840" y="4917240"/>
            <a:ext cx="1576440" cy="91224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10"/>
          <a:stretch>
            <a:fillRect/>
          </a:stretch>
        </p:blipFill>
        <p:spPr>
          <a:xfrm rot="16171800">
            <a:off x="5328000" y="4991400"/>
            <a:ext cx="1116360" cy="768240"/>
          </a:xfrm>
          <a:prstGeom prst="rect">
            <a:avLst/>
          </a:prstGeom>
        </p:spPr>
      </p:pic>
      <p:pic>
        <p:nvPicPr>
          <p:cNvPr descr="" id="79" name=""/>
          <p:cNvPicPr/>
          <p:nvPr/>
        </p:nvPicPr>
        <p:blipFill>
          <a:blip r:embed="rId11"/>
          <a:stretch>
            <a:fillRect/>
          </a:stretch>
        </p:blipFill>
        <p:spPr>
          <a:xfrm rot="2409000">
            <a:off x="6624000" y="4775760"/>
            <a:ext cx="1116360" cy="768240"/>
          </a:xfrm>
          <a:prstGeom prst="rect">
            <a:avLst/>
          </a:prstGeom>
        </p:spPr>
      </p:pic>
      <p:pic>
        <p:nvPicPr>
          <p:cNvPr descr="" id="80" name=""/>
          <p:cNvPicPr/>
          <p:nvPr/>
        </p:nvPicPr>
        <p:blipFill>
          <a:blip r:embed="rId12"/>
          <a:stretch>
            <a:fillRect/>
          </a:stretch>
        </p:blipFill>
        <p:spPr>
          <a:xfrm rot="8383800">
            <a:off x="6587640" y="2363760"/>
            <a:ext cx="1116360" cy="76824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13"/>
          <a:stretch>
            <a:fillRect/>
          </a:stretch>
        </p:blipFill>
        <p:spPr>
          <a:xfrm rot="16106400">
            <a:off x="7639200" y="3909240"/>
            <a:ext cx="1576440" cy="91224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14"/>
          <a:stretch>
            <a:fillRect/>
          </a:stretch>
        </p:blipFill>
        <p:spPr>
          <a:xfrm rot="14699400">
            <a:off x="4832640" y="862200"/>
            <a:ext cx="1721520" cy="3237480"/>
          </a:xfrm>
          <a:prstGeom prst="rect">
            <a:avLst/>
          </a:prstGeom>
        </p:spPr>
      </p:pic>
      <p:pic>
        <p:nvPicPr>
          <p:cNvPr descr="" id="83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288360" y="360000"/>
            <a:ext cx="2228040" cy="11325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CA"/>
              <a:t>Language Support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16000" y="6192000"/>
            <a:ext cx="97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Android, C/C++, Clojure, Erlang, Go, Groovy, Haskell, Java, Javascript, NodeJS, Objective-C,</a:t>
            </a:r>
            <a:endParaRPr/>
          </a:p>
          <a:p>
            <a:r>
              <a:rPr lang="en-CA"/>
              <a:t>Perl, PHP, Phyton, Ruby, Scala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969560"/>
            <a:ext cx="1231920" cy="148644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000" y="2016000"/>
            <a:ext cx="792000" cy="1368000"/>
          </a:xfrm>
          <a:prstGeom prst="rect">
            <a:avLst/>
          </a:prstGeom>
        </p:spPr>
      </p:pic>
      <p:pic>
        <p:nvPicPr>
          <p:cNvPr descr="" id="8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2000" y="2880000"/>
            <a:ext cx="1053000" cy="91476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99840" y="4726440"/>
            <a:ext cx="1053000" cy="914760"/>
          </a:xfrm>
          <a:prstGeom prst="rect">
            <a:avLst/>
          </a:prstGeom>
        </p:spPr>
      </p:pic>
      <p:pic>
        <p:nvPicPr>
          <p:cNvPr descr="" id="90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42360" y="3060000"/>
            <a:ext cx="1709640" cy="139176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752000" y="4734360"/>
            <a:ext cx="1303560" cy="1097640"/>
          </a:xfrm>
          <a:prstGeom prst="rect">
            <a:avLst/>
          </a:prstGeom>
        </p:spPr>
      </p:pic>
      <p:pic>
        <p:nvPicPr>
          <p:cNvPr descr="" id="92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860440" y="3096000"/>
            <a:ext cx="1339560" cy="1338840"/>
          </a:xfrm>
          <a:prstGeom prst="rect">
            <a:avLst/>
          </a:prstGeom>
        </p:spPr>
      </p:pic>
      <p:pic>
        <p:nvPicPr>
          <p:cNvPr descr="" id="93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2981520" y="2268000"/>
            <a:ext cx="1914480" cy="779760"/>
          </a:xfrm>
          <a:prstGeom prst="rect">
            <a:avLst/>
          </a:prstGeom>
        </p:spPr>
      </p:pic>
      <p:pic>
        <p:nvPicPr>
          <p:cNvPr descr="" id="94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8496000" y="2284560"/>
            <a:ext cx="1296000" cy="1279440"/>
          </a:xfrm>
          <a:prstGeom prst="rect">
            <a:avLst/>
          </a:prstGeom>
        </p:spPr>
      </p:pic>
      <p:pic>
        <p:nvPicPr>
          <p:cNvPr descr="" id="95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2412000" y="3276360"/>
            <a:ext cx="1224000" cy="1439640"/>
          </a:xfrm>
          <a:prstGeom prst="rect">
            <a:avLst/>
          </a:prstGeom>
        </p:spPr>
      </p:pic>
      <p:pic>
        <p:nvPicPr>
          <p:cNvPr descr="" id="96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184000" y="2304000"/>
            <a:ext cx="2088000" cy="720000"/>
          </a:xfrm>
          <a:prstGeom prst="rect">
            <a:avLst/>
          </a:prstGeom>
        </p:spPr>
      </p:pic>
      <p:pic>
        <p:nvPicPr>
          <p:cNvPr descr="" id="97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7853400" y="3816000"/>
            <a:ext cx="2010600" cy="1002960"/>
          </a:xfrm>
          <a:prstGeom prst="rect">
            <a:avLst/>
          </a:prstGeom>
        </p:spPr>
      </p:pic>
      <p:pic>
        <p:nvPicPr>
          <p:cNvPr descr="" id="98" nam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576000" y="3726000"/>
            <a:ext cx="1512000" cy="918000"/>
          </a:xfrm>
          <a:prstGeom prst="rect">
            <a:avLst/>
          </a:prstGeom>
        </p:spPr>
      </p:pic>
      <p:pic>
        <p:nvPicPr>
          <p:cNvPr descr="" id="99" nam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8320320" y="4968000"/>
            <a:ext cx="1039680" cy="811080"/>
          </a:xfrm>
          <a:prstGeom prst="rect">
            <a:avLst/>
          </a:prstGeom>
        </p:spPr>
      </p:pic>
      <p:pic>
        <p:nvPicPr>
          <p:cNvPr descr="" id="100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1656000" y="4680000"/>
            <a:ext cx="1275840" cy="1076760"/>
          </a:xfrm>
          <a:prstGeom prst="rect">
            <a:avLst/>
          </a:prstGeom>
        </p:spPr>
      </p:pic>
      <p:pic>
        <p:nvPicPr>
          <p:cNvPr descr="" id="101" nam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6657480" y="4464000"/>
            <a:ext cx="1195920" cy="1188000"/>
          </a:xfrm>
          <a:prstGeom prst="rect">
            <a:avLst/>
          </a:prstGeom>
        </p:spPr>
      </p:pic>
      <p:pic>
        <p:nvPicPr>
          <p:cNvPr descr="" id="102" name=""/>
          <p:cNvPicPr/>
          <p:nvPr/>
        </p:nvPicPr>
        <p:blipFill>
          <a:blip r:embed="rId17"/>
          <a:stretch>
            <a:fillRect/>
          </a:stretch>
        </p:blipFill>
        <p:spPr>
          <a:xfrm>
            <a:off x="252000" y="360000"/>
            <a:ext cx="2228040" cy="11325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CA"/>
              <a:t>Services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360" y="360000"/>
            <a:ext cx="2228040" cy="1132560"/>
          </a:xfrm>
          <a:prstGeom prst="rect">
            <a:avLst/>
          </a:prstGeom>
        </p:spPr>
      </p:pic>
      <p:sp>
        <p:nvSpPr>
          <p:cNvPr id="105" name="TextShape 2"/>
          <p:cNvSpPr txBox="1"/>
          <p:nvPr/>
        </p:nvSpPr>
        <p:spPr>
          <a:xfrm>
            <a:off x="360000" y="5832000"/>
            <a:ext cx="9360000" cy="648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MySQL, PostgreSQL, MongoDB, CouchDB, Redis, Riak, RabbitMQ, Memcached, Cassandra, Neo4j, Elasticsearch, Krestel, SQLite3, ZeroMQ</a:t>
            </a:r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" y="1980000"/>
            <a:ext cx="1760760" cy="864000"/>
          </a:xfrm>
          <a:prstGeom prst="rect">
            <a:avLst/>
          </a:prstGeom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8000" y="2916000"/>
            <a:ext cx="1800000" cy="902160"/>
          </a:xfrm>
          <a:prstGeom prst="rect">
            <a:avLst/>
          </a:prstGeom>
        </p:spPr>
      </p:pic>
      <p:pic>
        <p:nvPicPr>
          <p:cNvPr descr="" id="10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" y="3996000"/>
            <a:ext cx="1800000" cy="1080000"/>
          </a:xfrm>
          <a:prstGeom prst="rect">
            <a:avLst/>
          </a:prstGeom>
        </p:spPr>
      </p:pic>
      <p:pic>
        <p:nvPicPr>
          <p:cNvPr descr="" id="109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286360" y="1944000"/>
            <a:ext cx="1565640" cy="1648080"/>
          </a:xfrm>
          <a:prstGeom prst="rect">
            <a:avLst/>
          </a:prstGeom>
        </p:spPr>
      </p:pic>
      <p:pic>
        <p:nvPicPr>
          <p:cNvPr descr="" id="110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2484000" y="4428000"/>
            <a:ext cx="2185560" cy="1091160"/>
          </a:xfrm>
          <a:prstGeom prst="rect">
            <a:avLst/>
          </a:prstGeom>
        </p:spPr>
      </p:pic>
      <p:pic>
        <p:nvPicPr>
          <p:cNvPr descr="" id="111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3725280" y="2088000"/>
            <a:ext cx="1242720" cy="1056600"/>
          </a:xfrm>
          <a:prstGeom prst="rect">
            <a:avLst/>
          </a:prstGeom>
        </p:spPr>
      </p:pic>
      <p:pic>
        <p:nvPicPr>
          <p:cNvPr descr="" id="112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3708000" y="3129840"/>
            <a:ext cx="1190160" cy="1190160"/>
          </a:xfrm>
          <a:prstGeom prst="rect">
            <a:avLst/>
          </a:prstGeom>
        </p:spPr>
      </p:pic>
      <p:pic>
        <p:nvPicPr>
          <p:cNvPr descr="" id="113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5256000" y="2268000"/>
            <a:ext cx="983880" cy="953280"/>
          </a:xfrm>
          <a:prstGeom prst="rect">
            <a:avLst/>
          </a:prstGeom>
        </p:spPr>
      </p:pic>
      <p:pic>
        <p:nvPicPr>
          <p:cNvPr descr="" id="114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826160" y="4547880"/>
            <a:ext cx="2085840" cy="600120"/>
          </a:xfrm>
          <a:prstGeom prst="rect">
            <a:avLst/>
          </a:prstGeom>
        </p:spPr>
      </p:pic>
      <p:pic>
        <p:nvPicPr>
          <p:cNvPr descr="" id="115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076000" y="3456000"/>
            <a:ext cx="1800000" cy="94788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6552000" y="2181960"/>
            <a:ext cx="1152000" cy="1130040"/>
          </a:xfrm>
          <a:prstGeom prst="rect">
            <a:avLst/>
          </a:prstGeom>
        </p:spPr>
      </p:pic>
      <p:pic>
        <p:nvPicPr>
          <p:cNvPr descr="" id="117" nam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7164000" y="3528000"/>
            <a:ext cx="919800" cy="919800"/>
          </a:xfrm>
          <a:prstGeom prst="rect">
            <a:avLst/>
          </a:prstGeom>
        </p:spPr>
      </p:pic>
      <p:pic>
        <p:nvPicPr>
          <p:cNvPr descr="" id="118" name=""/>
          <p:cNvPicPr/>
          <p:nvPr/>
        </p:nvPicPr>
        <p:blipFill>
          <a:blip r:embed="rId14"/>
          <a:stretch>
            <a:fillRect/>
          </a:stretch>
        </p:blipFill>
        <p:spPr>
          <a:xfrm>
            <a:off x="7920000" y="2196000"/>
            <a:ext cx="1242000" cy="1143720"/>
          </a:xfrm>
          <a:prstGeom prst="rect">
            <a:avLst/>
          </a:prstGeom>
        </p:spPr>
      </p:pic>
      <p:pic>
        <p:nvPicPr>
          <p:cNvPr descr="" id="119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8030160" y="4212000"/>
            <a:ext cx="1363320" cy="12988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CA"/>
              <a:t>Notifications</a:t>
            </a:r>
            <a:endParaRPr/>
          </a:p>
        </p:txBody>
      </p:sp>
      <p:pic>
        <p:nvPicPr>
          <p:cNvPr descr="" id="12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720" y="360000"/>
            <a:ext cx="2228040" cy="1132560"/>
          </a:xfrm>
          <a:prstGeom prst="rect">
            <a:avLst/>
          </a:prstGeom>
        </p:spPr>
      </p:pic>
      <p:pic>
        <p:nvPicPr>
          <p:cNvPr descr="" id="12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14160" y="2880000"/>
            <a:ext cx="1080000" cy="1042920"/>
          </a:xfrm>
          <a:prstGeom prst="rect">
            <a:avLst/>
          </a:prstGeom>
        </p:spPr>
      </p:pic>
      <p:pic>
        <p:nvPicPr>
          <p:cNvPr descr="" id="12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62160" y="4032000"/>
            <a:ext cx="1019160" cy="1029240"/>
          </a:xfrm>
          <a:prstGeom prst="rect">
            <a:avLst/>
          </a:prstGeom>
        </p:spPr>
      </p:pic>
      <p:pic>
        <p:nvPicPr>
          <p:cNvPr descr="" id="12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656000" y="2808000"/>
            <a:ext cx="1046160" cy="1080000"/>
          </a:xfrm>
          <a:prstGeom prst="rect">
            <a:avLst/>
          </a:prstGeom>
        </p:spPr>
      </p:pic>
      <p:pic>
        <p:nvPicPr>
          <p:cNvPr descr="" id="12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29600" y="2628000"/>
            <a:ext cx="1384560" cy="1509480"/>
          </a:xfrm>
          <a:prstGeom prst="rect">
            <a:avLst/>
          </a:prstGeom>
        </p:spPr>
      </p:pic>
      <p:pic>
        <p:nvPicPr>
          <p:cNvPr descr="" id="126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30160" y="4104000"/>
            <a:ext cx="936000" cy="1061280"/>
          </a:xfrm>
          <a:prstGeom prst="rect">
            <a:avLst/>
          </a:prstGeom>
        </p:spPr>
      </p:pic>
      <p:pic>
        <p:nvPicPr>
          <p:cNvPr descr="" id="127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5438160" y="2880000"/>
            <a:ext cx="1191960" cy="991440"/>
          </a:xfrm>
          <a:prstGeom prst="rect">
            <a:avLst/>
          </a:prstGeom>
        </p:spPr>
      </p:pic>
      <p:pic>
        <p:nvPicPr>
          <p:cNvPr descr="" id="128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7028280" y="2829240"/>
            <a:ext cx="1505880" cy="1058760"/>
          </a:xfrm>
          <a:prstGeom prst="rect">
            <a:avLst/>
          </a:prstGeom>
        </p:spPr>
      </p:pic>
      <p:pic>
        <p:nvPicPr>
          <p:cNvPr descr="" id="129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5726160" y="3988440"/>
            <a:ext cx="1195920" cy="1195560"/>
          </a:xfrm>
          <a:prstGeom prst="rect">
            <a:avLst/>
          </a:prstGeom>
        </p:spPr>
      </p:pic>
      <p:sp>
        <p:nvSpPr>
          <p:cNvPr id="130" name="TextShape 2"/>
          <p:cNvSpPr txBox="1"/>
          <p:nvPr/>
        </p:nvSpPr>
        <p:spPr>
          <a:xfrm>
            <a:off x="360000" y="6192000"/>
            <a:ext cx="9432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Email, IRC, Campfire, Flowdock, HipChat, Sqwiggle, Slack, Webhook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965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How it works?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