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0" y="6356520"/>
            <a:ext cx="9143280" cy="3643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aivosto.com/project/help/pm-oo.html" TargetMode="External"/><Relationship Id="rId2" Type="http://schemas.openxmlformats.org/officeDocument/2006/relationships/hyperlink" Target="http://www.aivosto.com/project/help/pm-oo.html" TargetMode="External"/><Relationship Id="rId3" Type="http://schemas.openxmlformats.org/officeDocument/2006/relationships/hyperlink" Target="http://www.aivosto.com/project/help/pm-oo.html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oodle.concordia.ca/moodle/course/view.php?id=64489" TargetMode="External"/><Relationship Id="rId2" Type="http://schemas.openxmlformats.org/officeDocument/2006/relationships/hyperlink" Target="https://moodle.concordia.ca/moodle/course/view.php?id=64489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0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Course Outline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Winter 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Instructor: Nikolaos Tsantalis</a:t>
            </a:r>
            <a:endParaRPr/>
          </a:p>
        </p:txBody>
      </p:sp>
      <p:sp>
        <p:nvSpPr>
          <p:cNvPr id="71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43C4E35-BAF6-4F24-B526-567E42F6BAEB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Preparing for the Project (1)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38088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3200">
                <a:solidFill>
                  <a:srgbClr val="000000"/>
                </a:solidFill>
                <a:latin typeface="Calibri"/>
              </a:rPr>
              <a:t>Form a team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(required skills: programming, paper writing, statistical analysis, presentation)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Select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type of the study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you will perform. Search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literature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for similar studies (more details in next slides)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Select a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set of projects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to be analyzed,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Criteria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Source code availability in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Java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(code should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compile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 with no errors)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Existence of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multiple versions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, if you want to examine the evolution of metrics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Existence of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issue tracking systems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, if you want to examine correlations with bugs, etc.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CA" sz="2800">
                <a:solidFill>
                  <a:srgbClr val="000000"/>
                </a:solidFill>
                <a:latin typeface="Calibri"/>
              </a:rPr>
              <a:t>complementary tools</a:t>
            </a:r>
            <a:r>
              <a:rPr lang="en-CA" sz="2800">
                <a:solidFill>
                  <a:srgbClr val="000000"/>
                </a:solidFill>
                <a:latin typeface="Calibri"/>
              </a:rPr>
              <a:t>, if necessary (e.g., refactoring detection tools, issue tracking analysis tools)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F177ABC-F3AB-4750-B0A5-8A7055CB7030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Preparing for the Project (2)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Select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set of metrics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you want to implement (QMOOD, MOOD, C&amp;K, Bieman &amp; Kang)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formal definitions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for the metrics and make sure you have </a:t>
            </a:r>
            <a:r>
              <a:rPr lang="en-CA" sz="3200" u="sng">
                <a:solidFill>
                  <a:srgbClr val="000000"/>
                </a:solidFill>
                <a:latin typeface="Calibri"/>
              </a:rPr>
              <a:t>no problems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understanding them.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Make a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resource plan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: Who will work on what and when?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Send a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report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to me (1-2 pages) with all those details + references with relevant empirical studies.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9533E59-3146-484D-843C-4DFA5FB481AF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r>
              <a:rPr lang="en-CA" sz="4400">
                <a:solidFill>
                  <a:srgbClr val="000000"/>
                </a:solidFill>
                <a:latin typeface="Calibri"/>
              </a:rPr>
              <a:t>Metrics resources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(complete list on Moodle)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S. R. Chidamber , C. F. Kemerer, "A Metrics Suite for Object Oriented Design," IEEE Transactions on Software Engineering, vol. 20, no. 6, pp. 476-493, June 1994. [</a:t>
            </a:r>
            <a:r>
              <a:rPr b="1" lang="en-CA" sz="2000">
                <a:solidFill>
                  <a:srgbClr val="000000"/>
                </a:solidFill>
                <a:latin typeface="Calibri"/>
              </a:rPr>
              <a:t>C&amp;K metrics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Jagdish Bansiya and Carl G. Davis, "A Hierarchical Model for Object-Oriented Design Quality Assessment,"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28, no. 1, pp. 4-17, January 2002. [</a:t>
            </a:r>
            <a:r>
              <a:rPr b="1" lang="en-CA" sz="2000">
                <a:solidFill>
                  <a:srgbClr val="000000"/>
                </a:solidFill>
                <a:latin typeface="Calibri"/>
              </a:rPr>
              <a:t>QMOOD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Jehad Al Dallal, "Mathematical Validation of Object-Oriented Class Cohesion Metrics,"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International Journal Of Computers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4, no. 2, 2010. [</a:t>
            </a:r>
            <a:r>
              <a:rPr b="1" lang="en-CA" sz="2000">
                <a:solidFill>
                  <a:srgbClr val="000000"/>
                </a:solidFill>
                <a:latin typeface="Calibri"/>
              </a:rPr>
              <a:t>Various Cohesion metrics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F. Brito e Abreu, "The </a:t>
            </a:r>
            <a:r>
              <a:rPr b="1" lang="en-CA" sz="2000">
                <a:solidFill>
                  <a:srgbClr val="000000"/>
                </a:solidFill>
                <a:latin typeface="Calibri"/>
              </a:rPr>
              <a:t>MOOD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 Metrics Set," 9th European Conference on Object-Oriented Programming (ECOOP'95), Workshop on Metrics, 1995.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Object-oriented metrics - </a:t>
            </a:r>
            <a:r>
              <a:rPr lang="en-CA" sz="2000" u="sng">
                <a:solidFill>
                  <a:srgbClr val="0000ff"/>
                </a:solidFill>
                <a:latin typeface="Calibri"/>
                <a:hlinkClick r:id="rId1"/>
              </a:rPr>
              <a:t>http</a:t>
            </a:r>
            <a:r>
              <a:rPr lang="en-CA" sz="2000" u="sng">
                <a:solidFill>
                  <a:srgbClr val="0000ff"/>
                </a:solidFill>
                <a:latin typeface="Calibri"/>
                <a:hlinkClick r:id="rId2"/>
              </a:rPr>
              <a:t>://</a:t>
            </a:r>
            <a:r>
              <a:rPr lang="en-CA" sz="2000" u="sng">
                <a:solidFill>
                  <a:srgbClr val="0000ff"/>
                </a:solidFill>
                <a:latin typeface="Calibri"/>
                <a:hlinkClick r:id="rId3"/>
              </a:rPr>
              <a:t>www.aivosto.com/project/help/pm-oo.html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C1F2872-D50C-42A6-B7B4-E8D658882C4B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Project </a:t>
            </a:r>
            <a:r>
              <a:rPr b="1" lang="en-CA" sz="4400">
                <a:solidFill>
                  <a:srgbClr val="000000"/>
                </a:solidFill>
                <a:latin typeface="Calibri"/>
              </a:rPr>
              <a:t>Type 1</a:t>
            </a:r>
            <a:r>
              <a:rPr lang="en-CA" sz="4400">
                <a:solidFill>
                  <a:srgbClr val="000000"/>
                </a:solidFill>
                <a:latin typeface="Calibri"/>
              </a:rPr>
              <a:t>: Correlation of metrics with other software artifacts/activities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3200">
                <a:solidFill>
                  <a:srgbClr val="000000"/>
                </a:solidFill>
                <a:latin typeface="Calibri"/>
              </a:rPr>
              <a:t>Sample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hypotheses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to be investigated: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Classes with poor metric values present more bugs (error-proneness).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Classes with poor metric values change more frequently (change-proneness).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Classes with poor metric values are refactored more frequently.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Classes with poor metric values are tested more frequently (i.e., the corresponding test classes are updated more frequently)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965C4EB-27DD-4E64-9B33-2644FAEBC329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Project </a:t>
            </a:r>
            <a:r>
              <a:rPr b="1" lang="en-CA" sz="4400">
                <a:solidFill>
                  <a:srgbClr val="000000"/>
                </a:solidFill>
                <a:latin typeface="Calibri"/>
              </a:rPr>
              <a:t>Type 2</a:t>
            </a:r>
            <a:r>
              <a:rPr lang="en-CA" sz="4400">
                <a:solidFill>
                  <a:srgbClr val="000000"/>
                </a:solidFill>
                <a:latin typeface="Calibri"/>
              </a:rPr>
              <a:t>: Examine the evolution of metrics by mining repositories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04920" y="1600200"/>
            <a:ext cx="8533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Assess whether the quality of a project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improves or deteriorates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time based on metrics evolution.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components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in the code that have great positive or negative impact on design quality.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Find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design changes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that affected positively or negatively the design quality throughout the history of the project.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Suggest possible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improvements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for the design problems that you detected and apply them in source code (you can use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detection strategies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proposed by Marinescu to detect design problems).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5C8D5B4-AB63-48B9-A6C8-06D27778D4CB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Final Report format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Introduction + motivation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Related 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Metrics definition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Metrics implementation details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Empirical study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Selection of examined variables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Formulation of a hypothesis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Experiment design (justify the selection of projects, description of their characteristics, etc.)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Data collection (describe the collected data and how you obtained it)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Statistical analysis, Discussion of results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Threats to validity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Conclusions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4AF1DA7-BAC0-426E-B1BC-50256AA124A6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67C79D1-D9A9-4B28-8263-CF23B07C8C83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228600" y="1600200"/>
            <a:ext cx="86860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V. R. Basili, L. C. Briand, and W. L. Melo, “A Validation of Object-Oriented Design Metrics as Quality Indicators,”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22, no. 10, pp. 751-761, 1996.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Hector M. Olague, Letha H. Etzkorn, Sampson Gholston, and Stephen Quattlebaum, “Empirical Validation of Three Software Metrics Suites to Predict Fault-Proneness of Object-Oriented Classes Developed Using Highly Iterative or Agile Software Development Processes,”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33, no. 6, pp. 402-419, June 2007.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K. El Emam, S. Benlarbi, N. Goel, and S. Rai, “The Confounding Effect of Class Size on the Validity of Object-Oriented Metrics,” </a:t>
            </a:r>
            <a:r>
              <a:rPr i="1" lang="en-CA" sz="2000">
                <a:solidFill>
                  <a:srgbClr val="000000"/>
                </a:solidFill>
                <a:latin typeface="Calibri"/>
              </a:rPr>
              <a:t>IEEE Transactions on Software Engineering</a:t>
            </a:r>
            <a:r>
              <a:rPr lang="en-CA" sz="2000">
                <a:solidFill>
                  <a:srgbClr val="000000"/>
                </a:solidFill>
                <a:latin typeface="Calibri"/>
              </a:rPr>
              <a:t>, vol. 27, no. 7, pp. 630-650, July 2001.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000">
                <a:solidFill>
                  <a:srgbClr val="000000"/>
                </a:solidFill>
                <a:latin typeface="Calibri"/>
              </a:rPr>
              <a:t>Radu Marinescu, “Measurement and Quality in Object-Oriented Design,” PhD thesis, Politehnica University of Timisoara, Romania, 2002.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Course objectives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The course will cover </a:t>
            </a:r>
            <a:r>
              <a:rPr lang="en-CA" sz="2400" u="sng">
                <a:solidFill>
                  <a:srgbClr val="000000"/>
                </a:solidFill>
                <a:latin typeface="Calibri"/>
              </a:rPr>
              <a:t>3 aspects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of software measurement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Theoretical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aspect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Product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metrics: Complexity, Object-oriented metrics, theoretical &amp; empirical validation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Process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metrics: Cost, effort estimation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Research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aspect (discussing recent papers)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Practical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aspect (develop tools that collect metrics and perform empirical studies)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4F1ABF8-7003-44D6-8D70-1B24BFBE1162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Recommended Textbooks</a:t>
            </a:r>
            <a:endParaRPr/>
          </a:p>
        </p:txBody>
      </p:sp>
      <p:pic>
        <p:nvPicPr>
          <p:cNvPr descr="" id="76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120" y="1610640"/>
            <a:ext cx="2936160" cy="3809160"/>
          </a:xfrm>
          <a:prstGeom prst="rect">
            <a:avLst/>
          </a:prstGeom>
        </p:spPr>
      </p:pic>
      <p:sp>
        <p:nvSpPr>
          <p:cNvPr id="77" name="CustomShape 2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893658B-1A55-4750-AFE0-FC119CCE06EE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78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2040" y="1600200"/>
            <a:ext cx="2378160" cy="3809880"/>
          </a:xfrm>
          <a:prstGeom prst="rect">
            <a:avLst/>
          </a:prstGeom>
        </p:spPr>
      </p:pic>
      <p:pic>
        <p:nvPicPr>
          <p:cNvPr descr="" id="79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1600200"/>
            <a:ext cx="2520000" cy="3815280"/>
          </a:xfrm>
          <a:prstGeom prst="rect">
            <a:avLst/>
          </a:prstGeom>
        </p:spPr>
      </p:pic>
      <p:sp>
        <p:nvSpPr>
          <p:cNvPr id="80" name="CustomShape 3"/>
          <p:cNvSpPr/>
          <p:nvPr/>
        </p:nvSpPr>
        <p:spPr>
          <a:xfrm>
            <a:off x="994320" y="5429160"/>
            <a:ext cx="8132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b050"/>
                </a:solidFill>
                <a:latin typeface="Calibri"/>
              </a:rPr>
              <a:t>1998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4124520" y="5439240"/>
            <a:ext cx="8132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b050"/>
                </a:solidFill>
                <a:latin typeface="Calibri"/>
              </a:rPr>
              <a:t>2002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7310880" y="5413680"/>
            <a:ext cx="81324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b050"/>
                </a:solidFill>
                <a:latin typeface="Calibri"/>
              </a:rPr>
              <a:t>2006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Office hours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3200">
                <a:solidFill>
                  <a:srgbClr val="000000"/>
                </a:solidFill>
                <a:latin typeface="Calibri"/>
              </a:rPr>
              <a:t>Fridays 3pm to 5pm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Department Council meetings on Fridays 1:30pm-3pm may take sometimes longer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Always send an email to schedule a meeting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6809210-528C-491A-8C00-18C5094F17E0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Programmer on Duty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Giri Krishnan (g_pana@encs.concordia.ca)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Mondays 2:00-5:00 pm @ H-815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Again, send an email to Giri to arrange a meeting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C7A82B9-9170-4350-A59F-EB4587B2622E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Course website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Moodle </a:t>
            </a:r>
            <a:r>
              <a:rPr lang="en-CA" sz="3200" u="sng">
                <a:solidFill>
                  <a:srgbClr val="0000ff"/>
                </a:solidFill>
                <a:latin typeface="Calibri"/>
                <a:hlinkClick r:id="rId1"/>
              </a:rPr>
              <a:t>SOEN 6611 </a:t>
            </a:r>
            <a:r>
              <a:rPr lang="en-CA" sz="3200" u="sng">
                <a:solidFill>
                  <a:srgbClr val="0000ff"/>
                </a:solidFill>
                <a:latin typeface="Calibri"/>
                <a:hlinkClick r:id="rId2"/>
              </a:rPr>
              <a:t>2012/4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Course material: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Lecture slides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Links to tutorials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Announcements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Forum: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Ask questions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Exchange ideas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400">
                <a:solidFill>
                  <a:srgbClr val="000000"/>
                </a:solidFill>
                <a:latin typeface="Calibri"/>
              </a:rPr>
              <a:t>Help each other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3683D2D-AFD8-49C0-9044-931C2272E8E1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Course evaluation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Midterm test: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40%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Paper presentation: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20%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Final project: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40%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08F0E8D-53C6-48A1-9FB0-1BD58F86D129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Paper presentations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80880" y="1600200"/>
            <a:ext cx="83811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3200">
                <a:solidFill>
                  <a:srgbClr val="000000"/>
                </a:solidFill>
                <a:latin typeface="Calibri"/>
              </a:rPr>
              <a:t>3 sessions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3200">
                <a:solidFill>
                  <a:srgbClr val="000000"/>
                </a:solidFill>
                <a:latin typeface="Calibri"/>
              </a:rPr>
              <a:t>X papers 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in each session (1-2 students per paper).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3200">
                <a:solidFill>
                  <a:srgbClr val="000000"/>
                </a:solidFill>
                <a:latin typeface="Calibri"/>
              </a:rPr>
              <a:t>Non-presenters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read 2-3 papers of their preference and submit a list of questions/comments before the class. (</a:t>
            </a:r>
            <a:r>
              <a:rPr b="1" lang="en-CA" sz="3800">
                <a:solidFill>
                  <a:srgbClr val="000000"/>
                </a:solidFill>
                <a:latin typeface="Calibri"/>
              </a:rPr>
              <a:t>10%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CA" sz="3200">
                <a:solidFill>
                  <a:srgbClr val="000000"/>
                </a:solidFill>
                <a:latin typeface="Calibri"/>
              </a:rPr>
              <a:t>10 minutes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for each presentation plus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5 minutes for Q&amp;A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Evaluation will be based on the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quality of the presentation delivery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and the ability to </a:t>
            </a:r>
            <a:r>
              <a:rPr b="1" lang="en-CA" sz="3200">
                <a:solidFill>
                  <a:srgbClr val="000000"/>
                </a:solidFill>
                <a:latin typeface="Calibri"/>
              </a:rPr>
              <a:t>answer the questions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 of your colleagues and the instructor. (</a:t>
            </a:r>
            <a:r>
              <a:rPr b="1" lang="en-CA" sz="3800">
                <a:solidFill>
                  <a:srgbClr val="000000"/>
                </a:solidFill>
                <a:latin typeface="Calibri"/>
              </a:rPr>
              <a:t>10%</a:t>
            </a:r>
            <a:r>
              <a:rPr lang="en-CA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D37210C-0218-4A4D-9D81-DDEA44970106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324480" y="2057400"/>
            <a:ext cx="2742480" cy="685080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Final project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228600" y="1600200"/>
            <a:ext cx="86860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Team project (4-6 students)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Develop metrics as Eclipse plug-in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Collect metrics from open-source projects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Find correlations with other artifacts/processes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Final deliverables: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Source code (40%)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Empirical study: 10-page report (50%)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CA" sz="2800">
                <a:solidFill>
                  <a:srgbClr val="000000"/>
                </a:solidFill>
                <a:latin typeface="Calibri"/>
              </a:rPr>
              <a:t>project presentation in class (10%)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 rot="10800000">
            <a:off x="-11796120" y="-1179648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3573E20-48A8-4235-BD45-551E305D7223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