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3.xml.rels" ContentType="application/vnd.openxmlformats-package.relationships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CA"/>
              <a:t>Click to edit the notes format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CA"/>
              <a:t>&lt;header&gt;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CA"/>
              <a:t>&lt;date/time&gt;</a:t>
            </a:r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CA"/>
              <a:t>&lt;footer&gt;</a:t>
            </a:r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F446BA28-1D15-4B88-93EE-F397D17A01A9}" type="slidenum">
              <a:rPr lang="en-CA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CA"/>
              <a:t>http://asetechs.com/NewSite2012/Products/Interpreting_Halstead_metrics.htm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39AFB71-1439-4351-B847-ABDBAAD8BC9B}" type="slidenum">
              <a:rPr lang="en-CA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14-2-25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6356520"/>
            <a:ext cx="91436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Computer Science and Software Engineering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© 2013 Nikolaos Tsantalis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A2215AD-954C-42BB-9973-AC2028024414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14-2-25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3D982BB-5EAA-4351-A92E-0F31E6EC3FB5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1" name="CustomShape 5"/>
          <p:cNvSpPr/>
          <p:nvPr/>
        </p:nvSpPr>
        <p:spPr>
          <a:xfrm>
            <a:off x="0" y="6356520"/>
            <a:ext cx="91436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Computer Science and Software Engineering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© 2013 Nikolaos Tsantalis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SOEN 6611 – Software Measurement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CA" sz="3200">
                <a:solidFill>
                  <a:srgbClr val="8b8b8b"/>
                </a:solidFill>
                <a:latin typeface="Calibri"/>
              </a:rPr>
              <a:t>Halstead Complexity</a:t>
            </a:r>
            <a:endParaRPr/>
          </a:p>
        </p:txBody>
      </p:sp>
      <p:sp>
        <p:nvSpPr>
          <p:cNvPr id="81" name="TextShape 3"/>
          <p:cNvSpPr txBox="1"/>
          <p:nvPr/>
        </p:nvSpPr>
        <p:spPr>
          <a:xfrm>
            <a:off x="0" y="6356520"/>
            <a:ext cx="91436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Computer Science and Software Engineering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© 2013 Nikolaos Tsantalis</a:t>
            </a:r>
            <a:endParaRPr/>
          </a:p>
        </p:txBody>
      </p:sp>
      <p:sp>
        <p:nvSpPr>
          <p:cNvPr id="82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FE93719-1829-4A99-8AE3-C23FDF29FFBB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Exercise: Compute Halstead metrics of the 2nd version of </a:t>
            </a:r>
            <a:r>
              <a:rPr b="1" lang="en-US" sz="4400">
                <a:solidFill>
                  <a:srgbClr val="000000"/>
                </a:solidFill>
                <a:latin typeface="Calibri"/>
              </a:rPr>
              <a:t>sort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DBD9734-EB31-4E9A-BB65-0644BC35CA83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22" name="TextShape 3"/>
          <p:cNvSpPr txBox="1"/>
          <p:nvPr/>
        </p:nvSpPr>
        <p:spPr>
          <a:xfrm>
            <a:off x="1509120" y="1295280"/>
            <a:ext cx="6125400" cy="5257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en-US" sz="2200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200">
                <a:solidFill>
                  <a:srgbClr val="7f0055"/>
                </a:solidFill>
                <a:latin typeface="Consolas"/>
              </a:rPr>
              <a:t>void</a:t>
            </a:r>
            <a:r>
              <a:rPr b="1" lang="en-US" sz="2200">
                <a:solidFill>
                  <a:srgbClr val="000000"/>
                </a:solidFill>
                <a:latin typeface="Consolas"/>
              </a:rPr>
              <a:t> sort(</a:t>
            </a:r>
            <a:r>
              <a:rPr b="1" lang="en-US" sz="2200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US" sz="2200">
                <a:solidFill>
                  <a:srgbClr val="000000"/>
                </a:solidFill>
                <a:latin typeface="Consolas"/>
              </a:rPr>
              <a:t> a[], </a:t>
            </a:r>
            <a:r>
              <a:rPr b="1" lang="en-US" sz="2200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US" sz="2200">
                <a:solidFill>
                  <a:srgbClr val="000000"/>
                </a:solidFill>
                <a:latin typeface="Consolas"/>
              </a:rPr>
              <a:t> n)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US" sz="2200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US" sz="2200">
                <a:solidFill>
                  <a:srgbClr val="000000"/>
                </a:solidFill>
                <a:latin typeface="Consolas"/>
              </a:rPr>
              <a:t> i, j, 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US" sz="2200">
                <a:solidFill>
                  <a:srgbClr val="7f0055"/>
                </a:solidFill>
                <a:latin typeface="Consolas"/>
              </a:rPr>
              <a:t>if</a:t>
            </a:r>
            <a:r>
              <a:rPr b="1" lang="en-US" sz="2200">
                <a:solidFill>
                  <a:srgbClr val="000000"/>
                </a:solidFill>
                <a:latin typeface="Consolas"/>
              </a:rPr>
              <a:t> (n &lt; 2) </a:t>
            </a:r>
            <a:r>
              <a:rPr b="1" lang="en-US" sz="2200">
                <a:solidFill>
                  <a:srgbClr val="7f0055"/>
                </a:solidFill>
                <a:latin typeface="Consolas"/>
              </a:rPr>
              <a:t>return</a:t>
            </a:r>
            <a:r>
              <a:rPr b="1" lang="en-US" sz="2200">
                <a:solidFill>
                  <a:srgbClr val="000000"/>
                </a:solidFill>
                <a:latin typeface="Consolas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US" sz="2200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US" sz="2200">
                <a:solidFill>
                  <a:srgbClr val="000000"/>
                </a:solidFill>
                <a:latin typeface="Consolas"/>
              </a:rPr>
              <a:t> (i=0 ; i &lt; n-1; i++) 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7f0055"/>
                </a:solidFill>
                <a:latin typeface="Consolas"/>
              </a:rPr>
              <a:t>        </a:t>
            </a:r>
            <a:r>
              <a:rPr b="1" lang="en-US" sz="2200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US" sz="2200">
                <a:solidFill>
                  <a:srgbClr val="000000"/>
                </a:solidFill>
                <a:latin typeface="Consolas"/>
              </a:rPr>
              <a:t> (j=i+1 ; j &lt; n ; j++)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7f0055"/>
                </a:solidFill>
                <a:latin typeface="Consolas"/>
              </a:rPr>
              <a:t>            </a:t>
            </a:r>
            <a:r>
              <a:rPr b="1" lang="en-US" sz="2200">
                <a:solidFill>
                  <a:srgbClr val="7f0055"/>
                </a:solidFill>
                <a:latin typeface="Consolas"/>
              </a:rPr>
              <a:t>if</a:t>
            </a:r>
            <a:r>
              <a:rPr b="1" lang="en-US" sz="2200">
                <a:solidFill>
                  <a:srgbClr val="000000"/>
                </a:solidFill>
                <a:latin typeface="Consolas"/>
              </a:rPr>
              <a:t> (a[i] &gt; a[j]) 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nsolas"/>
              </a:rPr>
              <a:t>                </a:t>
            </a:r>
            <a:r>
              <a:rPr b="1" lang="en-US" sz="2200">
                <a:solidFill>
                  <a:srgbClr val="000000"/>
                </a:solidFill>
                <a:latin typeface="Consolas"/>
              </a:rPr>
              <a:t>t = a[i];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nsolas"/>
              </a:rPr>
              <a:t>                </a:t>
            </a:r>
            <a:r>
              <a:rPr b="1" lang="en-US" sz="2200">
                <a:solidFill>
                  <a:srgbClr val="000000"/>
                </a:solidFill>
                <a:latin typeface="Consolas"/>
              </a:rPr>
              <a:t>a[i] = a[j];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nsolas"/>
              </a:rPr>
              <a:t>                </a:t>
            </a:r>
            <a:r>
              <a:rPr b="1" lang="en-US" sz="2200">
                <a:solidFill>
                  <a:srgbClr val="000000"/>
                </a:solidFill>
                <a:latin typeface="Consolas"/>
              </a:rPr>
              <a:t>a[j] = t;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nsolas"/>
              </a:rPr>
              <a:t>            </a:t>
            </a:r>
            <a:r>
              <a:rPr b="1" lang="en-US" sz="2200">
                <a:solidFill>
                  <a:srgbClr val="000000"/>
                </a:solidFill>
                <a:latin typeface="Consola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nsolas"/>
              </a:rPr>
              <a:t>        </a:t>
            </a:r>
            <a:r>
              <a:rPr b="1" lang="en-US" sz="2200">
                <a:solidFill>
                  <a:srgbClr val="000000"/>
                </a:solidFill>
                <a:latin typeface="Consola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nsolas"/>
              </a:rPr>
              <a:t>    </a:t>
            </a:r>
            <a:r>
              <a:rPr b="1" lang="en-US" sz="2200">
                <a:solidFill>
                  <a:srgbClr val="000000"/>
                </a:solidFill>
                <a:latin typeface="Consola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Consolas"/>
              </a:rPr>
              <a:t>}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CA71C4A-C3EC-4464-BE8B-1D80578370D8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graphicFrame>
        <p:nvGraphicFramePr>
          <p:cNvPr id="124" name="Table 2"/>
          <p:cNvGraphicFramePr/>
          <p:nvPr/>
        </p:nvGraphicFramePr>
        <p:xfrm>
          <a:off x="380880" y="76320"/>
          <a:ext cx="3123720" cy="6674760"/>
        </p:xfrm>
        <a:graphic>
          <a:graphicData uri="http://schemas.openxmlformats.org/drawingml/2006/table">
            <a:tbl>
              <a:tblPr/>
              <a:tblGrid>
                <a:gridCol w="1447560"/>
                <a:gridCol w="1676160"/>
              </a:tblGrid>
              <a:tr h="622440">
                <a:tc>
                  <a:txBody>
                    <a:bodyPr anchor="ctr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>
                          <a:solidFill>
                            <a:srgbClr val="ffffff"/>
                          </a:solidFill>
                          <a:latin typeface="Calibri"/>
                        </a:rPr>
                        <a:t>Operator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>
                          <a:solidFill>
                            <a:srgbClr val="ffffff"/>
                          </a:solidFill>
                          <a:latin typeface="Calibri"/>
                        </a:rPr>
                        <a:t>occurrences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=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&lt;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if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for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;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[]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++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,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return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5" name="CustomShape 3"/>
          <p:cNvSpPr/>
          <p:nvPr/>
        </p:nvSpPr>
        <p:spPr>
          <a:xfrm>
            <a:off x="3581280" y="5726520"/>
            <a:ext cx="837720" cy="638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i="1" lang="en-CA">
                <a:solidFill>
                  <a:srgbClr val="000000"/>
                </a:solidFill>
                <a:latin typeface="Calibri"/>
              </a:rPr>
              <a:t>n1</a:t>
            </a:r>
            <a:r>
              <a:rPr b="1" lang="en-CA">
                <a:solidFill>
                  <a:srgbClr val="000000"/>
                </a:solidFill>
                <a:latin typeface="Calibri"/>
              </a:rPr>
              <a:t> = 17</a:t>
            </a:r>
            <a:endParaRPr/>
          </a:p>
        </p:txBody>
      </p:sp>
      <p:sp>
        <p:nvSpPr>
          <p:cNvPr id="126" name="CustomShape 4"/>
          <p:cNvSpPr/>
          <p:nvPr/>
        </p:nvSpPr>
        <p:spPr>
          <a:xfrm>
            <a:off x="5105520" y="5726520"/>
            <a:ext cx="914040" cy="638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i="1" lang="en-CA">
                <a:solidFill>
                  <a:srgbClr val="000000"/>
                </a:solidFill>
                <a:latin typeface="Calibri"/>
              </a:rPr>
              <a:t>N1</a:t>
            </a:r>
            <a:r>
              <a:rPr b="1" lang="en-CA">
                <a:solidFill>
                  <a:srgbClr val="000000"/>
                </a:solidFill>
                <a:latin typeface="Calibri"/>
              </a:rPr>
              <a:t> = 50</a:t>
            </a:r>
            <a:endParaRPr/>
          </a:p>
        </p:txBody>
      </p:sp>
      <p:graphicFrame>
        <p:nvGraphicFramePr>
          <p:cNvPr id="127" name="Table 5"/>
          <p:cNvGraphicFramePr/>
          <p:nvPr/>
        </p:nvGraphicFramePr>
        <p:xfrm>
          <a:off x="5257800" y="304920"/>
          <a:ext cx="3123720" cy="3606480"/>
        </p:xfrm>
        <a:graphic>
          <a:graphicData uri="http://schemas.openxmlformats.org/drawingml/2006/table">
            <a:tbl>
              <a:tblPr/>
              <a:tblGrid>
                <a:gridCol w="1447560"/>
                <a:gridCol w="1676160"/>
              </a:tblGrid>
              <a:tr h="914760">
                <a:tc>
                  <a:txBody>
                    <a:bodyPr anchor="ctr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>
                          <a:solidFill>
                            <a:srgbClr val="ffffff"/>
                          </a:solidFill>
                          <a:latin typeface="Calibri"/>
                        </a:rPr>
                        <a:t>Operand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>
                          <a:solidFill>
                            <a:srgbClr val="ffffff"/>
                          </a:solidFill>
                          <a:latin typeface="Calibri"/>
                        </a:rPr>
                        <a:t>Number of occurrences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j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‘</a:t>
                      </a: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0’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‘</a:t>
                      </a: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1’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‘</a:t>
                      </a: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2’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8" name="CustomShape 6"/>
          <p:cNvSpPr/>
          <p:nvPr/>
        </p:nvSpPr>
        <p:spPr>
          <a:xfrm>
            <a:off x="5638680" y="3962520"/>
            <a:ext cx="837720" cy="638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i="1" lang="en-CA">
                <a:solidFill>
                  <a:srgbClr val="000000"/>
                </a:solidFill>
                <a:latin typeface="Calibri"/>
              </a:rPr>
              <a:t>n2</a:t>
            </a:r>
            <a:r>
              <a:rPr b="1" lang="en-CA">
                <a:solidFill>
                  <a:srgbClr val="000000"/>
                </a:solidFill>
                <a:latin typeface="Calibri"/>
              </a:rPr>
              <a:t> = 8</a:t>
            </a:r>
            <a:endParaRPr/>
          </a:p>
        </p:txBody>
      </p:sp>
      <p:sp>
        <p:nvSpPr>
          <p:cNvPr id="129" name="CustomShape 7"/>
          <p:cNvSpPr/>
          <p:nvPr/>
        </p:nvSpPr>
        <p:spPr>
          <a:xfrm>
            <a:off x="7162920" y="3962520"/>
            <a:ext cx="914040" cy="638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i="1" lang="en-CA">
                <a:solidFill>
                  <a:srgbClr val="000000"/>
                </a:solidFill>
                <a:latin typeface="Calibri"/>
              </a:rPr>
              <a:t>N2</a:t>
            </a:r>
            <a:r>
              <a:rPr b="1" lang="en-CA">
                <a:solidFill>
                  <a:srgbClr val="000000"/>
                </a:solidFill>
                <a:latin typeface="Calibri"/>
              </a:rPr>
              <a:t> = 31</a:t>
            </a:r>
            <a:endParaRPr/>
          </a:p>
        </p:txBody>
      </p:sp>
      <p:sp>
        <p:nvSpPr>
          <p:cNvPr id="130" name="CustomShape 8"/>
          <p:cNvSpPr/>
          <p:nvPr/>
        </p:nvSpPr>
        <p:spPr>
          <a:xfrm>
            <a:off x="4157280" y="4687560"/>
            <a:ext cx="4044240" cy="6390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actual program length = </a:t>
            </a:r>
            <a:r>
              <a:rPr b="1" lang="en-CA">
                <a:solidFill>
                  <a:srgbClr val="000000"/>
                </a:solidFill>
                <a:latin typeface="Calibri"/>
              </a:rPr>
              <a:t>81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estimated =  = 69.5 + 24 = </a:t>
            </a:r>
            <a:r>
              <a:rPr b="1" lang="en-CA">
                <a:solidFill>
                  <a:srgbClr val="000000"/>
                </a:solidFill>
                <a:latin typeface="Calibri"/>
              </a:rPr>
              <a:t>93.5</a:t>
            </a:r>
            <a:endParaRPr/>
          </a:p>
        </p:txBody>
      </p:sp>
      <p:sp>
        <p:nvSpPr>
          <p:cNvPr id="131" name="CustomShape 9"/>
          <p:cNvSpPr/>
          <p:nvPr/>
        </p:nvSpPr>
        <p:spPr>
          <a:xfrm>
            <a:off x="3657600" y="4687560"/>
            <a:ext cx="5043960" cy="64584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Halstead computation (2nd example)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3200">
                <a:solidFill>
                  <a:srgbClr val="000000"/>
                </a:solidFill>
                <a:latin typeface="Calibri"/>
              </a:rPr>
              <a:t>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= 376 </a:t>
            </a:r>
            <a:r>
              <a:rPr lang="en-US" sz="3200">
                <a:solidFill>
                  <a:srgbClr val="000000"/>
                </a:solidFill>
                <a:latin typeface="Symbol"/>
              </a:rPr>
              <a:t>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33 = 12408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3200">
                <a:solidFill>
                  <a:srgbClr val="000000"/>
                </a:solidFill>
                <a:latin typeface="Calibri"/>
              </a:rPr>
              <a:t>T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= 12408/18 ≈ 689 sec ≈ 11.5 min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3200">
                <a:solidFill>
                  <a:srgbClr val="000000"/>
                </a:solidFill>
                <a:latin typeface="Calibri"/>
              </a:rPr>
              <a:t>B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= 307/3000 ≈ 0.125</a:t>
            </a:r>
            <a:endParaRPr/>
          </a:p>
        </p:txBody>
      </p:sp>
      <p:sp>
        <p:nvSpPr>
          <p:cNvPr id="134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135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AA6371C-52E1-4105-8F74-C653390F7681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Halstead measures criticism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304920" y="1600200"/>
            <a:ext cx="853416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program should be completed or near completed to determine </a:t>
            </a:r>
            <a:r>
              <a:rPr b="1" i="1" lang="en-US" sz="3200">
                <a:solidFill>
                  <a:srgbClr val="000000"/>
                </a:solidFill>
                <a:latin typeface="Calibri"/>
              </a:rPr>
              <a:t>N1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and </a:t>
            </a:r>
            <a:r>
              <a:rPr b="1" i="1" lang="en-US" sz="3200">
                <a:solidFill>
                  <a:srgbClr val="000000"/>
                </a:solidFill>
                <a:latin typeface="Calibri"/>
              </a:rPr>
              <a:t>N2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It has several assumptions on human memory models. For example, in the computation of volume, it assumes that the developers perform “binary search” to select the appropriate operand/operator from the program vocabulary.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It makes use of arbitrary constants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(e.g., minimum perceptions per second = 18)</a:t>
            </a:r>
            <a:endParaRPr/>
          </a:p>
        </p:txBody>
      </p:sp>
      <p:sp>
        <p:nvSpPr>
          <p:cNvPr id="13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9A39CA7-2FDE-4970-8D47-6A3820614A02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References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380880" y="1600200"/>
            <a:ext cx="838152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Maurice H. Halstead, </a:t>
            </a:r>
            <a:r>
              <a:rPr i="1" lang="en-US" sz="2000">
                <a:solidFill>
                  <a:srgbClr val="000000"/>
                </a:solidFill>
                <a:latin typeface="Calibri"/>
              </a:rPr>
              <a:t>Elements of Software Science (Operating and programming systems series)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, Elsevier Science, Inc., 1977.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Asetechs Consulting, Interpretation of Halstead measures, http://asetechs.com/NewSite2012/Products/Interpreting_Halstead_metrics.htm</a:t>
            </a:r>
            <a:endParaRPr/>
          </a:p>
        </p:txBody>
      </p:sp>
      <p:sp>
        <p:nvSpPr>
          <p:cNvPr id="14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CF51E40-A244-48AB-8200-4F08531FFD85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Halstead complexity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380880" y="1600200"/>
            <a:ext cx="838152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It was proposed by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Maurice Howard Halstead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in 1977, as a means to measure the volume and the difficulty of a program, as well as the effort required for its development.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Its computation is based on the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operators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(keywords, arithmetic symbols) and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operands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(identifiers, constants) being present in a program.</a:t>
            </a:r>
            <a:endParaRPr/>
          </a:p>
        </p:txBody>
      </p:sp>
      <p:sp>
        <p:nvSpPr>
          <p:cNvPr id="8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B97F3A3-A9D8-40CA-847F-E2F8D9A2C336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Halstead computation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For a given program, we need to compute: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en-US" sz="2800">
                <a:solidFill>
                  <a:srgbClr val="000000"/>
                </a:solidFill>
                <a:latin typeface="Calibri"/>
              </a:rPr>
              <a:t>n1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the number of distinct operators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en-US" sz="2800">
                <a:solidFill>
                  <a:srgbClr val="000000"/>
                </a:solidFill>
                <a:latin typeface="Calibri"/>
              </a:rPr>
              <a:t>n2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the number of distinct operands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en-US" sz="2800">
                <a:solidFill>
                  <a:srgbClr val="000000"/>
                </a:solidFill>
                <a:latin typeface="Calibri"/>
              </a:rPr>
              <a:t>N1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the total number of operators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en-US" sz="2800">
                <a:solidFill>
                  <a:srgbClr val="000000"/>
                </a:solidFill>
                <a:latin typeface="Calibri"/>
              </a:rPr>
              <a:t>N2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the total number of operands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Program vocabulary: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Program length: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Estimated Program length: </a:t>
            </a:r>
            <a:endParaRPr/>
          </a:p>
        </p:txBody>
      </p:sp>
      <p:sp>
        <p:nvSpPr>
          <p:cNvPr id="88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89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4BE919B-3146-4FB5-9D2B-89BACD887078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Halstead computation example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1828800" y="1600200"/>
            <a:ext cx="54860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en-US" sz="3200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3200">
                <a:solidFill>
                  <a:srgbClr val="7f0055"/>
                </a:solidFill>
                <a:latin typeface="Consolas"/>
              </a:rPr>
              <a:t>void</a:t>
            </a:r>
            <a:r>
              <a:rPr b="1" lang="en-US" sz="3200">
                <a:solidFill>
                  <a:srgbClr val="000000"/>
                </a:solidFill>
                <a:latin typeface="Consolas"/>
              </a:rPr>
              <a:t> sort(</a:t>
            </a:r>
            <a:r>
              <a:rPr b="1" lang="en-US" sz="3200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US" sz="3200">
                <a:solidFill>
                  <a:srgbClr val="000000"/>
                </a:solidFill>
                <a:latin typeface="Consolas"/>
              </a:rPr>
              <a:t> X[], </a:t>
            </a:r>
            <a:r>
              <a:rPr b="1" lang="en-US" sz="3200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US" sz="3200">
                <a:solidFill>
                  <a:srgbClr val="000000"/>
                </a:solidFill>
                <a:latin typeface="Consolas"/>
              </a:rPr>
              <a:t> N) </a:t>
            </a:r>
            <a:r>
              <a:rPr lang="en-US" sz="3200">
                <a:solidFill>
                  <a:srgbClr val="000000"/>
                </a:solidFill>
                <a:latin typeface="Consolas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US" sz="3200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US" sz="3200">
                <a:solidFill>
                  <a:srgbClr val="000000"/>
                </a:solidFill>
                <a:latin typeface="Consolas"/>
              </a:rPr>
              <a:t> i,j,b;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US" sz="3200">
                <a:solidFill>
                  <a:srgbClr val="7f0055"/>
                </a:solidFill>
                <a:latin typeface="Consolas"/>
              </a:rPr>
              <a:t>if</a:t>
            </a:r>
            <a:r>
              <a:rPr b="1" lang="en-US" sz="3200">
                <a:solidFill>
                  <a:srgbClr val="000000"/>
                </a:solidFill>
                <a:latin typeface="Consolas"/>
              </a:rPr>
              <a:t>(N&gt;1)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7f0055"/>
                </a:solidFill>
                <a:latin typeface="Consolas"/>
              </a:rPr>
              <a:t>        </a:t>
            </a:r>
            <a:r>
              <a:rPr b="1" lang="en-US" sz="3200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US" sz="3200">
                <a:solidFill>
                  <a:srgbClr val="000000"/>
                </a:solidFill>
                <a:latin typeface="Consolas"/>
              </a:rPr>
              <a:t>(i=1; i&lt;N; i++)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7f0055"/>
                </a:solidFill>
                <a:latin typeface="Consolas"/>
              </a:rPr>
              <a:t>            </a:t>
            </a:r>
            <a:r>
              <a:rPr b="1" lang="en-US" sz="3200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US" sz="3200">
                <a:solidFill>
                  <a:srgbClr val="000000"/>
                </a:solidFill>
                <a:latin typeface="Consolas"/>
              </a:rPr>
              <a:t>(j=0; j&lt;i; j++)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7f0055"/>
                </a:solidFill>
                <a:latin typeface="Consolas"/>
              </a:rPr>
              <a:t>                </a:t>
            </a:r>
            <a:r>
              <a:rPr b="1" lang="en-US" sz="3200">
                <a:solidFill>
                  <a:srgbClr val="7f0055"/>
                </a:solidFill>
                <a:latin typeface="Consolas"/>
              </a:rPr>
              <a:t>if</a:t>
            </a:r>
            <a:r>
              <a:rPr b="1" lang="en-US" sz="3200">
                <a:solidFill>
                  <a:srgbClr val="000000"/>
                </a:solidFill>
                <a:latin typeface="Consolas"/>
              </a:rPr>
              <a:t>(X[i] &lt; X[j])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onsolas"/>
              </a:rPr>
              <a:t>                </a:t>
            </a:r>
            <a:r>
              <a:rPr b="1" lang="en-US" sz="3200">
                <a:solidFill>
                  <a:srgbClr val="000000"/>
                </a:solidFill>
                <a:latin typeface="Consolas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b="1" lang="en-US" sz="3200">
                <a:solidFill>
                  <a:srgbClr val="000000"/>
                </a:solidFill>
                <a:latin typeface="Consolas"/>
              </a:rPr>
              <a:t>b = X[i];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b="1" lang="en-US" sz="3200">
                <a:solidFill>
                  <a:srgbClr val="000000"/>
                </a:solidFill>
                <a:latin typeface="Consolas"/>
              </a:rPr>
              <a:t>X[i] = X[j];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b="1" lang="en-US" sz="3200">
                <a:solidFill>
                  <a:srgbClr val="000000"/>
                </a:solidFill>
                <a:latin typeface="Consolas"/>
              </a:rPr>
              <a:t>X[j] = b;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onsolas"/>
              </a:rPr>
              <a:t>                </a:t>
            </a:r>
            <a:r>
              <a:rPr b="1" lang="en-US" sz="3200">
                <a:solidFill>
                  <a:srgbClr val="000000"/>
                </a:solidFill>
                <a:latin typeface="Consola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nsolas"/>
              </a:rPr>
              <a:t>}</a:t>
            </a:r>
            <a:endParaRPr/>
          </a:p>
        </p:txBody>
      </p:sp>
      <p:sp>
        <p:nvSpPr>
          <p:cNvPr id="9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99378E6-CBC3-4568-BB4A-CE5D606AECC8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dur="indefinite" id="4" nodeType="mainSeq">
                <p:childTnLst>
                  <p:par>
                    <p:cTn fill="hold" id="5">
                      <p:stCondLst>
                        <p:cond delay="indefinite"/>
                      </p:stCondLst>
                      <p:childTnLst>
                        <p:par>
                          <p:cTn fill="hold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click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8"/>
                                        <p:tgtEl>
                                          <p:spTgt spid="91">
                                            <p:txEl>
                                              <p:pRg end="50" st="3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rgb(80,-80,0)"/>
                                      </p:to>
                                    </p:set>
                                    <p:set>
                                      <p:cBhvr>
                                        <p:cTn dur="500" fill="hold" id="9"/>
                                        <p:tgtEl>
                                          <p:spTgt spid="91">
                                            <p:txEl>
                                              <p:pRg end="50" st="3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rgb(80,-80,0)"/>
                                      </p:to>
                                    </p:set>
                                    <p:set>
                                      <p:cBhvr>
                                        <p:cTn dur="500" fill="hold" id="10"/>
                                        <p:tgtEl>
                                          <p:spTgt spid="91">
                                            <p:txEl>
                                              <p:pRg end="50" st="3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12"/>
                                        <p:tgtEl>
                                          <p:spTgt spid="91">
                                            <p:txEl>
                                              <p:pRg end="62" st="5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rgb(80,-80,0)"/>
                                      </p:to>
                                    </p:set>
                                    <p:set>
                                      <p:cBhvr>
                                        <p:cTn dur="500" fill="hold" id="13"/>
                                        <p:tgtEl>
                                          <p:spTgt spid="91">
                                            <p:txEl>
                                              <p:pRg end="62" st="5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rgb(80,-80,0)"/>
                                      </p:to>
                                    </p:set>
                                    <p:set>
                                      <p:cBhvr>
                                        <p:cTn dur="500" fill="hold" id="14"/>
                                        <p:tgtEl>
                                          <p:spTgt spid="91">
                                            <p:txEl>
                                              <p:pRg end="62" st="5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16"/>
                                        <p:tgtEl>
                                          <p:spTgt spid="91">
                                            <p:txEl>
                                              <p:pRg end="89" st="6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rgb(80,-80,0)"/>
                                      </p:to>
                                    </p:set>
                                    <p:set>
                                      <p:cBhvr>
                                        <p:cTn dur="500" fill="hold" id="17"/>
                                        <p:tgtEl>
                                          <p:spTgt spid="91">
                                            <p:txEl>
                                              <p:pRg end="89" st="6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rgb(80,-80,0)"/>
                                      </p:to>
                                    </p:set>
                                    <p:set>
                                      <p:cBhvr>
                                        <p:cTn dur="500" fill="hold" id="18"/>
                                        <p:tgtEl>
                                          <p:spTgt spid="91">
                                            <p:txEl>
                                              <p:pRg end="89" st="6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20"/>
                                        <p:tgtEl>
                                          <p:spTgt spid="91">
                                            <p:txEl>
                                              <p:pRg end="120" st="8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rgb(80,-80,0)"/>
                                      </p:to>
                                    </p:set>
                                    <p:set>
                                      <p:cBhvr>
                                        <p:cTn dur="500" fill="hold" id="21"/>
                                        <p:tgtEl>
                                          <p:spTgt spid="91">
                                            <p:txEl>
                                              <p:pRg end="120" st="8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rgb(80,-80,0)"/>
                                      </p:to>
                                    </p:set>
                                    <p:set>
                                      <p:cBhvr>
                                        <p:cTn dur="500" fill="hold" id="22"/>
                                        <p:tgtEl>
                                          <p:spTgt spid="91">
                                            <p:txEl>
                                              <p:pRg end="120" st="8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fill="hold" id="23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24"/>
                                        <p:tgtEl>
                                          <p:spTgt spid="91">
                                            <p:txEl>
                                              <p:pRg end="152" st="12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rgb(80,-80,0)"/>
                                      </p:to>
                                    </p:set>
                                    <p:set>
                                      <p:cBhvr>
                                        <p:cTn dur="500" fill="hold" id="25"/>
                                        <p:tgtEl>
                                          <p:spTgt spid="91">
                                            <p:txEl>
                                              <p:pRg end="152" st="12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rgb(80,-80,0)"/>
                                      </p:to>
                                    </p:set>
                                    <p:set>
                                      <p:cBhvr>
                                        <p:cTn dur="500" fill="hold" id="26"/>
                                        <p:tgtEl>
                                          <p:spTgt spid="91">
                                            <p:txEl>
                                              <p:pRg end="152" st="12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fill="hold" id="27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28"/>
                                        <p:tgtEl>
                                          <p:spTgt spid="91">
                                            <p:txEl>
                                              <p:pRg end="170" st="15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rgb(80,-80,0)"/>
                                      </p:to>
                                    </p:set>
                                    <p:set>
                                      <p:cBhvr>
                                        <p:cTn dur="500" fill="hold" id="29"/>
                                        <p:tgtEl>
                                          <p:spTgt spid="91">
                                            <p:txEl>
                                              <p:pRg end="170" st="15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rgb(80,-80,0)"/>
                                      </p:to>
                                    </p:set>
                                    <p:set>
                                      <p:cBhvr>
                                        <p:cTn dur="500" fill="hold" id="30"/>
                                        <p:tgtEl>
                                          <p:spTgt spid="91">
                                            <p:txEl>
                                              <p:pRg end="170" st="15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fill="hold" id="31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32"/>
                                        <p:tgtEl>
                                          <p:spTgt spid="91">
                                            <p:txEl>
                                              <p:pRg end="200" st="17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rgb(80,-80,0)"/>
                                      </p:to>
                                    </p:set>
                                    <p:set>
                                      <p:cBhvr>
                                        <p:cTn dur="500" fill="hold" id="33"/>
                                        <p:tgtEl>
                                          <p:spTgt spid="91">
                                            <p:txEl>
                                              <p:pRg end="200" st="17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rgb(80,-80,0)"/>
                                      </p:to>
                                    </p:set>
                                    <p:set>
                                      <p:cBhvr>
                                        <p:cTn dur="500" fill="hold" id="34"/>
                                        <p:tgtEl>
                                          <p:spTgt spid="91">
                                            <p:txEl>
                                              <p:pRg end="200" st="17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fill="hold" id="35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36"/>
                                        <p:tgtEl>
                                          <p:spTgt spid="91">
                                            <p:txEl>
                                              <p:pRg end="233" st="20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rgb(80,-80,0)"/>
                                      </p:to>
                                    </p:set>
                                    <p:set>
                                      <p:cBhvr>
                                        <p:cTn dur="500" fill="hold" id="37"/>
                                        <p:tgtEl>
                                          <p:spTgt spid="91">
                                            <p:txEl>
                                              <p:pRg end="233" st="20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rgb(80,-80,0)"/>
                                      </p:to>
                                    </p:set>
                                    <p:set>
                                      <p:cBhvr>
                                        <p:cTn dur="500" fill="hold" id="38"/>
                                        <p:tgtEl>
                                          <p:spTgt spid="91">
                                            <p:txEl>
                                              <p:pRg end="233" st="20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fill="hold" id="39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40"/>
                                        <p:tgtEl>
                                          <p:spTgt spid="91">
                                            <p:txEl>
                                              <p:pRg end="263" st="23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rgb(80,-80,0)"/>
                                      </p:to>
                                    </p:set>
                                    <p:set>
                                      <p:cBhvr>
                                        <p:cTn dur="500" fill="hold" id="41"/>
                                        <p:tgtEl>
                                          <p:spTgt spid="91">
                                            <p:txEl>
                                              <p:pRg end="263" st="23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rgb(80,-80,0)"/>
                                      </p:to>
                                    </p:set>
                                    <p:set>
                                      <p:cBhvr>
                                        <p:cTn dur="500" fill="hold" id="42"/>
                                        <p:tgtEl>
                                          <p:spTgt spid="91">
                                            <p:txEl>
                                              <p:pRg end="263" st="23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fill="hold" id="43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44"/>
                                        <p:tgtEl>
                                          <p:spTgt spid="91">
                                            <p:txEl>
                                              <p:pRg end="281" st="26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rgb(80,-80,0)"/>
                                      </p:to>
                                    </p:set>
                                    <p:set>
                                      <p:cBhvr>
                                        <p:cTn dur="500" fill="hold" id="45"/>
                                        <p:tgtEl>
                                          <p:spTgt spid="91">
                                            <p:txEl>
                                              <p:pRg end="281" st="26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rgb(80,-80,0)"/>
                                      </p:to>
                                    </p:set>
                                    <p:set>
                                      <p:cBhvr>
                                        <p:cTn dur="500" fill="hold" id="46"/>
                                        <p:tgtEl>
                                          <p:spTgt spid="91">
                                            <p:txEl>
                                              <p:pRg end="281" st="26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60931D0-886E-43F5-8790-104544134981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graphicFrame>
        <p:nvGraphicFramePr>
          <p:cNvPr id="94" name="Table 2"/>
          <p:cNvGraphicFramePr/>
          <p:nvPr/>
        </p:nvGraphicFramePr>
        <p:xfrm>
          <a:off x="380880" y="304920"/>
          <a:ext cx="3123720" cy="5831640"/>
        </p:xfrm>
        <a:graphic>
          <a:graphicData uri="http://schemas.openxmlformats.org/drawingml/2006/table">
            <a:tbl>
              <a:tblPr/>
              <a:tblGrid>
                <a:gridCol w="1447560"/>
                <a:gridCol w="1676160"/>
              </a:tblGrid>
              <a:tr h="887760">
                <a:tc>
                  <a:txBody>
                    <a:bodyPr anchor="ctr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>
                          <a:solidFill>
                            <a:srgbClr val="ffffff"/>
                          </a:solidFill>
                          <a:latin typeface="Calibri"/>
                        </a:rPr>
                        <a:t>Operator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>
                          <a:solidFill>
                            <a:srgbClr val="ffffff"/>
                          </a:solidFill>
                          <a:latin typeface="Calibri"/>
                        </a:rPr>
                        <a:t>Number of occurrences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=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&lt;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if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for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;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[]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++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,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357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5" name="CustomShape 3"/>
          <p:cNvSpPr/>
          <p:nvPr/>
        </p:nvSpPr>
        <p:spPr>
          <a:xfrm>
            <a:off x="762120" y="6172200"/>
            <a:ext cx="837720" cy="638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i="1" lang="en-CA">
                <a:solidFill>
                  <a:srgbClr val="000000"/>
                </a:solidFill>
                <a:latin typeface="Calibri"/>
              </a:rPr>
              <a:t>n1</a:t>
            </a:r>
            <a:r>
              <a:rPr b="1" lang="en-CA">
                <a:solidFill>
                  <a:srgbClr val="000000"/>
                </a:solidFill>
                <a:latin typeface="Calibri"/>
              </a:rPr>
              <a:t> = 14</a:t>
            </a:r>
            <a:endParaRPr/>
          </a:p>
        </p:txBody>
      </p:sp>
      <p:sp>
        <p:nvSpPr>
          <p:cNvPr id="96" name="CustomShape 4"/>
          <p:cNvSpPr/>
          <p:nvPr/>
        </p:nvSpPr>
        <p:spPr>
          <a:xfrm>
            <a:off x="2286000" y="6172200"/>
            <a:ext cx="914040" cy="638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i="1" lang="en-CA">
                <a:solidFill>
                  <a:srgbClr val="000000"/>
                </a:solidFill>
                <a:latin typeface="Calibri"/>
              </a:rPr>
              <a:t>N1</a:t>
            </a:r>
            <a:r>
              <a:rPr b="1" lang="en-CA">
                <a:solidFill>
                  <a:srgbClr val="000000"/>
                </a:solidFill>
                <a:latin typeface="Calibri"/>
              </a:rPr>
              <a:t> = 42</a:t>
            </a:r>
            <a:endParaRPr/>
          </a:p>
        </p:txBody>
      </p:sp>
      <p:graphicFrame>
        <p:nvGraphicFramePr>
          <p:cNvPr id="97" name="Table 5"/>
          <p:cNvGraphicFramePr/>
          <p:nvPr/>
        </p:nvGraphicFramePr>
        <p:xfrm>
          <a:off x="5257800" y="304920"/>
          <a:ext cx="3123720" cy="3235680"/>
        </p:xfrm>
        <a:graphic>
          <a:graphicData uri="http://schemas.openxmlformats.org/drawingml/2006/table">
            <a:tbl>
              <a:tblPr/>
              <a:tblGrid>
                <a:gridCol w="1447560"/>
                <a:gridCol w="1676160"/>
              </a:tblGrid>
              <a:tr h="914760">
                <a:tc>
                  <a:txBody>
                    <a:bodyPr anchor="ctr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>
                          <a:solidFill>
                            <a:srgbClr val="ffffff"/>
                          </a:solidFill>
                          <a:latin typeface="Calibri"/>
                        </a:rPr>
                        <a:t>Operand</a:t>
                      </a:r>
                      <a:endParaRPr/>
                    </a:p>
                  </a:txBody>
                  <a:tcPr/>
                </a:tc>
                <a:tc>
                  <a:txBody>
                    <a:bodyPr anchor="ctr"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A">
                          <a:solidFill>
                            <a:srgbClr val="ffffff"/>
                          </a:solidFill>
                          <a:latin typeface="Calibri"/>
                        </a:rPr>
                        <a:t>Number of occurrences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j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‘’</a:t>
                      </a: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0’’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‘’</a:t>
                      </a: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1’’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CA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8" name="CustomShape 6"/>
          <p:cNvSpPr/>
          <p:nvPr/>
        </p:nvSpPr>
        <p:spPr>
          <a:xfrm>
            <a:off x="5638680" y="3593160"/>
            <a:ext cx="837720" cy="638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i="1" lang="en-CA">
                <a:solidFill>
                  <a:srgbClr val="000000"/>
                </a:solidFill>
                <a:latin typeface="Calibri"/>
              </a:rPr>
              <a:t>n2</a:t>
            </a:r>
            <a:r>
              <a:rPr b="1" lang="en-CA">
                <a:solidFill>
                  <a:srgbClr val="000000"/>
                </a:solidFill>
                <a:latin typeface="Calibri"/>
              </a:rPr>
              <a:t> = 7</a:t>
            </a:r>
            <a:endParaRPr/>
          </a:p>
        </p:txBody>
      </p:sp>
      <p:sp>
        <p:nvSpPr>
          <p:cNvPr id="99" name="CustomShape 7"/>
          <p:cNvSpPr/>
          <p:nvPr/>
        </p:nvSpPr>
        <p:spPr>
          <a:xfrm>
            <a:off x="7162920" y="3593160"/>
            <a:ext cx="914040" cy="638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i="1" lang="en-CA">
                <a:solidFill>
                  <a:srgbClr val="000000"/>
                </a:solidFill>
                <a:latin typeface="Calibri"/>
              </a:rPr>
              <a:t>N2</a:t>
            </a:r>
            <a:r>
              <a:rPr b="1" lang="en-CA">
                <a:solidFill>
                  <a:srgbClr val="000000"/>
                </a:solidFill>
                <a:latin typeface="Calibri"/>
              </a:rPr>
              <a:t> = 28</a:t>
            </a:r>
            <a:endParaRPr/>
          </a:p>
        </p:txBody>
      </p:sp>
      <p:sp>
        <p:nvSpPr>
          <p:cNvPr id="100" name="CustomShape 8"/>
          <p:cNvSpPr/>
          <p:nvPr/>
        </p:nvSpPr>
        <p:spPr>
          <a:xfrm>
            <a:off x="4042440" y="4687560"/>
            <a:ext cx="4565520" cy="63900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actual program length = </a:t>
            </a:r>
            <a:r>
              <a:rPr b="1" lang="en-CA">
                <a:solidFill>
                  <a:srgbClr val="000000"/>
                </a:solidFill>
                <a:latin typeface="Calibri"/>
              </a:rPr>
              <a:t>70</a:t>
            </a:r>
            <a:endParaRPr/>
          </a:p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estimated =  = 53.3 + 19.65 = </a:t>
            </a:r>
            <a:r>
              <a:rPr b="1" lang="en-CA">
                <a:solidFill>
                  <a:srgbClr val="000000"/>
                </a:solidFill>
                <a:latin typeface="Calibri"/>
              </a:rPr>
              <a:t>72.95</a:t>
            </a:r>
            <a:endParaRPr/>
          </a:p>
        </p:txBody>
      </p:sp>
      <p:sp>
        <p:nvSpPr>
          <p:cNvPr id="101" name="CustomShape 9"/>
          <p:cNvSpPr/>
          <p:nvPr/>
        </p:nvSpPr>
        <p:spPr>
          <a:xfrm>
            <a:off x="3657600" y="4687560"/>
            <a:ext cx="5335560" cy="645840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CA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Halstead complexity measures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Volume: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is the number of binary bits required for representing the vocabulary of the program.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Difficulty: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difficulty is proportional to the number of distinct operators (</a:t>
            </a:r>
            <a:r>
              <a:rPr b="1" i="1" lang="en-US" sz="3200">
                <a:solidFill>
                  <a:srgbClr val="000000"/>
                </a:solidFill>
                <a:latin typeface="Calibri"/>
              </a:rPr>
              <a:t>n1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) and the average occurrence of the distinct operands (</a:t>
            </a:r>
            <a:r>
              <a:rPr b="1" i="1" lang="en-US" sz="3200">
                <a:solidFill>
                  <a:srgbClr val="000000"/>
                </a:solidFill>
                <a:latin typeface="Calibri"/>
              </a:rPr>
              <a:t>N2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/ </a:t>
            </a:r>
            <a:r>
              <a:rPr b="1" i="1" lang="en-US" sz="3200">
                <a:solidFill>
                  <a:srgbClr val="000000"/>
                </a:solidFill>
                <a:latin typeface="Calibri"/>
              </a:rPr>
              <a:t>n2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) in a program.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Effort: </a:t>
            </a:r>
            <a:endParaRPr/>
          </a:p>
        </p:txBody>
      </p:sp>
      <p:sp>
        <p:nvSpPr>
          <p:cNvPr id="104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105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6D6FF20-B263-444A-8B2E-9A725CD7AFF9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Halstead estimates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304920" y="1600200"/>
            <a:ext cx="853416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Time required to program:  seconds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number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18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was based on John M. Stroud's "perceptual moment" hypothesis, published in the 1950s, showing that the human brain is able to perform a limited number minimum perceptions per second (between 5 and 20).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Number of delivered bugs: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where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S*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is the mean number of mental discriminations (decisions) between errors (a typical value is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3,000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according to Halstead)</a:t>
            </a:r>
            <a:endParaRPr/>
          </a:p>
        </p:txBody>
      </p:sp>
      <p:sp>
        <p:nvSpPr>
          <p:cNvPr id="108" name="TextShape 3"/>
          <p:cNvSpPr txBox="1"/>
          <p:nvPr/>
        </p:nvSpPr>
        <p:spPr>
          <a:xfrm>
            <a:off x="304920" y="1600200"/>
            <a:ext cx="853416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109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91CA367-32C7-4C57-AEDF-488850FF0026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Halstead computation example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3200">
                <a:solidFill>
                  <a:srgbClr val="000000"/>
                </a:solidFill>
                <a:latin typeface="Calibri"/>
              </a:rPr>
              <a:t>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= 307 </a:t>
            </a:r>
            <a:r>
              <a:rPr lang="en-US" sz="3200">
                <a:solidFill>
                  <a:srgbClr val="000000"/>
                </a:solidFill>
                <a:latin typeface="Symbol"/>
              </a:rPr>
              <a:t>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28 = 8596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3200">
                <a:solidFill>
                  <a:srgbClr val="000000"/>
                </a:solidFill>
                <a:latin typeface="Calibri"/>
              </a:rPr>
              <a:t>T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= 8596/18 ≈ 478 sec ≈ 8 min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3200">
                <a:solidFill>
                  <a:srgbClr val="000000"/>
                </a:solidFill>
                <a:latin typeface="Calibri"/>
              </a:rPr>
              <a:t>B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= 307/3000 ≈ 0.102</a:t>
            </a:r>
            <a:endParaRPr/>
          </a:p>
        </p:txBody>
      </p:sp>
      <p:sp>
        <p:nvSpPr>
          <p:cNvPr id="112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 </a:t>
            </a:r>
            <a:endParaRPr/>
          </a:p>
        </p:txBody>
      </p:sp>
      <p:sp>
        <p:nvSpPr>
          <p:cNvPr id="113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C2A51DC-88DB-48CF-A7F3-793287DE9BB1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How about this code?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4419720" y="1822320"/>
            <a:ext cx="4619880" cy="4273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en-US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>
                <a:solidFill>
                  <a:srgbClr val="7f0055"/>
                </a:solidFill>
                <a:latin typeface="Consolas"/>
              </a:rPr>
              <a:t>void</a:t>
            </a:r>
            <a:r>
              <a:rPr b="1" lang="en-US">
                <a:solidFill>
                  <a:srgbClr val="000000"/>
                </a:solidFill>
                <a:latin typeface="Consolas"/>
              </a:rPr>
              <a:t> sort(</a:t>
            </a:r>
            <a:r>
              <a:rPr b="1" lang="en-US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US">
                <a:solidFill>
                  <a:srgbClr val="000000"/>
                </a:solidFill>
                <a:latin typeface="Consolas"/>
              </a:rPr>
              <a:t> a[], </a:t>
            </a:r>
            <a:r>
              <a:rPr b="1" lang="en-US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US">
                <a:solidFill>
                  <a:srgbClr val="000000"/>
                </a:solidFill>
                <a:latin typeface="Consolas"/>
              </a:rPr>
              <a:t> n) {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US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US">
                <a:solidFill>
                  <a:srgbClr val="000000"/>
                </a:solidFill>
                <a:latin typeface="Consolas"/>
              </a:rPr>
              <a:t> i, j, t;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US">
                <a:solidFill>
                  <a:srgbClr val="7f0055"/>
                </a:solidFill>
                <a:latin typeface="Consolas"/>
              </a:rPr>
              <a:t>if</a:t>
            </a:r>
            <a:r>
              <a:rPr b="1" lang="en-US">
                <a:solidFill>
                  <a:srgbClr val="000000"/>
                </a:solidFill>
                <a:latin typeface="Consolas"/>
              </a:rPr>
              <a:t> (n &lt; 2) </a:t>
            </a:r>
            <a:r>
              <a:rPr b="1" lang="en-US">
                <a:solidFill>
                  <a:srgbClr val="7f0055"/>
                </a:solidFill>
                <a:latin typeface="Consolas"/>
              </a:rPr>
              <a:t>return</a:t>
            </a:r>
            <a:r>
              <a:rPr b="1" lang="en-US">
                <a:solidFill>
                  <a:srgbClr val="000000"/>
                </a:solidFill>
                <a:latin typeface="Consolas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US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US">
                <a:solidFill>
                  <a:srgbClr val="000000"/>
                </a:solidFill>
                <a:latin typeface="Consolas"/>
              </a:rPr>
              <a:t> (i=0 ; i &lt; n-1; i++)  {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7f0055"/>
                </a:solidFill>
                <a:latin typeface="Consolas"/>
              </a:rPr>
              <a:t>        </a:t>
            </a:r>
            <a:r>
              <a:rPr b="1" lang="en-US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US">
                <a:solidFill>
                  <a:srgbClr val="000000"/>
                </a:solidFill>
                <a:latin typeface="Consolas"/>
              </a:rPr>
              <a:t> (j=i+1 ; j &lt; n ; j++) {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7f0055"/>
                </a:solidFill>
                <a:latin typeface="Consolas"/>
              </a:rPr>
              <a:t>            </a:t>
            </a:r>
            <a:r>
              <a:rPr b="1" lang="en-US">
                <a:solidFill>
                  <a:srgbClr val="7f0055"/>
                </a:solidFill>
                <a:latin typeface="Consolas"/>
              </a:rPr>
              <a:t>if</a:t>
            </a:r>
            <a:r>
              <a:rPr b="1" lang="en-US">
                <a:solidFill>
                  <a:srgbClr val="000000"/>
                </a:solidFill>
                <a:latin typeface="Consolas"/>
              </a:rPr>
              <a:t> (a[i] &gt; a[j]) {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nsolas"/>
              </a:rPr>
              <a:t>                </a:t>
            </a:r>
            <a:r>
              <a:rPr b="1" lang="en-US">
                <a:solidFill>
                  <a:srgbClr val="000000"/>
                </a:solidFill>
                <a:latin typeface="Consolas"/>
              </a:rPr>
              <a:t>t = a[i];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nsolas"/>
              </a:rPr>
              <a:t>                </a:t>
            </a:r>
            <a:r>
              <a:rPr b="1" lang="en-US">
                <a:solidFill>
                  <a:srgbClr val="000000"/>
                </a:solidFill>
                <a:latin typeface="Consolas"/>
              </a:rPr>
              <a:t>a[i] = a[j];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nsolas"/>
              </a:rPr>
              <a:t>                </a:t>
            </a:r>
            <a:r>
              <a:rPr b="1" lang="en-US">
                <a:solidFill>
                  <a:srgbClr val="000000"/>
                </a:solidFill>
                <a:latin typeface="Consolas"/>
              </a:rPr>
              <a:t>a[j] = t;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nsolas"/>
              </a:rPr>
              <a:t>            </a:t>
            </a:r>
            <a:r>
              <a:rPr b="1" lang="en-US">
                <a:solidFill>
                  <a:srgbClr val="000000"/>
                </a:solidFill>
                <a:latin typeface="Consola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nsolas"/>
              </a:rPr>
              <a:t>        </a:t>
            </a:r>
            <a:r>
              <a:rPr b="1" lang="en-US">
                <a:solidFill>
                  <a:srgbClr val="000000"/>
                </a:solidFill>
                <a:latin typeface="Consola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nsolas"/>
              </a:rPr>
              <a:t>    </a:t>
            </a:r>
            <a:r>
              <a:rPr b="1" lang="en-US">
                <a:solidFill>
                  <a:srgbClr val="000000"/>
                </a:solidFill>
                <a:latin typeface="Consola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onsolas"/>
              </a:rPr>
              <a:t>}</a:t>
            </a:r>
            <a:endParaRPr/>
          </a:p>
        </p:txBody>
      </p:sp>
      <p:sp>
        <p:nvSpPr>
          <p:cNvPr id="11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9C11851-D327-4E29-829C-512B13E9C5C1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17" name="CustomShape 4"/>
          <p:cNvSpPr/>
          <p:nvPr/>
        </p:nvSpPr>
        <p:spPr>
          <a:xfrm>
            <a:off x="65880" y="1830960"/>
            <a:ext cx="4200840" cy="426456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CA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en-CA">
                <a:solidFill>
                  <a:srgbClr val="000000"/>
                </a:solidFill>
                <a:latin typeface="Consolas"/>
              </a:rPr>
              <a:t> </a:t>
            </a:r>
            <a:r>
              <a:rPr b="1" lang="en-CA">
                <a:solidFill>
                  <a:srgbClr val="7f0055"/>
                </a:solidFill>
                <a:latin typeface="Consolas"/>
              </a:rPr>
              <a:t>void</a:t>
            </a:r>
            <a:r>
              <a:rPr b="1" lang="en-CA">
                <a:solidFill>
                  <a:srgbClr val="000000"/>
                </a:solidFill>
                <a:latin typeface="Consolas"/>
              </a:rPr>
              <a:t> sort(</a:t>
            </a:r>
            <a:r>
              <a:rPr b="1" lang="en-CA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CA">
                <a:solidFill>
                  <a:srgbClr val="000000"/>
                </a:solidFill>
                <a:latin typeface="Consolas"/>
              </a:rPr>
              <a:t> X[], </a:t>
            </a:r>
            <a:r>
              <a:rPr b="1" lang="en-CA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CA">
                <a:solidFill>
                  <a:srgbClr val="000000"/>
                </a:solidFill>
                <a:latin typeface="Consolas"/>
              </a:rPr>
              <a:t> N) {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CA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CA">
                <a:solidFill>
                  <a:srgbClr val="000000"/>
                </a:solidFill>
                <a:latin typeface="Consolas"/>
              </a:rPr>
              <a:t> i,j,b;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CA">
                <a:solidFill>
                  <a:srgbClr val="7f0055"/>
                </a:solidFill>
                <a:latin typeface="Consolas"/>
              </a:rPr>
              <a:t>if</a:t>
            </a:r>
            <a:r>
              <a:rPr b="1" lang="en-CA">
                <a:solidFill>
                  <a:srgbClr val="000000"/>
                </a:solidFill>
                <a:latin typeface="Consolas"/>
              </a:rPr>
              <a:t>(N&gt;1)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7f0055"/>
                </a:solidFill>
                <a:latin typeface="Consolas"/>
              </a:rPr>
              <a:t>        </a:t>
            </a:r>
            <a:r>
              <a:rPr b="1" lang="en-CA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CA">
                <a:solidFill>
                  <a:srgbClr val="000000"/>
                </a:solidFill>
                <a:latin typeface="Consolas"/>
              </a:rPr>
              <a:t>(i=1; i&lt;N; i++)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7f0055"/>
                </a:solidFill>
                <a:latin typeface="Consolas"/>
              </a:rPr>
              <a:t>            </a:t>
            </a:r>
            <a:r>
              <a:rPr b="1" lang="en-CA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CA">
                <a:solidFill>
                  <a:srgbClr val="000000"/>
                </a:solidFill>
                <a:latin typeface="Consolas"/>
              </a:rPr>
              <a:t>(j=0; j&lt;i; j++)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7f0055"/>
                </a:solidFill>
                <a:latin typeface="Consolas"/>
              </a:rPr>
              <a:t>                </a:t>
            </a:r>
            <a:r>
              <a:rPr b="1" lang="en-CA">
                <a:solidFill>
                  <a:srgbClr val="7f0055"/>
                </a:solidFill>
                <a:latin typeface="Consolas"/>
              </a:rPr>
              <a:t>if</a:t>
            </a:r>
            <a:r>
              <a:rPr b="1" lang="en-CA">
                <a:solidFill>
                  <a:srgbClr val="000000"/>
                </a:solidFill>
                <a:latin typeface="Consolas"/>
              </a:rPr>
              <a:t>(X[i] &lt; X[j])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onsolas"/>
              </a:rPr>
              <a:t>                </a:t>
            </a:r>
            <a:r>
              <a:rPr b="1" lang="en-CA">
                <a:solidFill>
                  <a:srgbClr val="000000"/>
                </a:solidFill>
                <a:latin typeface="Consolas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b="1" lang="en-CA">
                <a:solidFill>
                  <a:srgbClr val="000000"/>
                </a:solidFill>
                <a:latin typeface="Consolas"/>
              </a:rPr>
              <a:t>b = X[i];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b="1" lang="en-CA">
                <a:solidFill>
                  <a:srgbClr val="000000"/>
                </a:solidFill>
                <a:latin typeface="Consolas"/>
              </a:rPr>
              <a:t>X[i] = X[j];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b="1" lang="en-CA">
                <a:solidFill>
                  <a:srgbClr val="000000"/>
                </a:solidFill>
                <a:latin typeface="Consolas"/>
              </a:rPr>
              <a:t>X[j] = b;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onsolas"/>
              </a:rPr>
              <a:t>                </a:t>
            </a:r>
            <a:r>
              <a:rPr b="1" lang="en-CA">
                <a:solidFill>
                  <a:srgbClr val="000000"/>
                </a:solidFill>
                <a:latin typeface="Consola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b="1" lang="en-CA">
                <a:solidFill>
                  <a:srgbClr val="000000"/>
                </a:solidFill>
                <a:latin typeface="Consolas"/>
              </a:rPr>
              <a:t>}</a:t>
            </a:r>
            <a:endParaRPr/>
          </a:p>
        </p:txBody>
      </p:sp>
      <p:sp>
        <p:nvSpPr>
          <p:cNvPr id="118" name="CustomShape 5"/>
          <p:cNvSpPr/>
          <p:nvPr/>
        </p:nvSpPr>
        <p:spPr>
          <a:xfrm>
            <a:off x="1482120" y="1461600"/>
            <a:ext cx="138348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>
                <a:solidFill>
                  <a:srgbClr val="00b050"/>
                </a:solidFill>
                <a:latin typeface="Calibri"/>
              </a:rPr>
              <a:t>Version 1</a:t>
            </a:r>
            <a:endParaRPr/>
          </a:p>
        </p:txBody>
      </p:sp>
      <p:sp>
        <p:nvSpPr>
          <p:cNvPr id="119" name="CustomShape 6"/>
          <p:cNvSpPr/>
          <p:nvPr/>
        </p:nvSpPr>
        <p:spPr>
          <a:xfrm>
            <a:off x="6014160" y="1461600"/>
            <a:ext cx="138348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b="1" lang="en-CA">
                <a:solidFill>
                  <a:srgbClr val="ff0000"/>
                </a:solidFill>
                <a:latin typeface="Calibri"/>
              </a:rPr>
              <a:t>Version 2</a:t>
            </a:r>
            <a:endParaRPr/>
          </a:p>
        </p:txBody>
      </p:sp>
    </p:spTree>
  </p:cSld>
  <p:timing>
    <p:tnLst>
      <p:par>
        <p:cTn dur="indefinite" id="47" nodeType="tmRoot" restart="never">
          <p:childTnLst>
            <p:seq>
              <p:cTn dur="indefinite" id="48" nodeType="mainSeq">
                <p:childTnLst>
                  <p:par>
                    <p:cTn fill="hold" id="49">
                      <p:stCondLst>
                        <p:cond delay="indefinite"/>
                      </p:stCondLst>
                      <p:childTnLst>
                        <p:par>
                          <p:cTn fill="hold" id="50">
                            <p:stCondLst>
                              <p:cond delay="0"/>
                            </p:stCondLst>
                            <p:childTnLst>
                              <p:par>
                                <p:cTn fill="hold" id="51" nodeType="click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52"/>
                                        <p:tgtEl>
                                          <p:spTgt spid="117">
                                            <p:txEl>
                                              <p:pRg end="50" st="3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rgb(80,-80,0)"/>
                                      </p:to>
                                    </p:set>
                                    <p:set>
                                      <p:cBhvr>
                                        <p:cTn dur="500" fill="hold" id="53"/>
                                        <p:tgtEl>
                                          <p:spTgt spid="117">
                                            <p:txEl>
                                              <p:pRg end="50" st="3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rgb(80,-80,0)"/>
                                      </p:to>
                                    </p:set>
                                    <p:set>
                                      <p:cBhvr>
                                        <p:cTn dur="500" fill="hold" id="54"/>
                                        <p:tgtEl>
                                          <p:spTgt spid="117">
                                            <p:txEl>
                                              <p:pRg end="50" st="3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fill="hold" id="55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56"/>
                                        <p:tgtEl>
                                          <p:spTgt spid="117">
                                            <p:txEl>
                                              <p:pRg end="62" st="5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rgb(80,-80,0)"/>
                                      </p:to>
                                    </p:set>
                                    <p:set>
                                      <p:cBhvr>
                                        <p:cTn dur="500" fill="hold" id="57"/>
                                        <p:tgtEl>
                                          <p:spTgt spid="117">
                                            <p:txEl>
                                              <p:pRg end="62" st="5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rgb(80,-80,0)"/>
                                      </p:to>
                                    </p:set>
                                    <p:set>
                                      <p:cBhvr>
                                        <p:cTn dur="500" fill="hold" id="58"/>
                                        <p:tgtEl>
                                          <p:spTgt spid="117">
                                            <p:txEl>
                                              <p:pRg end="62" st="5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fill="hold" id="59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60"/>
                                        <p:tgtEl>
                                          <p:spTgt spid="117">
                                            <p:txEl>
                                              <p:pRg end="89" st="6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rgb(80,-80,0)"/>
                                      </p:to>
                                    </p:set>
                                    <p:set>
                                      <p:cBhvr>
                                        <p:cTn dur="500" fill="hold" id="61"/>
                                        <p:tgtEl>
                                          <p:spTgt spid="117">
                                            <p:txEl>
                                              <p:pRg end="89" st="6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rgb(80,-80,0)"/>
                                      </p:to>
                                    </p:set>
                                    <p:set>
                                      <p:cBhvr>
                                        <p:cTn dur="500" fill="hold" id="62"/>
                                        <p:tgtEl>
                                          <p:spTgt spid="117">
                                            <p:txEl>
                                              <p:pRg end="89" st="6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fill="hold" id="63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64"/>
                                        <p:tgtEl>
                                          <p:spTgt spid="117">
                                            <p:txEl>
                                              <p:pRg end="120" st="8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rgb(80,-80,0)"/>
                                      </p:to>
                                    </p:set>
                                    <p:set>
                                      <p:cBhvr>
                                        <p:cTn dur="500" fill="hold" id="65"/>
                                        <p:tgtEl>
                                          <p:spTgt spid="117">
                                            <p:txEl>
                                              <p:pRg end="120" st="8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rgb(80,-80,0)"/>
                                      </p:to>
                                    </p:set>
                                    <p:set>
                                      <p:cBhvr>
                                        <p:cTn dur="500" fill="hold" id="66"/>
                                        <p:tgtEl>
                                          <p:spTgt spid="117">
                                            <p:txEl>
                                              <p:pRg end="120" st="8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fill="hold" id="67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68"/>
                                        <p:tgtEl>
                                          <p:spTgt spid="117">
                                            <p:txEl>
                                              <p:pRg end="152" st="12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rgb(80,-80,0)"/>
                                      </p:to>
                                    </p:set>
                                    <p:set>
                                      <p:cBhvr>
                                        <p:cTn dur="500" fill="hold" id="69"/>
                                        <p:tgtEl>
                                          <p:spTgt spid="117">
                                            <p:txEl>
                                              <p:pRg end="152" st="12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rgb(80,-80,0)"/>
                                      </p:to>
                                    </p:set>
                                    <p:set>
                                      <p:cBhvr>
                                        <p:cTn dur="500" fill="hold" id="70"/>
                                        <p:tgtEl>
                                          <p:spTgt spid="117">
                                            <p:txEl>
                                              <p:pRg end="152" st="12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fill="hold" id="71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72"/>
                                        <p:tgtEl>
                                          <p:spTgt spid="117">
                                            <p:txEl>
                                              <p:pRg end="170" st="15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rgb(80,-80,0)"/>
                                      </p:to>
                                    </p:set>
                                    <p:set>
                                      <p:cBhvr>
                                        <p:cTn dur="500" fill="hold" id="73"/>
                                        <p:tgtEl>
                                          <p:spTgt spid="117">
                                            <p:txEl>
                                              <p:pRg end="170" st="15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rgb(80,-80,0)"/>
                                      </p:to>
                                    </p:set>
                                    <p:set>
                                      <p:cBhvr>
                                        <p:cTn dur="500" fill="hold" id="74"/>
                                        <p:tgtEl>
                                          <p:spTgt spid="117">
                                            <p:txEl>
                                              <p:pRg end="170" st="15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fill="hold" id="75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76"/>
                                        <p:tgtEl>
                                          <p:spTgt spid="117">
                                            <p:txEl>
                                              <p:pRg end="200" st="17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rgb(80,-80,0)"/>
                                      </p:to>
                                    </p:set>
                                    <p:set>
                                      <p:cBhvr>
                                        <p:cTn dur="500" fill="hold" id="77"/>
                                        <p:tgtEl>
                                          <p:spTgt spid="117">
                                            <p:txEl>
                                              <p:pRg end="200" st="17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rgb(80,-80,0)"/>
                                      </p:to>
                                    </p:set>
                                    <p:set>
                                      <p:cBhvr>
                                        <p:cTn dur="500" fill="hold" id="78"/>
                                        <p:tgtEl>
                                          <p:spTgt spid="117">
                                            <p:txEl>
                                              <p:pRg end="200" st="17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fill="hold" id="79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80"/>
                                        <p:tgtEl>
                                          <p:spTgt spid="117">
                                            <p:txEl>
                                              <p:pRg end="233" st="20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rgb(80,-80,0)"/>
                                      </p:to>
                                    </p:set>
                                    <p:set>
                                      <p:cBhvr>
                                        <p:cTn dur="500" fill="hold" id="81"/>
                                        <p:tgtEl>
                                          <p:spTgt spid="117">
                                            <p:txEl>
                                              <p:pRg end="233" st="20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rgb(80,-80,0)"/>
                                      </p:to>
                                    </p:set>
                                    <p:set>
                                      <p:cBhvr>
                                        <p:cTn dur="500" fill="hold" id="82"/>
                                        <p:tgtEl>
                                          <p:spTgt spid="117">
                                            <p:txEl>
                                              <p:pRg end="233" st="20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fill="hold" id="83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84"/>
                                        <p:tgtEl>
                                          <p:spTgt spid="117">
                                            <p:txEl>
                                              <p:pRg end="263" st="23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rgb(80,-80,0)"/>
                                      </p:to>
                                    </p:set>
                                    <p:set>
                                      <p:cBhvr>
                                        <p:cTn dur="500" fill="hold" id="85"/>
                                        <p:tgtEl>
                                          <p:spTgt spid="117">
                                            <p:txEl>
                                              <p:pRg end="263" st="23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rgb(80,-80,0)"/>
                                      </p:to>
                                    </p:set>
                                    <p:set>
                                      <p:cBhvr>
                                        <p:cTn dur="500" fill="hold" id="86"/>
                                        <p:tgtEl>
                                          <p:spTgt spid="117">
                                            <p:txEl>
                                              <p:pRg end="263" st="23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  <p:par>
                                <p:cTn fill="hold" id="87" nodeType="withEffect" presetClass="emph" presetID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500" fill="hold" id="88"/>
                                        <p:tgtEl>
                                          <p:spTgt spid="117">
                                            <p:txEl>
                                              <p:pRg end="281" st="26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rgb(80,-80,0)"/>
                                      </p:to>
                                    </p:set>
                                    <p:set>
                                      <p:cBhvr>
                                        <p:cTn dur="500" fill="hold" id="89"/>
                                        <p:tgtEl>
                                          <p:spTgt spid="117">
                                            <p:txEl>
                                              <p:pRg end="281" st="26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rgb(80,-80,0)"/>
                                      </p:to>
                                    </p:set>
                                    <p:set>
                                      <p:cBhvr>
                                        <p:cTn dur="500" fill="hold" id="90"/>
                                        <p:tgtEl>
                                          <p:spTgt spid="117">
                                            <p:txEl>
                                              <p:pRg end="281" st="26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