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gif" ContentType="image/gif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 sz="1400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CA" sz="1400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CA" sz="1400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1B5613A4-85BA-414B-8B76-456C33F8C871}" type="slidenum">
              <a:rPr lang="en-CA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CA"/>
              <a:t>An interval scale preserves order, as with an ordinal scale.</a:t>
            </a:r>
            <a:endParaRPr/>
          </a:p>
          <a:p>
            <a:r>
              <a:rPr lang="en-CA"/>
              <a:t>An interval scale preserves differences but not ratios. </a:t>
            </a:r>
            <a:endParaRPr/>
          </a:p>
          <a:p>
            <a:r>
              <a:rPr lang="en-CA" sz="1200"/>
              <a:t>Zero on this scale does not indicate an absence of the characteristic being measured; cannot establish ratios; </a:t>
            </a:r>
            <a:endParaRPr/>
          </a:p>
          <a:p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F6C665A-821E-44F7-A7C4-EE1D507D5E1E}" type="slidenum">
              <a:rPr lang="en-C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14-2-25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3C98876-8922-4BB6-BF49-89CD0713611B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14-2-25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493113D-738F-4419-ABFB-B984E7FB0452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SOEN 6611 – Software Measurement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8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5A457B-46D5-4DA8-A976-D1E14A5D600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Ratio Scale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ratio scale is an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interval scale with ratio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on which there exists an absolute zero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arithmetic operations apply: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equivalence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rank order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equal intervals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has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true zero point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Example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Lines of code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zero lines of code indicates the absence of code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program of 2,000 LOC can be interpreted as having twice the size of a program of 1,000 LOC.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B1AA94-6D6E-45E5-B54D-FC5CD32B1706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Scale Types in a nutshell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B1CEBE-5E24-4B29-8101-39F65E5EB6A7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14" name="Table 3"/>
          <p:cNvGraphicFramePr/>
          <p:nvPr/>
        </p:nvGraphicFramePr>
        <p:xfrm>
          <a:off x="1943280" y="1981080"/>
          <a:ext cx="5257080" cy="2823120"/>
        </p:xfrm>
        <a:graphic>
          <a:graphicData uri="http://schemas.openxmlformats.org/drawingml/2006/table">
            <a:tbl>
              <a:tblPr/>
              <a:tblGrid>
                <a:gridCol w="1447560"/>
                <a:gridCol w="1765080"/>
                <a:gridCol w="2044800"/>
              </a:tblGrid>
              <a:tr h="682920"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ffffff"/>
                          </a:solidFill>
                          <a:latin typeface="Calibri"/>
                        </a:rPr>
                        <a:t>Scale type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ffffff"/>
                          </a:solidFill>
                          <a:latin typeface="Calibri"/>
                        </a:rPr>
                        <a:t>Applicable operations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A" sz="2000">
                          <a:solidFill>
                            <a:srgbClr val="ffffff"/>
                          </a:solidFill>
                          <a:latin typeface="Calibri"/>
                        </a:rPr>
                        <a:t>Representative data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2000">
                          <a:solidFill>
                            <a:srgbClr val="000000"/>
                          </a:solidFill>
                          <a:latin typeface="Calibri"/>
                        </a:rPr>
                        <a:t>Nominal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2000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2000">
                          <a:solidFill>
                            <a:srgbClr val="000000"/>
                          </a:solidFill>
                          <a:latin typeface="Calibri"/>
                        </a:rPr>
                        <a:t>Categories</a:t>
                      </a:r>
                      <a:endParaRPr/>
                    </a:p>
                  </a:txBody>
                  <a:tcPr/>
                </a:tc>
              </a:tr>
              <a:tr h="387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2000">
                          <a:solidFill>
                            <a:srgbClr val="000000"/>
                          </a:solidFill>
                          <a:latin typeface="Calibri"/>
                        </a:rPr>
                        <a:t>Ordinal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2000">
                          <a:solidFill>
                            <a:srgbClr val="000000"/>
                          </a:solidFill>
                          <a:latin typeface="Calibri"/>
                        </a:rPr>
                        <a:t>=, &lt;, &gt;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2000">
                          <a:solidFill>
                            <a:srgbClr val="000000"/>
                          </a:solidFill>
                          <a:latin typeface="Calibri"/>
                        </a:rPr>
                        <a:t>Rankings</a:t>
                      </a:r>
                      <a:endParaRPr/>
                    </a:p>
                  </a:txBody>
                  <a:tcPr/>
                </a:tc>
              </a:tr>
              <a:tr h="682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2000">
                          <a:solidFill>
                            <a:srgbClr val="000000"/>
                          </a:solidFill>
                          <a:latin typeface="Calibri"/>
                        </a:rPr>
                        <a:t>Interval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2000">
                          <a:solidFill>
                            <a:srgbClr val="000000"/>
                          </a:solidFill>
                          <a:latin typeface="Calibri"/>
                        </a:rPr>
                        <a:t>=, &lt;, &gt;, +, -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2000">
                          <a:solidFill>
                            <a:srgbClr val="000000"/>
                          </a:solidFill>
                          <a:latin typeface="Calibri"/>
                        </a:rPr>
                        <a:t>Differences</a:t>
                      </a:r>
                      <a:endParaRPr/>
                    </a:p>
                  </a:txBody>
                  <a:tcPr/>
                </a:tc>
              </a:tr>
              <a:tr h="682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2000">
                          <a:solidFill>
                            <a:srgbClr val="000000"/>
                          </a:solidFill>
                          <a:latin typeface="Calibri"/>
                        </a:rPr>
                        <a:t>Ratio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2000">
                          <a:solidFill>
                            <a:srgbClr val="000000"/>
                          </a:solidFill>
                          <a:latin typeface="Calibri"/>
                        </a:rPr>
                        <a:t>=, &lt;, &gt;, +, -, *, /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2000">
                          <a:solidFill>
                            <a:srgbClr val="000000"/>
                          </a:solidFill>
                          <a:latin typeface="Calibri"/>
                        </a:rPr>
                        <a:t>True zero point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ISO/IEC 9126 Quality Characteristics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B2FB6F-883B-4469-BFA9-B367066BF5B2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1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397960" y="1143000"/>
            <a:ext cx="4347720" cy="511272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Norman E. Fenton, Shari Lawrence Pfleeger,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Software Metrics: A Rigorous and Practical Approach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Second Edition, Course Technology, 1998.</a:t>
            </a:r>
            <a:endParaRPr/>
          </a:p>
        </p:txBody>
      </p:sp>
      <p:sp>
        <p:nvSpPr>
          <p:cNvPr id="12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CF664F-BF08-4DE3-A6A6-399B790BF722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Terminology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0492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Measure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is the </a:t>
            </a:r>
            <a:r>
              <a:rPr i="1" lang="en-US" sz="3200" u="sng">
                <a:solidFill>
                  <a:srgbClr val="000000"/>
                </a:solidFill>
                <a:latin typeface="Calibri"/>
              </a:rPr>
              <a:t>number or symbol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 assigned to an entity in order to characterize an attribute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 [Norman Fenton]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Measurement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is the </a:t>
            </a:r>
            <a:r>
              <a:rPr i="1" lang="en-US" sz="3200" u="sng">
                <a:solidFill>
                  <a:srgbClr val="000000"/>
                </a:solidFill>
                <a:latin typeface="Calibri"/>
              </a:rPr>
              <a:t>process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 by which numbers or symbols are assigned to attributes of entities in the real world in such a way as to describe them according to clearly deﬁned rules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 [Norman Fenton], or simply the </a:t>
            </a:r>
            <a:r>
              <a:rPr lang="en-US" sz="3200" u="sng">
                <a:solidFill>
                  <a:srgbClr val="000000"/>
                </a:solidFill>
                <a:latin typeface="Calibri"/>
              </a:rPr>
              <a:t>process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of computing/estimating a measure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EC2977-28DA-4E4F-8E77-7F3115F6D389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Terminology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228600" y="1600200"/>
            <a:ext cx="86864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Metric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is a quantitative estimation of the degree that a characteristic is present in a system based on measures.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 u="sng">
                <a:solidFill>
                  <a:srgbClr val="000000"/>
                </a:solidFill>
                <a:latin typeface="Calibri"/>
              </a:rPr>
              <a:t>number of bugs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in a system is a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measure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 u="sng">
                <a:solidFill>
                  <a:srgbClr val="000000"/>
                </a:solidFill>
                <a:latin typeface="Calibri"/>
              </a:rPr>
              <a:t>process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of collecting and counting the bugs is a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measurement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Correlating the number of bugs (measure) with a characteristic of a system (e.g., quality) is a 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metric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24C7DC-328A-4085-8FBC-D206644587D3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Software Metrics - Categories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0492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Software metrics are categorized in: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Process/Project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metrics (cost &amp; effort estimation, advancement, reuse, process reliability)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Product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metrics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Internal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 cover properties visible only to the development team (size, complexity, adherence to coding standards)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800">
                <a:solidFill>
                  <a:srgbClr val="000000"/>
                </a:solidFill>
                <a:latin typeface="Calibri"/>
              </a:rPr>
              <a:t>External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: cover properties visible to the users of a product (reliability, functionality, efficiency, usability, portability, maintainability)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4BDC1C-872D-4FAD-BB63-6417CE3C87B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Activities in the measurement process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0492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400">
                <a:solidFill>
                  <a:srgbClr val="000000"/>
                </a:solidFill>
                <a:latin typeface="Calibri"/>
              </a:rPr>
              <a:t>Formulation</a:t>
            </a:r>
            <a:r>
              <a:rPr lang="en-US" sz="3400">
                <a:solidFill>
                  <a:srgbClr val="000000"/>
                </a:solidFill>
                <a:latin typeface="Calibri"/>
              </a:rPr>
              <a:t>: the definition or selection of appropriate metrics for the examined project/problem.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400">
                <a:solidFill>
                  <a:srgbClr val="000000"/>
                </a:solidFill>
                <a:latin typeface="Calibri"/>
              </a:rPr>
              <a:t>Collection</a:t>
            </a:r>
            <a:r>
              <a:rPr lang="en-US" sz="3400">
                <a:solidFill>
                  <a:srgbClr val="000000"/>
                </a:solidFill>
                <a:latin typeface="Calibri"/>
              </a:rPr>
              <a:t>: the method used to collect the data required for the computation of the metrics.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400">
                <a:solidFill>
                  <a:srgbClr val="000000"/>
                </a:solidFill>
                <a:latin typeface="Calibri"/>
              </a:rPr>
              <a:t>Analysis</a:t>
            </a:r>
            <a:r>
              <a:rPr lang="en-US" sz="3400">
                <a:solidFill>
                  <a:srgbClr val="000000"/>
                </a:solidFill>
                <a:latin typeface="Calibri"/>
              </a:rPr>
              <a:t>: the application of statistical methods in order to extract significant correlations between output and input variables.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400">
                <a:solidFill>
                  <a:srgbClr val="000000"/>
                </a:solidFill>
                <a:latin typeface="Calibri"/>
              </a:rPr>
              <a:t>Interpretation</a:t>
            </a:r>
            <a:r>
              <a:rPr lang="en-US" sz="3400">
                <a:solidFill>
                  <a:srgbClr val="000000"/>
                </a:solidFill>
                <a:latin typeface="Calibri"/>
              </a:rPr>
              <a:t>: the evaluation of the analysis results with respect to quality characteristics.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400">
                <a:solidFill>
                  <a:srgbClr val="000000"/>
                </a:solidFill>
                <a:latin typeface="Calibri"/>
              </a:rPr>
              <a:t>Feedback</a:t>
            </a:r>
            <a:r>
              <a:rPr lang="en-US" sz="3400">
                <a:solidFill>
                  <a:srgbClr val="000000"/>
                </a:solidFill>
                <a:latin typeface="Calibri"/>
              </a:rPr>
              <a:t>: recommendations to the development team in order to improve specific parts of the software system or the applied practices and processes.</a:t>
            </a:r>
            <a:endParaRPr/>
          </a:p>
        </p:txBody>
      </p:sp>
      <p:sp>
        <p:nvSpPr>
          <p:cNvPr id="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6F1107-AEC2-440C-945E-528D50814360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Measurement Scale Types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measurement scale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is a set of predefined symbols or values in order to represent certain common measures. There are 4 main types: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Nominal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Ordinal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Interval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Ratio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E1DEC0-1AEB-45DB-870A-49848519DE4F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2666880" y="3352680"/>
            <a:ext cx="609120" cy="2057040"/>
          </a:xfrm>
          <a:prstGeom prst="downArrow">
            <a:avLst>
              <a:gd fmla="val 50000" name="adj1"/>
              <a:gd fmla="val 50000" name="adj2"/>
            </a:avLst>
          </a:prstGeom>
          <a:ln w="25560">
            <a:solidFill>
              <a:srgbClr val="3a5f8b"/>
            </a:solidFill>
            <a:round/>
          </a:ln>
        </p:spPr>
      </p:sp>
      <p:sp>
        <p:nvSpPr>
          <p:cNvPr id="99" name="CustomShape 5"/>
          <p:cNvSpPr/>
          <p:nvPr/>
        </p:nvSpPr>
        <p:spPr>
          <a:xfrm>
            <a:off x="2971080" y="4058280"/>
            <a:ext cx="2331360" cy="639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Increasing order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of sophistication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Nominal Scale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represents a set of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labels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or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names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applied to specific cases or categories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there is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no notion of ordering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among the categories.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Example: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blood types (A, B, AB, O)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Involves arithmetic characteristic of equality (“=”)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D6EFD1-8D67-4EC1-A9FF-7929CE6C6C8A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Ordinal Scale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Useful to augment the nominal scale with information about an ordering of the categories.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involves rank ordering items (“&gt;”, “&lt;”, “=”)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higher number indicates more of the characteristic being measured;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numbers represent ranking only, so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addition, subtraction, and other arithmetic operations have no meaning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Example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Excellent, Very good, Good, Fair, Poor</a:t>
            </a:r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B40B63-807B-4EB2-8CED-C8312C8D5217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Interval Scale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scale captures information about the size of the intervals (distance) that separate the categories.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includes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uniqueness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rank order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and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equal intervals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between adjacent categories;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Addition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subtraction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are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acceptable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on the interval scale, but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not multiplication and division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Example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 Temperature scale (Fahrenheit and Celsium) 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900">
                <a:solidFill>
                  <a:srgbClr val="000000"/>
                </a:solidFill>
                <a:latin typeface="Calibri"/>
              </a:rPr>
              <a:t>this scale has an </a:t>
            </a:r>
            <a:r>
              <a:rPr b="1" lang="en-US" sz="2900">
                <a:solidFill>
                  <a:srgbClr val="000000"/>
                </a:solidFill>
                <a:latin typeface="Calibri"/>
              </a:rPr>
              <a:t>arbitrary zero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900">
                <a:solidFill>
                  <a:srgbClr val="000000"/>
                </a:solidFill>
                <a:latin typeface="Calibri"/>
              </a:rPr>
              <a:t>A temperature of 20 degrees cannot be interpreted as twice as hot as 10 degrees.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B64DB2D-578F-4A64-AEEE-056C57094F6F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