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D84-644E-4FE3-94BF-8D8E6862F298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DC6B-7144-4D46-AC0A-EFCD5540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CD48-0359-467B-B307-D029B65B025E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093-3ED1-4E74-9B4A-4A27C0535D29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652E-DFA2-4FDD-B8CB-4F2A86118D4B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7F6-6EED-4F89-90F8-808D2B9797F3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6701-3101-471A-BA09-A6262A3A6D63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D52-54C4-4846-B48E-36950463F003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297A-6594-4755-9EF5-5E5A5A958238}" type="datetime1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BB-2E0D-4838-9D28-CE2FD8DAE649}" type="datetime1">
              <a:rPr lang="en-US" smtClean="0"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FD8E-23AC-45E3-AF6C-33B5A2FC1AA4}" type="datetime1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9CE7-BF6E-47DB-96D7-E3A2F82240B1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A4-4F3F-464C-99B4-D22177F54E34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50CF-6788-4B56-8BF3-AEF0C3F90EC4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Cyclomatic</a:t>
            </a:r>
            <a:r>
              <a:rPr lang="en-US" dirty="0"/>
              <a:t> Complexity definition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Given a single method or function:</a:t>
            </a: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</a:t>
            </a:r>
            <a:r>
              <a:rPr lang="en-US" b="1" i="1" dirty="0" err="1" smtClean="0"/>
              <a:t>Cyclomatic</a:t>
            </a:r>
            <a:r>
              <a:rPr lang="en-US" b="1" i="1" dirty="0" smtClean="0"/>
              <a:t> </a:t>
            </a:r>
            <a:r>
              <a:rPr lang="en-US" b="1" i="1" dirty="0"/>
              <a:t>Complexity</a:t>
            </a:r>
            <a:r>
              <a:rPr lang="en-US" b="1" dirty="0"/>
              <a:t> = </a:t>
            </a:r>
            <a:r>
              <a:rPr lang="en-US" b="1" i="1" dirty="0" smtClean="0"/>
              <a:t>D</a:t>
            </a:r>
            <a:r>
              <a:rPr lang="en-US" b="1" dirty="0" smtClean="0"/>
              <a:t> + 1</a:t>
            </a:r>
            <a:r>
              <a:rPr lang="en-US" dirty="0" smtClean="0"/>
              <a:t>, where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i="1" dirty="0" smtClean="0"/>
              <a:t>D</a:t>
            </a:r>
            <a:r>
              <a:rPr lang="en-US" dirty="0" smtClean="0"/>
              <a:t> = is the number of </a:t>
            </a:r>
            <a:r>
              <a:rPr lang="en-US" b="1" dirty="0" smtClean="0"/>
              <a:t>control predicate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(or </a:t>
            </a:r>
            <a:r>
              <a:rPr lang="en-US" b="1" dirty="0" smtClean="0"/>
              <a:t>decision</a:t>
            </a:r>
            <a:r>
              <a:rPr lang="en-US" dirty="0" smtClean="0"/>
              <a:t>) statements</a:t>
            </a:r>
          </a:p>
          <a:p>
            <a:r>
              <a:rPr lang="en-US" dirty="0" smtClean="0"/>
              <a:t>In this definition, we simply have to count the number of </a:t>
            </a:r>
            <a:r>
              <a:rPr lang="en-US" i="1" dirty="0"/>
              <a:t>if</a:t>
            </a:r>
            <a:r>
              <a:rPr lang="en-US" dirty="0"/>
              <a:t>, </a:t>
            </a:r>
            <a:r>
              <a:rPr lang="en-US" i="1" dirty="0"/>
              <a:t>switch </a:t>
            </a:r>
            <a:r>
              <a:rPr lang="en-US" i="1" dirty="0" smtClean="0"/>
              <a:t>cases</a:t>
            </a:r>
            <a:r>
              <a:rPr lang="en-US" dirty="0" smtClean="0"/>
              <a:t>, </a:t>
            </a:r>
            <a:r>
              <a:rPr lang="en-US" i="1" dirty="0"/>
              <a:t>for</a:t>
            </a:r>
            <a:r>
              <a:rPr lang="en-US" dirty="0"/>
              <a:t>, </a:t>
            </a:r>
            <a:r>
              <a:rPr lang="en-US" i="1" dirty="0"/>
              <a:t>while</a:t>
            </a:r>
            <a:r>
              <a:rPr lang="en-US" dirty="0"/>
              <a:t>, </a:t>
            </a:r>
            <a:r>
              <a:rPr lang="en-US" i="1" dirty="0"/>
              <a:t>do-while</a:t>
            </a:r>
            <a:r>
              <a:rPr lang="en-US" dirty="0"/>
              <a:t> </a:t>
            </a:r>
            <a:r>
              <a:rPr lang="en-US" dirty="0" smtClean="0"/>
              <a:t>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432657"/>
              </p:ext>
            </p:extLst>
          </p:nvPr>
        </p:nvGraphicFramePr>
        <p:xfrm>
          <a:off x="1172592" y="1380332"/>
          <a:ext cx="6798816" cy="4715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3" imgW="4342128" imgH="3012268" progId="Visio.Drawing.11">
                  <p:embed/>
                </p:oleObj>
              </mc:Choice>
              <mc:Fallback>
                <p:oleObj name="Visio" r:id="rId3" imgW="4342128" imgH="301226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2592" y="1380332"/>
                        <a:ext cx="6798816" cy="4715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for example (1)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61475" y="1738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4" idx="6"/>
            <a:endCxn id="6" idx="2"/>
          </p:cNvCxnSpPr>
          <p:nvPr/>
        </p:nvCxnSpPr>
        <p:spPr>
          <a:xfrm flipV="1">
            <a:off x="4594875" y="2005027"/>
            <a:ext cx="358125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53000" y="1738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651240" y="1676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114800" y="4876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38462" y="496000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node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37184" y="27368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3"/>
            <a:endCxn id="11" idx="0"/>
          </p:cNvCxnSpPr>
          <p:nvPr/>
        </p:nvCxnSpPr>
        <p:spPr>
          <a:xfrm flipH="1">
            <a:off x="3903884" y="2194275"/>
            <a:ext cx="235706" cy="5425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23675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14" name="Straight Arrow Connector 13"/>
          <p:cNvCxnSpPr>
            <a:stCxn id="11" idx="4"/>
            <a:endCxn id="54" idx="0"/>
          </p:cNvCxnSpPr>
          <p:nvPr/>
        </p:nvCxnSpPr>
        <p:spPr>
          <a:xfrm>
            <a:off x="3903884" y="3270240"/>
            <a:ext cx="0" cy="15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4800" y="1738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1066800" y="1738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>
            <a:off x="1828800" y="1738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2590800" y="1738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3330606" y="1738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26" idx="6"/>
            <a:endCxn id="27" idx="2"/>
          </p:cNvCxnSpPr>
          <p:nvPr/>
        </p:nvCxnSpPr>
        <p:spPr>
          <a:xfrm>
            <a:off x="838200" y="2005027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>
            <a:off x="1600200" y="2005027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6"/>
            <a:endCxn id="29" idx="2"/>
          </p:cNvCxnSpPr>
          <p:nvPr/>
        </p:nvCxnSpPr>
        <p:spPr>
          <a:xfrm>
            <a:off x="2362200" y="2005027"/>
            <a:ext cx="228600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6"/>
            <a:endCxn id="30" idx="2"/>
          </p:cNvCxnSpPr>
          <p:nvPr/>
        </p:nvCxnSpPr>
        <p:spPr>
          <a:xfrm flipV="1">
            <a:off x="3124200" y="2005027"/>
            <a:ext cx="206406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6"/>
            <a:endCxn id="4" idx="2"/>
          </p:cNvCxnSpPr>
          <p:nvPr/>
        </p:nvCxnSpPr>
        <p:spPr>
          <a:xfrm>
            <a:off x="3864006" y="2005027"/>
            <a:ext cx="197469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37184" y="3429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54" idx="4"/>
            <a:endCxn id="57" idx="0"/>
          </p:cNvCxnSpPr>
          <p:nvPr/>
        </p:nvCxnSpPr>
        <p:spPr>
          <a:xfrm>
            <a:off x="3903884" y="3962400"/>
            <a:ext cx="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637184" y="4114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57" idx="4"/>
            <a:endCxn id="8" idx="1"/>
          </p:cNvCxnSpPr>
          <p:nvPr/>
        </p:nvCxnSpPr>
        <p:spPr>
          <a:xfrm>
            <a:off x="3903884" y="4648200"/>
            <a:ext cx="289031" cy="3067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57800" y="3288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70" name="Straight Arrow Connector 69"/>
          <p:cNvCxnSpPr>
            <a:stCxn id="6" idx="3"/>
            <a:endCxn id="75" idx="0"/>
          </p:cNvCxnSpPr>
          <p:nvPr/>
        </p:nvCxnSpPr>
        <p:spPr>
          <a:xfrm flipH="1">
            <a:off x="4762500" y="2193612"/>
            <a:ext cx="268615" cy="532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21010" y="23677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75" name="Oval 74"/>
          <p:cNvSpPr/>
          <p:nvPr/>
        </p:nvSpPr>
        <p:spPr>
          <a:xfrm>
            <a:off x="4495800" y="272574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cxnSp>
        <p:nvCxnSpPr>
          <p:cNvPr id="76" name="Straight Arrow Connector 75"/>
          <p:cNvCxnSpPr>
            <a:stCxn id="75" idx="4"/>
            <a:endCxn id="77" idx="0"/>
          </p:cNvCxnSpPr>
          <p:nvPr/>
        </p:nvCxnSpPr>
        <p:spPr>
          <a:xfrm>
            <a:off x="4762500" y="3259147"/>
            <a:ext cx="0" cy="15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495800" y="341790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78" name="Straight Arrow Connector 77"/>
          <p:cNvCxnSpPr>
            <a:stCxn id="77" idx="4"/>
            <a:endCxn id="79" idx="0"/>
          </p:cNvCxnSpPr>
          <p:nvPr/>
        </p:nvCxnSpPr>
        <p:spPr>
          <a:xfrm>
            <a:off x="4762500" y="3951307"/>
            <a:ext cx="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495800" y="410370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79" idx="4"/>
            <a:endCxn id="8" idx="7"/>
          </p:cNvCxnSpPr>
          <p:nvPr/>
        </p:nvCxnSpPr>
        <p:spPr>
          <a:xfrm flipH="1">
            <a:off x="4570085" y="4637107"/>
            <a:ext cx="192415" cy="3178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6" idx="5"/>
            <a:endCxn id="8" idx="6"/>
          </p:cNvCxnSpPr>
          <p:nvPr/>
        </p:nvCxnSpPr>
        <p:spPr>
          <a:xfrm rot="5400000">
            <a:off x="3553299" y="3288514"/>
            <a:ext cx="2949888" cy="76008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43600" y="2045732"/>
            <a:ext cx="2856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= 15</a:t>
            </a:r>
          </a:p>
          <a:p>
            <a:r>
              <a:rPr lang="en-US" dirty="0" smtClean="0"/>
              <a:t>N = 14</a:t>
            </a:r>
            <a:endParaRPr lang="en-US" dirty="0"/>
          </a:p>
          <a:p>
            <a:r>
              <a:rPr lang="en-US" b="1" dirty="0" smtClean="0"/>
              <a:t>CC = 15 – 14 + 2 = 3</a:t>
            </a:r>
            <a:endParaRPr lang="en-US" dirty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D = 2</a:t>
            </a:r>
          </a:p>
          <a:p>
            <a:r>
              <a:rPr lang="en-US" b="1" dirty="0" smtClean="0"/>
              <a:t>CC = 2 + 1 = 3</a:t>
            </a:r>
          </a:p>
          <a:p>
            <a:endParaRPr lang="en-US" b="1" dirty="0"/>
          </a:p>
          <a:p>
            <a:r>
              <a:rPr lang="en-US" dirty="0" smtClean="0"/>
              <a:t>Paths:</a:t>
            </a:r>
          </a:p>
          <a:p>
            <a:r>
              <a:rPr lang="en-US" dirty="0" smtClean="0"/>
              <a:t>&lt;.., 6, 7, 8, 9, 10, 15&gt;</a:t>
            </a:r>
          </a:p>
          <a:p>
            <a:r>
              <a:rPr lang="en-US" dirty="0"/>
              <a:t>&lt;.., 6, 7, </a:t>
            </a:r>
            <a:r>
              <a:rPr lang="en-US" dirty="0" smtClean="0"/>
              <a:t>11, 12, 13, 14, 15&gt;</a:t>
            </a:r>
          </a:p>
          <a:p>
            <a:r>
              <a:rPr lang="en-US" dirty="0" smtClean="0"/>
              <a:t>&lt;.., 6, 7, 11, 15&gt;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62101"/>
              </p:ext>
            </p:extLst>
          </p:nvPr>
        </p:nvGraphicFramePr>
        <p:xfrm>
          <a:off x="46658" y="1562100"/>
          <a:ext cx="905068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7315855" imgH="3018485" progId="Visio.Drawing.11">
                  <p:embed/>
                </p:oleObj>
              </mc:Choice>
              <mc:Fallback>
                <p:oleObj name="Visio" r:id="rId3" imgW="7315855" imgH="301848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58" y="1562100"/>
                        <a:ext cx="9050685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7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for example (2)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19891" y="1738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4953000" y="1738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557707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node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95600" y="2590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4" idx="3"/>
            <a:endCxn id="10" idx="0"/>
          </p:cNvCxnSpPr>
          <p:nvPr/>
        </p:nvCxnSpPr>
        <p:spPr>
          <a:xfrm flipH="1">
            <a:off x="3162300" y="2194275"/>
            <a:ext cx="235706" cy="396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49568" y="22600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13" name="Straight Arrow Connector 12"/>
          <p:cNvCxnSpPr>
            <a:stCxn id="10" idx="4"/>
            <a:endCxn id="24" idx="0"/>
          </p:cNvCxnSpPr>
          <p:nvPr/>
        </p:nvCxnSpPr>
        <p:spPr>
          <a:xfrm>
            <a:off x="3162300" y="3124200"/>
            <a:ext cx="0" cy="1587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4800" y="1738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1066800" y="1738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1828800" y="173832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2590800" y="1738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4" idx="6"/>
            <a:endCxn id="15" idx="2"/>
          </p:cNvCxnSpPr>
          <p:nvPr/>
        </p:nvCxnSpPr>
        <p:spPr>
          <a:xfrm>
            <a:off x="838200" y="2005027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6"/>
            <a:endCxn id="16" idx="2"/>
          </p:cNvCxnSpPr>
          <p:nvPr/>
        </p:nvCxnSpPr>
        <p:spPr>
          <a:xfrm>
            <a:off x="1600200" y="2005027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>
            <a:off x="2362200" y="2005027"/>
            <a:ext cx="228600" cy="6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  <a:endCxn id="4" idx="2"/>
          </p:cNvCxnSpPr>
          <p:nvPr/>
        </p:nvCxnSpPr>
        <p:spPr>
          <a:xfrm>
            <a:off x="3124200" y="2005690"/>
            <a:ext cx="1956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895600" y="328296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4"/>
            <a:endCxn id="26" idx="0"/>
          </p:cNvCxnSpPr>
          <p:nvPr/>
        </p:nvCxnSpPr>
        <p:spPr>
          <a:xfrm>
            <a:off x="3162300" y="3816360"/>
            <a:ext cx="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95600" y="396876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3962400" y="54950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4191000" y="1738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14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26" idx="5"/>
            <a:endCxn id="41" idx="0"/>
          </p:cNvCxnSpPr>
          <p:nvPr/>
        </p:nvCxnSpPr>
        <p:spPr>
          <a:xfrm>
            <a:off x="3350885" y="4424045"/>
            <a:ext cx="223451" cy="382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307636" y="480696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429000" y="43614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2476405" y="480696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600" dirty="0"/>
          </a:p>
        </p:txBody>
      </p:sp>
      <p:cxnSp>
        <p:nvCxnSpPr>
          <p:cNvPr id="44" name="Straight Arrow Connector 43"/>
          <p:cNvCxnSpPr>
            <a:stCxn id="26" idx="3"/>
            <a:endCxn id="43" idx="0"/>
          </p:cNvCxnSpPr>
          <p:nvPr/>
        </p:nvCxnSpPr>
        <p:spPr>
          <a:xfrm flipH="1">
            <a:off x="2743105" y="4424045"/>
            <a:ext cx="230610" cy="382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09081" y="43614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48" name="Oval 47"/>
          <p:cNvSpPr/>
          <p:nvPr/>
        </p:nvSpPr>
        <p:spPr>
          <a:xfrm>
            <a:off x="2895600" y="549276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cxnSp>
        <p:nvCxnSpPr>
          <p:cNvPr id="49" name="Straight Arrow Connector 48"/>
          <p:cNvCxnSpPr>
            <a:stCxn id="41" idx="4"/>
            <a:endCxn id="48" idx="7"/>
          </p:cNvCxnSpPr>
          <p:nvPr/>
        </p:nvCxnSpPr>
        <p:spPr>
          <a:xfrm flipH="1">
            <a:off x="3350885" y="5340360"/>
            <a:ext cx="223451" cy="2305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4"/>
            <a:endCxn id="48" idx="1"/>
          </p:cNvCxnSpPr>
          <p:nvPr/>
        </p:nvCxnSpPr>
        <p:spPr>
          <a:xfrm>
            <a:off x="2743105" y="5340360"/>
            <a:ext cx="230610" cy="2305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6"/>
            <a:endCxn id="33" idx="2"/>
          </p:cNvCxnSpPr>
          <p:nvPr/>
        </p:nvCxnSpPr>
        <p:spPr>
          <a:xfrm>
            <a:off x="3429000" y="5759460"/>
            <a:ext cx="533400" cy="2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3" idx="0"/>
            <a:endCxn id="4" idx="5"/>
          </p:cNvCxnSpPr>
          <p:nvPr/>
        </p:nvCxnSpPr>
        <p:spPr>
          <a:xfrm rot="16200000" flipV="1">
            <a:off x="2351753" y="3617698"/>
            <a:ext cx="3300770" cy="453924"/>
          </a:xfrm>
          <a:prstGeom prst="curvedConnector3">
            <a:avLst>
              <a:gd name="adj1" fmla="val 9975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14800" y="336499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endParaRPr lang="en-US" b="1" dirty="0"/>
          </a:p>
        </p:txBody>
      </p:sp>
      <p:cxnSp>
        <p:nvCxnSpPr>
          <p:cNvPr id="75" name="Straight Arrow Connector 74"/>
          <p:cNvCxnSpPr>
            <a:stCxn id="4" idx="6"/>
            <a:endCxn id="35" idx="2"/>
          </p:cNvCxnSpPr>
          <p:nvPr/>
        </p:nvCxnSpPr>
        <p:spPr>
          <a:xfrm>
            <a:off x="3853291" y="2005690"/>
            <a:ext cx="3377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86200" y="1676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79" name="Straight Arrow Connector 78"/>
          <p:cNvCxnSpPr>
            <a:stCxn id="35" idx="6"/>
            <a:endCxn id="8" idx="2"/>
          </p:cNvCxnSpPr>
          <p:nvPr/>
        </p:nvCxnSpPr>
        <p:spPr>
          <a:xfrm>
            <a:off x="4724400" y="2005690"/>
            <a:ext cx="228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715000" y="173943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16</a:t>
            </a:r>
            <a:endParaRPr lang="en-US" sz="1400" dirty="0"/>
          </a:p>
        </p:txBody>
      </p:sp>
      <p:cxnSp>
        <p:nvCxnSpPr>
          <p:cNvPr id="86" name="Straight Arrow Connector 85"/>
          <p:cNvCxnSpPr>
            <a:stCxn id="8" idx="6"/>
            <a:endCxn id="85" idx="2"/>
          </p:cNvCxnSpPr>
          <p:nvPr/>
        </p:nvCxnSpPr>
        <p:spPr>
          <a:xfrm>
            <a:off x="5486400" y="2005690"/>
            <a:ext cx="228600" cy="4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953000" y="2590800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= 16</a:t>
            </a:r>
          </a:p>
          <a:p>
            <a:r>
              <a:rPr lang="en-US" dirty="0" smtClean="0"/>
              <a:t>N = 15</a:t>
            </a:r>
            <a:endParaRPr lang="en-US" dirty="0"/>
          </a:p>
          <a:p>
            <a:r>
              <a:rPr lang="en-US" b="1" dirty="0" smtClean="0"/>
              <a:t>CC = 16 – 15 + 2 = 3</a:t>
            </a:r>
            <a:endParaRPr lang="en-US" dirty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D = 2</a:t>
            </a:r>
          </a:p>
          <a:p>
            <a:r>
              <a:rPr lang="en-US" b="1" dirty="0" smtClean="0"/>
              <a:t>CC = 2 + 1 = 3</a:t>
            </a:r>
          </a:p>
          <a:p>
            <a:endParaRPr lang="en-US" dirty="0" smtClean="0"/>
          </a:p>
          <a:p>
            <a:r>
              <a:rPr lang="en-US" dirty="0"/>
              <a:t>Paths:</a:t>
            </a:r>
          </a:p>
          <a:p>
            <a:r>
              <a:rPr lang="en-US" dirty="0"/>
              <a:t>&lt;.., </a:t>
            </a:r>
            <a:r>
              <a:rPr lang="en-US" dirty="0" smtClean="0"/>
              <a:t>5, 6, 7, 8, 9, </a:t>
            </a:r>
            <a:r>
              <a:rPr lang="en-US" b="1" dirty="0" smtClean="0"/>
              <a:t>10</a:t>
            </a:r>
            <a:r>
              <a:rPr lang="en-US" dirty="0"/>
              <a:t>, </a:t>
            </a:r>
            <a:r>
              <a:rPr lang="en-US" dirty="0" smtClean="0"/>
              <a:t>12, 13, 6, 14, 15, 16&gt;</a:t>
            </a:r>
            <a:endParaRPr lang="en-US" dirty="0"/>
          </a:p>
          <a:p>
            <a:r>
              <a:rPr lang="en-US" dirty="0"/>
              <a:t>&lt;.., 5, 6, 7, 8, 9, </a:t>
            </a:r>
            <a:r>
              <a:rPr lang="en-US" b="1" dirty="0" smtClean="0"/>
              <a:t>11</a:t>
            </a:r>
            <a:r>
              <a:rPr lang="en-US" dirty="0" smtClean="0"/>
              <a:t>, </a:t>
            </a:r>
            <a:r>
              <a:rPr lang="en-US" dirty="0"/>
              <a:t>12, 13</a:t>
            </a:r>
            <a:r>
              <a:rPr lang="en-US"/>
              <a:t>, </a:t>
            </a:r>
            <a:r>
              <a:rPr lang="en-US" smtClean="0"/>
              <a:t>6, 14</a:t>
            </a:r>
            <a:r>
              <a:rPr lang="en-US" dirty="0"/>
              <a:t>, 15, 16&gt;</a:t>
            </a:r>
          </a:p>
          <a:p>
            <a:r>
              <a:rPr lang="en-US" dirty="0" smtClean="0"/>
              <a:t>&lt;.., 5, 6, 14, 15, 16&gt;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Both programs have the </a:t>
            </a:r>
            <a:r>
              <a:rPr lang="en-US" b="1" dirty="0" smtClean="0"/>
              <a:t>same value</a:t>
            </a:r>
            <a:r>
              <a:rPr lang="en-US" dirty="0" smtClean="0"/>
              <a:t> of </a:t>
            </a:r>
            <a:r>
              <a:rPr lang="en-US" dirty="0" err="1" smtClean="0"/>
              <a:t>cyclomatic</a:t>
            </a:r>
            <a:r>
              <a:rPr lang="en-US" dirty="0" smtClean="0"/>
              <a:t> complexity.</a:t>
            </a:r>
          </a:p>
          <a:p>
            <a:r>
              <a:rPr lang="en-US" dirty="0" smtClean="0"/>
              <a:t>Do you consider that they are equally complex?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Martin </a:t>
            </a:r>
            <a:r>
              <a:rPr lang="en-US" sz="2000" dirty="0" err="1" smtClean="0"/>
              <a:t>Shepperd</a:t>
            </a:r>
            <a:r>
              <a:rPr lang="en-US" sz="2000" dirty="0" smtClean="0"/>
              <a:t>, "A </a:t>
            </a:r>
            <a:r>
              <a:rPr lang="en-US" sz="2000" dirty="0"/>
              <a:t>critique of </a:t>
            </a:r>
            <a:r>
              <a:rPr lang="en-US" sz="2000" dirty="0" err="1"/>
              <a:t>cyclomatic</a:t>
            </a:r>
            <a:r>
              <a:rPr lang="en-US" sz="2000" dirty="0"/>
              <a:t> complexity as a software </a:t>
            </a:r>
            <a:r>
              <a:rPr lang="en-US" sz="2000" dirty="0" smtClean="0"/>
              <a:t>metric," </a:t>
            </a:r>
            <a:r>
              <a:rPr lang="en-US" sz="2000" i="1" dirty="0" smtClean="0"/>
              <a:t>Software Engineering Journal</a:t>
            </a:r>
            <a:r>
              <a:rPr lang="en-US" sz="2000" dirty="0" smtClean="0"/>
              <a:t>, vol. </a:t>
            </a:r>
            <a:r>
              <a:rPr lang="en-US" sz="2000" dirty="0"/>
              <a:t>3, </a:t>
            </a:r>
            <a:r>
              <a:rPr lang="en-US" sz="2000" dirty="0" smtClean="0"/>
              <a:t>no. 2, pp. 30-36, March 1988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was proposed by </a:t>
            </a:r>
            <a:r>
              <a:rPr lang="en-US" b="1" dirty="0" smtClean="0"/>
              <a:t>McCabe</a:t>
            </a:r>
            <a:r>
              <a:rPr lang="en-US" dirty="0" smtClean="0"/>
              <a:t> in 1976, as a means to measure the complexity of a program.</a:t>
            </a:r>
          </a:p>
          <a:p>
            <a:r>
              <a:rPr lang="en-US" dirty="0" smtClean="0"/>
              <a:t>It measures the number of independent </a:t>
            </a:r>
            <a:r>
              <a:rPr lang="en-US" b="1" dirty="0" smtClean="0"/>
              <a:t>paths</a:t>
            </a:r>
            <a:r>
              <a:rPr lang="en-US" dirty="0" smtClean="0"/>
              <a:t> that can be executed through a piece of source code.</a:t>
            </a:r>
          </a:p>
          <a:p>
            <a:r>
              <a:rPr lang="en-US" dirty="0" smtClean="0"/>
              <a:t>It is useful in determining the number of </a:t>
            </a:r>
            <a:r>
              <a:rPr lang="en-US" b="1" dirty="0" smtClean="0"/>
              <a:t>test cases</a:t>
            </a:r>
            <a:r>
              <a:rPr lang="en-US" dirty="0" smtClean="0"/>
              <a:t> that are necessary to achieve complete test coverage.</a:t>
            </a:r>
          </a:p>
          <a:p>
            <a:r>
              <a:rPr lang="en-US" dirty="0" smtClean="0"/>
              <a:t>The number of </a:t>
            </a:r>
            <a:r>
              <a:rPr lang="en-US" b="1" dirty="0" smtClean="0"/>
              <a:t>test cases</a:t>
            </a:r>
            <a:r>
              <a:rPr lang="en-US" dirty="0" smtClean="0"/>
              <a:t> should be equal to the number of </a:t>
            </a:r>
            <a:r>
              <a:rPr lang="en-US" b="1" dirty="0" smtClean="0"/>
              <a:t>independent paths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is computed based on the </a:t>
            </a:r>
            <a:r>
              <a:rPr lang="en-US" b="1" dirty="0" smtClean="0"/>
              <a:t>control flow graph</a:t>
            </a:r>
            <a:r>
              <a:rPr lang="en-US" dirty="0" smtClean="0"/>
              <a:t> of the module.</a:t>
            </a:r>
          </a:p>
          <a:p>
            <a:r>
              <a:rPr lang="en-US" dirty="0" smtClean="0"/>
              <a:t>In a control flow graph, each </a:t>
            </a:r>
            <a:r>
              <a:rPr lang="en-US" b="1" dirty="0" smtClean="0"/>
              <a:t>node </a:t>
            </a:r>
            <a:r>
              <a:rPr lang="en-US" dirty="0" smtClean="0"/>
              <a:t>represents a </a:t>
            </a:r>
            <a:r>
              <a:rPr lang="en-US" b="1" dirty="0" smtClean="0"/>
              <a:t>statement</a:t>
            </a:r>
            <a:r>
              <a:rPr lang="en-US" dirty="0" smtClean="0"/>
              <a:t> or a </a:t>
            </a:r>
            <a:r>
              <a:rPr lang="en-US" b="1" dirty="0" smtClean="0"/>
              <a:t>basic block</a:t>
            </a:r>
            <a:r>
              <a:rPr lang="en-US" dirty="0" smtClean="0"/>
              <a:t> (i.e., a piece of code with a straight execution flow without any jumps)</a:t>
            </a:r>
          </a:p>
          <a:p>
            <a:r>
              <a:rPr lang="en-US" dirty="0" smtClean="0"/>
              <a:t>The edges are </a:t>
            </a:r>
            <a:r>
              <a:rPr lang="en-US" b="1" dirty="0" smtClean="0"/>
              <a:t>directed</a:t>
            </a:r>
            <a:r>
              <a:rPr lang="en-US" dirty="0" smtClean="0"/>
              <a:t> and represent the  execution flow of the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In a control flow graph, we have two categories of nodes:</a:t>
            </a:r>
          </a:p>
          <a:p>
            <a:pPr lvl="1"/>
            <a:r>
              <a:rPr lang="en-US" b="1" dirty="0" smtClean="0"/>
              <a:t>Control predicates</a:t>
            </a:r>
            <a:r>
              <a:rPr lang="en-US" dirty="0" smtClean="0"/>
              <a:t>: Nodes that determine the execution flow by examining a </a:t>
            </a:r>
            <a:r>
              <a:rPr lang="en-US" b="1" dirty="0" smtClean="0"/>
              <a:t>condition</a:t>
            </a:r>
            <a:r>
              <a:rPr lang="en-US" dirty="0" smtClean="0"/>
              <a:t> (</a:t>
            </a:r>
            <a:r>
              <a:rPr lang="en-US" i="1" dirty="0" smtClean="0"/>
              <a:t>if</a:t>
            </a:r>
            <a:r>
              <a:rPr lang="en-US" dirty="0" smtClean="0"/>
              <a:t>, </a:t>
            </a:r>
            <a:r>
              <a:rPr lang="en-US" i="1" dirty="0" smtClean="0"/>
              <a:t>switch case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, </a:t>
            </a:r>
            <a:r>
              <a:rPr lang="en-US" i="1" dirty="0" smtClean="0"/>
              <a:t>while</a:t>
            </a:r>
            <a:r>
              <a:rPr lang="en-US" dirty="0" smtClean="0"/>
              <a:t>, </a:t>
            </a:r>
            <a:r>
              <a:rPr lang="en-US" i="1" dirty="0" smtClean="0"/>
              <a:t>do-while</a:t>
            </a:r>
            <a:r>
              <a:rPr lang="en-US" dirty="0" smtClean="0"/>
              <a:t> statements). These nodes have </a:t>
            </a:r>
            <a:r>
              <a:rPr lang="en-US" b="1" dirty="0" smtClean="0"/>
              <a:t>more than one</a:t>
            </a:r>
            <a:r>
              <a:rPr lang="en-US" dirty="0" smtClean="0"/>
              <a:t> outgoing edges.</a:t>
            </a:r>
          </a:p>
          <a:p>
            <a:pPr lvl="1"/>
            <a:r>
              <a:rPr lang="en-US" b="1" dirty="0" smtClean="0"/>
              <a:t>Non-predicates</a:t>
            </a:r>
            <a:r>
              <a:rPr lang="en-US" dirty="0" smtClean="0"/>
              <a:t>: Nodes whose execution always leads to the </a:t>
            </a:r>
            <a:r>
              <a:rPr lang="en-US" b="1" dirty="0" smtClean="0"/>
              <a:t>next</a:t>
            </a:r>
            <a:r>
              <a:rPr lang="en-US" dirty="0" smtClean="0"/>
              <a:t> statement in the flow. These nodes have </a:t>
            </a:r>
            <a:r>
              <a:rPr lang="en-US" b="1" dirty="0" smtClean="0"/>
              <a:t>only one</a:t>
            </a:r>
            <a:r>
              <a:rPr lang="en-US" dirty="0" smtClean="0"/>
              <a:t> outgoing 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 a control flow graph, the edges have different labels: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(T): Label of the execution flow resulting when the condition of a control predicate is true.</a:t>
            </a:r>
          </a:p>
          <a:p>
            <a:pPr lvl="1"/>
            <a:r>
              <a:rPr lang="en-US" b="1" dirty="0" smtClean="0"/>
              <a:t>False</a:t>
            </a:r>
            <a:r>
              <a:rPr lang="en-US" dirty="0" smtClean="0"/>
              <a:t> (F): Label of the execution flow resulting when the condition of a control predicate is false.</a:t>
            </a:r>
          </a:p>
          <a:p>
            <a:pPr lvl="1"/>
            <a:r>
              <a:rPr lang="en-US" b="1" dirty="0" smtClean="0"/>
              <a:t>Loopback</a:t>
            </a:r>
            <a:r>
              <a:rPr lang="en-US" dirty="0" smtClean="0"/>
              <a:t> (L): Label of the execution flow that returns to a </a:t>
            </a:r>
            <a:r>
              <a:rPr lang="en-US" b="1" dirty="0" smtClean="0"/>
              <a:t>loop</a:t>
            </a:r>
            <a:r>
              <a:rPr lang="en-US" dirty="0" smtClean="0"/>
              <a:t> control predicate.</a:t>
            </a:r>
          </a:p>
          <a:p>
            <a:pPr lvl="1"/>
            <a:r>
              <a:rPr lang="en-US" b="1" dirty="0" smtClean="0"/>
              <a:t>No label</a:t>
            </a:r>
            <a:r>
              <a:rPr lang="en-US" dirty="0" smtClean="0"/>
              <a:t>: Normal execution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Control Flow structures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40340"/>
            <a:ext cx="1950214" cy="156966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(condition) {</a:t>
            </a:r>
          </a:p>
          <a:p>
            <a:r>
              <a:rPr lang="en-US" sz="2400" dirty="0" smtClean="0"/>
              <a:t>    s1;</a:t>
            </a:r>
          </a:p>
          <a:p>
            <a:r>
              <a:rPr lang="en-US" sz="2400" dirty="0"/>
              <a:t>}</a:t>
            </a:r>
            <a:endParaRPr lang="en-US" sz="2400" dirty="0" smtClean="0"/>
          </a:p>
          <a:p>
            <a:r>
              <a:rPr lang="en-US" sz="2400" dirty="0" smtClean="0"/>
              <a:t>s2;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4384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5" idx="5"/>
          </p:cNvCxnSpPr>
          <p:nvPr/>
        </p:nvCxnSpPr>
        <p:spPr>
          <a:xfrm>
            <a:off x="2893685" y="2817485"/>
            <a:ext cx="268615" cy="552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95600" y="33698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9724" y="2895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438400" y="42080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6869" y="33711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2705100" y="2895600"/>
            <a:ext cx="0" cy="13124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4" idx="7"/>
          </p:cNvCxnSpPr>
          <p:nvPr/>
        </p:nvCxnSpPr>
        <p:spPr>
          <a:xfrm flipH="1">
            <a:off x="2893685" y="3903216"/>
            <a:ext cx="268615" cy="382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03578" y="429005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node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2199144"/>
            <a:ext cx="1950214" cy="267765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(condition) {</a:t>
            </a:r>
          </a:p>
          <a:p>
            <a:r>
              <a:rPr lang="en-US" sz="2400" dirty="0" smtClean="0"/>
              <a:t>    s1;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s2;</a:t>
            </a:r>
          </a:p>
          <a:p>
            <a:r>
              <a:rPr lang="en-US" sz="2400" dirty="0"/>
              <a:t>}</a:t>
            </a:r>
            <a:endParaRPr lang="en-US" sz="2400" dirty="0" smtClean="0"/>
          </a:p>
          <a:p>
            <a:r>
              <a:rPr lang="en-US" sz="2400" dirty="0" smtClean="0"/>
              <a:t>s3;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7337662" y="235154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7" idx="5"/>
            <a:endCxn id="29" idx="0"/>
          </p:cNvCxnSpPr>
          <p:nvPr/>
        </p:nvCxnSpPr>
        <p:spPr>
          <a:xfrm>
            <a:off x="7792947" y="2806829"/>
            <a:ext cx="246153" cy="552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72400" y="335916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932724" y="28849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7337662" y="419736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s3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29" idx="4"/>
            <a:endCxn id="31" idx="7"/>
          </p:cNvCxnSpPr>
          <p:nvPr/>
        </p:nvCxnSpPr>
        <p:spPr>
          <a:xfrm flipH="1">
            <a:off x="7792947" y="3892560"/>
            <a:ext cx="246153" cy="382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02840" y="427939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node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941169" y="335916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27" idx="3"/>
            <a:endCxn id="36" idx="0"/>
          </p:cNvCxnSpPr>
          <p:nvPr/>
        </p:nvCxnSpPr>
        <p:spPr>
          <a:xfrm flipH="1">
            <a:off x="7207869" y="2806829"/>
            <a:ext cx="207908" cy="552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10400" y="2895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41" name="Straight Arrow Connector 40"/>
          <p:cNvCxnSpPr>
            <a:stCxn id="36" idx="4"/>
            <a:endCxn id="31" idx="1"/>
          </p:cNvCxnSpPr>
          <p:nvPr/>
        </p:nvCxnSpPr>
        <p:spPr>
          <a:xfrm>
            <a:off x="7207869" y="3892560"/>
            <a:ext cx="207908" cy="382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Control Flow structures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240340"/>
            <a:ext cx="2142510" cy="156966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for</a:t>
            </a:r>
            <a:r>
              <a:rPr lang="en-US" sz="2400" dirty="0" smtClean="0"/>
              <a:t> (condition) {</a:t>
            </a:r>
          </a:p>
          <a:p>
            <a:r>
              <a:rPr lang="en-US" sz="2400" dirty="0" smtClean="0"/>
              <a:t>    s1;</a:t>
            </a:r>
          </a:p>
          <a:p>
            <a:r>
              <a:rPr lang="en-US" sz="2400" dirty="0"/>
              <a:t>}</a:t>
            </a:r>
            <a:endParaRPr lang="en-US" sz="2400" dirty="0" smtClean="0"/>
          </a:p>
          <a:p>
            <a:r>
              <a:rPr lang="en-US" sz="2400" dirty="0" smtClean="0"/>
              <a:t>s2;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4384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5" idx="5"/>
          </p:cNvCxnSpPr>
          <p:nvPr/>
        </p:nvCxnSpPr>
        <p:spPr>
          <a:xfrm>
            <a:off x="2893685" y="2817485"/>
            <a:ext cx="268615" cy="552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95600" y="33698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9724" y="2895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438400" y="42080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s2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6869" y="33711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2705100" y="2895600"/>
            <a:ext cx="0" cy="13124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9" idx="6"/>
            <a:endCxn id="5" idx="6"/>
          </p:cNvCxnSpPr>
          <p:nvPr/>
        </p:nvCxnSpPr>
        <p:spPr>
          <a:xfrm flipH="1" flipV="1">
            <a:off x="2971800" y="2628900"/>
            <a:ext cx="457200" cy="1007616"/>
          </a:xfrm>
          <a:prstGeom prst="curvedConnector3">
            <a:avLst>
              <a:gd name="adj1" fmla="val -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03750" y="2895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53383" y="2240340"/>
            <a:ext cx="2485617" cy="156966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s1;</a:t>
            </a:r>
          </a:p>
          <a:p>
            <a:r>
              <a:rPr lang="en-US" sz="2400" dirty="0" smtClean="0"/>
              <a:t>} </a:t>
            </a:r>
            <a:r>
              <a:rPr lang="en-US" sz="2400" b="1" dirty="0" smtClean="0"/>
              <a:t>while</a:t>
            </a:r>
            <a:r>
              <a:rPr lang="en-US" sz="2400" dirty="0" smtClean="0"/>
              <a:t> (condition)</a:t>
            </a:r>
          </a:p>
          <a:p>
            <a:r>
              <a:rPr lang="en-US" sz="2400" dirty="0" smtClean="0"/>
              <a:t>s2;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7315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</a:t>
            </a:r>
            <a:endParaRPr lang="en-US" sz="2000" dirty="0"/>
          </a:p>
        </p:txBody>
      </p:sp>
      <p:cxnSp>
        <p:nvCxnSpPr>
          <p:cNvPr id="39" name="Straight Arrow Connector 38"/>
          <p:cNvCxnSpPr>
            <a:stCxn id="38" idx="5"/>
          </p:cNvCxnSpPr>
          <p:nvPr/>
        </p:nvCxnSpPr>
        <p:spPr>
          <a:xfrm>
            <a:off x="7770485" y="2817485"/>
            <a:ext cx="268615" cy="552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72400" y="33698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7315200" y="42080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s2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7890662" y="39244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42" idx="4"/>
            <a:endCxn id="44" idx="7"/>
          </p:cNvCxnSpPr>
          <p:nvPr/>
        </p:nvCxnSpPr>
        <p:spPr>
          <a:xfrm flipH="1">
            <a:off x="7770485" y="3903216"/>
            <a:ext cx="268615" cy="3829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2" idx="6"/>
            <a:endCxn id="38" idx="6"/>
          </p:cNvCxnSpPr>
          <p:nvPr/>
        </p:nvCxnSpPr>
        <p:spPr>
          <a:xfrm flipH="1" flipV="1">
            <a:off x="7848600" y="2628900"/>
            <a:ext cx="457200" cy="1007616"/>
          </a:xfrm>
          <a:prstGeom prst="curvedConnector3">
            <a:avLst>
              <a:gd name="adj1" fmla="val -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80550" y="2895600"/>
            <a:ext cx="4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T, L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Control Flow structures (3)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1905000"/>
            <a:ext cx="3010440" cy="267765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( cond1 &amp;&amp; cond2 ) {</a:t>
            </a:r>
          </a:p>
          <a:p>
            <a:r>
              <a:rPr lang="en-US" sz="2400" dirty="0" smtClean="0"/>
              <a:t>    s1;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s2;</a:t>
            </a:r>
          </a:p>
          <a:p>
            <a:r>
              <a:rPr lang="en-US" sz="2400" dirty="0"/>
              <a:t>}</a:t>
            </a:r>
            <a:endParaRPr lang="en-US" sz="2400" dirty="0" smtClean="0"/>
          </a:p>
          <a:p>
            <a:r>
              <a:rPr lang="en-US" sz="2400" dirty="0" smtClean="0"/>
              <a:t>s3;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2232262" y="2590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7" idx="5"/>
            <a:endCxn id="29" idx="0"/>
          </p:cNvCxnSpPr>
          <p:nvPr/>
        </p:nvCxnSpPr>
        <p:spPr>
          <a:xfrm>
            <a:off x="2687547" y="3046085"/>
            <a:ext cx="246153" cy="552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67000" y="35984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7324" y="31242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2667000" y="45890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s3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29" idx="4"/>
            <a:endCxn id="31" idx="0"/>
          </p:cNvCxnSpPr>
          <p:nvPr/>
        </p:nvCxnSpPr>
        <p:spPr>
          <a:xfrm>
            <a:off x="2933700" y="4131816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32178" y="467105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node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835769" y="35984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c2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27" idx="3"/>
            <a:endCxn id="36" idx="0"/>
          </p:cNvCxnSpPr>
          <p:nvPr/>
        </p:nvCxnSpPr>
        <p:spPr>
          <a:xfrm flipH="1">
            <a:off x="2102469" y="3046085"/>
            <a:ext cx="207908" cy="552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05000" y="31348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41" name="Straight Arrow Connector 40"/>
          <p:cNvCxnSpPr>
            <a:endCxn id="31" idx="2"/>
          </p:cNvCxnSpPr>
          <p:nvPr/>
        </p:nvCxnSpPr>
        <p:spPr>
          <a:xfrm>
            <a:off x="2373536" y="4855716"/>
            <a:ext cx="2934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6799" y="1981200"/>
            <a:ext cx="8382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362200" y="1981200"/>
            <a:ext cx="8382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6" idx="6"/>
            <a:endCxn id="29" idx="2"/>
          </p:cNvCxnSpPr>
          <p:nvPr/>
        </p:nvCxnSpPr>
        <p:spPr>
          <a:xfrm>
            <a:off x="2369169" y="3865116"/>
            <a:ext cx="29783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73536" y="38386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6" idx="4"/>
            <a:endCxn id="43" idx="0"/>
          </p:cNvCxnSpPr>
          <p:nvPr/>
        </p:nvCxnSpPr>
        <p:spPr>
          <a:xfrm flipH="1">
            <a:off x="2095500" y="4131816"/>
            <a:ext cx="6969" cy="4670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28800" y="41443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1828800" y="459884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585619" y="1905000"/>
            <a:ext cx="2872581" cy="267765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( cond1 || cond2 ) {</a:t>
            </a:r>
          </a:p>
          <a:p>
            <a:r>
              <a:rPr lang="en-US" sz="2400" dirty="0" smtClean="0"/>
              <a:t>    s1;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else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s2;</a:t>
            </a:r>
          </a:p>
          <a:p>
            <a:r>
              <a:rPr lang="en-US" sz="2400" dirty="0"/>
              <a:t>}</a:t>
            </a:r>
            <a:endParaRPr lang="en-US" sz="2400" dirty="0" smtClean="0"/>
          </a:p>
          <a:p>
            <a:r>
              <a:rPr lang="en-US" sz="2400" dirty="0" smtClean="0"/>
              <a:t>s3;</a:t>
            </a:r>
            <a:endParaRPr lang="en-US" sz="2400" dirty="0"/>
          </a:p>
        </p:txBody>
      </p:sp>
      <p:sp>
        <p:nvSpPr>
          <p:cNvPr id="48" name="Oval 47"/>
          <p:cNvSpPr/>
          <p:nvPr/>
        </p:nvSpPr>
        <p:spPr>
          <a:xfrm>
            <a:off x="7208281" y="2590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8" idx="5"/>
            <a:endCxn id="50" idx="0"/>
          </p:cNvCxnSpPr>
          <p:nvPr/>
        </p:nvCxnSpPr>
        <p:spPr>
          <a:xfrm>
            <a:off x="7663566" y="3046085"/>
            <a:ext cx="246153" cy="552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43019" y="35984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c2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803343" y="31242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7643019" y="45890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s2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50" idx="4"/>
            <a:endCxn id="52" idx="0"/>
          </p:cNvCxnSpPr>
          <p:nvPr/>
        </p:nvCxnSpPr>
        <p:spPr>
          <a:xfrm>
            <a:off x="7909719" y="4131816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16059" y="468088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node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811788" y="35984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48" idx="3"/>
            <a:endCxn id="55" idx="0"/>
          </p:cNvCxnSpPr>
          <p:nvPr/>
        </p:nvCxnSpPr>
        <p:spPr>
          <a:xfrm flipH="1">
            <a:off x="7078488" y="3046085"/>
            <a:ext cx="207908" cy="552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81019" y="31348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7349555" y="4855716"/>
            <a:ext cx="2934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042818" y="1981200"/>
            <a:ext cx="8382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239556" y="1981200"/>
            <a:ext cx="8382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345188" y="3865116"/>
            <a:ext cx="29783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49555" y="38386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63" name="Straight Arrow Connector 62"/>
          <p:cNvCxnSpPr>
            <a:stCxn id="55" idx="4"/>
            <a:endCxn id="65" idx="0"/>
          </p:cNvCxnSpPr>
          <p:nvPr/>
        </p:nvCxnSpPr>
        <p:spPr>
          <a:xfrm flipH="1">
            <a:off x="7071519" y="4131816"/>
            <a:ext cx="6969" cy="4670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804819" y="459884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s3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7879543" y="41591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154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/>
      <p:bldP spid="31" grpId="0" animBg="1"/>
      <p:bldP spid="35" grpId="0"/>
      <p:bldP spid="36" grpId="0" animBg="1"/>
      <p:bldP spid="40" grpId="0"/>
      <p:bldP spid="38" grpId="0"/>
      <p:bldP spid="42" grpId="0"/>
      <p:bldP spid="43" grpId="0" animBg="1"/>
      <p:bldP spid="48" grpId="0" animBg="1"/>
      <p:bldP spid="50" grpId="0" animBg="1"/>
      <p:bldP spid="51" grpId="0"/>
      <p:bldP spid="52" grpId="0" animBg="1"/>
      <p:bldP spid="54" grpId="0"/>
      <p:bldP spid="55" grpId="0" animBg="1"/>
      <p:bldP spid="57" grpId="0"/>
      <p:bldP spid="62" grpId="0"/>
      <p:bldP spid="65" grpId="0" animBg="1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definition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Given the control flow graph (CFG) of a program:</a:t>
            </a:r>
          </a:p>
          <a:p>
            <a:pPr marL="0" indent="0">
              <a:buNone/>
            </a:pPr>
            <a:r>
              <a:rPr lang="en-US" i="1" dirty="0" smtClean="0"/>
              <a:t>    </a:t>
            </a:r>
            <a:r>
              <a:rPr lang="en-US" b="1" i="1" dirty="0" err="1" smtClean="0"/>
              <a:t>Cyclomatic</a:t>
            </a:r>
            <a:r>
              <a:rPr lang="en-US" b="1" i="1" dirty="0" smtClean="0"/>
              <a:t> </a:t>
            </a:r>
            <a:r>
              <a:rPr lang="en-US" b="1" i="1" dirty="0"/>
              <a:t>Complexity</a:t>
            </a:r>
            <a:r>
              <a:rPr lang="en-US" b="1" dirty="0" smtClean="0"/>
              <a:t> = </a:t>
            </a:r>
            <a:r>
              <a:rPr lang="en-US" b="1" i="1" dirty="0" smtClean="0"/>
              <a:t>E</a:t>
            </a:r>
            <a:r>
              <a:rPr lang="en-US" b="1" dirty="0" smtClean="0"/>
              <a:t> – </a:t>
            </a:r>
            <a:r>
              <a:rPr lang="en-US" b="1" i="1" dirty="0" smtClean="0"/>
              <a:t>N</a:t>
            </a:r>
            <a:r>
              <a:rPr lang="en-US" b="1" dirty="0" smtClean="0"/>
              <a:t> + 2</a:t>
            </a:r>
            <a:r>
              <a:rPr lang="en-US" b="1" i="1" dirty="0" smtClean="0"/>
              <a:t>P</a:t>
            </a:r>
            <a:r>
              <a:rPr lang="en-US" dirty="0" smtClean="0"/>
              <a:t>, where</a:t>
            </a:r>
          </a:p>
          <a:p>
            <a:pPr marL="0" indent="0">
              <a:buNone/>
            </a:pPr>
            <a:r>
              <a:rPr lang="en-US" i="1" dirty="0" smtClean="0"/>
              <a:t>    E</a:t>
            </a:r>
            <a:r>
              <a:rPr lang="en-US" dirty="0" smtClean="0"/>
              <a:t> = the number of edges in CFG</a:t>
            </a:r>
          </a:p>
          <a:p>
            <a:pPr marL="0" indent="0">
              <a:buNone/>
            </a:pPr>
            <a:r>
              <a:rPr lang="en-US" i="1" dirty="0" smtClean="0"/>
              <a:t>    N</a:t>
            </a:r>
            <a:r>
              <a:rPr lang="en-US" dirty="0" smtClean="0"/>
              <a:t> = the number of nodes in CFG</a:t>
            </a:r>
          </a:p>
          <a:p>
            <a:pPr marL="0" indent="0">
              <a:buNone/>
            </a:pPr>
            <a:r>
              <a:rPr lang="en-US" i="1" dirty="0" smtClean="0"/>
              <a:t>    P</a:t>
            </a:r>
            <a:r>
              <a:rPr lang="en-US" dirty="0" smtClean="0"/>
              <a:t> = the number of connected components in CFG</a:t>
            </a:r>
          </a:p>
          <a:p>
            <a:r>
              <a:rPr lang="en-US" dirty="0" smtClean="0"/>
              <a:t>For a single method or function, </a:t>
            </a:r>
            <a:r>
              <a:rPr lang="en-US" i="1" dirty="0" smtClean="0"/>
              <a:t>P</a:t>
            </a:r>
            <a:r>
              <a:rPr lang="en-US" dirty="0" smtClean="0"/>
              <a:t> is equal to 1.</a:t>
            </a:r>
          </a:p>
          <a:p>
            <a:pPr lvl="1"/>
            <a:r>
              <a:rPr lang="en-US" dirty="0" smtClean="0"/>
              <a:t>The formula is simplified as: </a:t>
            </a:r>
            <a:r>
              <a:rPr lang="en-US" b="1" i="1" dirty="0" smtClean="0"/>
              <a:t>CC</a:t>
            </a:r>
            <a:r>
              <a:rPr lang="en-US" b="1" dirty="0" smtClean="0"/>
              <a:t> = </a:t>
            </a:r>
            <a:r>
              <a:rPr lang="en-US" b="1" i="1" dirty="0" smtClean="0"/>
              <a:t>E</a:t>
            </a:r>
            <a:r>
              <a:rPr lang="en-US" b="1" dirty="0" smtClean="0"/>
              <a:t> – </a:t>
            </a:r>
            <a:r>
              <a:rPr lang="en-US" b="1" i="1" dirty="0" smtClean="0"/>
              <a:t>N</a:t>
            </a:r>
            <a:r>
              <a:rPr lang="en-US" b="1" dirty="0" smtClean="0"/>
              <a:t> + 2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891</Words>
  <Application>Microsoft Office PowerPoint</Application>
  <PresentationFormat>On-screen Show (4:3)</PresentationFormat>
  <Paragraphs>205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Visio</vt:lpstr>
      <vt:lpstr>SOEN 6611 – Software Measurement</vt:lpstr>
      <vt:lpstr>Cyclomatic complexity</vt:lpstr>
      <vt:lpstr>Control Flow Graph</vt:lpstr>
      <vt:lpstr>Node types</vt:lpstr>
      <vt:lpstr>Edge labels</vt:lpstr>
      <vt:lpstr>Basic Control Flow structures (1)</vt:lpstr>
      <vt:lpstr>Basic Control Flow structures (2)</vt:lpstr>
      <vt:lpstr>Basic Control Flow structures (3)</vt:lpstr>
      <vt:lpstr>Cyclomatic Complexity definition (1)</vt:lpstr>
      <vt:lpstr>Cyclomatic Complexity definition (2)</vt:lpstr>
      <vt:lpstr>Example (1)</vt:lpstr>
      <vt:lpstr>CFG for example (1)</vt:lpstr>
      <vt:lpstr>Example (2)</vt:lpstr>
      <vt:lpstr>CFG for example (2)</vt:lpstr>
      <vt:lpstr>Food for thought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67</cp:revision>
  <dcterms:created xsi:type="dcterms:W3CDTF">2012-12-10T02:28:23Z</dcterms:created>
  <dcterms:modified xsi:type="dcterms:W3CDTF">2014-01-17T21:54:32Z</dcterms:modified>
</cp:coreProperties>
</file>