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5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B5E8F-3E58-408B-9DC5-021AF7E27E9B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D4258-8609-426A-AE20-EECD64A9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8CA2-691D-4A38-B41C-4AF93EFE844A}" type="datetime1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8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41C8-A48C-4745-AEFE-CC1ECCC6CBD5}" type="datetime1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7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91B7-CDD4-439D-A3D6-1FB91E738365}" type="datetime1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7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E365-21C1-46A3-911D-ACEFB11D2489}" type="datetime1">
              <a:rPr lang="en-US" smtClean="0"/>
              <a:t>1/24/2014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0" y="635635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Computer Science and Software Engineering</a:t>
            </a:r>
          </a:p>
          <a:p>
            <a:r>
              <a:rPr lang="en-US" dirty="0" smtClean="0"/>
              <a:t>© 2013 </a:t>
            </a:r>
            <a:r>
              <a:rPr lang="en-US" dirty="0" err="1" smtClean="0"/>
              <a:t>Nikolaos</a:t>
            </a:r>
            <a:r>
              <a:rPr lang="en-US" dirty="0" smtClean="0"/>
              <a:t> Tsantalis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7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9CA-C5BB-44DB-8022-BDDFAA6CA2A5}" type="datetime1">
              <a:rPr lang="en-US" smtClean="0"/>
              <a:t>1/24/2014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4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050D-5445-44F5-A49C-2E8836685487}" type="datetime1">
              <a:rPr lang="en-US" smtClean="0"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9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5325-AE57-4932-9D82-003D6BDA3ACD}" type="datetime1">
              <a:rPr lang="en-US" smtClean="0"/>
              <a:t>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6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C7A4-D9D7-4F9F-8C9C-EF7A89847EDF}" type="datetime1">
              <a:rPr lang="en-US" smtClean="0"/>
              <a:t>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5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E544-67B0-4827-A500-1B8512614AEF}" type="datetime1">
              <a:rPr lang="en-US" smtClean="0"/>
              <a:t>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4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343-055E-4E80-BE2E-EB0316735FE5}" type="datetime1">
              <a:rPr lang="en-US" smtClean="0"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9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E56B-3C03-4039-B532-2C0D9454D0F2}" type="datetime1">
              <a:rPr lang="en-US" smtClean="0"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1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2258-A59B-4237-9BFE-5744B66F5E11}" type="datetime1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4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SOEN 6611 – Software Measurement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Slice-based cohesion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0" y="635635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Computer Science and Software Engineering</a:t>
            </a:r>
          </a:p>
          <a:p>
            <a:r>
              <a:rPr lang="en-US" dirty="0" smtClean="0"/>
              <a:t>© 2013 </a:t>
            </a:r>
            <a:r>
              <a:rPr lang="en-US" dirty="0" err="1" smtClean="0"/>
              <a:t>Nikolaos</a:t>
            </a:r>
            <a:r>
              <a:rPr lang="en-US" dirty="0" smtClean="0"/>
              <a:t> Tsantalis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6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slices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r>
              <a:rPr lang="en-US" dirty="0" smtClean="0"/>
              <a:t>In order to compute the slice for a given slicing criterion (</a:t>
            </a:r>
            <a:r>
              <a:rPr lang="en-US" b="1" i="1" dirty="0" smtClean="0"/>
              <a:t>p</a:t>
            </a:r>
            <a:r>
              <a:rPr lang="en-US" dirty="0" smtClean="0"/>
              <a:t>, </a:t>
            </a:r>
            <a:r>
              <a:rPr lang="en-US" b="1" i="1" dirty="0" smtClean="0"/>
              <a:t>x</a:t>
            </a:r>
            <a:r>
              <a:rPr lang="en-US" dirty="0" smtClean="0"/>
              <a:t>), we first have to construct the </a:t>
            </a:r>
            <a:r>
              <a:rPr lang="en-US" b="1" dirty="0" smtClean="0"/>
              <a:t>program dependence graph</a:t>
            </a:r>
            <a:r>
              <a:rPr lang="en-US" dirty="0" smtClean="0"/>
              <a:t> (PDG) of the module.</a:t>
            </a:r>
          </a:p>
          <a:p>
            <a:r>
              <a:rPr lang="en-US" dirty="0" smtClean="0"/>
              <a:t>By recursively traversing backwards the incoming edges starting from node </a:t>
            </a:r>
            <a:r>
              <a:rPr lang="en-US" b="1" i="1" dirty="0" smtClean="0"/>
              <a:t>p</a:t>
            </a:r>
            <a:r>
              <a:rPr lang="en-US" dirty="0" smtClean="0"/>
              <a:t>, we can obtain the slice of interest.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8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Dependence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nodes of a PDG represent </a:t>
            </a:r>
            <a:r>
              <a:rPr lang="en-US" dirty="0" smtClean="0"/>
              <a:t>the statements </a:t>
            </a:r>
            <a:r>
              <a:rPr lang="en-US" dirty="0"/>
              <a:t>of the corresponding </a:t>
            </a:r>
            <a:r>
              <a:rPr lang="en-US" dirty="0" smtClean="0"/>
              <a:t>module.</a:t>
            </a:r>
          </a:p>
          <a:p>
            <a:r>
              <a:rPr lang="en-US" dirty="0"/>
              <a:t>Each </a:t>
            </a:r>
            <a:r>
              <a:rPr lang="en-US" dirty="0" smtClean="0"/>
              <a:t>node has </a:t>
            </a:r>
            <a:r>
              <a:rPr lang="en-US" dirty="0"/>
              <a:t>a </a:t>
            </a:r>
            <a:r>
              <a:rPr lang="en-US" dirty="0" smtClean="0"/>
              <a:t>set of </a:t>
            </a:r>
            <a:r>
              <a:rPr lang="en-US" b="1" dirty="0"/>
              <a:t>deﬁned variables </a:t>
            </a:r>
            <a:r>
              <a:rPr lang="en-US" dirty="0"/>
              <a:t>which consists of the variables whose </a:t>
            </a:r>
            <a:r>
              <a:rPr lang="en-US" dirty="0" smtClean="0"/>
              <a:t>value is </a:t>
            </a:r>
            <a:r>
              <a:rPr lang="en-US" b="1" dirty="0"/>
              <a:t>modiﬁed</a:t>
            </a:r>
            <a:r>
              <a:rPr lang="en-US" dirty="0"/>
              <a:t> </a:t>
            </a:r>
            <a:r>
              <a:rPr lang="en-US" dirty="0" smtClean="0"/>
              <a:t>through </a:t>
            </a:r>
            <a:r>
              <a:rPr lang="en-US" dirty="0"/>
              <a:t>an assignment, and a set of </a:t>
            </a:r>
            <a:r>
              <a:rPr lang="en-US" b="1" dirty="0"/>
              <a:t>used variables </a:t>
            </a:r>
            <a:r>
              <a:rPr lang="en-US" dirty="0" smtClean="0"/>
              <a:t>which consists </a:t>
            </a:r>
            <a:r>
              <a:rPr lang="en-US" dirty="0"/>
              <a:t>of the variables whose value is </a:t>
            </a:r>
            <a:r>
              <a:rPr lang="en-US" b="1" dirty="0" smtClean="0"/>
              <a:t>used</a:t>
            </a:r>
            <a:r>
              <a:rPr lang="en-US" dirty="0" smtClean="0"/>
              <a:t> within the statement.</a:t>
            </a:r>
          </a:p>
          <a:p>
            <a:r>
              <a:rPr lang="en-US" dirty="0" smtClean="0"/>
              <a:t>The edges represent </a:t>
            </a:r>
            <a:r>
              <a:rPr lang="en-US" b="1" dirty="0" smtClean="0"/>
              <a:t>control</a:t>
            </a:r>
            <a:r>
              <a:rPr lang="en-US" dirty="0" smtClean="0"/>
              <a:t> and </a:t>
            </a:r>
            <a:r>
              <a:rPr lang="en-US" b="1" dirty="0" smtClean="0"/>
              <a:t>data</a:t>
            </a:r>
            <a:r>
              <a:rPr lang="en-US" dirty="0" smtClean="0"/>
              <a:t> flow dependences between the statements.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1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dependences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control</a:t>
            </a:r>
            <a:r>
              <a:rPr lang="en-US" dirty="0"/>
              <a:t> dependence edge from node </a:t>
            </a:r>
            <a:r>
              <a:rPr lang="en-US" b="1" i="1" dirty="0"/>
              <a:t>p</a:t>
            </a:r>
            <a:r>
              <a:rPr lang="en-US" dirty="0"/>
              <a:t> to node </a:t>
            </a:r>
            <a:r>
              <a:rPr lang="en-US" b="1" i="1" dirty="0" smtClean="0"/>
              <a:t>q</a:t>
            </a:r>
            <a:r>
              <a:rPr lang="en-US" dirty="0" smtClean="0"/>
              <a:t> denotes </a:t>
            </a:r>
            <a:r>
              <a:rPr lang="en-US" dirty="0"/>
              <a:t>that the execution of statement </a:t>
            </a:r>
            <a:r>
              <a:rPr lang="en-US" b="1" i="1" dirty="0"/>
              <a:t>q</a:t>
            </a:r>
            <a:r>
              <a:rPr lang="en-US" dirty="0"/>
              <a:t> depends on the </a:t>
            </a:r>
            <a:r>
              <a:rPr lang="en-US" dirty="0" smtClean="0"/>
              <a:t>control conditions </a:t>
            </a:r>
            <a:r>
              <a:rPr lang="en-US" dirty="0"/>
              <a:t>of statement </a:t>
            </a:r>
            <a:r>
              <a:rPr lang="en-US" b="1" i="1" dirty="0" smtClean="0"/>
              <a:t>p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Control dependences actually represent the </a:t>
            </a:r>
            <a:r>
              <a:rPr lang="en-US" b="1" dirty="0" smtClean="0"/>
              <a:t>nesting of statements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method signature is represented as a special node (method entry node) that has outgoing control dependences to all statements directly nested within its body.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673741"/>
              </p:ext>
            </p:extLst>
          </p:nvPr>
        </p:nvGraphicFramePr>
        <p:xfrm>
          <a:off x="17016" y="1828800"/>
          <a:ext cx="5383904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Visio" r:id="rId3" imgW="4342128" imgH="3012268" progId="Visio.Drawing.11">
                  <p:embed/>
                </p:oleObj>
              </mc:Choice>
              <mc:Fallback>
                <p:oleObj name="Visio" r:id="rId3" imgW="4342128" imgH="301226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6" y="1828800"/>
                        <a:ext cx="5383904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6291691" y="990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3276600" y="98993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9" name="Oval 8"/>
          <p:cNvSpPr/>
          <p:nvPr/>
        </p:nvSpPr>
        <p:spPr>
          <a:xfrm>
            <a:off x="4038600" y="98993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4800600" y="98993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1" name="Oval 10"/>
          <p:cNvSpPr/>
          <p:nvPr/>
        </p:nvSpPr>
        <p:spPr>
          <a:xfrm>
            <a:off x="5562600" y="990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7739491" y="96811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15</a:t>
            </a:r>
            <a:endParaRPr lang="en-US" sz="1400" dirty="0"/>
          </a:p>
        </p:txBody>
      </p:sp>
      <p:sp>
        <p:nvSpPr>
          <p:cNvPr id="22" name="Oval 21"/>
          <p:cNvSpPr/>
          <p:nvPr/>
        </p:nvSpPr>
        <p:spPr>
          <a:xfrm>
            <a:off x="6996212" y="76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cxnSp>
        <p:nvCxnSpPr>
          <p:cNvPr id="24" name="Straight Arrow Connector 23"/>
          <p:cNvCxnSpPr>
            <a:stCxn id="22" idx="2"/>
            <a:endCxn id="8" idx="0"/>
          </p:cNvCxnSpPr>
          <p:nvPr/>
        </p:nvCxnSpPr>
        <p:spPr>
          <a:xfrm flipH="1">
            <a:off x="3543300" y="342900"/>
            <a:ext cx="3452912" cy="647037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2"/>
            <a:endCxn id="9" idx="0"/>
          </p:cNvCxnSpPr>
          <p:nvPr/>
        </p:nvCxnSpPr>
        <p:spPr>
          <a:xfrm flipH="1">
            <a:off x="4305300" y="342900"/>
            <a:ext cx="2690912" cy="647037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2"/>
            <a:endCxn id="10" idx="0"/>
          </p:cNvCxnSpPr>
          <p:nvPr/>
        </p:nvCxnSpPr>
        <p:spPr>
          <a:xfrm flipH="1">
            <a:off x="5067300" y="342900"/>
            <a:ext cx="1928912" cy="647037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2"/>
            <a:endCxn id="11" idx="0"/>
          </p:cNvCxnSpPr>
          <p:nvPr/>
        </p:nvCxnSpPr>
        <p:spPr>
          <a:xfrm flipH="1">
            <a:off x="5829300" y="342900"/>
            <a:ext cx="1166912" cy="64770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2" idx="2"/>
            <a:endCxn id="6" idx="0"/>
          </p:cNvCxnSpPr>
          <p:nvPr/>
        </p:nvCxnSpPr>
        <p:spPr>
          <a:xfrm flipH="1">
            <a:off x="6558391" y="342900"/>
            <a:ext cx="437821" cy="64770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996212" y="98993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7</a:t>
            </a:r>
            <a:endParaRPr lang="en-US" sz="1600" dirty="0"/>
          </a:p>
        </p:txBody>
      </p:sp>
      <p:cxnSp>
        <p:nvCxnSpPr>
          <p:cNvPr id="41" name="Straight Arrow Connector 40"/>
          <p:cNvCxnSpPr>
            <a:stCxn id="22" idx="4"/>
            <a:endCxn id="40" idx="0"/>
          </p:cNvCxnSpPr>
          <p:nvPr/>
        </p:nvCxnSpPr>
        <p:spPr>
          <a:xfrm>
            <a:off x="7262912" y="609600"/>
            <a:ext cx="0" cy="380337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2" idx="6"/>
            <a:endCxn id="16" idx="0"/>
          </p:cNvCxnSpPr>
          <p:nvPr/>
        </p:nvCxnSpPr>
        <p:spPr>
          <a:xfrm>
            <a:off x="7529612" y="342900"/>
            <a:ext cx="476579" cy="625212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286393" y="221940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49" name="Oval 48"/>
          <p:cNvSpPr/>
          <p:nvPr/>
        </p:nvSpPr>
        <p:spPr>
          <a:xfrm>
            <a:off x="5557302" y="221940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50" name="Oval 49"/>
          <p:cNvSpPr/>
          <p:nvPr/>
        </p:nvSpPr>
        <p:spPr>
          <a:xfrm>
            <a:off x="7734193" y="219691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51" name="Oval 50"/>
          <p:cNvSpPr/>
          <p:nvPr/>
        </p:nvSpPr>
        <p:spPr>
          <a:xfrm>
            <a:off x="6990914" y="22187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cxnSp>
        <p:nvCxnSpPr>
          <p:cNvPr id="52" name="Straight Arrow Connector 51"/>
          <p:cNvCxnSpPr>
            <a:stCxn id="40" idx="3"/>
            <a:endCxn id="49" idx="0"/>
          </p:cNvCxnSpPr>
          <p:nvPr/>
        </p:nvCxnSpPr>
        <p:spPr>
          <a:xfrm flipH="1">
            <a:off x="5824002" y="1445222"/>
            <a:ext cx="1250325" cy="774183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0" idx="3"/>
            <a:endCxn id="48" idx="0"/>
          </p:cNvCxnSpPr>
          <p:nvPr/>
        </p:nvCxnSpPr>
        <p:spPr>
          <a:xfrm flipH="1">
            <a:off x="6553093" y="1445222"/>
            <a:ext cx="521234" cy="774183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4"/>
            <a:endCxn id="51" idx="0"/>
          </p:cNvCxnSpPr>
          <p:nvPr/>
        </p:nvCxnSpPr>
        <p:spPr>
          <a:xfrm flipH="1">
            <a:off x="7257614" y="1523337"/>
            <a:ext cx="5298" cy="695405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0" idx="5"/>
            <a:endCxn id="50" idx="0"/>
          </p:cNvCxnSpPr>
          <p:nvPr/>
        </p:nvCxnSpPr>
        <p:spPr>
          <a:xfrm>
            <a:off x="7451497" y="1445222"/>
            <a:ext cx="549396" cy="751695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7010400" y="3429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68" name="Oval 67"/>
          <p:cNvSpPr/>
          <p:nvPr/>
        </p:nvSpPr>
        <p:spPr>
          <a:xfrm>
            <a:off x="8501491" y="340651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14</a:t>
            </a:r>
            <a:endParaRPr lang="en-US" sz="1400" dirty="0"/>
          </a:p>
        </p:txBody>
      </p:sp>
      <p:sp>
        <p:nvSpPr>
          <p:cNvPr id="69" name="Oval 68"/>
          <p:cNvSpPr/>
          <p:nvPr/>
        </p:nvSpPr>
        <p:spPr>
          <a:xfrm>
            <a:off x="7734193" y="342833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13</a:t>
            </a:r>
            <a:endParaRPr lang="en-US" sz="1400" dirty="0"/>
          </a:p>
        </p:txBody>
      </p:sp>
      <p:cxnSp>
        <p:nvCxnSpPr>
          <p:cNvPr id="70" name="Straight Arrow Connector 69"/>
          <p:cNvCxnSpPr>
            <a:stCxn id="50" idx="3"/>
            <a:endCxn id="67" idx="0"/>
          </p:cNvCxnSpPr>
          <p:nvPr/>
        </p:nvCxnSpPr>
        <p:spPr>
          <a:xfrm flipH="1">
            <a:off x="7277100" y="2652202"/>
            <a:ext cx="535208" cy="776798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0" idx="4"/>
            <a:endCxn id="69" idx="0"/>
          </p:cNvCxnSpPr>
          <p:nvPr/>
        </p:nvCxnSpPr>
        <p:spPr>
          <a:xfrm>
            <a:off x="8000893" y="2730317"/>
            <a:ext cx="0" cy="69802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0" idx="5"/>
            <a:endCxn id="68" idx="0"/>
          </p:cNvCxnSpPr>
          <p:nvPr/>
        </p:nvCxnSpPr>
        <p:spPr>
          <a:xfrm>
            <a:off x="8189478" y="2652202"/>
            <a:ext cx="578713" cy="75431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14600" cy="868362"/>
          </a:xfrm>
        </p:spPr>
        <p:txBody>
          <a:bodyPr>
            <a:noAutofit/>
          </a:bodyPr>
          <a:lstStyle/>
          <a:p>
            <a:r>
              <a:rPr lang="en-US" sz="3200" dirty="0" smtClean="0"/>
              <a:t>Control dependence</a:t>
            </a:r>
            <a:endParaRPr lang="en-US" sz="3200" dirty="0"/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838200" y="1261180"/>
            <a:ext cx="1828800" cy="3882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dependences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sets of </a:t>
            </a:r>
            <a:r>
              <a:rPr lang="en-US" b="1" dirty="0"/>
              <a:t>deﬁned</a:t>
            </a:r>
            <a:r>
              <a:rPr lang="en-US" dirty="0"/>
              <a:t> and </a:t>
            </a:r>
            <a:r>
              <a:rPr lang="en-US" b="1" dirty="0"/>
              <a:t>used</a:t>
            </a:r>
            <a:r>
              <a:rPr lang="en-US" dirty="0"/>
              <a:t> variables </a:t>
            </a:r>
            <a:r>
              <a:rPr lang="en-US" dirty="0" smtClean="0"/>
              <a:t>are used to </a:t>
            </a:r>
            <a:r>
              <a:rPr lang="en-US" dirty="0"/>
              <a:t>compute data dependences between the </a:t>
            </a:r>
            <a:r>
              <a:rPr lang="en-US" dirty="0" smtClean="0"/>
              <a:t>statements throughout </a:t>
            </a:r>
            <a:r>
              <a:rPr lang="en-US" dirty="0"/>
              <a:t>the </a:t>
            </a:r>
            <a:r>
              <a:rPr lang="en-US" dirty="0" smtClean="0"/>
              <a:t>module’s execution ﬂow.</a:t>
            </a:r>
          </a:p>
          <a:p>
            <a:r>
              <a:rPr lang="en-US" dirty="0"/>
              <a:t>A data dependence </a:t>
            </a:r>
            <a:r>
              <a:rPr lang="en-US" dirty="0" smtClean="0"/>
              <a:t>edge from </a:t>
            </a:r>
            <a:r>
              <a:rPr lang="en-US" dirty="0"/>
              <a:t>node </a:t>
            </a:r>
            <a:r>
              <a:rPr lang="en-US" b="1" i="1" dirty="0"/>
              <a:t>p</a:t>
            </a:r>
            <a:r>
              <a:rPr lang="en-US" dirty="0"/>
              <a:t> to node </a:t>
            </a:r>
            <a:r>
              <a:rPr lang="en-US" b="1" i="1" dirty="0"/>
              <a:t>q</a:t>
            </a:r>
            <a:r>
              <a:rPr lang="en-US" dirty="0"/>
              <a:t> due to variable </a:t>
            </a:r>
            <a:r>
              <a:rPr lang="en-US" b="1" i="1" dirty="0"/>
              <a:t>x</a:t>
            </a:r>
            <a:r>
              <a:rPr lang="en-US" dirty="0"/>
              <a:t> denotes </a:t>
            </a:r>
            <a:r>
              <a:rPr lang="en-US" dirty="0" smtClean="0"/>
              <a:t>that</a:t>
            </a:r>
          </a:p>
          <a:p>
            <a:pPr lvl="1"/>
            <a:r>
              <a:rPr lang="en-US" dirty="0" smtClean="0"/>
              <a:t>statement </a:t>
            </a:r>
            <a:r>
              <a:rPr lang="en-US" b="1" i="1" dirty="0" smtClean="0"/>
              <a:t>p</a:t>
            </a:r>
            <a:r>
              <a:rPr lang="en-US" dirty="0" smtClean="0"/>
              <a:t> </a:t>
            </a:r>
            <a:r>
              <a:rPr lang="en-US" b="1" dirty="0"/>
              <a:t>deﬁnes</a:t>
            </a:r>
            <a:r>
              <a:rPr lang="en-US" dirty="0"/>
              <a:t> variable </a:t>
            </a:r>
            <a:r>
              <a:rPr lang="en-US" b="1" i="1" dirty="0" smtClean="0"/>
              <a:t>x</a:t>
            </a:r>
            <a:endParaRPr lang="en-US" dirty="0"/>
          </a:p>
          <a:p>
            <a:pPr lvl="1"/>
            <a:r>
              <a:rPr lang="en-US" dirty="0" smtClean="0"/>
              <a:t>statement </a:t>
            </a:r>
            <a:r>
              <a:rPr lang="en-US" b="1" i="1" dirty="0"/>
              <a:t>q</a:t>
            </a:r>
            <a:r>
              <a:rPr lang="en-US" dirty="0"/>
              <a:t> </a:t>
            </a:r>
            <a:r>
              <a:rPr lang="en-US" b="1" dirty="0"/>
              <a:t>uses</a:t>
            </a:r>
            <a:r>
              <a:rPr lang="en-US" dirty="0"/>
              <a:t> variable </a:t>
            </a:r>
            <a:r>
              <a:rPr lang="en-US" b="1" i="1" dirty="0"/>
              <a:t>x</a:t>
            </a:r>
            <a:r>
              <a:rPr lang="en-US" dirty="0"/>
              <a:t> </a:t>
            </a:r>
            <a:endParaRPr lang="en-US" dirty="0"/>
          </a:p>
          <a:p>
            <a:pPr lvl="1"/>
            <a:r>
              <a:rPr lang="en-US" dirty="0" smtClean="0"/>
              <a:t>there </a:t>
            </a:r>
            <a:r>
              <a:rPr lang="en-US" dirty="0" smtClean="0"/>
              <a:t>exists a </a:t>
            </a:r>
            <a:r>
              <a:rPr lang="en-US" dirty="0"/>
              <a:t>control ﬂow path from statement </a:t>
            </a:r>
            <a:r>
              <a:rPr lang="en-US" b="1" i="1" dirty="0"/>
              <a:t>p</a:t>
            </a:r>
            <a:r>
              <a:rPr lang="en-US" dirty="0"/>
              <a:t> to </a:t>
            </a:r>
            <a:r>
              <a:rPr lang="en-US" b="1" i="1" dirty="0"/>
              <a:t>q</a:t>
            </a:r>
            <a:r>
              <a:rPr lang="en-US" dirty="0"/>
              <a:t> without an </a:t>
            </a:r>
            <a:r>
              <a:rPr lang="en-US" dirty="0" smtClean="0"/>
              <a:t>intervening deﬁnition </a:t>
            </a:r>
            <a:r>
              <a:rPr lang="en-US" dirty="0"/>
              <a:t>of </a:t>
            </a:r>
            <a:r>
              <a:rPr lang="en-US" b="1" i="1" dirty="0"/>
              <a:t>x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3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 smtClean="0"/>
              <a:t>Def</a:t>
            </a:r>
            <a:r>
              <a:rPr lang="en-US" dirty="0" smtClean="0"/>
              <a:t>/Use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170228"/>
              </p:ext>
            </p:extLst>
          </p:nvPr>
        </p:nvGraphicFramePr>
        <p:xfrm>
          <a:off x="152400" y="1066800"/>
          <a:ext cx="3200400" cy="5232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050"/>
                <a:gridCol w="1047750"/>
                <a:gridCol w="1752600"/>
              </a:tblGrid>
              <a:tr h="207537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Defined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Used</a:t>
                      </a:r>
                      <a:endParaRPr lang="en-US" sz="1600" b="1" dirty="0"/>
                    </a:p>
                  </a:txBody>
                  <a:tcPr marL="45090" marR="45090" marT="22546" marB="22546" anchor="ctr"/>
                </a:tc>
              </a:tr>
              <a:tr h="20753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--</a:t>
                      </a:r>
                      <a:endParaRPr lang="en-US" sz="1400" b="0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scale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--</a:t>
                      </a:r>
                      <a:endParaRPr lang="en-US" sz="1400" b="0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drawWidth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available</a:t>
                      </a:r>
                      <a:endParaRPr lang="en-US" sz="1400" b="0" dirty="0"/>
                    </a:p>
                  </a:txBody>
                  <a:tcPr marL="45090" marR="45090" marT="22546" marB="22546" anchor="ctr">
                    <a:noFill/>
                  </a:tcPr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drawHeight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available</a:t>
                      </a:r>
                      <a:endParaRPr lang="en-US" sz="1400" b="0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scaleX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--</a:t>
                      </a:r>
                      <a:endParaRPr lang="en-US" sz="1400" b="0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scaleY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--</a:t>
                      </a:r>
                      <a:endParaRPr lang="en-US" sz="1400" b="0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drawWidth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minimumDrawWidth</a:t>
                      </a:r>
                      <a:endParaRPr lang="en-US" sz="1400" b="0" dirty="0"/>
                    </a:p>
                  </a:txBody>
                  <a:tcPr marL="45090" marR="45090" marT="22546" marB="22546" anchor="ctr">
                    <a:noFill/>
                  </a:tcPr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scaleX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drawWidth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minimumDrawWidth</a:t>
                      </a:r>
                      <a:endParaRPr lang="en-US" sz="1400" b="0" dirty="0" smtClean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drawWidth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minimumDrawWidth</a:t>
                      </a:r>
                      <a:endParaRPr lang="en-US" sz="1400" b="0" dirty="0" smtClean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scale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--</a:t>
                      </a:r>
                      <a:endParaRPr lang="en-US" sz="1400" b="0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drawWidth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maximumDrawWidth</a:t>
                      </a:r>
                      <a:endParaRPr lang="en-US" sz="1400" b="0" dirty="0" smtClean="0"/>
                    </a:p>
                  </a:txBody>
                  <a:tcPr marL="45090" marR="45090" marT="22546" marB="22546" anchor="ctr">
                    <a:noFill/>
                  </a:tcPr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scaleX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drawWidth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maximumDrawWidth</a:t>
                      </a:r>
                      <a:endParaRPr lang="en-US" sz="1400" b="0" dirty="0" smtClean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drawWidth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maximumDrawWidth</a:t>
                      </a:r>
                      <a:endParaRPr lang="en-US" sz="1400" b="0" dirty="0" smtClean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scale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--</a:t>
                      </a:r>
                      <a:endParaRPr lang="en-US" sz="1400" b="0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chartArea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drawWidth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drawHeight</a:t>
                      </a:r>
                      <a:endParaRPr lang="en-US" sz="1400" b="0" dirty="0"/>
                    </a:p>
                  </a:txBody>
                  <a:tcPr marL="45090" marR="45090" marT="22546" marB="22546" anchor="ctr"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716390"/>
              </p:ext>
            </p:extLst>
          </p:nvPr>
        </p:nvGraphicFramePr>
        <p:xfrm>
          <a:off x="3657600" y="1676400"/>
          <a:ext cx="5383212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Visio" r:id="rId3" imgW="4342128" imgH="3012268" progId="Visio.Drawing.11">
                  <p:embed/>
                </p:oleObj>
              </mc:Choice>
              <mc:Fallback>
                <p:oleObj name="Visio" r:id="rId3" imgW="4342128" imgH="301226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676400"/>
                        <a:ext cx="5383212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058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Extraction of data dependences based on the CFG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61475" y="211999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7</a:t>
            </a:r>
            <a:endParaRPr lang="en-US" sz="1600" dirty="0"/>
          </a:p>
        </p:txBody>
      </p:sp>
      <p:cxnSp>
        <p:nvCxnSpPr>
          <p:cNvPr id="6" name="Straight Arrow Connector 5"/>
          <p:cNvCxnSpPr>
            <a:stCxn id="5" idx="6"/>
            <a:endCxn id="7" idx="2"/>
          </p:cNvCxnSpPr>
          <p:nvPr/>
        </p:nvCxnSpPr>
        <p:spPr>
          <a:xfrm flipV="1">
            <a:off x="4594875" y="2386027"/>
            <a:ext cx="358125" cy="66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953000" y="211932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651240" y="2057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4114800" y="5257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15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038462" y="5341009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 node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37184" y="311784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8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5" idx="3"/>
            <a:endCxn id="11" idx="0"/>
          </p:cNvCxnSpPr>
          <p:nvPr/>
        </p:nvCxnSpPr>
        <p:spPr>
          <a:xfrm flipH="1">
            <a:off x="3903884" y="2575275"/>
            <a:ext cx="235706" cy="54256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62400" y="274850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cxnSp>
        <p:nvCxnSpPr>
          <p:cNvPr id="14" name="Straight Arrow Connector 13"/>
          <p:cNvCxnSpPr>
            <a:stCxn id="11" idx="4"/>
            <a:endCxn id="25" idx="0"/>
          </p:cNvCxnSpPr>
          <p:nvPr/>
        </p:nvCxnSpPr>
        <p:spPr>
          <a:xfrm>
            <a:off x="3903884" y="3651240"/>
            <a:ext cx="0" cy="1587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04800" y="211932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1066800" y="211932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7" name="Oval 16"/>
          <p:cNvSpPr/>
          <p:nvPr/>
        </p:nvSpPr>
        <p:spPr>
          <a:xfrm>
            <a:off x="1828800" y="211932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8" name="Oval 17"/>
          <p:cNvSpPr/>
          <p:nvPr/>
        </p:nvSpPr>
        <p:spPr>
          <a:xfrm>
            <a:off x="2590800" y="211999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9" name="Oval 18"/>
          <p:cNvSpPr/>
          <p:nvPr/>
        </p:nvSpPr>
        <p:spPr>
          <a:xfrm>
            <a:off x="3330606" y="211932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6</a:t>
            </a:r>
            <a:endParaRPr lang="en-US" sz="1600" dirty="0"/>
          </a:p>
        </p:txBody>
      </p:sp>
      <p:cxnSp>
        <p:nvCxnSpPr>
          <p:cNvPr id="20" name="Straight Arrow Connector 19"/>
          <p:cNvCxnSpPr>
            <a:stCxn id="15" idx="6"/>
            <a:endCxn id="16" idx="2"/>
          </p:cNvCxnSpPr>
          <p:nvPr/>
        </p:nvCxnSpPr>
        <p:spPr>
          <a:xfrm>
            <a:off x="838200" y="2386027"/>
            <a:ext cx="2286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6"/>
            <a:endCxn id="17" idx="2"/>
          </p:cNvCxnSpPr>
          <p:nvPr/>
        </p:nvCxnSpPr>
        <p:spPr>
          <a:xfrm>
            <a:off x="1600200" y="2386027"/>
            <a:ext cx="2286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6"/>
            <a:endCxn id="18" idx="2"/>
          </p:cNvCxnSpPr>
          <p:nvPr/>
        </p:nvCxnSpPr>
        <p:spPr>
          <a:xfrm>
            <a:off x="2362200" y="2386027"/>
            <a:ext cx="228600" cy="66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6"/>
            <a:endCxn id="19" idx="2"/>
          </p:cNvCxnSpPr>
          <p:nvPr/>
        </p:nvCxnSpPr>
        <p:spPr>
          <a:xfrm flipV="1">
            <a:off x="3124200" y="2386027"/>
            <a:ext cx="206406" cy="66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6"/>
            <a:endCxn id="5" idx="2"/>
          </p:cNvCxnSpPr>
          <p:nvPr/>
        </p:nvCxnSpPr>
        <p:spPr>
          <a:xfrm>
            <a:off x="3864006" y="2386027"/>
            <a:ext cx="197469" cy="66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637184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9</a:t>
            </a:r>
            <a:endParaRPr lang="en-US" sz="1600" dirty="0"/>
          </a:p>
        </p:txBody>
      </p:sp>
      <p:cxnSp>
        <p:nvCxnSpPr>
          <p:cNvPr id="26" name="Straight Arrow Connector 25"/>
          <p:cNvCxnSpPr>
            <a:stCxn id="25" idx="4"/>
            <a:endCxn id="27" idx="0"/>
          </p:cNvCxnSpPr>
          <p:nvPr/>
        </p:nvCxnSpPr>
        <p:spPr>
          <a:xfrm>
            <a:off x="3903884" y="4343400"/>
            <a:ext cx="0" cy="15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637184" y="4495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cxnSp>
        <p:nvCxnSpPr>
          <p:cNvPr id="28" name="Straight Arrow Connector 27"/>
          <p:cNvCxnSpPr>
            <a:stCxn id="27" idx="4"/>
            <a:endCxn id="9" idx="1"/>
          </p:cNvCxnSpPr>
          <p:nvPr/>
        </p:nvCxnSpPr>
        <p:spPr>
          <a:xfrm>
            <a:off x="3903884" y="5029200"/>
            <a:ext cx="289031" cy="3067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57800" y="36692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cxnSp>
        <p:nvCxnSpPr>
          <p:cNvPr id="30" name="Straight Arrow Connector 29"/>
          <p:cNvCxnSpPr>
            <a:stCxn id="7" idx="3"/>
            <a:endCxn id="32" idx="0"/>
          </p:cNvCxnSpPr>
          <p:nvPr/>
        </p:nvCxnSpPr>
        <p:spPr>
          <a:xfrm flipH="1">
            <a:off x="4762500" y="2574612"/>
            <a:ext cx="268615" cy="5321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21010" y="274877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32" name="Oval 31"/>
          <p:cNvSpPr/>
          <p:nvPr/>
        </p:nvSpPr>
        <p:spPr>
          <a:xfrm>
            <a:off x="4495800" y="310674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cxnSp>
        <p:nvCxnSpPr>
          <p:cNvPr id="33" name="Straight Arrow Connector 32"/>
          <p:cNvCxnSpPr>
            <a:stCxn id="32" idx="4"/>
            <a:endCxn id="34" idx="0"/>
          </p:cNvCxnSpPr>
          <p:nvPr/>
        </p:nvCxnSpPr>
        <p:spPr>
          <a:xfrm>
            <a:off x="4762500" y="3640147"/>
            <a:ext cx="0" cy="1587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495800" y="379890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13</a:t>
            </a:r>
            <a:endParaRPr lang="en-US" sz="1400" dirty="0"/>
          </a:p>
        </p:txBody>
      </p:sp>
      <p:cxnSp>
        <p:nvCxnSpPr>
          <p:cNvPr id="35" name="Straight Arrow Connector 34"/>
          <p:cNvCxnSpPr>
            <a:stCxn id="34" idx="4"/>
            <a:endCxn id="36" idx="0"/>
          </p:cNvCxnSpPr>
          <p:nvPr/>
        </p:nvCxnSpPr>
        <p:spPr>
          <a:xfrm>
            <a:off x="4762500" y="4332307"/>
            <a:ext cx="0" cy="15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495800" y="448470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14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stCxn id="36" idx="4"/>
            <a:endCxn id="9" idx="7"/>
          </p:cNvCxnSpPr>
          <p:nvPr/>
        </p:nvCxnSpPr>
        <p:spPr>
          <a:xfrm flipH="1">
            <a:off x="4570085" y="5018107"/>
            <a:ext cx="192415" cy="3178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7" idx="5"/>
            <a:endCxn id="9" idx="6"/>
          </p:cNvCxnSpPr>
          <p:nvPr/>
        </p:nvCxnSpPr>
        <p:spPr>
          <a:xfrm rot="5400000">
            <a:off x="3553299" y="3669514"/>
            <a:ext cx="2949888" cy="760085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31637"/>
              </p:ext>
            </p:extLst>
          </p:nvPr>
        </p:nvGraphicFramePr>
        <p:xfrm>
          <a:off x="5791200" y="1066800"/>
          <a:ext cx="3200400" cy="5232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050"/>
                <a:gridCol w="1047750"/>
                <a:gridCol w="1752600"/>
              </a:tblGrid>
              <a:tr h="207537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Defined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Used</a:t>
                      </a:r>
                      <a:endParaRPr lang="en-US" sz="1600" b="1" dirty="0"/>
                    </a:p>
                  </a:txBody>
                  <a:tcPr marL="45090" marR="45090" marT="22546" marB="22546" anchor="ctr"/>
                </a:tc>
              </a:tr>
              <a:tr h="20753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--</a:t>
                      </a:r>
                      <a:endParaRPr lang="en-US" sz="1400" b="0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scale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--</a:t>
                      </a:r>
                      <a:endParaRPr lang="en-US" sz="1400" b="0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drawWidth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available</a:t>
                      </a:r>
                      <a:endParaRPr lang="en-US" sz="1400" b="0" dirty="0"/>
                    </a:p>
                  </a:txBody>
                  <a:tcPr marL="45090" marR="45090" marT="22546" marB="22546" anchor="ctr">
                    <a:noFill/>
                  </a:tcPr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drawHeight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available</a:t>
                      </a:r>
                      <a:endParaRPr lang="en-US" sz="1400" b="0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scaleX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--</a:t>
                      </a:r>
                      <a:endParaRPr lang="en-US" sz="1400" b="0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scaleY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--</a:t>
                      </a:r>
                      <a:endParaRPr lang="en-US" sz="1400" b="0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drawWidth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minimumDrawWidth</a:t>
                      </a:r>
                      <a:endParaRPr lang="en-US" sz="1400" b="0" dirty="0"/>
                    </a:p>
                  </a:txBody>
                  <a:tcPr marL="45090" marR="45090" marT="22546" marB="22546" anchor="ctr">
                    <a:noFill/>
                  </a:tcPr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scaleX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drawWidth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minimumDrawWidth</a:t>
                      </a:r>
                      <a:endParaRPr lang="en-US" sz="1400" b="0" dirty="0" smtClean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drawWidth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minimumDrawWidth</a:t>
                      </a:r>
                      <a:endParaRPr lang="en-US" sz="1400" b="0" dirty="0" smtClean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scale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--</a:t>
                      </a:r>
                      <a:endParaRPr lang="en-US" sz="1400" b="0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drawWidth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maximumDrawWidth</a:t>
                      </a:r>
                      <a:endParaRPr lang="en-US" sz="1400" b="0" dirty="0" smtClean="0"/>
                    </a:p>
                  </a:txBody>
                  <a:tcPr marL="45090" marR="45090" marT="22546" marB="22546" anchor="ctr">
                    <a:noFill/>
                  </a:tcPr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scaleX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drawWidth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maximumDrawWidth</a:t>
                      </a:r>
                      <a:endParaRPr lang="en-US" sz="1400" b="0" dirty="0" smtClean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drawWidth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maximumDrawWidth</a:t>
                      </a:r>
                      <a:endParaRPr lang="en-US" sz="1400" b="0" dirty="0" smtClean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scale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--</a:t>
                      </a:r>
                      <a:endParaRPr lang="en-US" sz="1400" b="0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chartArea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drawWidth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drawHeight</a:t>
                      </a:r>
                      <a:endParaRPr lang="en-US" sz="1400" b="0" dirty="0"/>
                    </a:p>
                  </a:txBody>
                  <a:tcPr marL="45090" marR="45090" marT="22546" marB="22546" anchor="ctr"/>
                </a:tc>
              </a:tr>
            </a:tbl>
          </a:graphicData>
        </a:graphic>
      </p:graphicFrame>
      <p:cxnSp>
        <p:nvCxnSpPr>
          <p:cNvPr id="40" name="Curved Connector 39"/>
          <p:cNvCxnSpPr>
            <a:stCxn id="16" idx="7"/>
            <a:endCxn id="5" idx="0"/>
          </p:cNvCxnSpPr>
          <p:nvPr/>
        </p:nvCxnSpPr>
        <p:spPr>
          <a:xfrm rot="5400000" flipH="1" flipV="1">
            <a:off x="2886404" y="755671"/>
            <a:ext cx="77452" cy="2806090"/>
          </a:xfrm>
          <a:prstGeom prst="curvedConnector3">
            <a:avLst>
              <a:gd name="adj1" fmla="val 567939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6" idx="4"/>
            <a:endCxn id="11" idx="2"/>
          </p:cNvCxnSpPr>
          <p:nvPr/>
        </p:nvCxnSpPr>
        <p:spPr>
          <a:xfrm rot="16200000" flipH="1">
            <a:off x="2119436" y="1866791"/>
            <a:ext cx="731813" cy="2303684"/>
          </a:xfrm>
          <a:prstGeom prst="curved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6" idx="0"/>
            <a:endCxn id="7" idx="0"/>
          </p:cNvCxnSpPr>
          <p:nvPr/>
        </p:nvCxnSpPr>
        <p:spPr>
          <a:xfrm rot="5400000" flipH="1" flipV="1">
            <a:off x="3276600" y="176227"/>
            <a:ext cx="12700" cy="3886200"/>
          </a:xfrm>
          <a:prstGeom prst="curvedConnector3">
            <a:avLst>
              <a:gd name="adj1" fmla="val 487572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16" idx="5"/>
            <a:endCxn id="32" idx="1"/>
          </p:cNvCxnSpPr>
          <p:nvPr/>
        </p:nvCxnSpPr>
        <p:spPr>
          <a:xfrm rot="16200000" flipH="1">
            <a:off x="2742875" y="1353822"/>
            <a:ext cx="610250" cy="3051830"/>
          </a:xfrm>
          <a:prstGeom prst="curvedConnector3">
            <a:avLst>
              <a:gd name="adj1" fmla="val 8491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16" idx="4"/>
            <a:endCxn id="9" idx="2"/>
          </p:cNvCxnSpPr>
          <p:nvPr/>
        </p:nvCxnSpPr>
        <p:spPr>
          <a:xfrm rot="16200000" flipH="1">
            <a:off x="1288264" y="2697963"/>
            <a:ext cx="2871773" cy="2781300"/>
          </a:xfrm>
          <a:prstGeom prst="curved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248400" y="1893898"/>
            <a:ext cx="914400" cy="231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620000" y="2912198"/>
            <a:ext cx="914400" cy="231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620000" y="3381057"/>
            <a:ext cx="914400" cy="231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620000" y="4379910"/>
            <a:ext cx="914400" cy="231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7620000" y="4855644"/>
            <a:ext cx="914400" cy="231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612602" y="5843584"/>
            <a:ext cx="914400" cy="231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6125" y="5018107"/>
            <a:ext cx="27517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is there a dependence</a:t>
            </a:r>
          </a:p>
          <a:p>
            <a:r>
              <a:rPr lang="en-US" dirty="0" smtClean="0"/>
              <a:t>from node 3 to 11, 12 &amp; 15</a:t>
            </a:r>
          </a:p>
          <a:p>
            <a:r>
              <a:rPr lang="en-US" dirty="0" smtClean="0"/>
              <a:t>although nodes 9 &amp; 13 that</a:t>
            </a:r>
          </a:p>
          <a:p>
            <a:r>
              <a:rPr lang="en-US" dirty="0" smtClean="0"/>
              <a:t>define variable </a:t>
            </a:r>
            <a:r>
              <a:rPr lang="en-US" b="1" dirty="0" err="1" smtClean="0"/>
              <a:t>drawWidth</a:t>
            </a:r>
            <a:endParaRPr lang="en-US" dirty="0"/>
          </a:p>
          <a:p>
            <a:r>
              <a:rPr lang="en-US" dirty="0" smtClean="0"/>
              <a:t>are interleaved?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1066800" y="2119326"/>
            <a:ext cx="533400" cy="533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9181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/>
      <p:bldP spid="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Find the outgoing data dependences from nodes 9 &amp; 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61475" y="211999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7</a:t>
            </a:r>
            <a:endParaRPr lang="en-US" sz="1600" dirty="0"/>
          </a:p>
        </p:txBody>
      </p:sp>
      <p:cxnSp>
        <p:nvCxnSpPr>
          <p:cNvPr id="6" name="Straight Arrow Connector 5"/>
          <p:cNvCxnSpPr>
            <a:stCxn id="5" idx="6"/>
            <a:endCxn id="7" idx="2"/>
          </p:cNvCxnSpPr>
          <p:nvPr/>
        </p:nvCxnSpPr>
        <p:spPr>
          <a:xfrm flipV="1">
            <a:off x="4594875" y="2386027"/>
            <a:ext cx="358125" cy="66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953000" y="211932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651240" y="2057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4114800" y="5257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15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038462" y="5341009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 node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37184" y="311784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8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5" idx="3"/>
            <a:endCxn id="11" idx="0"/>
          </p:cNvCxnSpPr>
          <p:nvPr/>
        </p:nvCxnSpPr>
        <p:spPr>
          <a:xfrm flipH="1">
            <a:off x="3903884" y="2575275"/>
            <a:ext cx="235706" cy="54256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62400" y="274850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cxnSp>
        <p:nvCxnSpPr>
          <p:cNvPr id="14" name="Straight Arrow Connector 13"/>
          <p:cNvCxnSpPr>
            <a:stCxn id="11" idx="4"/>
            <a:endCxn id="25" idx="0"/>
          </p:cNvCxnSpPr>
          <p:nvPr/>
        </p:nvCxnSpPr>
        <p:spPr>
          <a:xfrm>
            <a:off x="3903884" y="3651240"/>
            <a:ext cx="0" cy="1587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04800" y="211932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1066800" y="211932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7" name="Oval 16"/>
          <p:cNvSpPr/>
          <p:nvPr/>
        </p:nvSpPr>
        <p:spPr>
          <a:xfrm>
            <a:off x="1828800" y="211932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8" name="Oval 17"/>
          <p:cNvSpPr/>
          <p:nvPr/>
        </p:nvSpPr>
        <p:spPr>
          <a:xfrm>
            <a:off x="2590800" y="211999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9" name="Oval 18"/>
          <p:cNvSpPr/>
          <p:nvPr/>
        </p:nvSpPr>
        <p:spPr>
          <a:xfrm>
            <a:off x="3330606" y="211932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6</a:t>
            </a:r>
            <a:endParaRPr lang="en-US" sz="1600" dirty="0"/>
          </a:p>
        </p:txBody>
      </p:sp>
      <p:cxnSp>
        <p:nvCxnSpPr>
          <p:cNvPr id="20" name="Straight Arrow Connector 19"/>
          <p:cNvCxnSpPr>
            <a:stCxn id="15" idx="6"/>
            <a:endCxn id="16" idx="2"/>
          </p:cNvCxnSpPr>
          <p:nvPr/>
        </p:nvCxnSpPr>
        <p:spPr>
          <a:xfrm>
            <a:off x="838200" y="2386027"/>
            <a:ext cx="2286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6"/>
            <a:endCxn id="17" idx="2"/>
          </p:cNvCxnSpPr>
          <p:nvPr/>
        </p:nvCxnSpPr>
        <p:spPr>
          <a:xfrm>
            <a:off x="1600200" y="2386027"/>
            <a:ext cx="2286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6"/>
            <a:endCxn id="18" idx="2"/>
          </p:cNvCxnSpPr>
          <p:nvPr/>
        </p:nvCxnSpPr>
        <p:spPr>
          <a:xfrm>
            <a:off x="2362200" y="2386027"/>
            <a:ext cx="228600" cy="66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6"/>
            <a:endCxn id="19" idx="2"/>
          </p:cNvCxnSpPr>
          <p:nvPr/>
        </p:nvCxnSpPr>
        <p:spPr>
          <a:xfrm flipV="1">
            <a:off x="3124200" y="2386027"/>
            <a:ext cx="206406" cy="66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6"/>
            <a:endCxn id="5" idx="2"/>
          </p:cNvCxnSpPr>
          <p:nvPr/>
        </p:nvCxnSpPr>
        <p:spPr>
          <a:xfrm>
            <a:off x="3864006" y="2386027"/>
            <a:ext cx="197469" cy="66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637184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9</a:t>
            </a:r>
            <a:endParaRPr lang="en-US" sz="1600" dirty="0"/>
          </a:p>
        </p:txBody>
      </p:sp>
      <p:cxnSp>
        <p:nvCxnSpPr>
          <p:cNvPr id="26" name="Straight Arrow Connector 25"/>
          <p:cNvCxnSpPr>
            <a:stCxn id="25" idx="4"/>
            <a:endCxn id="27" idx="0"/>
          </p:cNvCxnSpPr>
          <p:nvPr/>
        </p:nvCxnSpPr>
        <p:spPr>
          <a:xfrm>
            <a:off x="3903884" y="4343400"/>
            <a:ext cx="0" cy="15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637184" y="4495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cxnSp>
        <p:nvCxnSpPr>
          <p:cNvPr id="28" name="Straight Arrow Connector 27"/>
          <p:cNvCxnSpPr>
            <a:stCxn id="27" idx="4"/>
            <a:endCxn id="9" idx="1"/>
          </p:cNvCxnSpPr>
          <p:nvPr/>
        </p:nvCxnSpPr>
        <p:spPr>
          <a:xfrm>
            <a:off x="3903884" y="5029200"/>
            <a:ext cx="289031" cy="3067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57800" y="36692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cxnSp>
        <p:nvCxnSpPr>
          <p:cNvPr id="30" name="Straight Arrow Connector 29"/>
          <p:cNvCxnSpPr>
            <a:stCxn id="7" idx="3"/>
            <a:endCxn id="32" idx="0"/>
          </p:cNvCxnSpPr>
          <p:nvPr/>
        </p:nvCxnSpPr>
        <p:spPr>
          <a:xfrm flipH="1">
            <a:off x="4762500" y="2574612"/>
            <a:ext cx="268615" cy="5321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21010" y="274877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32" name="Oval 31"/>
          <p:cNvSpPr/>
          <p:nvPr/>
        </p:nvSpPr>
        <p:spPr>
          <a:xfrm>
            <a:off x="4495800" y="310674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cxnSp>
        <p:nvCxnSpPr>
          <p:cNvPr id="33" name="Straight Arrow Connector 32"/>
          <p:cNvCxnSpPr>
            <a:stCxn id="32" idx="4"/>
            <a:endCxn id="34" idx="0"/>
          </p:cNvCxnSpPr>
          <p:nvPr/>
        </p:nvCxnSpPr>
        <p:spPr>
          <a:xfrm>
            <a:off x="4762500" y="3640147"/>
            <a:ext cx="0" cy="1587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495800" y="379890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13</a:t>
            </a:r>
            <a:endParaRPr lang="en-US" sz="1400" dirty="0"/>
          </a:p>
        </p:txBody>
      </p:sp>
      <p:cxnSp>
        <p:nvCxnSpPr>
          <p:cNvPr id="35" name="Straight Arrow Connector 34"/>
          <p:cNvCxnSpPr>
            <a:stCxn id="34" idx="4"/>
            <a:endCxn id="36" idx="0"/>
          </p:cNvCxnSpPr>
          <p:nvPr/>
        </p:nvCxnSpPr>
        <p:spPr>
          <a:xfrm>
            <a:off x="4762500" y="4332307"/>
            <a:ext cx="0" cy="15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495800" y="448470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14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stCxn id="36" idx="4"/>
            <a:endCxn id="9" idx="7"/>
          </p:cNvCxnSpPr>
          <p:nvPr/>
        </p:nvCxnSpPr>
        <p:spPr>
          <a:xfrm flipH="1">
            <a:off x="4570085" y="5018107"/>
            <a:ext cx="192415" cy="3178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7" idx="5"/>
            <a:endCxn id="9" idx="6"/>
          </p:cNvCxnSpPr>
          <p:nvPr/>
        </p:nvCxnSpPr>
        <p:spPr>
          <a:xfrm rot="5400000">
            <a:off x="3553299" y="3669514"/>
            <a:ext cx="2949888" cy="760085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828944"/>
              </p:ext>
            </p:extLst>
          </p:nvPr>
        </p:nvGraphicFramePr>
        <p:xfrm>
          <a:off x="5791200" y="1066800"/>
          <a:ext cx="3200400" cy="5232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050"/>
                <a:gridCol w="1047750"/>
                <a:gridCol w="1752600"/>
              </a:tblGrid>
              <a:tr h="207537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Defined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Used</a:t>
                      </a:r>
                      <a:endParaRPr lang="en-US" sz="1600" b="1" dirty="0"/>
                    </a:p>
                  </a:txBody>
                  <a:tcPr marL="45090" marR="45090" marT="22546" marB="22546" anchor="ctr"/>
                </a:tc>
              </a:tr>
              <a:tr h="20753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--</a:t>
                      </a:r>
                      <a:endParaRPr lang="en-US" sz="1400" b="0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scale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--</a:t>
                      </a:r>
                      <a:endParaRPr lang="en-US" sz="1400" b="0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drawWidth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available</a:t>
                      </a:r>
                      <a:endParaRPr lang="en-US" sz="1400" b="0" dirty="0"/>
                    </a:p>
                  </a:txBody>
                  <a:tcPr marL="45090" marR="45090" marT="22546" marB="22546" anchor="ctr">
                    <a:noFill/>
                  </a:tcPr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drawHeight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available</a:t>
                      </a:r>
                      <a:endParaRPr lang="en-US" sz="1400" b="0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scaleX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--</a:t>
                      </a:r>
                      <a:endParaRPr lang="en-US" sz="1400" b="0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scaleY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--</a:t>
                      </a:r>
                      <a:endParaRPr lang="en-US" sz="1400" b="0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drawWidth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minimumDrawWidth</a:t>
                      </a:r>
                      <a:endParaRPr lang="en-US" sz="1400" b="0" dirty="0"/>
                    </a:p>
                  </a:txBody>
                  <a:tcPr marL="45090" marR="45090" marT="22546" marB="22546" anchor="ctr">
                    <a:noFill/>
                  </a:tcPr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scaleX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drawWidth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minimumDrawWidth</a:t>
                      </a:r>
                      <a:endParaRPr lang="en-US" sz="1400" b="0" dirty="0" smtClean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drawWidth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minimumDrawWidth</a:t>
                      </a:r>
                      <a:endParaRPr lang="en-US" sz="1400" b="0" dirty="0" smtClean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scale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--</a:t>
                      </a:r>
                      <a:endParaRPr lang="en-US" sz="1400" b="0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drawWidth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maximumDrawWidth</a:t>
                      </a:r>
                      <a:endParaRPr lang="en-US" sz="1400" b="0" dirty="0" smtClean="0"/>
                    </a:p>
                  </a:txBody>
                  <a:tcPr marL="45090" marR="45090" marT="22546" marB="22546" anchor="ctr">
                    <a:noFill/>
                  </a:tcPr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scaleX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drawWidth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maximumDrawWidth</a:t>
                      </a:r>
                      <a:endParaRPr lang="en-US" sz="1400" b="0" dirty="0" smtClean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drawWidth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maximumDrawWidth</a:t>
                      </a:r>
                      <a:endParaRPr lang="en-US" sz="1400" b="0" dirty="0" smtClean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scale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--</a:t>
                      </a:r>
                      <a:endParaRPr lang="en-US" sz="1400" b="0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chartArea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drawWidth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drawHeight</a:t>
                      </a:r>
                      <a:endParaRPr lang="en-US" sz="1400" b="0" dirty="0"/>
                    </a:p>
                  </a:txBody>
                  <a:tcPr marL="45090" marR="45090" marT="22546" marB="22546" anchor="ctr"/>
                </a:tc>
              </a:tr>
            </a:tbl>
          </a:graphicData>
        </a:graphic>
      </p:graphicFrame>
      <p:sp>
        <p:nvSpPr>
          <p:cNvPr id="70" name="Rectangle 69"/>
          <p:cNvSpPr/>
          <p:nvPr/>
        </p:nvSpPr>
        <p:spPr>
          <a:xfrm>
            <a:off x="6248400" y="3853934"/>
            <a:ext cx="914400" cy="231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612602" y="5843584"/>
            <a:ext cx="914400" cy="231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248400" y="5317841"/>
            <a:ext cx="914400" cy="231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urved Connector 51"/>
          <p:cNvCxnSpPr>
            <a:stCxn id="25" idx="2"/>
            <a:endCxn id="9" idx="2"/>
          </p:cNvCxnSpPr>
          <p:nvPr/>
        </p:nvCxnSpPr>
        <p:spPr>
          <a:xfrm rot="10800000" flipH="1" flipV="1">
            <a:off x="3637184" y="4076700"/>
            <a:ext cx="477616" cy="1447800"/>
          </a:xfrm>
          <a:prstGeom prst="curvedConnector3">
            <a:avLst>
              <a:gd name="adj1" fmla="val -47863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34" idx="6"/>
            <a:endCxn id="9" idx="6"/>
          </p:cNvCxnSpPr>
          <p:nvPr/>
        </p:nvCxnSpPr>
        <p:spPr>
          <a:xfrm flipH="1">
            <a:off x="4648200" y="4065607"/>
            <a:ext cx="381000" cy="1458893"/>
          </a:xfrm>
          <a:prstGeom prst="curvedConnector3">
            <a:avLst>
              <a:gd name="adj1" fmla="val -6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631304" y="3810000"/>
            <a:ext cx="533400" cy="533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45" name="Oval 44"/>
          <p:cNvSpPr/>
          <p:nvPr/>
        </p:nvSpPr>
        <p:spPr>
          <a:xfrm>
            <a:off x="4494843" y="3791739"/>
            <a:ext cx="533400" cy="533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606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5" grpId="0" animBg="1"/>
      <p:bldP spid="51" grpId="0" animBg="1"/>
      <p:bldP spid="44" grpId="0" animBg="1"/>
      <p:bldP spid="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Program Dependence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05691" y="2514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990600" y="251393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7" name="Oval 6"/>
          <p:cNvSpPr/>
          <p:nvPr/>
        </p:nvSpPr>
        <p:spPr>
          <a:xfrm>
            <a:off x="1752600" y="251393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2514600" y="251393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9" name="Oval 8"/>
          <p:cNvSpPr/>
          <p:nvPr/>
        </p:nvSpPr>
        <p:spPr>
          <a:xfrm>
            <a:off x="3276600" y="2514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5453491" y="249211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15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4710212" y="1600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11" idx="2"/>
            <a:endCxn id="6" idx="0"/>
          </p:cNvCxnSpPr>
          <p:nvPr/>
        </p:nvCxnSpPr>
        <p:spPr>
          <a:xfrm flipH="1">
            <a:off x="1257300" y="1866900"/>
            <a:ext cx="3452912" cy="647037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2"/>
            <a:endCxn id="7" idx="0"/>
          </p:cNvCxnSpPr>
          <p:nvPr/>
        </p:nvCxnSpPr>
        <p:spPr>
          <a:xfrm flipH="1">
            <a:off x="2019300" y="1866900"/>
            <a:ext cx="2690912" cy="647037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  <a:endCxn id="8" idx="0"/>
          </p:cNvCxnSpPr>
          <p:nvPr/>
        </p:nvCxnSpPr>
        <p:spPr>
          <a:xfrm flipH="1">
            <a:off x="2781300" y="1866900"/>
            <a:ext cx="1928912" cy="647037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9" idx="0"/>
          </p:cNvCxnSpPr>
          <p:nvPr/>
        </p:nvCxnSpPr>
        <p:spPr>
          <a:xfrm flipH="1">
            <a:off x="3543300" y="1866900"/>
            <a:ext cx="1166912" cy="64770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5" idx="0"/>
          </p:cNvCxnSpPr>
          <p:nvPr/>
        </p:nvCxnSpPr>
        <p:spPr>
          <a:xfrm flipH="1">
            <a:off x="4272391" y="1866900"/>
            <a:ext cx="437821" cy="64770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10212" y="251393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7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stCxn id="11" idx="4"/>
            <a:endCxn id="17" idx="0"/>
          </p:cNvCxnSpPr>
          <p:nvPr/>
        </p:nvCxnSpPr>
        <p:spPr>
          <a:xfrm>
            <a:off x="4976912" y="2133600"/>
            <a:ext cx="0" cy="380337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0" idx="0"/>
          </p:cNvCxnSpPr>
          <p:nvPr/>
        </p:nvCxnSpPr>
        <p:spPr>
          <a:xfrm>
            <a:off x="5243612" y="1866900"/>
            <a:ext cx="476579" cy="625212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000393" y="374340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21" name="Oval 20"/>
          <p:cNvSpPr/>
          <p:nvPr/>
        </p:nvSpPr>
        <p:spPr>
          <a:xfrm>
            <a:off x="3271302" y="374340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22" name="Oval 21"/>
          <p:cNvSpPr/>
          <p:nvPr/>
        </p:nvSpPr>
        <p:spPr>
          <a:xfrm>
            <a:off x="5448193" y="372091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23" name="Oval 22"/>
          <p:cNvSpPr/>
          <p:nvPr/>
        </p:nvSpPr>
        <p:spPr>
          <a:xfrm>
            <a:off x="4704914" y="37427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cxnSp>
        <p:nvCxnSpPr>
          <p:cNvPr id="24" name="Straight Arrow Connector 23"/>
          <p:cNvCxnSpPr>
            <a:stCxn id="17" idx="3"/>
            <a:endCxn id="21" idx="0"/>
          </p:cNvCxnSpPr>
          <p:nvPr/>
        </p:nvCxnSpPr>
        <p:spPr>
          <a:xfrm flipH="1">
            <a:off x="3538002" y="2969222"/>
            <a:ext cx="1250325" cy="774183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20" idx="0"/>
          </p:cNvCxnSpPr>
          <p:nvPr/>
        </p:nvCxnSpPr>
        <p:spPr>
          <a:xfrm flipH="1">
            <a:off x="4267093" y="2969222"/>
            <a:ext cx="521234" cy="774183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4"/>
            <a:endCxn id="23" idx="0"/>
          </p:cNvCxnSpPr>
          <p:nvPr/>
        </p:nvCxnSpPr>
        <p:spPr>
          <a:xfrm flipH="1">
            <a:off x="4971614" y="3047337"/>
            <a:ext cx="5298" cy="695405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5"/>
            <a:endCxn id="22" idx="0"/>
          </p:cNvCxnSpPr>
          <p:nvPr/>
        </p:nvCxnSpPr>
        <p:spPr>
          <a:xfrm>
            <a:off x="5165497" y="2969222"/>
            <a:ext cx="549396" cy="751695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24400" y="4953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29" name="Oval 28"/>
          <p:cNvSpPr/>
          <p:nvPr/>
        </p:nvSpPr>
        <p:spPr>
          <a:xfrm>
            <a:off x="6215491" y="493051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14</a:t>
            </a:r>
            <a:endParaRPr lang="en-US" sz="1400" dirty="0"/>
          </a:p>
        </p:txBody>
      </p:sp>
      <p:sp>
        <p:nvSpPr>
          <p:cNvPr id="30" name="Oval 29"/>
          <p:cNvSpPr/>
          <p:nvPr/>
        </p:nvSpPr>
        <p:spPr>
          <a:xfrm>
            <a:off x="5448193" y="495233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13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22" idx="3"/>
            <a:endCxn id="28" idx="0"/>
          </p:cNvCxnSpPr>
          <p:nvPr/>
        </p:nvCxnSpPr>
        <p:spPr>
          <a:xfrm flipH="1">
            <a:off x="4991100" y="4176202"/>
            <a:ext cx="535208" cy="776798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4"/>
            <a:endCxn id="30" idx="0"/>
          </p:cNvCxnSpPr>
          <p:nvPr/>
        </p:nvCxnSpPr>
        <p:spPr>
          <a:xfrm>
            <a:off x="5714893" y="4254317"/>
            <a:ext cx="0" cy="69802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5"/>
            <a:endCxn id="29" idx="0"/>
          </p:cNvCxnSpPr>
          <p:nvPr/>
        </p:nvCxnSpPr>
        <p:spPr>
          <a:xfrm>
            <a:off x="5903478" y="4176202"/>
            <a:ext cx="578713" cy="75431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7" idx="0"/>
            <a:endCxn id="17" idx="0"/>
          </p:cNvCxnSpPr>
          <p:nvPr/>
        </p:nvCxnSpPr>
        <p:spPr>
          <a:xfrm rot="5400000" flipH="1" flipV="1">
            <a:off x="3498106" y="1035131"/>
            <a:ext cx="12700" cy="2957612"/>
          </a:xfrm>
          <a:prstGeom prst="curvedConnector3">
            <a:avLst>
              <a:gd name="adj1" fmla="val 5784465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7" idx="4"/>
            <a:endCxn id="22" idx="4"/>
          </p:cNvCxnSpPr>
          <p:nvPr/>
        </p:nvCxnSpPr>
        <p:spPr>
          <a:xfrm rot="16200000" flipH="1">
            <a:off x="3263606" y="1803030"/>
            <a:ext cx="1206980" cy="3695593"/>
          </a:xfrm>
          <a:prstGeom prst="curvedConnector3">
            <a:avLst>
              <a:gd name="adj1" fmla="val 13144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7" idx="4"/>
            <a:endCxn id="21" idx="2"/>
          </p:cNvCxnSpPr>
          <p:nvPr/>
        </p:nvCxnSpPr>
        <p:spPr>
          <a:xfrm rot="16200000" flipH="1">
            <a:off x="2163917" y="2902720"/>
            <a:ext cx="962768" cy="1252002"/>
          </a:xfrm>
          <a:prstGeom prst="curved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7" idx="4"/>
            <a:endCxn id="28" idx="2"/>
          </p:cNvCxnSpPr>
          <p:nvPr/>
        </p:nvCxnSpPr>
        <p:spPr>
          <a:xfrm rot="16200000" flipH="1">
            <a:off x="2285669" y="2780968"/>
            <a:ext cx="2172363" cy="2705100"/>
          </a:xfrm>
          <a:prstGeom prst="curved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7" idx="0"/>
            <a:endCxn id="10" idx="6"/>
          </p:cNvCxnSpPr>
          <p:nvPr/>
        </p:nvCxnSpPr>
        <p:spPr>
          <a:xfrm rot="16200000" flipH="1">
            <a:off x="3880657" y="652579"/>
            <a:ext cx="244875" cy="3967591"/>
          </a:xfrm>
          <a:prstGeom prst="curvedConnector4">
            <a:avLst>
              <a:gd name="adj1" fmla="val -497433"/>
              <a:gd name="adj2" fmla="val 105762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20" idx="7"/>
            <a:endCxn id="10" idx="4"/>
          </p:cNvCxnSpPr>
          <p:nvPr/>
        </p:nvCxnSpPr>
        <p:spPr>
          <a:xfrm rot="5400000" flipH="1" flipV="1">
            <a:off x="4689930" y="2791260"/>
            <a:ext cx="796008" cy="1264513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30" idx="6"/>
            <a:endCxn id="10" idx="5"/>
          </p:cNvCxnSpPr>
          <p:nvPr/>
        </p:nvCxnSpPr>
        <p:spPr>
          <a:xfrm flipH="1" flipV="1">
            <a:off x="5908776" y="2947397"/>
            <a:ext cx="72817" cy="2271640"/>
          </a:xfrm>
          <a:prstGeom prst="curvedConnector4">
            <a:avLst>
              <a:gd name="adj1" fmla="val -387088"/>
              <a:gd name="adj2" fmla="val 100266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8" idx="4"/>
            <a:endCxn id="10" idx="3"/>
          </p:cNvCxnSpPr>
          <p:nvPr/>
        </p:nvCxnSpPr>
        <p:spPr>
          <a:xfrm rot="5400000" flipH="1" flipV="1">
            <a:off x="4106483" y="1622214"/>
            <a:ext cx="99940" cy="2750306"/>
          </a:xfrm>
          <a:prstGeom prst="curvedConnector3">
            <a:avLst>
              <a:gd name="adj1" fmla="val -317568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609600" y="4750832"/>
            <a:ext cx="1524000" cy="3882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09600" y="472440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609600" y="5166050"/>
            <a:ext cx="1524000" cy="3882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09600" y="5158821"/>
            <a:ext cx="238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due to </a:t>
            </a:r>
            <a:r>
              <a:rPr lang="en-US" b="1" dirty="0" err="1" smtClean="0"/>
              <a:t>drawWidth</a:t>
            </a:r>
            <a:endParaRPr lang="en-US" b="1" dirty="0"/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609600" y="5657697"/>
            <a:ext cx="1524000" cy="3882"/>
          </a:xfrm>
          <a:prstGeom prst="straightConnector1">
            <a:avLst/>
          </a:prstGeom>
          <a:ln w="2540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09600" y="5650468"/>
            <a:ext cx="242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due to </a:t>
            </a:r>
            <a:r>
              <a:rPr lang="en-US" b="1" dirty="0" err="1" smtClean="0"/>
              <a:t>drawHeight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48891" y="2123174"/>
            <a:ext cx="21110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can we get the</a:t>
            </a:r>
          </a:p>
          <a:p>
            <a:r>
              <a:rPr lang="en-US" dirty="0" smtClean="0"/>
              <a:t>statements required</a:t>
            </a:r>
          </a:p>
          <a:p>
            <a:r>
              <a:rPr lang="en-US" dirty="0" smtClean="0"/>
              <a:t>for the computation</a:t>
            </a:r>
          </a:p>
          <a:p>
            <a:r>
              <a:rPr lang="en-US" dirty="0" smtClean="0"/>
              <a:t>of statement 15?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Slicing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05691" y="2514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990600" y="251393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7" name="Oval 6"/>
          <p:cNvSpPr/>
          <p:nvPr/>
        </p:nvSpPr>
        <p:spPr>
          <a:xfrm>
            <a:off x="1752600" y="251393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2514600" y="251393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9" name="Oval 8"/>
          <p:cNvSpPr/>
          <p:nvPr/>
        </p:nvSpPr>
        <p:spPr>
          <a:xfrm>
            <a:off x="3276600" y="2514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5453491" y="249211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15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4710212" y="1600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11" idx="2"/>
            <a:endCxn id="6" idx="0"/>
          </p:cNvCxnSpPr>
          <p:nvPr/>
        </p:nvCxnSpPr>
        <p:spPr>
          <a:xfrm flipH="1">
            <a:off x="1257300" y="1866900"/>
            <a:ext cx="3452912" cy="647037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2"/>
            <a:endCxn id="7" idx="0"/>
          </p:cNvCxnSpPr>
          <p:nvPr/>
        </p:nvCxnSpPr>
        <p:spPr>
          <a:xfrm flipH="1">
            <a:off x="2019300" y="1866900"/>
            <a:ext cx="2690912" cy="647037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  <a:endCxn id="8" idx="0"/>
          </p:cNvCxnSpPr>
          <p:nvPr/>
        </p:nvCxnSpPr>
        <p:spPr>
          <a:xfrm flipH="1">
            <a:off x="2781300" y="1866900"/>
            <a:ext cx="1928912" cy="647037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9" idx="0"/>
          </p:cNvCxnSpPr>
          <p:nvPr/>
        </p:nvCxnSpPr>
        <p:spPr>
          <a:xfrm flipH="1">
            <a:off x="3543300" y="1866900"/>
            <a:ext cx="1166912" cy="64770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5" idx="0"/>
          </p:cNvCxnSpPr>
          <p:nvPr/>
        </p:nvCxnSpPr>
        <p:spPr>
          <a:xfrm flipH="1">
            <a:off x="4272391" y="1866900"/>
            <a:ext cx="437821" cy="64770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10212" y="251393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7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stCxn id="11" idx="4"/>
            <a:endCxn id="17" idx="0"/>
          </p:cNvCxnSpPr>
          <p:nvPr/>
        </p:nvCxnSpPr>
        <p:spPr>
          <a:xfrm>
            <a:off x="4976912" y="2133600"/>
            <a:ext cx="0" cy="380337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0" idx="0"/>
          </p:cNvCxnSpPr>
          <p:nvPr/>
        </p:nvCxnSpPr>
        <p:spPr>
          <a:xfrm>
            <a:off x="5243612" y="1866900"/>
            <a:ext cx="476579" cy="625212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000393" y="374340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21" name="Oval 20"/>
          <p:cNvSpPr/>
          <p:nvPr/>
        </p:nvSpPr>
        <p:spPr>
          <a:xfrm>
            <a:off x="3271302" y="374340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22" name="Oval 21"/>
          <p:cNvSpPr/>
          <p:nvPr/>
        </p:nvSpPr>
        <p:spPr>
          <a:xfrm>
            <a:off x="5448193" y="372091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23" name="Oval 22"/>
          <p:cNvSpPr/>
          <p:nvPr/>
        </p:nvSpPr>
        <p:spPr>
          <a:xfrm>
            <a:off x="4704914" y="37427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cxnSp>
        <p:nvCxnSpPr>
          <p:cNvPr id="24" name="Straight Arrow Connector 23"/>
          <p:cNvCxnSpPr>
            <a:stCxn id="17" idx="3"/>
            <a:endCxn id="21" idx="0"/>
          </p:cNvCxnSpPr>
          <p:nvPr/>
        </p:nvCxnSpPr>
        <p:spPr>
          <a:xfrm flipH="1">
            <a:off x="3538002" y="2969222"/>
            <a:ext cx="1250325" cy="774183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20" idx="0"/>
          </p:cNvCxnSpPr>
          <p:nvPr/>
        </p:nvCxnSpPr>
        <p:spPr>
          <a:xfrm flipH="1">
            <a:off x="4267093" y="2969222"/>
            <a:ext cx="521234" cy="774183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4"/>
            <a:endCxn id="23" idx="0"/>
          </p:cNvCxnSpPr>
          <p:nvPr/>
        </p:nvCxnSpPr>
        <p:spPr>
          <a:xfrm flipH="1">
            <a:off x="4971614" y="3047337"/>
            <a:ext cx="5298" cy="695405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5"/>
            <a:endCxn id="22" idx="0"/>
          </p:cNvCxnSpPr>
          <p:nvPr/>
        </p:nvCxnSpPr>
        <p:spPr>
          <a:xfrm>
            <a:off x="5165497" y="2969222"/>
            <a:ext cx="549396" cy="751695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24400" y="4953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29" name="Oval 28"/>
          <p:cNvSpPr/>
          <p:nvPr/>
        </p:nvSpPr>
        <p:spPr>
          <a:xfrm>
            <a:off x="6215491" y="493051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14</a:t>
            </a:r>
            <a:endParaRPr lang="en-US" sz="1400" dirty="0"/>
          </a:p>
        </p:txBody>
      </p:sp>
      <p:sp>
        <p:nvSpPr>
          <p:cNvPr id="30" name="Oval 29"/>
          <p:cNvSpPr/>
          <p:nvPr/>
        </p:nvSpPr>
        <p:spPr>
          <a:xfrm>
            <a:off x="5448193" y="495233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13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22" idx="3"/>
            <a:endCxn id="28" idx="0"/>
          </p:cNvCxnSpPr>
          <p:nvPr/>
        </p:nvCxnSpPr>
        <p:spPr>
          <a:xfrm flipH="1">
            <a:off x="4991100" y="4176202"/>
            <a:ext cx="535208" cy="776798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4"/>
            <a:endCxn id="30" idx="0"/>
          </p:cNvCxnSpPr>
          <p:nvPr/>
        </p:nvCxnSpPr>
        <p:spPr>
          <a:xfrm>
            <a:off x="5714893" y="4254317"/>
            <a:ext cx="0" cy="69802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5"/>
            <a:endCxn id="29" idx="0"/>
          </p:cNvCxnSpPr>
          <p:nvPr/>
        </p:nvCxnSpPr>
        <p:spPr>
          <a:xfrm>
            <a:off x="5903478" y="4176202"/>
            <a:ext cx="578713" cy="75431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7" idx="0"/>
            <a:endCxn id="17" idx="0"/>
          </p:cNvCxnSpPr>
          <p:nvPr/>
        </p:nvCxnSpPr>
        <p:spPr>
          <a:xfrm rot="5400000" flipH="1" flipV="1">
            <a:off x="3498106" y="1035131"/>
            <a:ext cx="12700" cy="2957612"/>
          </a:xfrm>
          <a:prstGeom prst="curvedConnector3">
            <a:avLst>
              <a:gd name="adj1" fmla="val 5784465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7" idx="4"/>
            <a:endCxn id="22" idx="4"/>
          </p:cNvCxnSpPr>
          <p:nvPr/>
        </p:nvCxnSpPr>
        <p:spPr>
          <a:xfrm rot="16200000" flipH="1">
            <a:off x="3263606" y="1803030"/>
            <a:ext cx="1206980" cy="3695593"/>
          </a:xfrm>
          <a:prstGeom prst="curvedConnector3">
            <a:avLst>
              <a:gd name="adj1" fmla="val 13144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7" idx="4"/>
            <a:endCxn id="21" idx="2"/>
          </p:cNvCxnSpPr>
          <p:nvPr/>
        </p:nvCxnSpPr>
        <p:spPr>
          <a:xfrm rot="16200000" flipH="1">
            <a:off x="2163917" y="2902720"/>
            <a:ext cx="962768" cy="1252002"/>
          </a:xfrm>
          <a:prstGeom prst="curved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7" idx="4"/>
            <a:endCxn id="28" idx="2"/>
          </p:cNvCxnSpPr>
          <p:nvPr/>
        </p:nvCxnSpPr>
        <p:spPr>
          <a:xfrm rot="16200000" flipH="1">
            <a:off x="2285669" y="2780968"/>
            <a:ext cx="2172363" cy="2705100"/>
          </a:xfrm>
          <a:prstGeom prst="curved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7" idx="0"/>
            <a:endCxn id="10" idx="6"/>
          </p:cNvCxnSpPr>
          <p:nvPr/>
        </p:nvCxnSpPr>
        <p:spPr>
          <a:xfrm rot="16200000" flipH="1">
            <a:off x="3880657" y="652579"/>
            <a:ext cx="244875" cy="3967591"/>
          </a:xfrm>
          <a:prstGeom prst="curvedConnector4">
            <a:avLst>
              <a:gd name="adj1" fmla="val -497433"/>
              <a:gd name="adj2" fmla="val 105762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20" idx="7"/>
            <a:endCxn id="10" idx="4"/>
          </p:cNvCxnSpPr>
          <p:nvPr/>
        </p:nvCxnSpPr>
        <p:spPr>
          <a:xfrm rot="5400000" flipH="1" flipV="1">
            <a:off x="4689930" y="2791260"/>
            <a:ext cx="796008" cy="1264513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30" idx="6"/>
            <a:endCxn id="10" idx="5"/>
          </p:cNvCxnSpPr>
          <p:nvPr/>
        </p:nvCxnSpPr>
        <p:spPr>
          <a:xfrm flipH="1" flipV="1">
            <a:off x="5908776" y="2947397"/>
            <a:ext cx="72817" cy="2271640"/>
          </a:xfrm>
          <a:prstGeom prst="curvedConnector4">
            <a:avLst>
              <a:gd name="adj1" fmla="val -387088"/>
              <a:gd name="adj2" fmla="val 100266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8" idx="4"/>
            <a:endCxn id="10" idx="3"/>
          </p:cNvCxnSpPr>
          <p:nvPr/>
        </p:nvCxnSpPr>
        <p:spPr>
          <a:xfrm rot="5400000" flipH="1" flipV="1">
            <a:off x="4106483" y="1622214"/>
            <a:ext cx="99940" cy="2750306"/>
          </a:xfrm>
          <a:prstGeom prst="curvedConnector3">
            <a:avLst>
              <a:gd name="adj1" fmla="val -317568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609600" y="4750832"/>
            <a:ext cx="1524000" cy="3882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09600" y="472440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609600" y="5166050"/>
            <a:ext cx="1524000" cy="3882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09600" y="5158821"/>
            <a:ext cx="238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due to </a:t>
            </a:r>
            <a:r>
              <a:rPr lang="en-US" b="1" dirty="0" err="1" smtClean="0"/>
              <a:t>drawWidth</a:t>
            </a:r>
            <a:endParaRPr lang="en-US" b="1" dirty="0"/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609600" y="5657697"/>
            <a:ext cx="1524000" cy="3882"/>
          </a:xfrm>
          <a:prstGeom prst="straightConnector1">
            <a:avLst/>
          </a:prstGeom>
          <a:ln w="2540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09600" y="5650468"/>
            <a:ext cx="242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due to </a:t>
            </a:r>
            <a:r>
              <a:rPr lang="en-US" b="1" dirty="0" err="1" smtClean="0"/>
              <a:t>drawHeight</a:t>
            </a:r>
            <a:endParaRPr lang="en-US" b="1" dirty="0"/>
          </a:p>
        </p:txBody>
      </p:sp>
      <p:sp>
        <p:nvSpPr>
          <p:cNvPr id="47" name="Oval 46"/>
          <p:cNvSpPr/>
          <p:nvPr/>
        </p:nvSpPr>
        <p:spPr>
          <a:xfrm>
            <a:off x="5453491" y="2493600"/>
            <a:ext cx="533400" cy="533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15</a:t>
            </a:r>
            <a:endParaRPr lang="en-US" sz="1400" dirty="0"/>
          </a:p>
        </p:txBody>
      </p:sp>
      <p:sp>
        <p:nvSpPr>
          <p:cNvPr id="48" name="Oval 47"/>
          <p:cNvSpPr/>
          <p:nvPr/>
        </p:nvSpPr>
        <p:spPr>
          <a:xfrm>
            <a:off x="5448729" y="4953000"/>
            <a:ext cx="533400" cy="533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50" name="Oval 49"/>
          <p:cNvSpPr/>
          <p:nvPr/>
        </p:nvSpPr>
        <p:spPr>
          <a:xfrm>
            <a:off x="5453491" y="3720917"/>
            <a:ext cx="533400" cy="533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51" name="Oval 50"/>
          <p:cNvSpPr/>
          <p:nvPr/>
        </p:nvSpPr>
        <p:spPr>
          <a:xfrm>
            <a:off x="4716562" y="2513936"/>
            <a:ext cx="533400" cy="533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52" name="Oval 51"/>
          <p:cNvSpPr/>
          <p:nvPr/>
        </p:nvSpPr>
        <p:spPr>
          <a:xfrm>
            <a:off x="1764792" y="2520288"/>
            <a:ext cx="533400" cy="533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53" name="Oval 52"/>
          <p:cNvSpPr/>
          <p:nvPr/>
        </p:nvSpPr>
        <p:spPr>
          <a:xfrm>
            <a:off x="4005691" y="3742742"/>
            <a:ext cx="533400" cy="533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55" name="Oval 54"/>
          <p:cNvSpPr/>
          <p:nvPr/>
        </p:nvSpPr>
        <p:spPr>
          <a:xfrm>
            <a:off x="2514600" y="2513936"/>
            <a:ext cx="533400" cy="533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cxnSp>
        <p:nvCxnSpPr>
          <p:cNvPr id="56" name="Curved Connector 55"/>
          <p:cNvCxnSpPr/>
          <p:nvPr/>
        </p:nvCxnSpPr>
        <p:spPr>
          <a:xfrm rot="5400000" flipH="1" flipV="1">
            <a:off x="4689931" y="2792747"/>
            <a:ext cx="796008" cy="126451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 flipH="1" flipV="1">
            <a:off x="5914074" y="2947397"/>
            <a:ext cx="72817" cy="2271640"/>
          </a:xfrm>
          <a:prstGeom prst="curvedConnector4">
            <a:avLst>
              <a:gd name="adj1" fmla="val -387088"/>
              <a:gd name="adj2" fmla="val 10026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714893" y="4250991"/>
            <a:ext cx="0" cy="69802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4267093" y="2972136"/>
            <a:ext cx="521234" cy="7741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170983" y="2969221"/>
            <a:ext cx="549396" cy="75169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16200000" flipH="1">
            <a:off x="3263606" y="1803029"/>
            <a:ext cx="1206980" cy="3695593"/>
          </a:xfrm>
          <a:prstGeom prst="curvedConnector3">
            <a:avLst>
              <a:gd name="adj1" fmla="val 13144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/>
          <p:nvPr/>
        </p:nvCxnSpPr>
        <p:spPr>
          <a:xfrm rot="5400000" flipH="1" flipV="1">
            <a:off x="3491756" y="1035842"/>
            <a:ext cx="12700" cy="2957612"/>
          </a:xfrm>
          <a:prstGeom prst="curvedConnector3">
            <a:avLst>
              <a:gd name="adj1" fmla="val 578446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/>
          <p:nvPr/>
        </p:nvCxnSpPr>
        <p:spPr>
          <a:xfrm rot="16200000" flipH="1">
            <a:off x="3877955" y="660963"/>
            <a:ext cx="244875" cy="3967591"/>
          </a:xfrm>
          <a:prstGeom prst="curvedConnector4">
            <a:avLst>
              <a:gd name="adj1" fmla="val -497433"/>
              <a:gd name="adj2" fmla="val 10576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/>
          <p:nvPr/>
        </p:nvCxnSpPr>
        <p:spPr>
          <a:xfrm rot="5400000" flipH="1" flipV="1">
            <a:off x="4106483" y="1628565"/>
            <a:ext cx="99940" cy="2750306"/>
          </a:xfrm>
          <a:prstGeom prst="curvedConnector3">
            <a:avLst>
              <a:gd name="adj1" fmla="val -31756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97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Slice-based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Ott</a:t>
            </a:r>
            <a:r>
              <a:rPr lang="en-US" dirty="0" smtClean="0"/>
              <a:t> and </a:t>
            </a:r>
            <a:r>
              <a:rPr lang="en-US" dirty="0" err="1" smtClean="0"/>
              <a:t>Thuss</a:t>
            </a:r>
            <a:r>
              <a:rPr lang="en-US" dirty="0" smtClean="0"/>
              <a:t> proposed </a:t>
            </a:r>
            <a:r>
              <a:rPr lang="en-US" b="1" dirty="0" smtClean="0"/>
              <a:t>slice-based</a:t>
            </a:r>
            <a:r>
              <a:rPr lang="en-US" dirty="0" smtClean="0"/>
              <a:t> metrics as a means to measure the level of </a:t>
            </a:r>
            <a:r>
              <a:rPr lang="en-US" b="1" dirty="0" smtClean="0"/>
              <a:t>cohesion</a:t>
            </a:r>
            <a:r>
              <a:rPr lang="en-US" dirty="0" smtClean="0"/>
              <a:t> within a </a:t>
            </a:r>
            <a:r>
              <a:rPr lang="en-US" b="1" dirty="0" smtClean="0"/>
              <a:t>module</a:t>
            </a:r>
            <a:r>
              <a:rPr lang="en-US" dirty="0" smtClean="0"/>
              <a:t> (method or function).</a:t>
            </a:r>
          </a:p>
          <a:p>
            <a:r>
              <a:rPr lang="en-US" dirty="0"/>
              <a:t>The deﬁned cohesion metrics </a:t>
            </a:r>
            <a:r>
              <a:rPr lang="en-US" dirty="0" smtClean="0"/>
              <a:t>are computed based </a:t>
            </a:r>
            <a:r>
              <a:rPr lang="en-US" dirty="0"/>
              <a:t>on </a:t>
            </a:r>
            <a:r>
              <a:rPr lang="en-US" b="1" dirty="0"/>
              <a:t>slice </a:t>
            </a:r>
            <a:r>
              <a:rPr lang="en-US" b="1" dirty="0" smtClean="0"/>
              <a:t>proﬁles</a:t>
            </a:r>
            <a:r>
              <a:rPr lang="en-US" dirty="0" smtClean="0"/>
              <a:t>.</a:t>
            </a:r>
            <a:endParaRPr lang="en-US" b="1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L</a:t>
            </a:r>
            <a:r>
              <a:rPr lang="en-US" sz="1600" dirty="0"/>
              <a:t>. M. </a:t>
            </a:r>
            <a:r>
              <a:rPr lang="en-US" sz="1600" dirty="0" err="1"/>
              <a:t>Ott</a:t>
            </a:r>
            <a:r>
              <a:rPr lang="en-US" sz="1600" dirty="0"/>
              <a:t>, and J. J. </a:t>
            </a:r>
            <a:r>
              <a:rPr lang="en-US" sz="1600" dirty="0" err="1"/>
              <a:t>Thuss</a:t>
            </a:r>
            <a:r>
              <a:rPr lang="en-US" sz="1600" dirty="0"/>
              <a:t>, "The Relationship between Slices and Module Cohesion," </a:t>
            </a:r>
            <a:r>
              <a:rPr lang="en-US" sz="1600" i="1" dirty="0"/>
              <a:t>11th International Conference on Software Engineering</a:t>
            </a:r>
            <a:r>
              <a:rPr lang="en-US" sz="1600" dirty="0"/>
              <a:t> (ICSE'89), pp. </a:t>
            </a:r>
            <a:r>
              <a:rPr lang="en-US" sz="1600" dirty="0" smtClean="0"/>
              <a:t>198-204</a:t>
            </a:r>
            <a:r>
              <a:rPr lang="en-US" sz="1600" dirty="0"/>
              <a:t>, 1989.</a:t>
            </a:r>
          </a:p>
          <a:p>
            <a:pPr marL="0" indent="0">
              <a:buNone/>
            </a:pPr>
            <a:r>
              <a:rPr lang="en-US" sz="1600" dirty="0" smtClean="0"/>
              <a:t>L</a:t>
            </a:r>
            <a:r>
              <a:rPr lang="en-US" sz="1600" dirty="0"/>
              <a:t>. M. </a:t>
            </a:r>
            <a:r>
              <a:rPr lang="en-US" sz="1600" dirty="0" err="1"/>
              <a:t>Ott</a:t>
            </a:r>
            <a:r>
              <a:rPr lang="en-US" sz="1600" dirty="0"/>
              <a:t>, and J. J. </a:t>
            </a:r>
            <a:r>
              <a:rPr lang="en-US" sz="1600" dirty="0" err="1"/>
              <a:t>Thuss</a:t>
            </a:r>
            <a:r>
              <a:rPr lang="en-US" sz="1600" dirty="0"/>
              <a:t>, "Slice-based metrics for estimating cohesion," </a:t>
            </a:r>
            <a:r>
              <a:rPr lang="en-US" sz="1600" i="1" dirty="0"/>
              <a:t>First </a:t>
            </a:r>
            <a:r>
              <a:rPr lang="en-US" sz="1600" i="1" dirty="0" smtClean="0"/>
              <a:t>International </a:t>
            </a:r>
            <a:r>
              <a:rPr lang="en-US" sz="1600" i="1" dirty="0"/>
              <a:t>Software Metrics Symposium</a:t>
            </a:r>
            <a:r>
              <a:rPr lang="en-US" sz="1600" dirty="0"/>
              <a:t> (METRICS'93), pp. 71-81, 1993.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4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slicing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649884"/>
              </p:ext>
            </p:extLst>
          </p:nvPr>
        </p:nvGraphicFramePr>
        <p:xfrm>
          <a:off x="1104900" y="1362634"/>
          <a:ext cx="6934200" cy="4809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Visio" r:id="rId3" imgW="4342128" imgH="3012268" progId="Visio.Drawing.11">
                  <p:embed/>
                </p:oleObj>
              </mc:Choice>
              <mc:Fallback>
                <p:oleObj name="Visio" r:id="rId3" imgW="4342128" imgH="301226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1362634"/>
                        <a:ext cx="6934200" cy="4809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752600" y="5334000"/>
            <a:ext cx="5867400" cy="5334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7400" y="4572000"/>
            <a:ext cx="4267200" cy="3048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3087" y="3352800"/>
            <a:ext cx="4267200" cy="3048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62200" y="4114800"/>
            <a:ext cx="4953000" cy="3048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77760" y="2895600"/>
            <a:ext cx="4953000" cy="3048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77760" y="1905000"/>
            <a:ext cx="4394440" cy="5334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5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Slice profiles with </a:t>
            </a:r>
            <a:r>
              <a:rPr lang="en-CA" dirty="0" err="1" smtClean="0"/>
              <a:t>JDeodorant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34337" y="2644170"/>
            <a:ext cx="58753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Demo time</a:t>
            </a:r>
            <a:endParaRPr lang="en-US" sz="9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725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Timothy M. Meyers and David </a:t>
            </a:r>
            <a:r>
              <a:rPr lang="en-US" sz="2400" dirty="0" smtClean="0"/>
              <a:t>Binkley, “An </a:t>
            </a:r>
            <a:r>
              <a:rPr lang="en-US" sz="2400" dirty="0"/>
              <a:t>empirical study of slice-based cohesion and coupling </a:t>
            </a:r>
            <a:r>
              <a:rPr lang="en-US" sz="2400" dirty="0" smtClean="0"/>
              <a:t>metrics,” </a:t>
            </a:r>
            <a:r>
              <a:rPr lang="en-US" sz="2400" i="1" dirty="0"/>
              <a:t>ACM </a:t>
            </a:r>
            <a:r>
              <a:rPr lang="en-US" sz="2400" i="1" dirty="0" smtClean="0"/>
              <a:t>Transactions on Software Engineering and Methodology</a:t>
            </a:r>
            <a:r>
              <a:rPr lang="en-US" sz="2400" dirty="0" smtClean="0"/>
              <a:t>, vol. 17</a:t>
            </a:r>
            <a:r>
              <a:rPr lang="en-US" sz="2400" dirty="0"/>
              <a:t>, </a:t>
            </a:r>
            <a:r>
              <a:rPr lang="en-US" sz="2400" dirty="0" smtClean="0"/>
              <a:t>no. 1</a:t>
            </a:r>
            <a:r>
              <a:rPr lang="en-US" sz="2400" dirty="0"/>
              <a:t>, Article </a:t>
            </a:r>
            <a:r>
              <a:rPr lang="en-US" sz="2400" dirty="0" smtClean="0"/>
              <a:t>2, December 2007.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5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program slice?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</a:t>
            </a:r>
            <a:r>
              <a:rPr lang="en-US" b="1" dirty="0" smtClean="0"/>
              <a:t>slice</a:t>
            </a:r>
            <a:r>
              <a:rPr lang="en-US" dirty="0" smtClean="0"/>
              <a:t> consists </a:t>
            </a:r>
            <a:r>
              <a:rPr lang="en-US" dirty="0"/>
              <a:t>of all the statements in a </a:t>
            </a:r>
            <a:r>
              <a:rPr lang="en-US" dirty="0" smtClean="0"/>
              <a:t>program that may affect the </a:t>
            </a:r>
            <a:r>
              <a:rPr lang="en-US" dirty="0"/>
              <a:t>value of a variable </a:t>
            </a:r>
            <a:r>
              <a:rPr lang="en-US" b="1" i="1" dirty="0"/>
              <a:t>x</a:t>
            </a:r>
            <a:r>
              <a:rPr lang="en-US" dirty="0"/>
              <a:t> at a speciﬁc point of </a:t>
            </a:r>
            <a:r>
              <a:rPr lang="en-US" dirty="0" smtClean="0"/>
              <a:t>interest </a:t>
            </a:r>
            <a:r>
              <a:rPr lang="en-US" b="1" i="1" dirty="0" smtClean="0"/>
              <a:t>p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pair (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dirty="0"/>
              <a:t>) is referred to </a:t>
            </a:r>
            <a:r>
              <a:rPr lang="en-US" dirty="0" smtClean="0"/>
              <a:t>as </a:t>
            </a:r>
            <a:r>
              <a:rPr lang="en-US" b="1" dirty="0" smtClean="0"/>
              <a:t>slicing criterion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Slices are </a:t>
            </a:r>
            <a:r>
              <a:rPr lang="en-US" dirty="0"/>
              <a:t>computed by ﬁnding sets of </a:t>
            </a:r>
            <a:r>
              <a:rPr lang="en-US" b="1" dirty="0"/>
              <a:t>directly</a:t>
            </a:r>
            <a:r>
              <a:rPr lang="en-US" dirty="0"/>
              <a:t> or </a:t>
            </a:r>
            <a:r>
              <a:rPr lang="en-US" b="1" dirty="0"/>
              <a:t>indirectly</a:t>
            </a:r>
            <a:r>
              <a:rPr lang="en-US" dirty="0"/>
              <a:t> </a:t>
            </a:r>
            <a:r>
              <a:rPr lang="en-US" dirty="0" smtClean="0"/>
              <a:t>related </a:t>
            </a:r>
            <a:r>
              <a:rPr lang="en-US" dirty="0"/>
              <a:t>statements based on control and data </a:t>
            </a:r>
            <a:r>
              <a:rPr lang="en-US" dirty="0" smtClean="0"/>
              <a:t>dependences.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0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slice profile?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Let </a:t>
            </a:r>
            <a:r>
              <a:rPr lang="en-US" b="1" i="1" dirty="0"/>
              <a:t>V</a:t>
            </a:r>
            <a:r>
              <a:rPr lang="en-US" b="1" i="1" baseline="-25000" dirty="0"/>
              <a:t>M</a:t>
            </a:r>
            <a:r>
              <a:rPr lang="en-US" dirty="0"/>
              <a:t> be the </a:t>
            </a:r>
            <a:r>
              <a:rPr lang="en-US" dirty="0" smtClean="0"/>
              <a:t>set of </a:t>
            </a:r>
            <a:r>
              <a:rPr lang="en-US" dirty="0"/>
              <a:t>variables used by module </a:t>
            </a:r>
            <a:r>
              <a:rPr lang="en-US" b="1" i="1" dirty="0"/>
              <a:t>M</a:t>
            </a:r>
            <a:r>
              <a:rPr lang="en-US" dirty="0"/>
              <a:t> and </a:t>
            </a:r>
            <a:r>
              <a:rPr lang="en-US" b="1" i="1" dirty="0"/>
              <a:t>V</a:t>
            </a:r>
            <a:r>
              <a:rPr lang="en-US" b="1" i="1" baseline="-25000" dirty="0"/>
              <a:t>O</a:t>
            </a:r>
            <a:r>
              <a:rPr lang="en-US" dirty="0"/>
              <a:t> be a subset of </a:t>
            </a:r>
            <a:r>
              <a:rPr lang="en-US" b="1" i="1" dirty="0"/>
              <a:t>V</a:t>
            </a:r>
            <a:r>
              <a:rPr lang="en-US" b="1" i="1" baseline="-25000" dirty="0"/>
              <a:t>M</a:t>
            </a:r>
            <a:r>
              <a:rPr lang="en-US" dirty="0" smtClean="0"/>
              <a:t> containing only </a:t>
            </a:r>
            <a:r>
              <a:rPr lang="en-US" dirty="0"/>
              <a:t>the </a:t>
            </a:r>
            <a:r>
              <a:rPr lang="en-US" b="1" dirty="0"/>
              <a:t>output</a:t>
            </a:r>
            <a:r>
              <a:rPr lang="en-US" dirty="0"/>
              <a:t> variables of </a:t>
            </a:r>
            <a:r>
              <a:rPr lang="en-US" b="1" i="1" dirty="0" smtClean="0"/>
              <a:t>M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According to </a:t>
            </a:r>
            <a:r>
              <a:rPr lang="en-US" dirty="0" err="1" smtClean="0"/>
              <a:t>Ott</a:t>
            </a:r>
            <a:r>
              <a:rPr lang="en-US" dirty="0" smtClean="0"/>
              <a:t> &amp; </a:t>
            </a:r>
            <a:r>
              <a:rPr lang="en-US" dirty="0" err="1" smtClean="0"/>
              <a:t>Thuss</a:t>
            </a:r>
            <a:r>
              <a:rPr lang="en-US" dirty="0" smtClean="0"/>
              <a:t> </a:t>
            </a:r>
            <a:r>
              <a:rPr lang="en-US" dirty="0"/>
              <a:t>output variables </a:t>
            </a:r>
            <a:r>
              <a:rPr lang="en-US" dirty="0" smtClean="0"/>
              <a:t>are:</a:t>
            </a:r>
            <a:endParaRPr lang="en-US" dirty="0"/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the </a:t>
            </a:r>
            <a:r>
              <a:rPr lang="en-US" dirty="0"/>
              <a:t>variable which is returned by </a:t>
            </a:r>
            <a:r>
              <a:rPr lang="en-US" b="1" i="1" dirty="0" smtClean="0"/>
              <a:t>M</a:t>
            </a:r>
            <a:endParaRPr lang="en-US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the </a:t>
            </a:r>
            <a:r>
              <a:rPr lang="en-US" dirty="0"/>
              <a:t>global </a:t>
            </a:r>
            <a:r>
              <a:rPr lang="en-US" dirty="0" smtClean="0"/>
              <a:t>variables which </a:t>
            </a:r>
            <a:r>
              <a:rPr lang="en-US" dirty="0"/>
              <a:t>are modiﬁed by </a:t>
            </a:r>
            <a:r>
              <a:rPr lang="en-US" b="1" i="1" dirty="0" smtClean="0"/>
              <a:t>M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the </a:t>
            </a:r>
            <a:r>
              <a:rPr lang="en-US" b="1" dirty="0"/>
              <a:t>parameters</a:t>
            </a:r>
            <a:r>
              <a:rPr lang="en-US" dirty="0"/>
              <a:t> which are </a:t>
            </a:r>
            <a:r>
              <a:rPr lang="en-US" dirty="0" smtClean="0"/>
              <a:t>passed by </a:t>
            </a:r>
            <a:r>
              <a:rPr lang="en-US" dirty="0"/>
              <a:t>reference and are modiﬁed by </a:t>
            </a:r>
            <a:r>
              <a:rPr lang="en-US" b="1" i="1" dirty="0" smtClean="0"/>
              <a:t>M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u="sng" dirty="0"/>
              <a:t>slice profile</a:t>
            </a:r>
            <a:r>
              <a:rPr lang="en-US" dirty="0"/>
              <a:t> is a convenient </a:t>
            </a:r>
            <a:r>
              <a:rPr lang="en-US" dirty="0" smtClean="0"/>
              <a:t>table representation </a:t>
            </a:r>
            <a:r>
              <a:rPr lang="en-US" dirty="0"/>
              <a:t>for revealing slice patterns within a </a:t>
            </a:r>
            <a:r>
              <a:rPr lang="en-US" dirty="0" smtClean="0"/>
              <a:t>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2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418994"/>
              </p:ext>
            </p:extLst>
          </p:nvPr>
        </p:nvGraphicFramePr>
        <p:xfrm>
          <a:off x="3124200" y="1617663"/>
          <a:ext cx="5577754" cy="386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Visio" r:id="rId3" imgW="4342128" imgH="3012268" progId="Visio.Drawing.11">
                  <p:embed/>
                </p:oleObj>
              </mc:Choice>
              <mc:Fallback>
                <p:oleObj name="Visio" r:id="rId3" imgW="4342128" imgH="301226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1617663"/>
                        <a:ext cx="5577754" cy="3868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78961"/>
              </p:ext>
            </p:extLst>
          </p:nvPr>
        </p:nvGraphicFramePr>
        <p:xfrm>
          <a:off x="762000" y="1428624"/>
          <a:ext cx="2398965" cy="3600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901"/>
                <a:gridCol w="772532"/>
                <a:gridCol w="772532"/>
              </a:tblGrid>
              <a:tr h="20753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drawWidth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scaleX</a:t>
                      </a:r>
                      <a:endParaRPr lang="en-US" sz="12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scale</a:t>
                      </a:r>
                    </a:p>
                  </a:txBody>
                  <a:tcPr marL="45090" marR="45090" marT="22546" marB="22546" anchor="ctr"/>
                </a:tc>
              </a:tr>
              <a:tr h="207537"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|</a:t>
                      </a:r>
                      <a:endParaRPr lang="en-US" sz="10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|</a:t>
                      </a:r>
                      <a:endParaRPr lang="en-US" sz="10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|</a:t>
                      </a:r>
                      <a:endParaRPr lang="en-US" sz="10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|</a:t>
                      </a:r>
                      <a:endParaRPr lang="en-US" sz="10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|</a:t>
                      </a:r>
                      <a:endParaRPr lang="en-US" sz="10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|</a:t>
                      </a:r>
                      <a:endParaRPr lang="en-US" sz="10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|</a:t>
                      </a:r>
                      <a:endParaRPr lang="en-US" sz="10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|</a:t>
                      </a:r>
                      <a:endParaRPr lang="en-US" sz="10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|</a:t>
                      </a:r>
                      <a:endParaRPr lang="en-US" sz="10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|</a:t>
                      </a:r>
                      <a:endParaRPr lang="en-US" sz="10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|</a:t>
                      </a:r>
                      <a:endParaRPr lang="en-US" sz="10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|</a:t>
                      </a:r>
                      <a:endParaRPr lang="en-US" sz="10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090" marR="45090" marT="22546" marB="22546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" y="5638800"/>
            <a:ext cx="8064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"|" symbol in position (</a:t>
            </a:r>
            <a:r>
              <a:rPr lang="en-US" b="1" i="1" dirty="0" smtClean="0"/>
              <a:t>x</a:t>
            </a:r>
            <a:r>
              <a:rPr lang="en-US" dirty="0" smtClean="0"/>
              <a:t>, </a:t>
            </a:r>
            <a:r>
              <a:rPr lang="en-US" b="1" i="1" dirty="0" smtClean="0"/>
              <a:t>y</a:t>
            </a:r>
            <a:r>
              <a:rPr lang="en-US" dirty="0" smtClean="0"/>
              <a:t>) of the slice profile table indicates that the statement</a:t>
            </a:r>
          </a:p>
          <a:p>
            <a:r>
              <a:rPr lang="en-US" dirty="0" smtClean="0"/>
              <a:t>in row </a:t>
            </a:r>
            <a:r>
              <a:rPr lang="en-US" b="1" i="1" dirty="0" smtClean="0"/>
              <a:t>x</a:t>
            </a:r>
            <a:r>
              <a:rPr lang="en-US" dirty="0" smtClean="0"/>
              <a:t> is required for the computation of the variable in column </a:t>
            </a:r>
            <a:r>
              <a:rPr lang="en-US" b="1" i="1" dirty="0" smtClean="0"/>
              <a:t>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0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Slice-based cohesion metrics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en-US" b="1" dirty="0" smtClean="0"/>
              <a:t>Tightness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459364"/>
              </p:ext>
            </p:extLst>
          </p:nvPr>
        </p:nvGraphicFramePr>
        <p:xfrm>
          <a:off x="304800" y="1687704"/>
          <a:ext cx="2743200" cy="3951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  <a:gridCol w="1066800"/>
                <a:gridCol w="685800"/>
                <a:gridCol w="685800"/>
              </a:tblGrid>
              <a:tr h="207537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drawWidth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scaleX</a:t>
                      </a:r>
                      <a:endParaRPr lang="en-US" sz="16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scale</a:t>
                      </a:r>
                    </a:p>
                  </a:txBody>
                  <a:tcPr marL="45090" marR="45090" marT="22546" marB="22546" anchor="ctr"/>
                </a:tc>
              </a:tr>
              <a:tr h="20753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|</a:t>
                      </a:r>
                      <a:endParaRPr lang="en-US" sz="11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|</a:t>
                      </a:r>
                      <a:endParaRPr lang="en-US" sz="1100" b="1" dirty="0"/>
                    </a:p>
                  </a:txBody>
                  <a:tcPr marL="45090" marR="45090" marT="22546" marB="22546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|</a:t>
                      </a:r>
                      <a:endParaRPr lang="en-US" sz="1100" b="1" dirty="0"/>
                    </a:p>
                  </a:txBody>
                  <a:tcPr marL="45090" marR="45090" marT="22546" marB="22546" anchor="ctr">
                    <a:solidFill>
                      <a:srgbClr val="FF0000"/>
                    </a:solidFill>
                  </a:tcPr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|</a:t>
                      </a:r>
                      <a:endParaRPr lang="en-US" sz="11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|</a:t>
                      </a:r>
                      <a:endParaRPr lang="en-US" sz="1100" b="1" dirty="0"/>
                    </a:p>
                  </a:txBody>
                  <a:tcPr marL="45090" marR="45090" marT="22546" marB="22546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|</a:t>
                      </a:r>
                      <a:endParaRPr lang="en-US" sz="1100" b="1" dirty="0"/>
                    </a:p>
                  </a:txBody>
                  <a:tcPr marL="45090" marR="45090" marT="22546" marB="22546" anchor="ctr">
                    <a:solidFill>
                      <a:srgbClr val="FF0000"/>
                    </a:solidFill>
                  </a:tcPr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|</a:t>
                      </a:r>
                      <a:endParaRPr lang="en-US" sz="11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|</a:t>
                      </a:r>
                      <a:endParaRPr lang="en-US" sz="11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|</a:t>
                      </a:r>
                      <a:endParaRPr lang="en-US" sz="1100" b="1" dirty="0"/>
                    </a:p>
                  </a:txBody>
                  <a:tcPr marL="45090" marR="45090" marT="22546" marB="22546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|</a:t>
                      </a:r>
                      <a:endParaRPr lang="en-US" sz="1100" b="1" dirty="0"/>
                    </a:p>
                  </a:txBody>
                  <a:tcPr marL="45090" marR="45090" marT="22546" marB="22546" anchor="ctr">
                    <a:solidFill>
                      <a:srgbClr val="FF0000"/>
                    </a:solidFill>
                  </a:tcPr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|</a:t>
                      </a:r>
                      <a:endParaRPr lang="en-US" sz="11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|</a:t>
                      </a:r>
                      <a:endParaRPr lang="en-US" sz="11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76600" y="1570037"/>
                <a:ext cx="5715000" cy="452596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Let </a:t>
                </a:r>
                <a:r>
                  <a:rPr lang="en-US" i="1" dirty="0" smtClean="0"/>
                  <a:t>SL</a:t>
                </a:r>
                <a:r>
                  <a:rPr lang="en-US" i="1" baseline="-25000" dirty="0" smtClean="0"/>
                  <a:t>i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be </a:t>
                </a:r>
                <a:r>
                  <a:rPr lang="en-US" dirty="0"/>
                  <a:t>the </a:t>
                </a:r>
                <a:r>
                  <a:rPr lang="en-US" dirty="0" smtClean="0"/>
                  <a:t>slice obtained </a:t>
                </a:r>
                <a:r>
                  <a:rPr lang="en-US" dirty="0"/>
                  <a:t>for variable </a:t>
                </a:r>
                <a:r>
                  <a:rPr lang="en-US" i="1" dirty="0" smtClean="0"/>
                  <a:t>v</a:t>
                </a:r>
                <a:r>
                  <a:rPr lang="en-US" i="1" baseline="-25000" dirty="0" smtClean="0"/>
                  <a:t>i</a:t>
                </a:r>
                <a:r>
                  <a:rPr lang="en-US" i="1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i="1" dirty="0" smtClean="0">
                    <a:sym typeface="Symbol"/>
                  </a:rPr>
                  <a:t> V</a:t>
                </a:r>
                <a:r>
                  <a:rPr lang="en-US" i="1" baseline="-25000" dirty="0" smtClean="0">
                    <a:sym typeface="Symbol"/>
                  </a:rPr>
                  <a:t>O</a:t>
                </a:r>
                <a:endParaRPr lang="en-US" i="1" baseline="-25000" dirty="0" smtClean="0"/>
              </a:p>
              <a:p>
                <a:r>
                  <a:rPr lang="en-US" i="1" dirty="0" err="1" smtClean="0"/>
                  <a:t>SL</a:t>
                </a:r>
                <a:r>
                  <a:rPr lang="en-US" i="1" baseline="-25000" dirty="0" err="1" smtClean="0"/>
                  <a:t>int</a:t>
                </a:r>
                <a:r>
                  <a:rPr lang="en-US" dirty="0" smtClean="0"/>
                  <a:t> be the intersection of </a:t>
                </a:r>
                <a:r>
                  <a:rPr lang="en-US" i="1" dirty="0"/>
                  <a:t>SL</a:t>
                </a:r>
                <a:r>
                  <a:rPr lang="en-US" i="1" baseline="-25000" dirty="0"/>
                  <a:t>i</a:t>
                </a:r>
                <a:r>
                  <a:rPr lang="en-US" dirty="0"/>
                  <a:t> </a:t>
                </a:r>
                <a:r>
                  <a:rPr lang="en-US" dirty="0" smtClean="0"/>
                  <a:t>over all </a:t>
                </a:r>
                <a:r>
                  <a:rPr lang="en-US" i="1" dirty="0" smtClean="0"/>
                  <a:t>v</a:t>
                </a:r>
                <a:r>
                  <a:rPr lang="en-US" i="1" baseline="-25000" dirty="0" smtClean="0"/>
                  <a:t>i</a:t>
                </a:r>
                <a:r>
                  <a:rPr lang="en-US" i="1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i="1" dirty="0" smtClean="0">
                    <a:sym typeface="Symbol"/>
                  </a:rPr>
                  <a:t> V</a:t>
                </a:r>
                <a:r>
                  <a:rPr lang="en-US" i="1" baseline="-25000" dirty="0" smtClean="0">
                    <a:sym typeface="Symbol"/>
                  </a:rPr>
                  <a:t>O</a:t>
                </a:r>
              </a:p>
              <a:p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𝑇𝑖𝑔h𝑡𝑛𝑒𝑠𝑠</m:t>
                    </m:r>
                    <m:d>
                      <m:d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sz="3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3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smtClean="0">
                                    <a:latin typeface="Cambria Math"/>
                                  </a:rPr>
                                  <m:t>𝑆𝐿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latin typeface="Cambria Math"/>
                                  </a:rPr>
                                  <m:t>𝑖𝑛𝑡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3000" b="0" i="1" smtClean="0">
                            <a:latin typeface="Cambria Math"/>
                          </a:rPr>
                          <m:t>𝑙𝑒𝑛𝑔𝑡h</m:t>
                        </m:r>
                        <m:r>
                          <a:rPr lang="en-US" sz="3000" b="0" i="1" smtClean="0">
                            <a:latin typeface="Cambria Math"/>
                          </a:rPr>
                          <m:t>(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𝑀</m:t>
                        </m:r>
                        <m:r>
                          <a:rPr lang="en-US" sz="30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3000" dirty="0" smtClean="0"/>
              </a:p>
              <a:p>
                <a:r>
                  <a:rPr lang="en-US" dirty="0" smtClean="0"/>
                  <a:t>In this example, Tightness = 3/15 = 0.2</a:t>
                </a:r>
              </a:p>
              <a:p>
                <a:r>
                  <a:rPr lang="en-US" dirty="0" smtClean="0"/>
                  <a:t>It </a:t>
                </a:r>
                <a:r>
                  <a:rPr lang="en-US" dirty="0"/>
                  <a:t>expresses the ratio </a:t>
                </a:r>
                <a:r>
                  <a:rPr lang="en-US" dirty="0" smtClean="0"/>
                  <a:t>of the </a:t>
                </a:r>
                <a:r>
                  <a:rPr lang="en-US" dirty="0"/>
                  <a:t>number of </a:t>
                </a:r>
                <a:r>
                  <a:rPr lang="en-US" dirty="0" smtClean="0"/>
                  <a:t>statements which are </a:t>
                </a:r>
                <a:r>
                  <a:rPr lang="en-US" dirty="0"/>
                  <a:t>common to all slices over the module length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76600" y="1570037"/>
                <a:ext cx="5715000" cy="4525963"/>
              </a:xfrm>
              <a:blipFill rotWithShape="1">
                <a:blip r:embed="rId2"/>
                <a:stretch>
                  <a:fillRect l="-1814" t="-2022" r="-2455" b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27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Slice-based cohesion metrics </a:t>
            </a:r>
            <a:r>
              <a:rPr lang="en-US" dirty="0" smtClean="0"/>
              <a:t>–</a:t>
            </a:r>
            <a:br>
              <a:rPr lang="en-US" dirty="0" smtClean="0"/>
            </a:br>
            <a:r>
              <a:rPr lang="en-US" b="1" dirty="0" smtClean="0"/>
              <a:t>Overlap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023165"/>
              </p:ext>
            </p:extLst>
          </p:nvPr>
        </p:nvGraphicFramePr>
        <p:xfrm>
          <a:off x="304800" y="1687704"/>
          <a:ext cx="2743200" cy="3951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  <a:gridCol w="1066800"/>
                <a:gridCol w="685800"/>
                <a:gridCol w="685800"/>
              </a:tblGrid>
              <a:tr h="207537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drawWidth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scaleX</a:t>
                      </a:r>
                      <a:endParaRPr lang="en-US" sz="16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scale</a:t>
                      </a:r>
                    </a:p>
                  </a:txBody>
                  <a:tcPr marL="45090" marR="45090" marT="22546" marB="22546" anchor="ctr"/>
                </a:tc>
              </a:tr>
              <a:tr h="20753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|</a:t>
                      </a:r>
                      <a:endParaRPr lang="en-US" sz="11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|</a:t>
                      </a:r>
                      <a:endParaRPr lang="en-US" sz="1100" b="1" dirty="0"/>
                    </a:p>
                  </a:txBody>
                  <a:tcPr marL="45090" marR="45090" marT="22546" marB="22546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|</a:t>
                      </a:r>
                      <a:endParaRPr lang="en-US" sz="1100" b="1" dirty="0"/>
                    </a:p>
                  </a:txBody>
                  <a:tcPr marL="45090" marR="45090" marT="22546" marB="22546" anchor="ctr">
                    <a:solidFill>
                      <a:srgbClr val="FF0000"/>
                    </a:solidFill>
                  </a:tcPr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|</a:t>
                      </a:r>
                      <a:endParaRPr lang="en-US" sz="11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|</a:t>
                      </a:r>
                      <a:endParaRPr lang="en-US" sz="1100" b="1" dirty="0"/>
                    </a:p>
                  </a:txBody>
                  <a:tcPr marL="45090" marR="45090" marT="22546" marB="22546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|</a:t>
                      </a:r>
                      <a:endParaRPr lang="en-US" sz="1100" b="1" dirty="0"/>
                    </a:p>
                  </a:txBody>
                  <a:tcPr marL="45090" marR="45090" marT="22546" marB="22546" anchor="ctr">
                    <a:solidFill>
                      <a:srgbClr val="FF0000"/>
                    </a:solidFill>
                  </a:tcPr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|</a:t>
                      </a:r>
                      <a:endParaRPr lang="en-US" sz="11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|</a:t>
                      </a:r>
                      <a:endParaRPr lang="en-US" sz="11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|</a:t>
                      </a:r>
                      <a:endParaRPr lang="en-US" sz="1100" b="1" dirty="0"/>
                    </a:p>
                  </a:txBody>
                  <a:tcPr marL="45090" marR="45090" marT="22546" marB="22546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|</a:t>
                      </a:r>
                      <a:endParaRPr lang="en-US" sz="1100" b="1" dirty="0"/>
                    </a:p>
                  </a:txBody>
                  <a:tcPr marL="45090" marR="45090" marT="22546" marB="22546" anchor="ctr">
                    <a:solidFill>
                      <a:srgbClr val="FF0000"/>
                    </a:solidFill>
                  </a:tcPr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|</a:t>
                      </a:r>
                      <a:endParaRPr lang="en-US" sz="11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|</a:t>
                      </a:r>
                      <a:endParaRPr lang="en-US" sz="11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76600" y="1570037"/>
                <a:ext cx="5715000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𝑂𝑣𝑒𝑟𝑙𝑎𝑝</m:t>
                    </m:r>
                    <m:d>
                      <m:d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sz="3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3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latin typeface="Cambria Math"/>
                                  </a:rPr>
                                  <m:t>𝑂</m:t>
                                </m:r>
                              </m:sub>
                            </m:sSub>
                          </m:e>
                        </m:d>
                      </m:den>
                    </m:f>
                    <m:nary>
                      <m:naryPr>
                        <m:chr m:val="∑"/>
                        <m:ctrlPr>
                          <a:rPr lang="en-US" sz="3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3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3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latin typeface="Cambria Math"/>
                                  </a:rPr>
                                  <m:t>𝑂</m:t>
                                </m:r>
                              </m:sub>
                            </m:sSub>
                          </m:e>
                        </m:d>
                      </m:sup>
                      <m:e>
                        <m:f>
                          <m:fPr>
                            <m:ctrlPr>
                              <a:rPr lang="en-US" sz="3000" b="0" i="1" smtClean="0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b="0" i="1" smtClean="0">
                                        <a:latin typeface="Cambria Math"/>
                                      </a:rPr>
                                      <m:t>𝑆𝐿</m:t>
                                    </m:r>
                                  </m:e>
                                  <m:sub>
                                    <m:r>
                                      <a:rPr lang="en-US" sz="3000" b="0" i="1" smtClean="0">
                                        <a:latin typeface="Cambria Math"/>
                                      </a:rPr>
                                      <m:t>𝑖𝑛𝑡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b="0" i="1" smtClean="0">
                                        <a:latin typeface="Cambria Math"/>
                                      </a:rPr>
                                      <m:t>𝑆𝐿</m:t>
                                    </m:r>
                                  </m:e>
                                  <m:sub>
                                    <m:r>
                                      <a:rPr lang="en-US" sz="3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nary>
                  </m:oMath>
                </a14:m>
                <a:endParaRPr lang="en-US" sz="3000" dirty="0" smtClean="0"/>
              </a:p>
              <a:p>
                <a:r>
                  <a:rPr lang="en-US" sz="2800" dirty="0" smtClean="0"/>
                  <a:t>In this example,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Overlap = 1/3*(3/5 + 3/6 + 3/6) = 0.53</a:t>
                </a:r>
              </a:p>
              <a:p>
                <a:r>
                  <a:rPr lang="en-US" sz="2800" dirty="0" smtClean="0"/>
                  <a:t>It expresses </a:t>
                </a:r>
                <a:r>
                  <a:rPr lang="en-US" sz="2800" dirty="0"/>
                  <a:t>the </a:t>
                </a:r>
                <a:r>
                  <a:rPr lang="en-US" sz="2800" b="1" dirty="0"/>
                  <a:t>average ratio</a:t>
                </a:r>
                <a:r>
                  <a:rPr lang="en-US" sz="2800" dirty="0"/>
                  <a:t> of the number of statements </a:t>
                </a:r>
                <a:r>
                  <a:rPr lang="en-US" sz="2800" dirty="0" smtClean="0"/>
                  <a:t>which are </a:t>
                </a:r>
                <a:r>
                  <a:rPr lang="en-US" sz="2800" dirty="0"/>
                  <a:t>common to all slices to the size of each </a:t>
                </a:r>
                <a:r>
                  <a:rPr lang="en-US" sz="2800" dirty="0" smtClean="0"/>
                  <a:t>slice.</a:t>
                </a:r>
                <a:endParaRPr lang="en-US" sz="28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76600" y="1570037"/>
                <a:ext cx="5715000" cy="4525963"/>
              </a:xfrm>
              <a:blipFill rotWithShape="1">
                <a:blip r:embed="rId2"/>
                <a:stretch>
                  <a:fillRect l="-2241" r="-1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29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of metric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higher </a:t>
            </a:r>
            <a:r>
              <a:rPr lang="en-US" dirty="0" smtClean="0"/>
              <a:t>the </a:t>
            </a:r>
            <a:r>
              <a:rPr lang="en-US" b="1" dirty="0" smtClean="0"/>
              <a:t>tightness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/>
              <a:t>overlap </a:t>
            </a:r>
            <a:r>
              <a:rPr lang="en-US" dirty="0"/>
              <a:t>of a module is, the </a:t>
            </a:r>
            <a:r>
              <a:rPr lang="en-US" b="1" dirty="0"/>
              <a:t>more </a:t>
            </a:r>
            <a:r>
              <a:rPr lang="en-US" b="1" dirty="0" smtClean="0"/>
              <a:t>cohesive</a:t>
            </a:r>
            <a:r>
              <a:rPr lang="en-US" dirty="0" smtClean="0"/>
              <a:t> </a:t>
            </a:r>
            <a:r>
              <a:rPr lang="en-US" dirty="0"/>
              <a:t>the module 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Trying to </a:t>
            </a:r>
            <a:r>
              <a:rPr lang="en-US" b="1" dirty="0" smtClean="0"/>
              <a:t>decompose</a:t>
            </a:r>
            <a:r>
              <a:rPr lang="en-US" dirty="0" smtClean="0"/>
              <a:t> a highly cohesive module would introduce </a:t>
            </a:r>
            <a:r>
              <a:rPr lang="en-US" b="1" dirty="0" smtClean="0"/>
              <a:t>excessive</a:t>
            </a:r>
            <a:r>
              <a:rPr lang="en-US" dirty="0" smtClean="0"/>
              <a:t> code duplication between the original module and the newly extracted modules.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4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Slice-based cohesion metrics –</a:t>
            </a:r>
            <a:br>
              <a:rPr lang="en-US" dirty="0"/>
            </a:br>
            <a:r>
              <a:rPr lang="en-US" b="1" dirty="0" smtClean="0"/>
              <a:t>Coverage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889775"/>
              </p:ext>
            </p:extLst>
          </p:nvPr>
        </p:nvGraphicFramePr>
        <p:xfrm>
          <a:off x="304800" y="1687704"/>
          <a:ext cx="2743200" cy="3951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  <a:gridCol w="1066800"/>
                <a:gridCol w="685800"/>
                <a:gridCol w="685800"/>
              </a:tblGrid>
              <a:tr h="207537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drawWidth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scaleX</a:t>
                      </a:r>
                      <a:endParaRPr lang="en-US" sz="16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scale</a:t>
                      </a:r>
                    </a:p>
                  </a:txBody>
                  <a:tcPr marL="45090" marR="45090" marT="22546" marB="22546" anchor="ctr"/>
                </a:tc>
              </a:tr>
              <a:tr h="20753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|</a:t>
                      </a:r>
                      <a:endParaRPr lang="en-US" sz="11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|</a:t>
                      </a:r>
                      <a:endParaRPr lang="en-US" sz="1100" b="1" dirty="0"/>
                    </a:p>
                  </a:txBody>
                  <a:tcPr marL="45090" marR="45090" marT="22546" marB="22546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|</a:t>
                      </a:r>
                      <a:endParaRPr lang="en-US" sz="1100" b="1" dirty="0"/>
                    </a:p>
                  </a:txBody>
                  <a:tcPr marL="45090" marR="45090" marT="22546" marB="22546" anchor="ctr">
                    <a:solidFill>
                      <a:srgbClr val="FF0000"/>
                    </a:solidFill>
                  </a:tcPr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|</a:t>
                      </a:r>
                      <a:endParaRPr lang="en-US" sz="11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|</a:t>
                      </a:r>
                      <a:endParaRPr lang="en-US" sz="1100" b="1" dirty="0"/>
                    </a:p>
                  </a:txBody>
                  <a:tcPr marL="45090" marR="45090" marT="22546" marB="22546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|</a:t>
                      </a:r>
                      <a:endParaRPr lang="en-US" sz="1100" b="1" dirty="0"/>
                    </a:p>
                  </a:txBody>
                  <a:tcPr marL="45090" marR="45090" marT="22546" marB="22546" anchor="ctr">
                    <a:solidFill>
                      <a:srgbClr val="FF0000"/>
                    </a:solidFill>
                  </a:tcPr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|</a:t>
                      </a:r>
                      <a:endParaRPr lang="en-US" sz="11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|</a:t>
                      </a:r>
                      <a:endParaRPr lang="en-US" sz="11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|</a:t>
                      </a:r>
                      <a:endParaRPr lang="en-US" sz="1100" b="1" dirty="0"/>
                    </a:p>
                  </a:txBody>
                  <a:tcPr marL="45090" marR="45090" marT="22546" marB="22546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|</a:t>
                      </a:r>
                      <a:endParaRPr lang="en-US" sz="1100" b="1" dirty="0"/>
                    </a:p>
                  </a:txBody>
                  <a:tcPr marL="45090" marR="45090" marT="22546" marB="22546" anchor="ctr">
                    <a:solidFill>
                      <a:srgbClr val="FF0000"/>
                    </a:solidFill>
                  </a:tcPr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|</a:t>
                      </a:r>
                      <a:endParaRPr lang="en-US" sz="11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|</a:t>
                      </a:r>
                      <a:endParaRPr lang="en-US" sz="11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</a:tr>
              <a:tr h="19276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45090" marR="45090" marT="22546" marB="22546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76600" y="1570037"/>
                <a:ext cx="5715000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700" b="0" i="1" smtClean="0">
                        <a:latin typeface="Cambria Math"/>
                      </a:rPr>
                      <m:t>𝐶𝑜𝑣𝑒𝑟𝑎𝑔𝑒</m:t>
                    </m:r>
                    <m:d>
                      <m:dPr>
                        <m:ctrlPr>
                          <a:rPr lang="en-US" sz="27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700" b="0" i="1" smtClean="0"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sz="27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7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7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7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7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7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700" b="0" i="1" smtClean="0">
                                    <a:latin typeface="Cambria Math"/>
                                  </a:rPr>
                                  <m:t>𝑂</m:t>
                                </m:r>
                              </m:sub>
                            </m:sSub>
                          </m:e>
                        </m:d>
                      </m:den>
                    </m:f>
                    <m:nary>
                      <m:naryPr>
                        <m:chr m:val="∑"/>
                        <m:ctrlPr>
                          <a:rPr lang="en-US" sz="27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7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7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27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7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7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700" b="0" i="1" smtClean="0">
                                    <a:latin typeface="Cambria Math"/>
                                  </a:rPr>
                                  <m:t>𝑂</m:t>
                                </m:r>
                              </m:sub>
                            </m:sSub>
                          </m:e>
                        </m:d>
                      </m:sup>
                      <m:e>
                        <m:f>
                          <m:fPr>
                            <m:ctrlPr>
                              <a:rPr lang="en-US" sz="2700" b="0" i="1" smtClean="0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7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7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700" b="0" i="1" smtClean="0">
                                        <a:latin typeface="Cambria Math"/>
                                      </a:rPr>
                                      <m:t>𝑆𝐿</m:t>
                                    </m:r>
                                  </m:e>
                                  <m:sub>
                                    <m:r>
                                      <a:rPr lang="en-US" sz="27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2700" b="0" i="1" smtClean="0">
                                <a:latin typeface="Cambria Math"/>
                              </a:rPr>
                              <m:t>𝑙𝑒𝑛𝑔𝑡h</m:t>
                            </m:r>
                            <m:r>
                              <a:rPr lang="en-US" sz="27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700" b="0" i="1" smtClean="0">
                                <a:latin typeface="Cambria Math"/>
                              </a:rPr>
                              <m:t>𝑀</m:t>
                            </m:r>
                            <m:r>
                              <a:rPr lang="en-US" sz="2700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sz="2700" dirty="0" smtClean="0"/>
              </a:p>
              <a:p>
                <a:r>
                  <a:rPr lang="en-US" sz="2800" dirty="0" smtClean="0"/>
                  <a:t>In this example,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Coverage = 1/3*(5/15 + 6/15 + 6/15) = 0.38</a:t>
                </a:r>
              </a:p>
              <a:p>
                <a:r>
                  <a:rPr lang="en-US" sz="2800" dirty="0" smtClean="0"/>
                  <a:t>It expresses the </a:t>
                </a:r>
                <a:r>
                  <a:rPr lang="en-US" sz="2800" b="1" dirty="0"/>
                  <a:t>average slice size</a:t>
                </a:r>
                <a:r>
                  <a:rPr lang="en-US" sz="2800" dirty="0"/>
                  <a:t> over </a:t>
                </a:r>
                <a:r>
                  <a:rPr lang="en-US" sz="2800" dirty="0" smtClean="0"/>
                  <a:t>the module length.</a:t>
                </a:r>
              </a:p>
              <a:p>
                <a:r>
                  <a:rPr lang="en-US" sz="2800" dirty="0" smtClean="0"/>
                  <a:t>A </a:t>
                </a:r>
                <a:r>
                  <a:rPr lang="en-US" sz="2800" dirty="0"/>
                  <a:t>high </a:t>
                </a:r>
                <a:r>
                  <a:rPr lang="en-US" sz="2800" dirty="0" smtClean="0"/>
                  <a:t>value of coverage </a:t>
                </a:r>
                <a:r>
                  <a:rPr lang="en-US" sz="2800" dirty="0"/>
                  <a:t>is achieved when the slices extend over </a:t>
                </a:r>
                <a:r>
                  <a:rPr lang="en-US" sz="2800" dirty="0" smtClean="0"/>
                  <a:t>a large </a:t>
                </a:r>
                <a:r>
                  <a:rPr lang="en-US" sz="2800" dirty="0"/>
                  <a:t>portion of the module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76600" y="1570037"/>
                <a:ext cx="5715000" cy="4525963"/>
              </a:xfrm>
              <a:blipFill rotWithShape="1">
                <a:blip r:embed="rId2"/>
                <a:stretch>
                  <a:fillRect l="-2241" r="-3308" b="-3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75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1374</Words>
  <Application>Microsoft Office PowerPoint</Application>
  <PresentationFormat>On-screen Show (4:3)</PresentationFormat>
  <Paragraphs>481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Visio</vt:lpstr>
      <vt:lpstr>SOEN 6611 – Software Measurement</vt:lpstr>
      <vt:lpstr>Slice-based cohesion</vt:lpstr>
      <vt:lpstr>What is a program slice?</vt:lpstr>
      <vt:lpstr>What is a slice profile?</vt:lpstr>
      <vt:lpstr>Slice profile</vt:lpstr>
      <vt:lpstr>Slice-based cohesion metrics – Tightness</vt:lpstr>
      <vt:lpstr>Slice-based cohesion metrics – Overlap</vt:lpstr>
      <vt:lpstr>Interpretation of metric values</vt:lpstr>
      <vt:lpstr>Slice-based cohesion metrics – Coverage</vt:lpstr>
      <vt:lpstr>Computing slices</vt:lpstr>
      <vt:lpstr>Program Dependence Graph</vt:lpstr>
      <vt:lpstr>Control dependences</vt:lpstr>
      <vt:lpstr>Control dependence</vt:lpstr>
      <vt:lpstr>Data dependences</vt:lpstr>
      <vt:lpstr>Def/Use table</vt:lpstr>
      <vt:lpstr>Extraction of data dependences based on the CFG</vt:lpstr>
      <vt:lpstr>Find the outgoing data dependences from nodes 9 &amp; 13</vt:lpstr>
      <vt:lpstr>Final Program Dependence Graph</vt:lpstr>
      <vt:lpstr>Backward Slicing</vt:lpstr>
      <vt:lpstr>Backward slicing</vt:lpstr>
      <vt:lpstr>Slice profiles with JDeodorant</vt:lpstr>
      <vt:lpstr>Empirical studies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tsantalis</dc:creator>
  <cp:lastModifiedBy>Nikolaos Tsantalis</cp:lastModifiedBy>
  <cp:revision>161</cp:revision>
  <dcterms:created xsi:type="dcterms:W3CDTF">2012-12-10T02:28:23Z</dcterms:created>
  <dcterms:modified xsi:type="dcterms:W3CDTF">2014-01-24T19:48:25Z</dcterms:modified>
</cp:coreProperties>
</file>