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7" r:id="rId3"/>
    <p:sldId id="283" r:id="rId4"/>
    <p:sldId id="278" r:id="rId5"/>
    <p:sldId id="279" r:id="rId6"/>
    <p:sldId id="284" r:id="rId7"/>
    <p:sldId id="280" r:id="rId8"/>
    <p:sldId id="281" r:id="rId9"/>
    <p:sldId id="285" r:id="rId10"/>
    <p:sldId id="282" r:id="rId11"/>
    <p:sldId id="286" r:id="rId12"/>
    <p:sldId id="287" r:id="rId13"/>
    <p:sldId id="288" r:id="rId14"/>
    <p:sldId id="289" r:id="rId15"/>
    <p:sldId id="290" r:id="rId16"/>
    <p:sldId id="25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258" y="3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CCD84-644E-4FE3-94BF-8D8E6862F298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02DC6B-7144-4D46-AC0A-EFCD55401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39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3CD48-0359-467B-B307-D029B65B025E}" type="datetime1">
              <a:rPr lang="en-US" smtClean="0"/>
              <a:t>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r>
              <a:rPr lang="en-US" dirty="0" smtClean="0"/>
              <a:t>Computer Science and Software Engineering</a:t>
            </a:r>
          </a:p>
          <a:p>
            <a:r>
              <a:rPr lang="en-US" dirty="0" smtClean="0"/>
              <a:t>© 2013 </a:t>
            </a:r>
            <a:r>
              <a:rPr lang="en-US" dirty="0" err="1" smtClean="0"/>
              <a:t>Nikolaos</a:t>
            </a:r>
            <a:r>
              <a:rPr lang="en-US" dirty="0" smtClean="0"/>
              <a:t> Tsantalis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988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E8093-3ED1-4E74-9B4A-4A27C0535D29}" type="datetime1">
              <a:rPr lang="en-US" smtClean="0"/>
              <a:t>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Software Engineering © 2013 Nikolaos Tsantalis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571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652E-DFA2-4FDD-B8CB-4F2A86118D4B}" type="datetime1">
              <a:rPr lang="en-US" smtClean="0"/>
              <a:t>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Software Engineering © 2013 Nikolaos Tsantalis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71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9C7F6-6EED-4F89-90F8-808D2B9797F3}" type="datetime1">
              <a:rPr lang="en-US" smtClean="0"/>
              <a:t>2/14/2014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0" y="6356350"/>
            <a:ext cx="914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Computer Science and Software Engineering</a:t>
            </a:r>
          </a:p>
          <a:p>
            <a:r>
              <a:rPr lang="en-US" dirty="0" smtClean="0"/>
              <a:t>© 2013 </a:t>
            </a:r>
            <a:r>
              <a:rPr lang="en-US" dirty="0" err="1" smtClean="0"/>
              <a:t>Nikolaos</a:t>
            </a:r>
            <a:r>
              <a:rPr lang="en-US" dirty="0" smtClean="0"/>
              <a:t> Tsantalis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579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76701-3101-471A-BA09-A6262A3A6D63}" type="datetime1">
              <a:rPr lang="en-US" smtClean="0"/>
              <a:t>2/14/2014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r>
              <a:rPr lang="en-US" dirty="0" smtClean="0"/>
              <a:t>Computer Science and Software Engineering</a:t>
            </a:r>
          </a:p>
          <a:p>
            <a:r>
              <a:rPr lang="en-US" dirty="0" smtClean="0"/>
              <a:t>© 2013 </a:t>
            </a:r>
            <a:r>
              <a:rPr lang="en-US" dirty="0" err="1" smtClean="0"/>
              <a:t>Nikolaos</a:t>
            </a:r>
            <a:r>
              <a:rPr lang="en-US" dirty="0" smtClean="0"/>
              <a:t> Tsantalis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444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BD52-54C4-4846-B48E-36950463F003}" type="datetime1">
              <a:rPr lang="en-US" smtClean="0"/>
              <a:t>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Software Engineering © 2013 Nikolaos Tsantalis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9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297A-6594-4755-9EF5-5E5A5A958238}" type="datetime1">
              <a:rPr lang="en-US" smtClean="0"/>
              <a:t>2/14/2014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Software Engineering © 2013 Nikolaos Tsantalis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61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165BB-2E0D-4838-9D28-CE2FD8DAE649}" type="datetime1">
              <a:rPr lang="en-US" smtClean="0"/>
              <a:t>2/14/2014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Software Engineering © 2013 Nikolaos Tsantalis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452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FD8E-23AC-45E3-AF6C-33B5A2FC1AA4}" type="datetime1">
              <a:rPr lang="en-US" smtClean="0"/>
              <a:t>2/14/2014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Software Engineering © 2013 Nikolaos Tsantalis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49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9CE7-BF6E-47DB-96D7-E3A2F82240B1}" type="datetime1">
              <a:rPr lang="en-US" smtClean="0"/>
              <a:t>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Software Engineering © 2013 Nikolaos Tsantalis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390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2B9A4-4F3F-464C-99B4-D22177F54E34}" type="datetime1">
              <a:rPr lang="en-US" smtClean="0"/>
              <a:t>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Software Engineering © 2013 Nikolaos Tsantalis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1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650CF-6788-4B56-8BF3-AEF0C3F90EC4}" type="datetime1">
              <a:rPr lang="en-US" smtClean="0"/>
              <a:t>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Computer Science and Software Engineering © 2013 Nikolaos Tsantalis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59DBE-DE08-43C5-9D8E-55BDE0CB3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45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SOEN 6611 – Software Measurement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Object-Oriented Metrics</a:t>
            </a:r>
          </a:p>
          <a:p>
            <a:r>
              <a:rPr lang="en-US" dirty="0" smtClean="0"/>
              <a:t>The history of coupling metrics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r>
              <a:rPr lang="en-US" dirty="0" smtClean="0"/>
              <a:t>Computer Science and Software Engineering</a:t>
            </a:r>
          </a:p>
          <a:p>
            <a:r>
              <a:rPr lang="en-US" dirty="0" smtClean="0"/>
              <a:t>© 2013 </a:t>
            </a:r>
            <a:r>
              <a:rPr lang="en-US" dirty="0" err="1" smtClean="0"/>
              <a:t>Nikolaos</a:t>
            </a:r>
            <a:r>
              <a:rPr lang="en-US" dirty="0" smtClean="0"/>
              <a:t> Tsantalis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46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Abstraction Coupling (DAC)</a:t>
            </a:r>
            <a:br>
              <a:rPr lang="en-US" dirty="0" smtClean="0"/>
            </a:br>
            <a:r>
              <a:rPr lang="en-US" dirty="0"/>
              <a:t>Li and Henry, 1993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</a:t>
                </a:r>
                <a:r>
                  <a:rPr lang="en-US" dirty="0"/>
                  <a:t>number of abstract data </a:t>
                </a:r>
                <a:r>
                  <a:rPr lang="en-US" dirty="0" smtClean="0"/>
                  <a:t>types (ADTs</a:t>
                </a:r>
                <a:r>
                  <a:rPr lang="en-US" dirty="0"/>
                  <a:t>) defined in a class</a:t>
                </a:r>
                <a:r>
                  <a:rPr lang="en-US" dirty="0" smtClean="0"/>
                  <a:t>. </a:t>
                </a:r>
                <a:r>
                  <a:rPr lang="en-US" dirty="0"/>
                  <a:t>In this context, an ADT is a </a:t>
                </a:r>
                <a:r>
                  <a:rPr lang="en-US" dirty="0" smtClean="0"/>
                  <a:t>class in </a:t>
                </a:r>
                <a:r>
                  <a:rPr lang="en-US" dirty="0"/>
                  <a:t>the system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𝐷𝐴𝐶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𝐼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𝑐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/>
                                  <a:ea typeface="Cambria Math"/>
                                  <a:sym typeface="Symbol"/>
                                </a:rPr>
                                <m:t>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  <a:sym typeface="Symbol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  <a:sym typeface="Symbol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  <a:sym typeface="Symbol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/>
                                  <a:ea typeface="Cambria Math"/>
                                  <a:sym typeface="Symbol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  <a:sym typeface="Symbol"/>
                                </a:rPr>
                                <m:t>𝐶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i="1" dirty="0" smtClean="0"/>
                  <a:t>A</a:t>
                </a:r>
                <a:r>
                  <a:rPr lang="en-US" baseline="-25000" dirty="0" smtClean="0"/>
                  <a:t>I</a:t>
                </a:r>
                <a:r>
                  <a:rPr lang="en-US" dirty="0" smtClean="0"/>
                  <a:t>(</a:t>
                </a:r>
                <a:r>
                  <a:rPr lang="en-US" i="1" dirty="0" smtClean="0"/>
                  <a:t>c</a:t>
                </a:r>
                <a:r>
                  <a:rPr lang="en-US" dirty="0" smtClean="0"/>
                  <a:t>) is the set of attributes declared in class C</a:t>
                </a:r>
              </a:p>
              <a:p>
                <a:r>
                  <a:rPr lang="en-US" i="1" dirty="0" smtClean="0"/>
                  <a:t>T</a:t>
                </a:r>
                <a:r>
                  <a:rPr lang="en-US" dirty="0" smtClean="0"/>
                  <a:t>(</a:t>
                </a:r>
                <a:r>
                  <a:rPr lang="en-US" i="1" dirty="0" smtClean="0"/>
                  <a:t>a</a:t>
                </a:r>
                <a:r>
                  <a:rPr lang="en-US" dirty="0" smtClean="0"/>
                  <a:t>) is </a:t>
                </a:r>
                <a:r>
                  <a:rPr lang="en-US" smtClean="0"/>
                  <a:t>the type </a:t>
                </a:r>
                <a:r>
                  <a:rPr lang="en-US" dirty="0" smtClean="0"/>
                  <a:t>of attribute </a:t>
                </a:r>
                <a:r>
                  <a:rPr lang="en-US" i="1" dirty="0" smtClean="0"/>
                  <a:t>a</a:t>
                </a:r>
                <a:endParaRPr lang="en-US" dirty="0" smtClean="0"/>
              </a:p>
              <a:p>
                <a:r>
                  <a:rPr lang="en-US" i="1" dirty="0" smtClean="0"/>
                  <a:t>C</a:t>
                </a:r>
                <a:r>
                  <a:rPr lang="en-US" dirty="0" smtClean="0"/>
                  <a:t> is the set of system classes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3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05" y="990600"/>
            <a:ext cx="7949590" cy="515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DAC computation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0" y="4648200"/>
            <a:ext cx="2819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DAC(</a:t>
            </a:r>
            <a:r>
              <a:rPr lang="en-US" sz="2800" i="1" dirty="0" smtClean="0"/>
              <a:t>C</a:t>
            </a:r>
            <a:r>
              <a:rPr lang="en-US" sz="2800" dirty="0" smtClean="0"/>
              <a:t>) = 1</a:t>
            </a:r>
          </a:p>
          <a:p>
            <a:r>
              <a:rPr lang="en-US" sz="2800" dirty="0" smtClean="0"/>
              <a:t>due to attribute </a:t>
            </a:r>
            <a:r>
              <a:rPr lang="en-US" sz="2800" b="1" dirty="0" smtClean="0"/>
              <a:t>b</a:t>
            </a:r>
            <a:r>
              <a:rPr lang="en-US" sz="2800" dirty="0" smtClean="0"/>
              <a:t> of B type</a:t>
            </a:r>
          </a:p>
        </p:txBody>
      </p:sp>
      <p:sp>
        <p:nvSpPr>
          <p:cNvPr id="7" name="Rectangle 6"/>
          <p:cNvSpPr/>
          <p:nvPr/>
        </p:nvSpPr>
        <p:spPr>
          <a:xfrm>
            <a:off x="3886200" y="3568337"/>
            <a:ext cx="1066800" cy="2285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410200" y="1981200"/>
            <a:ext cx="18543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Type of attribute</a:t>
            </a:r>
          </a:p>
          <a:p>
            <a:r>
              <a:rPr lang="en-CA" b="1" dirty="0" smtClean="0">
                <a:solidFill>
                  <a:srgbClr val="FF0000"/>
                </a:solidFill>
              </a:rPr>
              <a:t>doesn't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belong to</a:t>
            </a:r>
          </a:p>
          <a:p>
            <a:r>
              <a:rPr lang="en-CA" b="1" dirty="0" smtClean="0">
                <a:solidFill>
                  <a:srgbClr val="FF0000"/>
                </a:solidFill>
              </a:rPr>
              <a:t>System classes</a:t>
            </a:r>
          </a:p>
        </p:txBody>
      </p:sp>
      <p:sp>
        <p:nvSpPr>
          <p:cNvPr id="9" name="Rectangle 8"/>
          <p:cNvSpPr/>
          <p:nvPr/>
        </p:nvSpPr>
        <p:spPr>
          <a:xfrm>
            <a:off x="6521488" y="3124200"/>
            <a:ext cx="260312" cy="3048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981200" y="5477470"/>
            <a:ext cx="18543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00B050"/>
                </a:solidFill>
              </a:rPr>
              <a:t>Type of attribute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belongs to</a:t>
            </a:r>
          </a:p>
          <a:p>
            <a:r>
              <a:rPr lang="en-CA" b="1" dirty="0" smtClean="0">
                <a:solidFill>
                  <a:srgbClr val="00B050"/>
                </a:solidFill>
              </a:rPr>
              <a:t>System classes</a:t>
            </a:r>
          </a:p>
        </p:txBody>
      </p:sp>
    </p:spTree>
    <p:extLst>
      <p:ext uri="{BB962C8B-B14F-4D97-AF65-F5344CB8AC3E}">
        <p14:creationId xmlns:p14="http://schemas.microsoft.com/office/powerpoint/2010/main" val="3892383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/>
      <p:bldP spid="9" grpId="0" animBg="1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Coupling Factor (CF)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It measures the coupling between the classes of a system.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𝐶𝐹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𝑇𝐶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𝑇𝐶</m:t>
                                </m:r>
                              </m:sup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𝑐𝑙𝑖𝑒𝑛𝑡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nary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𝑇𝐶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𝑇𝐶</m:t>
                        </m:r>
                      </m:den>
                    </m:f>
                  </m:oMath>
                </a14:m>
                <a:r>
                  <a:rPr lang="en-US" dirty="0"/>
                  <a:t> ,where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𝑐𝑙𝑖𝑒𝑛𝑡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𝑖𝑓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ym typeface="Symbol"/>
                                </a:rPr>
                                <m:t></m:t>
                              </m:r>
                              <m:r>
                                <a:rPr lang="en-US" i="1" dirty="0">
                                  <a:latin typeface="Cambria Math"/>
                                  <a:sym typeface="Symbol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𝑎𝑛𝑑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0                     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i="1" dirty="0" err="1"/>
                  <a:t>C</a:t>
                </a:r>
                <a:r>
                  <a:rPr lang="en-US" i="1" baseline="-25000" dirty="0" err="1"/>
                  <a:t>i</a:t>
                </a:r>
                <a:r>
                  <a:rPr lang="en-US" dirty="0"/>
                  <a:t> </a:t>
                </a:r>
                <a:r>
                  <a:rPr lang="en-US" dirty="0">
                    <a:sym typeface="Symbol"/>
                  </a:rPr>
                  <a:t></a:t>
                </a:r>
                <a:r>
                  <a:rPr lang="en-US" dirty="0"/>
                  <a:t> </a:t>
                </a:r>
                <a:r>
                  <a:rPr lang="en-US" i="1" dirty="0" err="1"/>
                  <a:t>C</a:t>
                </a:r>
                <a:r>
                  <a:rPr lang="en-US" i="1" baseline="-25000" dirty="0" err="1"/>
                  <a:t>j</a:t>
                </a:r>
                <a:r>
                  <a:rPr lang="en-US" dirty="0"/>
                  <a:t> represents the relationship between a client</a:t>
                </a:r>
              </a:p>
              <a:p>
                <a:pPr marL="0" indent="0">
                  <a:buNone/>
                </a:pPr>
                <a:r>
                  <a:rPr lang="en-US" dirty="0"/>
                  <a:t>class, </a:t>
                </a:r>
                <a:r>
                  <a:rPr lang="en-US" i="1" dirty="0" err="1"/>
                  <a:t>C</a:t>
                </a:r>
                <a:r>
                  <a:rPr lang="en-US" i="1" baseline="-25000" dirty="0" err="1"/>
                  <a:t>i</a:t>
                </a:r>
                <a:r>
                  <a:rPr lang="en-US" dirty="0"/>
                  <a:t>, and a supplier class, </a:t>
                </a:r>
                <a:r>
                  <a:rPr lang="en-US" i="1" dirty="0" err="1"/>
                  <a:t>C</a:t>
                </a:r>
                <a:r>
                  <a:rPr lang="en-US" i="1" baseline="-25000" dirty="0" err="1"/>
                  <a:t>j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The client class is either calling a method or accessing an attribute of the supplier class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3504" r="-2370" b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3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05" y="990600"/>
            <a:ext cx="7949590" cy="515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CF computation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400800" y="137160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CF </a:t>
            </a:r>
            <a:r>
              <a:rPr lang="en-US" sz="2800" b="1" dirty="0" smtClean="0"/>
              <a:t>= 3/12</a:t>
            </a:r>
          </a:p>
        </p:txBody>
      </p:sp>
      <p:sp>
        <p:nvSpPr>
          <p:cNvPr id="7" name="Rectangle 6"/>
          <p:cNvSpPr/>
          <p:nvPr/>
        </p:nvSpPr>
        <p:spPr>
          <a:xfrm>
            <a:off x="4038600" y="5207228"/>
            <a:ext cx="762000" cy="2791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791200" y="4542132"/>
            <a:ext cx="212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i="1" dirty="0" smtClean="0">
                <a:solidFill>
                  <a:srgbClr val="FF0000"/>
                </a:solidFill>
              </a:rPr>
              <a:t>client</a:t>
            </a:r>
            <a:r>
              <a:rPr lang="en-CA" b="1" dirty="0" smtClean="0">
                <a:solidFill>
                  <a:srgbClr val="FF0000"/>
                </a:solidFill>
              </a:rPr>
              <a:t>(C, </a:t>
            </a:r>
            <a:r>
              <a:rPr lang="en-CA" b="1" dirty="0" err="1" smtClean="0">
                <a:solidFill>
                  <a:srgbClr val="FF0000"/>
                </a:solidFill>
              </a:rPr>
              <a:t>SuperC</a:t>
            </a:r>
            <a:r>
              <a:rPr lang="en-CA" b="1" dirty="0" smtClean="0">
                <a:solidFill>
                  <a:srgbClr val="FF0000"/>
                </a:solidFill>
              </a:rPr>
              <a:t>) = 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0" y="4648200"/>
            <a:ext cx="609600" cy="2791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038600" y="5518256"/>
            <a:ext cx="838200" cy="50154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038600" y="4956456"/>
            <a:ext cx="838200" cy="25077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67400" y="5584361"/>
            <a:ext cx="158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i="1" dirty="0" smtClean="0">
                <a:solidFill>
                  <a:srgbClr val="00B050"/>
                </a:solidFill>
              </a:rPr>
              <a:t>client</a:t>
            </a:r>
            <a:r>
              <a:rPr lang="en-CA" b="1" dirty="0" smtClean="0">
                <a:solidFill>
                  <a:srgbClr val="00B050"/>
                </a:solidFill>
              </a:rPr>
              <a:t>(C, B) = 1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90600" y="4896747"/>
            <a:ext cx="838200" cy="25077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085572" y="5650467"/>
            <a:ext cx="1594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i="1" dirty="0" smtClean="0">
                <a:solidFill>
                  <a:srgbClr val="0070C0"/>
                </a:solidFill>
              </a:rPr>
              <a:t>client</a:t>
            </a:r>
            <a:r>
              <a:rPr lang="en-CA" b="1" dirty="0" smtClean="0">
                <a:solidFill>
                  <a:srgbClr val="0070C0"/>
                </a:solidFill>
              </a:rPr>
              <a:t>(A, C) = 1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84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/>
      <p:bldP spid="9" grpId="0" animBg="1"/>
      <p:bldP spid="10" grpId="0" animBg="1"/>
      <p:bldP spid="11" grpId="0" animBg="1"/>
      <p:bldP spid="12" grpId="0"/>
      <p:bldP spid="13" grpId="0" animBg="1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Coupling Factor (CF)</a:t>
            </a:r>
            <a:br>
              <a:rPr lang="en-US" dirty="0" smtClean="0"/>
            </a:br>
            <a:r>
              <a:rPr lang="en-US" dirty="0" smtClean="0"/>
              <a:t>Briand et al. definition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Excludes client-server relationships due to inheritance.</a:t>
                </a:r>
                <a:endParaRPr lang="en-US" dirty="0"/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𝐶𝐹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𝑇𝐶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𝑇𝐶</m:t>
                                </m:r>
                              </m:sup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𝑐𝑙𝑖𝑒𝑛𝑡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nary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𝑇𝐶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𝑇𝐶</m:t>
                        </m:r>
                        <m:r>
                          <a:rPr lang="en-CA" b="0" i="1" smtClean="0">
                            <a:latin typeface="Cambria Math"/>
                          </a:rPr>
                          <m:t>−</m:t>
                        </m:r>
                        <m:r>
                          <a:rPr lang="en-CA" b="1" i="1" smtClean="0">
                            <a:latin typeface="Cambria Math"/>
                          </a:rPr>
                          <m:t>𝟐</m:t>
                        </m:r>
                        <m:r>
                          <a:rPr lang="en-CA" b="1" i="1" smtClean="0">
                            <a:latin typeface="Cambria Math"/>
                            <a:ea typeface="Cambria Math"/>
                          </a:rPr>
                          <m:t>×</m:t>
                        </m:r>
                        <m:nary>
                          <m:naryPr>
                            <m:chr m:val="∑"/>
                            <m:ctrlPr>
                              <a:rPr lang="en-CA" b="1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CA" b="1" i="1" smtClean="0">
                                <a:latin typeface="Cambria Math"/>
                              </a:rPr>
                              <m:t>𝒊</m:t>
                            </m:r>
                            <m:r>
                              <a:rPr lang="en-CA" b="1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CA" b="1" i="1" smtClean="0">
                                <a:latin typeface="Cambria Math"/>
                              </a:rPr>
                              <m:t>𝟏</m:t>
                            </m:r>
                          </m:sub>
                          <m:sup>
                            <m:r>
                              <a:rPr lang="en-CA" b="1" i="1" smtClean="0">
                                <a:latin typeface="Cambria Math"/>
                              </a:rPr>
                              <m:t>𝑻𝑪</m:t>
                            </m:r>
                          </m:sup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CA" b="1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CA" b="1" i="1" smtClean="0">
                                    <a:latin typeface="Cambria Math"/>
                                  </a:rPr>
                                  <m:t>𝑫𝒆𝒔𝒄𝒆𝒏𝒅𝒂𝒏𝒕𝒔</m:t>
                                </m:r>
                                <m:d>
                                  <m:dPr>
                                    <m:ctrlPr>
                                      <a:rPr lang="en-CA" b="1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CA" b="1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b="1" i="1" smtClean="0">
                                            <a:latin typeface="Cambria Math"/>
                                          </a:rPr>
                                          <m:t>𝒄</m:t>
                                        </m:r>
                                      </m:e>
                                      <m:sub>
                                        <m:r>
                                          <a:rPr lang="en-CA" b="1" i="1" smtClean="0">
                                            <a:latin typeface="Cambria Math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nary>
                      </m:den>
                    </m:f>
                  </m:oMath>
                </a14:m>
                <a:r>
                  <a:rPr lang="en-US" dirty="0"/>
                  <a:t> ,</a:t>
                </a:r>
                <a:r>
                  <a:rPr lang="en-US" dirty="0" smtClean="0"/>
                  <a:t>where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𝑐𝑙𝑖𝑒𝑛𝑡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1 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𝑖𝑓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dirty="0">
                                      <a:sym typeface="Symbol"/>
                                    </a:rPr>
                                    <m:t></m:t>
                                  </m:r>
                                  <m:r>
                                    <a:rPr lang="en-US" i="1" dirty="0">
                                      <a:latin typeface="Cambria Math"/>
                                      <a:sym typeface="Symbol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CA" b="0" i="1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CA" b="0" i="1" smtClean="0">
                                      <a:latin typeface="Cambria Math"/>
                                    </a:rPr>
                                    <m:t>𝑎𝑛𝑑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≠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CA" b="0" i="1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CA" b="0" i="1" smtClean="0">
                                      <a:latin typeface="Cambria Math"/>
                                    </a:rPr>
                                    <m:t>𝑎𝑛𝑑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CA" b="1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b="1" i="1" smtClean="0">
                                          <a:latin typeface="Cambria Math"/>
                                        </a:rPr>
                                        <m:t>𝑪</m:t>
                                      </m:r>
                                    </m:e>
                                    <m:sub>
                                      <m:r>
                                        <a:rPr lang="en-CA" b="1" i="1" smtClean="0">
                                          <a:latin typeface="Cambria Math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CA" b="1" i="1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CA" b="1" i="1" smtClean="0">
                                      <a:latin typeface="Cambria Math"/>
                                    </a:rPr>
                                    <m:t>𝒏𝒐𝒕</m:t>
                                  </m:r>
                                  <m:r>
                                    <a:rPr lang="en-CA" b="1" i="1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CA" b="1" i="1" smtClean="0">
                                      <a:latin typeface="Cambria Math"/>
                                    </a:rPr>
                                    <m:t>𝒅𝒆𝒔𝒄𝒆𝒏𝒅𝒂𝒏𝒕</m:t>
                                  </m:r>
                                  <m:r>
                                    <a:rPr lang="en-CA" b="1" i="1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CA" b="1" i="1" smtClean="0">
                                      <a:latin typeface="Cambria Math"/>
                                    </a:rPr>
                                    <m:t>𝒐𝒇</m:t>
                                  </m:r>
                                  <m:r>
                                    <a:rPr lang="en-CA" b="1" i="1" smtClean="0">
                                      <a:latin typeface="Cambria Math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CA" b="1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b="1" i="1" smtClean="0">
                                          <a:latin typeface="Cambria Math"/>
                                        </a:rPr>
                                        <m:t>𝑪</m:t>
                                      </m:r>
                                    </m:e>
                                    <m:sub>
                                      <m:r>
                                        <a:rPr lang="en-CA" b="1" i="1" smtClean="0">
                                          <a:latin typeface="Cambria Math"/>
                                        </a:rPr>
                                        <m:t>𝒋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0        </m:t>
                              </m:r>
                              <m:r>
                                <a:rPr lang="en-CA" b="0" i="1" smtClean="0">
                                  <a:latin typeface="Cambria Math"/>
                                </a:rPr>
                                <m:t>           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           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5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05" y="990600"/>
            <a:ext cx="7949590" cy="515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CF computation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72447" y="1499253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CF </a:t>
            </a:r>
            <a:r>
              <a:rPr lang="en-US" sz="2800" b="1" dirty="0" smtClean="0"/>
              <a:t>= 2/10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38600" y="5518256"/>
            <a:ext cx="838200" cy="50154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038600" y="4956456"/>
            <a:ext cx="838200" cy="25077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67400" y="5584361"/>
            <a:ext cx="158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i="1" dirty="0" smtClean="0">
                <a:solidFill>
                  <a:srgbClr val="00B050"/>
                </a:solidFill>
              </a:rPr>
              <a:t>client</a:t>
            </a:r>
            <a:r>
              <a:rPr lang="en-CA" b="1" dirty="0" smtClean="0">
                <a:solidFill>
                  <a:srgbClr val="00B050"/>
                </a:solidFill>
              </a:rPr>
              <a:t>(C, B) = 1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90600" y="4896747"/>
            <a:ext cx="838200" cy="25077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085572" y="5650467"/>
            <a:ext cx="1594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i="1" dirty="0" smtClean="0">
                <a:solidFill>
                  <a:srgbClr val="0070C0"/>
                </a:solidFill>
              </a:rPr>
              <a:t>client</a:t>
            </a:r>
            <a:r>
              <a:rPr lang="en-CA" b="1" dirty="0" smtClean="0">
                <a:solidFill>
                  <a:srgbClr val="0070C0"/>
                </a:solidFill>
              </a:rPr>
              <a:t>(A, C) = 1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230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animBg="1"/>
      <p:bldP spid="11" grpId="0" animBg="1"/>
      <p:bldP spid="12" grpId="0"/>
      <p:bldP spid="13" grpId="0" animBg="1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839200" cy="4678363"/>
          </a:xfrm>
        </p:spPr>
        <p:txBody>
          <a:bodyPr>
            <a:normAutofit/>
          </a:bodyPr>
          <a:lstStyle/>
          <a:p>
            <a:r>
              <a:rPr lang="en-US" sz="2000" dirty="0"/>
              <a:t>Lionel C. Briand, John W. Daly, and Jürgen K. </a:t>
            </a:r>
            <a:r>
              <a:rPr lang="en-US" sz="2000" dirty="0" err="1"/>
              <a:t>Wüst</a:t>
            </a:r>
            <a:r>
              <a:rPr lang="en-US" sz="2000" dirty="0"/>
              <a:t>, “A Unified Framework for Coupling Measurement in Object-Oriented Systems,” IEEE Transactions on Software Engineering, vol. 25, no. 1, January/February 1999, pp. 91-121.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4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Coupling Between Objects (CBO) </a:t>
            </a:r>
            <a:r>
              <a:rPr lang="en-CA" dirty="0"/>
              <a:t/>
            </a:r>
            <a:br>
              <a:rPr lang="en-CA" dirty="0"/>
            </a:br>
            <a:r>
              <a:rPr lang="en-CA" dirty="0" err="1" smtClean="0"/>
              <a:t>Chidamber</a:t>
            </a:r>
            <a:r>
              <a:rPr lang="en-CA" dirty="0" smtClean="0"/>
              <a:t> &amp; </a:t>
            </a:r>
            <a:r>
              <a:rPr lang="en-CA" dirty="0" err="1" smtClean="0"/>
              <a:t>Kemerer</a:t>
            </a:r>
            <a:r>
              <a:rPr lang="en-CA" dirty="0" smtClean="0"/>
              <a:t>, 1994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686800" cy="452596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CBO for a class is a count </a:t>
                </a:r>
                <a:r>
                  <a:rPr lang="en-US" dirty="0"/>
                  <a:t>of the number of other classes to which it is coupled</a:t>
                </a:r>
                <a:r>
                  <a:rPr lang="en-US" dirty="0" smtClean="0"/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dirty="0" smtClean="0"/>
                  <a:t>Let </a:t>
                </a:r>
                <a:r>
                  <a:rPr lang="en-US" b="1" i="1" dirty="0" smtClean="0"/>
                  <a:t>C</a:t>
                </a:r>
                <a:r>
                  <a:rPr lang="en-US" dirty="0" smtClean="0"/>
                  <a:t> be the set of all classes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𝐶𝐵𝑂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𝐶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𝑐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| 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𝑢𝑠𝑒𝑠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𝑐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𝑑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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𝑢𝑠𝑒𝑠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  <a:sym typeface="Symbol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  <a:sym typeface="Symbol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  <a:sym typeface="Symbol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  <a:sym typeface="Symbol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CBO takes into account the uses of </a:t>
                </a:r>
                <a:r>
                  <a:rPr lang="en-US" b="1" dirty="0" smtClean="0"/>
                  <a:t>inherited</a:t>
                </a:r>
                <a:r>
                  <a:rPr lang="en-US" dirty="0" smtClean="0"/>
                  <a:t> methods or attributes.</a:t>
                </a:r>
              </a:p>
              <a:p>
                <a:r>
                  <a:rPr lang="en-US" dirty="0" smtClean="0"/>
                  <a:t>CBO takes into account both </a:t>
                </a:r>
                <a:r>
                  <a:rPr lang="en-US" b="1" dirty="0" smtClean="0"/>
                  <a:t>import</a:t>
                </a:r>
                <a:r>
                  <a:rPr lang="en-US" dirty="0" smtClean="0"/>
                  <a:t> and </a:t>
                </a:r>
                <a:r>
                  <a:rPr lang="en-US" b="1" dirty="0" smtClean="0"/>
                  <a:t>export</a:t>
                </a:r>
                <a:r>
                  <a:rPr lang="en-US" dirty="0" smtClean="0"/>
                  <a:t> coupling.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686800" cy="4525963"/>
              </a:xfrm>
              <a:blipFill rotWithShape="1">
                <a:blip r:embed="rId2"/>
                <a:stretch>
                  <a:fillRect l="-1614" t="-1752" r="-982" b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5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05" y="990600"/>
            <a:ext cx="7949590" cy="515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CBO computation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613852" y="5040868"/>
            <a:ext cx="1739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CBO(</a:t>
            </a:r>
            <a:r>
              <a:rPr lang="en-US" sz="2800" i="1" dirty="0" smtClean="0"/>
              <a:t>C</a:t>
            </a:r>
            <a:r>
              <a:rPr lang="en-US" sz="2800" dirty="0" smtClean="0"/>
              <a:t>) = 3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4038600" y="5207228"/>
            <a:ext cx="762000" cy="2791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44902" y="5162148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err="1" smtClean="0">
                <a:solidFill>
                  <a:srgbClr val="FF0000"/>
                </a:solidFill>
              </a:rPr>
              <a:t>SuperC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2000" y="4648200"/>
            <a:ext cx="609600" cy="2791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038600" y="5518256"/>
            <a:ext cx="838200" cy="50154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038600" y="4956456"/>
            <a:ext cx="838200" cy="25077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876800" y="562466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00B050"/>
                </a:solidFill>
              </a:rPr>
              <a:t>B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90600" y="4896747"/>
            <a:ext cx="838200" cy="25077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905000" y="483526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0070C0"/>
                </a:solidFill>
              </a:rPr>
              <a:t>A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78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animBg="1"/>
      <p:bldP spid="9" grpId="0"/>
      <p:bldP spid="11" grpId="0" animBg="1"/>
      <p:bldP spid="12" grpId="0" animBg="1"/>
      <p:bldP spid="13" grpId="0" animBg="1"/>
      <p:bldP spid="14" grpId="0"/>
      <p:bldP spid="15" grpId="0" animBg="1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Response For Class (RFC</a:t>
            </a:r>
            <a:r>
              <a:rPr lang="en-CA" dirty="0"/>
              <a:t>)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err="1" smtClean="0"/>
              <a:t>Chidamber</a:t>
            </a:r>
            <a:r>
              <a:rPr lang="en-CA" dirty="0" smtClean="0"/>
              <a:t> </a:t>
            </a:r>
            <a:r>
              <a:rPr lang="en-CA" dirty="0"/>
              <a:t>&amp; </a:t>
            </a:r>
            <a:r>
              <a:rPr lang="en-CA" dirty="0" err="1"/>
              <a:t>Kemerer</a:t>
            </a:r>
            <a:r>
              <a:rPr lang="en-CA" dirty="0"/>
              <a:t>, </a:t>
            </a:r>
            <a:r>
              <a:rPr lang="en-CA" dirty="0" smtClean="0"/>
              <a:t>1994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534400" cy="452596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The </a:t>
                </a:r>
                <a:r>
                  <a:rPr lang="en-US" b="1" dirty="0"/>
                  <a:t>response </a:t>
                </a:r>
                <a:r>
                  <a:rPr lang="en-US" b="1" dirty="0" smtClean="0"/>
                  <a:t>for </a:t>
                </a:r>
                <a:r>
                  <a:rPr lang="en-US" b="1" dirty="0"/>
                  <a:t>a class</a:t>
                </a:r>
                <a:r>
                  <a:rPr lang="en-US" dirty="0"/>
                  <a:t> is a set of methods that can </a:t>
                </a:r>
                <a:r>
                  <a:rPr lang="en-US" dirty="0" smtClean="0"/>
                  <a:t>potentially be </a:t>
                </a:r>
                <a:r>
                  <a:rPr lang="en-US" dirty="0"/>
                  <a:t>executed in response to a message received </a:t>
                </a:r>
                <a:r>
                  <a:rPr lang="en-US" dirty="0" smtClean="0"/>
                  <a:t>by an </a:t>
                </a:r>
                <a:r>
                  <a:rPr lang="en-US" dirty="0"/>
                  <a:t>object of that </a:t>
                </a:r>
                <a:r>
                  <a:rPr lang="en-US" dirty="0" smtClean="0"/>
                  <a:t>class.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𝑅𝐹𝐶</m:t>
                    </m:r>
                    <m:r>
                      <a:rPr lang="en-US" i="1">
                        <a:latin typeface="Cambria Math"/>
                      </a:rPr>
                      <m:t>= 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𝑅𝑆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𝑅𝑆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𝑀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∪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𝑅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𝑅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chr m:val="⋃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𝑀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:r>
                  <a:rPr lang="en-US" i="1" dirty="0"/>
                  <a:t>M</a:t>
                </a:r>
                <a:r>
                  <a:rPr lang="en-US" dirty="0"/>
                  <a:t> is the set of methods in a given class, and</a:t>
                </a:r>
              </a:p>
              <a:p>
                <a:pPr marL="0" indent="0">
                  <a:buNone/>
                </a:pPr>
                <a:r>
                  <a:rPr lang="en-US" i="1" dirty="0" err="1"/>
                  <a:t>R</a:t>
                </a:r>
                <a:r>
                  <a:rPr lang="en-US" i="1" baseline="-25000" dirty="0" err="1"/>
                  <a:t>i</a:t>
                </a:r>
                <a:r>
                  <a:rPr lang="en-US" dirty="0"/>
                  <a:t> is the set of remote methods directly called from method </a:t>
                </a:r>
                <a:r>
                  <a:rPr lang="en-US" i="1" dirty="0" err="1" smtClean="0"/>
                  <a:t>M</a:t>
                </a:r>
                <a:r>
                  <a:rPr lang="en-US" i="1" baseline="-25000" dirty="0" err="1" smtClean="0"/>
                  <a:t>i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534400" cy="4525963"/>
              </a:xfrm>
              <a:blipFill rotWithShape="1">
                <a:blip r:embed="rId2"/>
                <a:stretch>
                  <a:fillRect l="-1643" t="-2695" b="-4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8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RFC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definition of RFC, it is not </a:t>
            </a:r>
            <a:r>
              <a:rPr lang="en-US" dirty="0"/>
              <a:t>clear </a:t>
            </a:r>
            <a:r>
              <a:rPr lang="en-US" dirty="0" smtClean="0"/>
              <a:t>whether the </a:t>
            </a:r>
            <a:r>
              <a:rPr lang="en-US" dirty="0"/>
              <a:t>set </a:t>
            </a:r>
            <a:r>
              <a:rPr lang="en-US" i="1" dirty="0"/>
              <a:t>M</a:t>
            </a:r>
            <a:r>
              <a:rPr lang="en-US" dirty="0"/>
              <a:t> of all methods in </a:t>
            </a:r>
            <a:r>
              <a:rPr lang="en-US" dirty="0" smtClean="0"/>
              <a:t>the class </a:t>
            </a:r>
            <a:r>
              <a:rPr lang="en-US" dirty="0"/>
              <a:t>also </a:t>
            </a:r>
            <a:r>
              <a:rPr lang="en-US" dirty="0" smtClean="0"/>
              <a:t>includes inherited methods.</a:t>
            </a:r>
          </a:p>
          <a:p>
            <a:r>
              <a:rPr lang="en-US" dirty="0" smtClean="0"/>
              <a:t>Normally, inherited </a:t>
            </a:r>
            <a:r>
              <a:rPr lang="en-US" dirty="0"/>
              <a:t>methods may be invoked </a:t>
            </a:r>
            <a:r>
              <a:rPr lang="en-US" dirty="0" smtClean="0"/>
              <a:t>in response </a:t>
            </a:r>
            <a:r>
              <a:rPr lang="en-US" dirty="0"/>
              <a:t>to a message </a:t>
            </a:r>
            <a:r>
              <a:rPr lang="en-US" dirty="0" smtClean="0"/>
              <a:t>sent to an object.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6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05" y="990600"/>
            <a:ext cx="7949590" cy="515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RFC computation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613852" y="4648200"/>
            <a:ext cx="166430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|M| = 1</a:t>
            </a:r>
          </a:p>
          <a:p>
            <a:r>
              <a:rPr lang="en-US" sz="2800" dirty="0" smtClean="0"/>
              <a:t>|R| = 3</a:t>
            </a:r>
          </a:p>
          <a:p>
            <a:r>
              <a:rPr lang="en-US" sz="2800" b="1" dirty="0" smtClean="0"/>
              <a:t>RFC(</a:t>
            </a:r>
            <a:r>
              <a:rPr lang="en-US" sz="2800" b="1" i="1" dirty="0" smtClean="0"/>
              <a:t>C</a:t>
            </a:r>
            <a:r>
              <a:rPr lang="en-US" sz="2800" b="1" dirty="0" smtClean="0"/>
              <a:t>) = 4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3886200" y="3886200"/>
            <a:ext cx="609600" cy="2791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724400" y="4025786"/>
            <a:ext cx="8382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81519" y="3841120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M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16044" y="4953000"/>
            <a:ext cx="860755" cy="2286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016043" y="5226397"/>
            <a:ext cx="860755" cy="2286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016042" y="5486400"/>
            <a:ext cx="860755" cy="2286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016041" y="5714999"/>
            <a:ext cx="860755" cy="31819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953000" y="5067300"/>
            <a:ext cx="609600" cy="19050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953000" y="5340697"/>
            <a:ext cx="533400" cy="5715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953000" y="5543550"/>
            <a:ext cx="533400" cy="57152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953000" y="5695950"/>
            <a:ext cx="609600" cy="178146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424264" y="530173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00B050"/>
                </a:solidFill>
              </a:rPr>
              <a:t>R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907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9" grpId="0"/>
      <p:bldP spid="10" grpId="0" animBg="1"/>
      <p:bldP spid="11" grpId="0" animBg="1"/>
      <p:bldP spid="12" grpId="0" animBg="1"/>
      <p:bldP spid="13" grpId="0" animBg="1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Message Passing Coupling (MPC)</a:t>
            </a:r>
            <a:br>
              <a:rPr lang="en-US" dirty="0" smtClean="0"/>
            </a:br>
            <a:r>
              <a:rPr lang="en-US" dirty="0" smtClean="0"/>
              <a:t>Li and Henry, 1993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534400" cy="452596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The total number of send statements defined in a class.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𝑀𝑃𝐶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𝐼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en-US" b="0" i="1" smtClean="0">
                              <a:latin typeface="Cambria Math"/>
                            </a:rPr>
                            <m:t>    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acc>
                                <m:accPr>
                                  <m:chr m:val="́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𝑆𝐼𝑀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𝑚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𝐼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𝑐</m:t>
                                  </m:r>
                                </m:e>
                              </m:d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𝑁𝑆𝐼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́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𝑚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i="1" dirty="0" smtClean="0"/>
                  <a:t>SIM</a:t>
                </a:r>
                <a:r>
                  <a:rPr lang="en-US" dirty="0" smtClean="0"/>
                  <a:t>(</a:t>
                </a:r>
                <a:r>
                  <a:rPr lang="en-US" i="1" dirty="0" smtClean="0"/>
                  <a:t>m</a:t>
                </a:r>
                <a:r>
                  <a:rPr lang="en-US" dirty="0"/>
                  <a:t>) is </a:t>
                </a:r>
                <a:r>
                  <a:rPr lang="en-US" dirty="0" smtClean="0"/>
                  <a:t>the set </a:t>
                </a:r>
                <a:r>
                  <a:rPr lang="en-US" dirty="0"/>
                  <a:t>of Statically Invoked Methods</a:t>
                </a:r>
              </a:p>
              <a:p>
                <a:pPr marL="0" indent="0">
                  <a:buNone/>
                </a:pPr>
                <a:r>
                  <a:rPr lang="en-US" dirty="0"/>
                  <a:t>of </a:t>
                </a:r>
                <a:r>
                  <a:rPr lang="en-US" i="1" dirty="0" smtClean="0"/>
                  <a:t>m</a:t>
                </a:r>
                <a:endParaRPr lang="en-US" dirty="0"/>
              </a:p>
              <a:p>
                <a:r>
                  <a:rPr lang="en-US" i="1" dirty="0" smtClean="0"/>
                  <a:t>NSI</a:t>
                </a:r>
                <a:r>
                  <a:rPr lang="en-US" dirty="0" smtClean="0"/>
                  <a:t>(</a:t>
                </a:r>
                <a:r>
                  <a:rPr lang="en-US" i="1" dirty="0" smtClean="0"/>
                  <a:t>m</a:t>
                </a:r>
                <a:r>
                  <a:rPr lang="en-US" dirty="0"/>
                  <a:t>, </a:t>
                </a:r>
                <a:r>
                  <a:rPr lang="en-US" i="1" dirty="0" smtClean="0"/>
                  <a:t>m</a:t>
                </a:r>
                <a:r>
                  <a:rPr lang="en-US" dirty="0"/>
                  <a:t>’) </a:t>
                </a:r>
                <a:r>
                  <a:rPr lang="en-US" dirty="0" smtClean="0"/>
                  <a:t>is the Number </a:t>
                </a:r>
                <a:r>
                  <a:rPr lang="en-US" dirty="0"/>
                  <a:t>of Static Invocations</a:t>
                </a:r>
              </a:p>
              <a:p>
                <a:pPr marL="0" indent="0">
                  <a:buNone/>
                </a:pPr>
                <a:r>
                  <a:rPr lang="en-US" dirty="0"/>
                  <a:t>of </a:t>
                </a:r>
                <a:r>
                  <a:rPr lang="en-US" i="1" dirty="0" smtClean="0"/>
                  <a:t>m</a:t>
                </a:r>
                <a:r>
                  <a:rPr lang="en-US" dirty="0" smtClean="0"/>
                  <a:t>’ </a:t>
                </a:r>
                <a:r>
                  <a:rPr lang="en-US" dirty="0"/>
                  <a:t>by </a:t>
                </a:r>
                <a:r>
                  <a:rPr lang="en-US" i="1" dirty="0" smtClean="0"/>
                  <a:t>m</a:t>
                </a:r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534400" cy="4525963"/>
              </a:xfrm>
              <a:blipFill rotWithShape="1">
                <a:blip r:embed="rId2"/>
                <a:stretch>
                  <a:fillRect l="-1786" t="-2830" r="-1286" b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7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MPC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MPC takes into account only </a:t>
            </a:r>
            <a:r>
              <a:rPr lang="en-US" b="1" dirty="0" smtClean="0"/>
              <a:t>local</a:t>
            </a:r>
            <a:r>
              <a:rPr lang="en-US" dirty="0" smtClean="0"/>
              <a:t> methods in set </a:t>
            </a:r>
            <a:r>
              <a:rPr lang="en-US" i="1" dirty="0" smtClean="0"/>
              <a:t>M</a:t>
            </a:r>
            <a:r>
              <a:rPr lang="en-US" baseline="-25000" dirty="0" smtClean="0"/>
              <a:t>I</a:t>
            </a:r>
            <a:r>
              <a:rPr lang="en-US" dirty="0" smtClean="0"/>
              <a:t>(</a:t>
            </a:r>
            <a:r>
              <a:rPr lang="en-US" i="1" dirty="0" smtClean="0"/>
              <a:t>c</a:t>
            </a:r>
            <a:r>
              <a:rPr lang="en-US" dirty="0" smtClean="0"/>
              <a:t>). This means that inherited methods are excluded, but overridden methods are included.</a:t>
            </a:r>
          </a:p>
          <a:p>
            <a:r>
              <a:rPr lang="en-US" dirty="0" smtClean="0"/>
              <a:t>With respect to method invocations, again it is not clear whether invocations of inherited methods should be counted.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15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05" y="990600"/>
            <a:ext cx="7949590" cy="515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MPC computation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613852" y="4648200"/>
            <a:ext cx="190584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MPC(</a:t>
            </a:r>
            <a:r>
              <a:rPr lang="en-US" sz="2800" i="1" dirty="0" smtClean="0">
                <a:solidFill>
                  <a:srgbClr val="00B050"/>
                </a:solidFill>
              </a:rPr>
              <a:t>C</a:t>
            </a:r>
            <a:r>
              <a:rPr lang="en-US" sz="2800" dirty="0" smtClean="0">
                <a:solidFill>
                  <a:srgbClr val="00B050"/>
                </a:solidFill>
              </a:rPr>
              <a:t>) = 3</a:t>
            </a:r>
          </a:p>
          <a:p>
            <a:endParaRPr lang="en-US" sz="2800" dirty="0" smtClean="0"/>
          </a:p>
          <a:p>
            <a:r>
              <a:rPr lang="en-US" sz="2800" dirty="0" smtClean="0">
                <a:solidFill>
                  <a:srgbClr val="FF0000"/>
                </a:solidFill>
              </a:rPr>
              <a:t>MPC’(</a:t>
            </a:r>
            <a:r>
              <a:rPr lang="en-US" sz="2800" i="1" dirty="0">
                <a:solidFill>
                  <a:srgbClr val="FF0000"/>
                </a:solidFill>
              </a:rPr>
              <a:t>C</a:t>
            </a:r>
            <a:r>
              <a:rPr lang="en-US" sz="2800" dirty="0">
                <a:solidFill>
                  <a:srgbClr val="FF0000"/>
                </a:solidFill>
              </a:rPr>
              <a:t>) = </a:t>
            </a:r>
            <a:r>
              <a:rPr lang="en-US" sz="2800" dirty="0" smtClean="0">
                <a:solidFill>
                  <a:srgbClr val="FF0000"/>
                </a:solidFill>
              </a:rPr>
              <a:t>4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16041" y="4953001"/>
            <a:ext cx="860755" cy="2285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16040" y="5486400"/>
            <a:ext cx="860755" cy="2285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016036" y="5714999"/>
            <a:ext cx="860755" cy="31819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357038" y="4599891"/>
            <a:ext cx="1687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00B050"/>
                </a:solidFill>
              </a:rPr>
              <a:t>Method calls</a:t>
            </a:r>
          </a:p>
          <a:p>
            <a:r>
              <a:rPr lang="en-CA" b="1" dirty="0" smtClean="0">
                <a:solidFill>
                  <a:srgbClr val="00B050"/>
                </a:solidFill>
              </a:rPr>
              <a:t>to other classes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16032" y="5219700"/>
            <a:ext cx="860755" cy="2285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8929" y="5455767"/>
            <a:ext cx="1476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Method calls</a:t>
            </a:r>
          </a:p>
          <a:p>
            <a:r>
              <a:rPr lang="en-CA" b="1" dirty="0" smtClean="0">
                <a:solidFill>
                  <a:srgbClr val="FF0000"/>
                </a:solidFill>
              </a:rPr>
              <a:t>to su</a:t>
            </a:r>
            <a:r>
              <a:rPr lang="en-CA" b="1" dirty="0">
                <a:solidFill>
                  <a:srgbClr val="FF0000"/>
                </a:solidFill>
              </a:rPr>
              <a:t>p</a:t>
            </a:r>
            <a:r>
              <a:rPr lang="en-CA" b="1" dirty="0" smtClean="0">
                <a:solidFill>
                  <a:srgbClr val="FF0000"/>
                </a:solidFill>
              </a:rPr>
              <a:t>er class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020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  <p:bldP spid="9" grpId="0" animBg="1"/>
      <p:bldP spid="11" grpId="0"/>
      <p:bldP spid="12" grpId="0" animBg="1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2059</TotalTime>
  <Words>859</Words>
  <Application>Microsoft Office PowerPoint</Application>
  <PresentationFormat>On-screen Show (4:3)</PresentationFormat>
  <Paragraphs>104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SOEN 6611 – Software Measurement</vt:lpstr>
      <vt:lpstr>Coupling Between Objects (CBO)  Chidamber &amp; Kemerer, 1994</vt:lpstr>
      <vt:lpstr>CBO computation example</vt:lpstr>
      <vt:lpstr>Response For Class (RFC) Chidamber &amp; Kemerer, 1994</vt:lpstr>
      <vt:lpstr>RFC details</vt:lpstr>
      <vt:lpstr>RFC computation example</vt:lpstr>
      <vt:lpstr>Message Passing Coupling (MPC) Li and Henry, 1993</vt:lpstr>
      <vt:lpstr>MPC details</vt:lpstr>
      <vt:lpstr>MPC computation example</vt:lpstr>
      <vt:lpstr>Data Abstraction Coupling (DAC) Li and Henry, 1993</vt:lpstr>
      <vt:lpstr>DAC computation example</vt:lpstr>
      <vt:lpstr>Coupling Factor (CF)</vt:lpstr>
      <vt:lpstr>CF computation example</vt:lpstr>
      <vt:lpstr>Coupling Factor (CF) Briand et al. definition</vt:lpstr>
      <vt:lpstr>CF computation example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tsantalis</dc:creator>
  <cp:lastModifiedBy>Nikolaos Tsantalis</cp:lastModifiedBy>
  <cp:revision>290</cp:revision>
  <dcterms:created xsi:type="dcterms:W3CDTF">2012-12-10T02:28:23Z</dcterms:created>
  <dcterms:modified xsi:type="dcterms:W3CDTF">2014-02-14T19:11:46Z</dcterms:modified>
</cp:coreProperties>
</file>